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39"/>
  </p:notesMasterIdLst>
  <p:sldIdLst>
    <p:sldId id="256" r:id="rId5"/>
    <p:sldId id="258" r:id="rId6"/>
    <p:sldId id="421" r:id="rId7"/>
    <p:sldId id="422" r:id="rId8"/>
    <p:sldId id="445" r:id="rId9"/>
    <p:sldId id="424" r:id="rId10"/>
    <p:sldId id="425" r:id="rId11"/>
    <p:sldId id="426" r:id="rId12"/>
    <p:sldId id="427" r:id="rId13"/>
    <p:sldId id="423" r:id="rId14"/>
    <p:sldId id="428" r:id="rId15"/>
    <p:sldId id="429" r:id="rId16"/>
    <p:sldId id="430" r:id="rId17"/>
    <p:sldId id="431" r:id="rId18"/>
    <p:sldId id="440" r:id="rId19"/>
    <p:sldId id="432" r:id="rId20"/>
    <p:sldId id="437" r:id="rId21"/>
    <p:sldId id="439" r:id="rId22"/>
    <p:sldId id="443" r:id="rId23"/>
    <p:sldId id="444" r:id="rId24"/>
    <p:sldId id="446" r:id="rId25"/>
    <p:sldId id="275" r:id="rId26"/>
    <p:sldId id="278" r:id="rId27"/>
    <p:sldId id="282" r:id="rId28"/>
    <p:sldId id="447" r:id="rId29"/>
    <p:sldId id="285" r:id="rId30"/>
    <p:sldId id="388" r:id="rId31"/>
    <p:sldId id="288" r:id="rId32"/>
    <p:sldId id="389" r:id="rId33"/>
    <p:sldId id="302" r:id="rId34"/>
    <p:sldId id="393" r:id="rId35"/>
    <p:sldId id="304" r:id="rId36"/>
    <p:sldId id="394" r:id="rId37"/>
    <p:sldId id="395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588" y="4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11T09:44:34.960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4274 4324 4720 0 0,'-22'-34'439'0'0,"-1"1"1"0"0,-51-55 0 0 0,21 25 34 0 0,-179-241 187 0 0,-129-150 855 0 0,288 366-1405 0 0,-434-489 693 0 0,435 497-609 0 0,-132-153 271 0 0,-97-105-91 0 0,-586-581 705 0 0,59 211-307 0 0,606 542-591 0 0,-45-5 18 0 0,221 144-164 0 0,34 20-23 0 0,6 3 1 0 0,-1-1 0 0 0,0 1-1 0 0,-1 0 1 0 0,1 1 0 0 0,0 0 0 0 0,-1 0-1 0 0,0 1 1 0 0,-11-3 0 0 0,19 5-12 0 0,-1 0 0 0 0,1 0 1 0 0,0 0-1 0 0,-1 0 0 0 0,1 0 0 0 0,0 0 1 0 0,-1-1-1 0 0,1 1 0 0 0,-1 0 0 0 0,1 0 1 0 0,0 0-1 0 0,-1 0 0 0 0,1 1 0 0 0,0-1 1 0 0,-1 0-1 0 0,1 0 0 0 0,-1 0 0 0 0,1 0 1 0 0,0 0-1 0 0,-1 0 0 0 0,1 1 0 0 0,0-1 1 0 0,-1 0-1 0 0,1 0 0 0 0,0 0 0 0 0,0 1 1 0 0,-1-1-1 0 0,1 0 0 0 0,0 0 0 0 0,-1 1 1 0 0,1-1-1 0 0,0 0 0 0 0,0 1 0 0 0,0-1 1 0 0,-1 0-1 0 0,1 1 0 0 0,0-1 0 0 0,0 0 1 0 0,0 1-1 0 0,0-1 0 0 0,0 1 0 0 0,0 1 5 0 0,1 0-1 0 0,-1 0 0 0 0,1-1 0 0 0,0 1 0 0 0,-1 0 0 0 0,1-1 0 0 0,0 1 0 0 0,0 0 0 0 0,0-1 0 0 0,2 2 0 0 0,140 171 156 0 0,-122-150-141 0 0,49 54 41 0 0,33 40 1 0 0,230 274 184 0 0,-1-1-12 0 0,-151-169-134 0 0,223 279 108 0 0,-44 9-45 0 0,-157-212-64 0 0,136 252 55 0 0,-158-243-70 0 0,-129-220-64 0 0,81 124 30 0 0,5 3 13 0 0,-113-177-54 0 0,-11-15 8 0 0,1 0 1 0 0,30 32 0 0 0,-30-39-8 0 0,-6-7 6 0 0,0 0 0 0 0,-1 1 0 0 0,12 16 1 0 0,-20-24-17 0 0,1-1 0 0 0,-1 1 0 0 0,1-1 1 0 0,-1 1-1 0 0,1-1 0 0 0,-1 0 1 0 0,1 1-1 0 0,-1-1 0 0 0,1 0 1 0 0,-1 1-1 0 0,1-1 0 0 0,0 0 1 0 0,-1 0-1 0 0,1 0 0 0 0,-1 0 1 0 0,1 1-1 0 0,0-1 0 0 0,-1 0 0 0 0,2 0 1 0 0,-2 0 2 0 0,1 0 0 0 0,0 0 0 0 0,0 0 0 0 0,-1 0 0 0 0,1 0 0 0 0,0 0 0 0 0,-1 0 0 0 0,1 1 0 0 0,0-1 0 0 0,0 0 0 0 0,-1 1 0 0 0,1-1 0 0 0,0 0 0 0 0,-1 1 0 0 0,1-1 0 0 0,-1 1 0 0 0,1-1 0 0 0,-1 1 0 0 0,1-1 0 0 0,-1 1 0 0 0,1-1 0 0 0,0 2 115 0 0,-1 22 42 0 0,0-22-156 0 0,-1-1 0 0 0,1 1 0 0 0,-1-1 0 0 0,1 0-1 0 0,-1 0 1 0 0,1 1 0 0 0,-1-1 0 0 0,0 0 0 0 0,0 0 0 0 0,0 0 0 0 0,1 0-1 0 0,-3 2 1 0 0,1 0 3 0 0,-11 12 23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11T09:44:51.00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632 193 96 0 0,'0'0'88'0'0,"5"2"1"0"0,-4-1 17 0 0,1 0-31 0 0,-1 1 1 0 0,1-1-1 0 0,0 0 0 0 0,0 0 0 0 0,-1 0 0 0 0,1 0 0 0 0,0 0 1 0 0,0 0-1 0 0,0-1 0 0 0,0 1 0 0 0,0-1 0 0 0,0 1 1 0 0,0-1-1 0 0,1 0 0 0 0,-1 0 0 0 0,4 0 0 0 0,-11 23 655 0 0,0-16-684 0 0,1 0 1 0 0,-1-1 0 0 0,0 1 0 0 0,0-1-1 0 0,-1 0 1 0 0,0 0 0 0 0,0-1 0 0 0,0 1 0 0 0,-1-1-1 0 0,0-1 1 0 0,0 1 0 0 0,0-1 0 0 0,0-1 0 0 0,-1 1-1 0 0,1-1 1 0 0,-1 0 0 0 0,0-1 0 0 0,0 0-1 0 0,0 0 1 0 0,0-1 0 0 0,0 0 0 0 0,-11 0 0 0 0,18-1-40 0 0,1 0 1 0 0,0 0 0 0 0,0 0 0 0 0,-1 0-1 0 0,1 1 1 0 0,0-1 0 0 0,-1 0-1 0 0,1 0 1 0 0,0 0 0 0 0,0 0 0 0 0,-1 0-1 0 0,1-1 1 0 0,0 1 0 0 0,0 0 0 0 0,-1 0-1 0 0,1 0 1 0 0,0 0 0 0 0,0 0 0 0 0,-1 0-1 0 0,1 0 1 0 0,0 0 0 0 0,0-1-1 0 0,-1 1 1 0 0,1 0 0 0 0,0 0 0 0 0,0 0-1 0 0,0 0 1 0 0,-1-1 0 0 0,1 1 0 0 0,0 0-1 0 0,0 0 1 0 0,0-1 0 0 0,0 1 0 0 0,-1 0-1 0 0,1 0 1 0 0,0-1 0 0 0,0 1 0 0 0,6-10 219 0 0,14-6-138 0 0,7-1-22 0 0,54-25-1 0 0,-69 37-49 0 0,0 0 0 0 0,1 1 1 0 0,0 1-1 0 0,0 0 0 0 0,0 0 0 0 0,0 2 0 0 0,16-1 0 0 0,-22 2-6 0 0,0 1 1 0 0,0 0 0 0 0,0 1 0 0 0,-1-1 0 0 0,1 1 0 0 0,-1 1 0 0 0,1-1 0 0 0,-1 1 0 0 0,0 0-1 0 0,11 8 1 0 0,3 3 56 0 0,28 26 0 0 0,-47-39-63 0 0,0-1 0 0 0,1 1 0 0 0,-1 0 1 0 0,0 0-1 0 0,0 0 0 0 0,0 0 0 0 0,0 1 0 0 0,-1-1 0 0 0,1 0 0 0 0,0 0 0 0 0,0 1 0 0 0,-1-1 0 0 0,1 0 0 0 0,-1 1 0 0 0,1-1 0 0 0,-1 0 0 0 0,0 1 1 0 0,1-1-1 0 0,-1 1 0 0 0,0-1 0 0 0,0 0 0 0 0,0 1 0 0 0,0-1 0 0 0,0 1 0 0 0,0-1 0 0 0,-1 1 0 0 0,1-1 0 0 0,0 0 0 0 0,-1 1 0 0 0,1-1 1 0 0,-1 1-1 0 0,0 1 0 0 0,-3 2 6 0 0,1 0 0 0 0,-1 0 0 0 0,-1 0 0 0 0,1-1 0 0 0,-1 0 0 0 0,-6 6 1 0 0,4-6-7 0 0,1 1 1 0 0,-1-1-1 0 0,0 0 0 0 0,0-1 1 0 0,-1 1-1 0 0,1-1 1 0 0,-1-1-1 0 0,1 0 1 0 0,-1 0-1 0 0,0 0 1 0 0,0-1-1 0 0,0 0 1 0 0,0-1-1 0 0,0 1 1 0 0,0-2-1 0 0,0 1 1 0 0,-11-3-1 0 0,8 1 15 0 0,0 0-1 0 0,0-1 0 0 0,0 0 1 0 0,0-1-1 0 0,0-1 0 0 0,1 1 1 0 0,-1-2-1 0 0,1 1 0 0 0,1-1 1 0 0,-1-1-1 0 0,-12-11 0 0 0,4 3 178 0 0,14 12-169 0 0,0 0 1 0 0,0 0-1 0 0,1 0 1 0 0,-1 0-1 0 0,1-1 1 0 0,0 1-1 0 0,0-1 1 0 0,0 0-1 0 0,0 0 1 0 0,1 0-1 0 0,-1 0 1 0 0,1 0-1 0 0,0-1 1 0 0,-1-6-1 0 0,-1-4 40 0 0,3 12-33 0 0,0 1 0 0 0,0-1 0 0 0,1 0-1 0 0,-1 0 1 0 0,1 0 0 0 0,-1 0-1 0 0,1 0 1 0 0,0 0 0 0 0,0 0 0 0 0,0 0-1 0 0,1 0 1 0 0,-1 0 0 0 0,1 0-1 0 0,0 0 1 0 0,-1 0 0 0 0,1 0 0 0 0,0 1-1 0 0,1-1 1 0 0,-1 0 0 0 0,2-2-1 0 0,-2 4-29 0 0,7-10 111 0 0,2-1 0 0 0,14-13 0 0 0,-19 21-73 0 0,-1 1-1 0 0,1-1 1 0 0,0 1-1 0 0,0 0 1 0 0,0 1 0 0 0,0-1-1 0 0,1 1 1 0 0,-1 0 0 0 0,8-1-1 0 0,5-1 30 0 0,1 1 1 0 0,0 0-1 0 0,-1 2 0 0 0,1 0 1 0 0,0 2-1 0 0,37 4 0 0 0,-30 0-7 0 0,0 1 0 0 0,0 1 0 0 0,-1 1 0 0 0,37 16 0 0 0,-43-13-19 0 0,1 1 0 0 0,-1 0 1 0 0,-1 1-1 0 0,-1 1 0 0 0,0 1 1 0 0,0 1-1 0 0,21 26 0 0 0,-37-41-39 0 0,0 1 0 0 0,0-1 0 0 0,0 1 0 0 0,0-1 0 0 0,0 1 0 0 0,0 0 0 0 0,0-1 0 0 0,-1 1 0 0 0,1 0 0 0 0,-1 0 0 0 0,1 0 0 0 0,-1-1 0 0 0,0 1 0 0 0,1 0 0 0 0,-1 0 0 0 0,0 0 0 0 0,0 0 0 0 0,-1-1 0 0 0,1 1 0 0 0,0 0 0 0 0,0 0 0 0 0,-1 0 0 0 0,1-1 0 0 0,-1 1-1 0 0,0 0 1 0 0,-1 3 0 0 0,0-4-2 0 0,0 0 0 0 0,0 1 0 0 0,0-1 0 0 0,0 0 0 0 0,0 0 0 0 0,0-1 0 0 0,0 1 0 0 0,0 0-1 0 0,0-1 1 0 0,0 1 0 0 0,-4-1 0 0 0,0 2 2 0 0,-5 1-1 0 0,-1-1 0 0 0,1 0 1 0 0,0-1-1 0 0,-1 0 1 0 0,1-1-1 0 0,-1 0 0 0 0,1-1 1 0 0,-1 0-1 0 0,1 0 0 0 0,0-2 1 0 0,0 1-1 0 0,-18-7 1 0 0,9 0 8 0 0,-1 0 1 0 0,2-1 0 0 0,-1 0 0 0 0,1-2-1 0 0,-27-22 1 0 0,33 24 0 0 0,1-1-1 0 0,0-1 1 0 0,0 0-1 0 0,-11-18 1 0 0,17 22-4 0 0,1 0 0 0 0,0 0 0 0 0,0-1 1 0 0,1 0-1 0 0,0 0 0 0 0,1 0 0 0 0,0 0 1 0 0,-3-16-1 0 0,5 23-9 0 0,1 1 0 0 0,0-1 0 0 0,0 1 0 0 0,0-1 0 0 0,0 1 0 0 0,0-1 0 0 0,0 0 0 0 0,0 1 0 0 0,0-1 0 0 0,1 1 0 0 0,-1-1 0 0 0,1 1 0 0 0,-1-1 0 0 0,1 1 0 0 0,-1-1 0 0 0,1 1 0 0 0,0-1-1 0 0,0 1 1 0 0,0 0 0 0 0,0 0 0 0 0,0-1 0 0 0,0 1 0 0 0,0 0 0 0 0,0 0 0 0 0,0 0 0 0 0,0 0 0 0 0,1 0 0 0 0,-1 0 0 0 0,0 0 0 0 0,1 1 0 0 0,-1-1 0 0 0,1 0 0 0 0,1 0 0 0 0,5-1 6 0 0,1 0 1 0 0,-1 0-1 0 0,1 1 1 0 0,0 0-1 0 0,8 1 1 0 0,0-1-4 0 0,8 1 9 0 0,1 1 1 0 0,44 8-1 0 0,-47-5-8 0 0,-17-3-4 0 0,0 0-1 0 0,-1 1 0 0 0,1 0 0 0 0,-1 0 1 0 0,1 0-1 0 0,-1 1 0 0 0,0-1 1 0 0,0 1-1 0 0,0 1 0 0 0,-1-1 0 0 0,1 1 1 0 0,-1 0-1 0 0,1 0 0 0 0,-1 0 1 0 0,-1 0-1 0 0,1 1 0 0 0,0 0 0 0 0,-1-1 1 0 0,0 1-1 0 0,0 0 0 0 0,-1 1 0 0 0,0-1 1 0 0,3 9-1 0 0,1 1 1 0 0,-1-1 1 0 0,-1 1-1 0 0,-1 0 0 0 0,0 1 1 0 0,1 21-1 0 0,-3-35-2 0 0,-1 0 0 0 0,-1 1-1 0 0,1-1 1 0 0,0 0 0 0 0,0 0 0 0 0,-1 1 0 0 0,1-1-1 0 0,-1 0 1 0 0,0 0 0 0 0,0 0 0 0 0,0 0-1 0 0,0 0 1 0 0,0 0 0 0 0,0 0 0 0 0,0 0 0 0 0,-1 0-1 0 0,1-1 1 0 0,-1 1 0 0 0,1 0 0 0 0,-4 2 0 0 0,2-2 0 0 0,0-1 0 0 0,0 1 0 0 0,0-1 0 0 0,0 0 0 0 0,-1 1 0 0 0,1-1 0 0 0,0-1 0 0 0,-1 1 0 0 0,1 0 0 0 0,-1-1 0 0 0,1 0 0 0 0,-5 0 0 0 0,0 0 1 0 0,-1-1 1 0 0,1 0-1 0 0,0 0 0 0 0,0-1 1 0 0,-1 0-1 0 0,1-1 1 0 0,1 0-1 0 0,-1 0 0 0 0,0-1 1 0 0,-10-6-1 0 0,7 2 6 0 0,-1-2 0 0 0,2 1 0 0 0,-1-1 0 0 0,1-1 0 0 0,1 0 0 0 0,0 0 0 0 0,-9-16 0 0 0,14 22 3 0 0,1-1 0 0 0,0 0 0 0 0,0 0 0 0 0,0 0 1 0 0,1-1-1 0 0,0 1 0 0 0,0 0 0 0 0,1-1 0 0 0,0 0 1 0 0,0 1-1 0 0,0-1 0 0 0,1 1 0 0 0,0-1 1 0 0,0 0-1 0 0,1 1 0 0 0,0-1 0 0 0,3-12 0 0 0,-3 16 0 0 0,0 1 0 0 0,1-1 0 0 0,-1 0-1 0 0,1 1 1 0 0,0-1 0 0 0,0 1 0 0 0,0 0-1 0 0,0-1 1 0 0,0 1 0 0 0,0 0 0 0 0,0 0-1 0 0,1 0 1 0 0,-1 1 0 0 0,1-1 0 0 0,0 1-1 0 0,-1-1 1 0 0,1 1 0 0 0,3-1 0 0 0,6-3 29 0 0,1 1 1 0 0,24-3-1 0 0,-20 4 8 0 0,-8 1-27 0 0,0 1 0 0 0,0 1 1 0 0,0 0-1 0 0,0 0 0 0 0,0 0 0 0 0,0 2 1 0 0,0-1-1 0 0,0 1 0 0 0,0 0 1 0 0,0 1-1 0 0,-1 0 0 0 0,1 0 1 0 0,-1 1-1 0 0,11 6 0 0 0,0 1 41 0 0,-1 1-1 0 0,0 1 0 0 0,-1 1 1 0 0,27 28-1 0 0,-35-31-34 0 0,-1 0-1 0 0,-1 0 0 0 0,0 0 0 0 0,7 15 1 0 0,4 7 25 0 0,-10-19 2 0 0,-1 0 1 0 0,0 0-1 0 0,-1 1 0 0 0,7 29 0 0 0,-12-43-47 0 0,-1 1 0 0 0,1-1-1 0 0,-1 1 1 0 0,0 0 0 0 0,0-1 0 0 0,0 1 0 0 0,0 0 0 0 0,0-1-1 0 0,0 1 1 0 0,0-1 0 0 0,-1 1 0 0 0,1 0 0 0 0,0-1-1 0 0,-1 1 1 0 0,0 1 0 0 0,0-2-1 0 0,1 0 1 0 0,-1-1-1 0 0,0 1 0 0 0,1 0 1 0 0,-1-1-1 0 0,0 1 0 0 0,1-1 1 0 0,-1 1-1 0 0,0-1 0 0 0,0 1 0 0 0,1-1 1 0 0,-1 1-1 0 0,0-1 0 0 0,0 0 1 0 0,0 1-1 0 0,0-1 0 0 0,1 0 1 0 0,-1 0-1 0 0,0 0 0 0 0,-1 0 1 0 0,-2 0 5 0 0,0 0 1 0 0,-1 0-1 0 0,1-1 1 0 0,0 0-1 0 0,0 0 1 0 0,0 0 0 0 0,0 0-1 0 0,0-1 1 0 0,0 0-1 0 0,-3-2 1 0 0,1 1-9 0 0,-2-1 7 0 0,0 0 1 0 0,-1-1-1 0 0,2 0 0 0 0,-1 0 0 0 0,1-1 0 0 0,0 0 0 0 0,0 0 0 0 0,-6-8 0 0 0,2 0 3 0 0,5 7 0 0 0,0 0-1 0 0,1 0 0 0 0,-7-15 1 0 0,11 20-11 0 0,0-1 1 0 0,0 1-1 0 0,0-1 1 0 0,0 1-1 0 0,1-1 1 0 0,-1 0-1 0 0,1 1 1 0 0,0-1-1 0 0,0 0 1 0 0,0 1-1 0 0,0-1 1 0 0,0 0-1 0 0,1 1 1 0 0,-1-1-1 0 0,1 0 1 0 0,-1 1-1 0 0,2-4 1 0 0,0 2 0 0 0,-1 0 0 0 0,1 0 0 0 0,0 0 0 0 0,0 0 0 0 0,1 0 0 0 0,-1 1 0 0 0,1-1 0 0 0,0 1 0 0 0,0-1 0 0 0,0 1 0 0 0,0 0 1 0 0,0 0-1 0 0,1 1 0 0 0,-1-1 0 0 0,1 1 0 0 0,0-1 0 0 0,6-2 0 0 0,1 1 2 0 0,0 0 0 0 0,0 1 0 0 0,0 0 0 0 0,1 1 0 0 0,13-1 0 0 0,-18 2-3 0 0,0 1-1 0 0,0 0 0 0 0,0 0 1 0 0,0 0-1 0 0,0 1 1 0 0,0 1-1 0 0,-1-1 0 0 0,1 1 1 0 0,0 0-1 0 0,7 3 1 0 0,-2 1 2 0 0,-1 1 1 0 0,1 0 0 0 0,-1 0 0 0 0,-1 1-1 0 0,20 18 1 0 0,-25-20-4 0 0,1 0 0 0 0,-1 1 0 0 0,-1-1 0 0 0,0 1 0 0 0,0 0-1 0 0,0 0 1 0 0,0 0 0 0 0,-1 0 0 0 0,-1 1 0 0 0,1-1 0 0 0,1 12 0 0 0,2 2 4 0 0,-3-14-3 0 0,-1 1 1 0 0,0 0-1 0 0,1 15 1 0 0,-3-21-3 0 0,1-1 1 0 0,-1 1-1 0 0,-1 0 1 0 0,1-1 0 0 0,0 1-1 0 0,0-1 1 0 0,0 1-1 0 0,-1-1 1 0 0,1 1 0 0 0,-1-1-1 0 0,1 0 1 0 0,-1 1-1 0 0,0-1 1 0 0,1 1-1 0 0,-1-1 1 0 0,0 0 0 0 0,0 0-1 0 0,0 1 1 0 0,0-1-1 0 0,0 0 1 0 0,0 0 0 0 0,0 0-1 0 0,0 0 1 0 0,-1 0-1 0 0,1 0 1 0 0,-2 0 0 0 0,2 0-1 0 0,0-1 0 0 0,0 0 0 0 0,-1 0-1 0 0,1 0 1 0 0,0 0 0 0 0,-1 0 0 0 0,1 0 0 0 0,0 0 0 0 0,0 0 0 0 0,-1 0 0 0 0,1-1 0 0 0,0 1 0 0 0,0-1 0 0 0,-1 1 0 0 0,1-1 0 0 0,0 1 0 0 0,0-1 0 0 0,0 1 0 0 0,0-1 0 0 0,-1-1 0 0 0,-22-16 9 0 0,21 15-10 0 0,-9-9 4 0 0,1-1 0 0 0,0 0 0 0 0,1 0-1 0 0,0-1 1 0 0,1-1 0 0 0,0 0 0 0 0,2 0-1 0 0,0 0 1 0 0,0-1 0 0 0,-4-17 0 0 0,9 26 0 0 0,0 0 0 0 0,1-1 0 0 0,0 1 0 0 0,0 0 0 0 0,0-10 1 0 0,1 15-2 0 0,0-1 1 0 0,0 1 0 0 0,0 0 0 0 0,0 0 0 0 0,0-1 0 0 0,1 1 0 0 0,-1 0 0 0 0,1 0 0 0 0,0-1 0 0 0,-1 1 0 0 0,1 0 0 0 0,0 0 0 0 0,0 0 0 0 0,1 0 0 0 0,-1 0 0 0 0,0 0 0 0 0,1 1 0 0 0,-1-1 0 0 0,1 0 0 0 0,-1 1 0 0 0,3-2 0 0 0,0 2 0 0 0,0 0 0 0 0,0 0 1 0 0,0 1-1 0 0,0 0 0 0 0,0 0 1 0 0,0 0-1 0 0,0 0 0 0 0,0 0 1 0 0,0 1-1 0 0,0 0 1 0 0,-1 0-1 0 0,7 2 0 0 0,-3-2 4 0 0,2 2 2 0 0,1-1 1 0 0,0 2 0 0 0,-1-1 0 0 0,0 1-1 0 0,0 0 1 0 0,0 1 0 0 0,0 0-1 0 0,-1 1 1 0 0,0 0 0 0 0,0 0 0 0 0,0 0-1 0 0,-1 1 1 0 0,0 0 0 0 0,0 1 0 0 0,-1-1-1 0 0,0 1 1 0 0,0 1 0 0 0,-1-1-1 0 0,0 1 1 0 0,6 15 0 0 0,-6-11 3 0 0,1 0 2 0 0,-1 1 1 0 0,0 0 0 0 0,-1 0 0 0 0,3 16-1 0 0,-7-26-10 0 0,1-1-1 0 0,-1 1 0 0 0,0 0 0 0 0,0-1 1 0 0,0 1-1 0 0,0 0 0 0 0,-1-1 1 0 0,0 1-1 0 0,1 0 0 0 0,-1-1 0 0 0,-1 1 1 0 0,1-1-1 0 0,0 1 0 0 0,-1-1 0 0 0,0 0 1 0 0,0 1-1 0 0,0-1 0 0 0,0 0 0 0 0,0 0 1 0 0,0 0-1 0 0,-6 4 0 0 0,6-6-2 0 0,1 0 0 0 0,-1 0 0 0 0,0 0 0 0 0,0 0 0 0 0,0 0 1 0 0,0 0-1 0 0,-1 0 0 0 0,1-1 0 0 0,0 1 0 0 0,0-1 0 0 0,0 0 0 0 0,0 1 0 0 0,-1-1 0 0 0,1 0 0 0 0,0 0 0 0 0,0-1 0 0 0,0 1 0 0 0,0 0 0 0 0,-1-1 0 0 0,1 1 0 0 0,0-1 0 0 0,0 0 0 0 0,0 0 0 0 0,0 0 0 0 0,0 0 0 0 0,0 0 0 0 0,-2-2 0 0 0,-6-3 6 0 0,0-1 0 0 0,1 0-1 0 0,-14-13 1 0 0,23 19-9 0 0,-13-11 9 0 0,1-2 0 0 0,0 1 0 0 0,1-1 0 0 0,0-1 0 0 0,-13-26 0 0 0,20 35-3 0 0,1 0 1 0 0,0-1-1 0 0,0 1 1 0 0,1-1-1 0 0,0 0 0 0 0,0 0 1 0 0,1 1-1 0 0,0-1 1 0 0,0 0-1 0 0,0 0 1 0 0,1-1-1 0 0,0 1 0 0 0,0 0 1 0 0,1 0-1 0 0,0 0 1 0 0,0 0-1 0 0,4-10 1 0 0,-2 11-1 0 0,0 1 0 0 0,0-1 0 0 0,1 1-1 0 0,-1-1 1 0 0,1 1 0 0 0,1 0 0 0 0,-1 0 0 0 0,1 1 0 0 0,0-1 0 0 0,0 1 0 0 0,0 0 0 0 0,0 0 0 0 0,1 1 0 0 0,0 0 0 0 0,-1 0 0 0 0,10-3 0 0 0,-6 2-1 0 0,0 1 0 0 0,0 0-1 0 0,0 1 1 0 0,1 0 0 0 0,-1 1-1 0 0,1 0 1 0 0,0 0 0 0 0,-1 1 0 0 0,1 0-1 0 0,15 3 1 0 0,-13-1 1 0 0,0 1 1 0 0,0 0 0 0 0,-1 0-1 0 0,1 1 1 0 0,-1 1-1 0 0,0 0 1 0 0,0 0-1 0 0,14 11 1 0 0,-19-12-3 0 0,0 1 0 0 0,-1 1 1 0 0,1-1-1 0 0,-1 1 0 0 0,0-1 0 0 0,-1 2 0 0 0,0-1 1 0 0,1 0-1 0 0,-2 1 0 0 0,1 0 0 0 0,-1 0 1 0 0,0 0-1 0 0,-1 0 0 0 0,1 0 0 0 0,0 9 1 0 0,0-1-1 0 0,0 1 1 0 0,-2 0-1 0 0,1 24 1 0 0,-3-33-1 0 0,1 1 1 0 0,-1-1-1 0 0,0 0 1 0 0,0 1-1 0 0,-1-1 1 0 0,0 0-1 0 0,-1 0 0 0 0,1 0 1 0 0,-8 12-1 0 0,9-17-2 0 0,0-1-1 0 0,0 1 0 0 0,0-1 1 0 0,0 0-1 0 0,0 1 1 0 0,-1-1-1 0 0,1 0 0 0 0,0 0 1 0 0,-1 0-1 0 0,1 0 0 0 0,-1 0 1 0 0,0 0-1 0 0,1-1 1 0 0,-1 1-1 0 0,1 0 0 0 0,-1-1 1 0 0,0 1-1 0 0,0-1 0 0 0,-1 1 1 0 0,-2-1-1 0 0,1 0 1 0 0,0 0-1 0 0,0 0 1 0 0,0-1-1 0 0,0 1 0 0 0,0-1 1 0 0,0 0-1 0 0,-5-2 1 0 0,-3-2 1 0 0,-1-1 1 0 0,1 0 0 0 0,0-1-1 0 0,-13-9 1 0 0,15 9-2 0 0,0 0 1 0 0,1-1-1 0 0,-1 0 1 0 0,2-1-1 0 0,-1 0 1 0 0,1 0-1 0 0,1 0 0 0 0,0-1 1 0 0,0-1-1 0 0,1 1 1 0 0,-7-16-1 0 0,11 22 0 0 0,1-1-1 0 0,1 0 1 0 0,-1 1-1 0 0,0-1 1 0 0,1 1-1 0 0,0-1 1 0 0,0 0-1 0 0,1 1 1 0 0,-1-1-1 0 0,1 1 0 0 0,0-1 1 0 0,0 1-1 0 0,0-1 1 0 0,1 1-1 0 0,0-1 1 0 0,0 1-1 0 0,0 0 1 0 0,0 0-1 0 0,0 0 1 0 0,1 0-1 0 0,0 1 1 0 0,0-1-1 0 0,0 1 1 0 0,5-5-1 0 0,-1 2 1 0 0,-1 0-1 0 0,1 0 1 0 0,1 1-1 0 0,-1 0 1 0 0,1 1 0 0 0,0 0-1 0 0,0 0 1 0 0,0 0-1 0 0,0 1 1 0 0,1 1 0 0 0,16-4-1 0 0,-22 5 0 0 0,-1 1-1 0 0,1 0 0 0 0,0 0 1 0 0,-1 1-1 0 0,1-1 0 0 0,-1 0 1 0 0,1 1-1 0 0,0 0 0 0 0,-1-1 1 0 0,1 1-1 0 0,-1 0 0 0 0,0 0 1 0 0,1 0-1 0 0,-1 1 0 0 0,0-1 1 0 0,0 1-1 0 0,1-1 0 0 0,-1 1 1 0 0,0 0-1 0 0,-1-1 0 0 0,1 1 1 0 0,0 0-1 0 0,0 0 0 0 0,-1 1 1 0 0,1-1-1 0 0,-1 0 0 0 0,2 5 0 0 0,2 4 2 0 0,0 1 0 0 0,0 0-1 0 0,-2 0 1 0 0,4 16 0 0 0,-6-24-2 0 0,-1-2 0 0 0,10 37 2 0 0,-2-1 0 0 0,-2 1 1 0 0,3 72-1 0 0,-10-105-1 0 0,0 1 0 0 0,0-1 0 0 0,0 1 0 0 0,-1-1 0 0 0,0 0 0 0 0,0 0 0 0 0,-1 0 0 0 0,1 0 0 0 0,-2 0 0 0 0,1 0 0 0 0,0-1 0 0 0,-1 1 1 0 0,-7 6-1 0 0,10-10-1 0 0,-1-1 0 0 0,0 0 0 0 0,1 0 0 0 0,-1 0 0 0 0,0 0 0 0 0,0 0 0 0 0,0-1 0 0 0,0 1 0 0 0,0 0 0 0 0,0-1 0 0 0,0 0 0 0 0,0 1 1 0 0,0-1-1 0 0,0 0 0 0 0,0 0 0 0 0,-3 0 0 0 0,0-1 0 0 0,0 0 1 0 0,1 0-1 0 0,-1-1 0 0 0,1 1 1 0 0,-1-1-1 0 0,-7-4 1 0 0,0-1 0 0 0,1-1 0 0 0,0 0 0 0 0,-17-16 0 0 0,9 6-1 0 0,2-1 0 0 0,0 0 0 0 0,1-1 0 0 0,1-1 0 0 0,0-1 0 0 0,-16-35 0 0 0,30 55 0 0 0,0 0 0 0 0,1-1 0 0 0,-1 1 0 0 0,1 0 0 0 0,-1-1 0 0 0,1 1 0 0 0,0-1 0 0 0,0 1 0 0 0,0-3 0 0 0,1-3 0 0 0,-2 25 0 0 0,0 1 0 0 0,-1-1 0 0 0,0 0 0 0 0,-2 0 0 0 0,-7 25 0 0 0,8-32 0 0 0,-1 0 0 0 0,0-1 0 0 0,-1 1 0 0 0,0-1 0 0 0,-1 0 0 0 0,1-1 0 0 0,-2 1 0 0 0,1-1 0 0 0,-1 0 0 0 0,-12 10 0 0 0,16-16 0 0 0,0 0 0 0 0,0 0 0 0 0,0 0 0 0 0,0 0 0 0 0,0-1 0 0 0,-1 0 0 0 0,1 0 0 0 0,0 0 0 0 0,-1 0 0 0 0,1 0 0 0 0,-1-1 0 0 0,1 1 0 0 0,-1-1 0 0 0,1 0 0 0 0,-1 0 0 0 0,0 0 0 0 0,-5-2 0 0 0,-4 0 0 0 0,1-1 0 0 0,0-1 0 0 0,-16-7 0 0 0,25 10 0 0 0,-11-6-1 0 0,0 0 1 0 0,1-1-1 0 0,0 0 1 0 0,0-1-1 0 0,1 0 1 0 0,0-1-1 0 0,-12-13 1 0 0,5 3-1 0 0,1-1 0 0 0,1-1 0 0 0,-15-25 0 0 0,24 32-1 0 0,0 0 1 0 0,1-1 0 0 0,1 1-1 0 0,0-1 1 0 0,-5-29 0 0 0,11 44 0 0 0,-1-1 1 0 0,1 1 0 0 0,0-1 0 0 0,0 1-1 0 0,0-1 1 0 0,0 1 0 0 0,0-1 0 0 0,0 1 0 0 0,0-1-1 0 0,0 1 1 0 0,0-1 0 0 0,1 1 0 0 0,-1-1-1 0 0,1 1 1 0 0,-1-1 0 0 0,2-2 0 0 0,-1 4-1 0 0,0-1 1 0 0,-1 1 0 0 0,1-1-1 0 0,0 1 1 0 0,-1-1 0 0 0,1 1-1 0 0,0-1 1 0 0,0 1-1 0 0,-1-1 1 0 0,1 1 0 0 0,0 0-1 0 0,0 0 1 0 0,0-1 0 0 0,0 1-1 0 0,-1 0 1 0 0,1 0-1 0 0,0 0 1 0 0,0 0 0 0 0,0 0-1 0 0,0 0 1 0 0,1 0 0 0 0,3 1-2 0 0,-1 1 1 0 0,1-1 0 0 0,-1 1 0 0 0,0 0 0 0 0,1 0 0 0 0,-1 0 0 0 0,0 0 0 0 0,0 1 0 0 0,0-1 0 0 0,3 5 0 0 0,8 6-1 0 0,0 2 1 0 0,-1 0-1 0 0,-1 1 0 0 0,0 0 1 0 0,-1 1-1 0 0,-1 0 1 0 0,-1 1-1 0 0,-1 0 1 0 0,0 1-1 0 0,-1-1 1 0 0,-1 2-1 0 0,-1-1 1 0 0,0 1-1 0 0,-2 0 1 0 0,0 0-1 0 0,-1 1 1 0 0,-1-1-1 0 0,-1 1 1 0 0,-1-1-1 0 0,-5 35 1 0 0,4-48-1 0 0,0-1 1 0 0,-1 1 0 0 0,0-1 0 0 0,0 0 0 0 0,-1 1 0 0 0,0-1 0 0 0,0 0 0 0 0,0 0 0 0 0,-1-1 0 0 0,-7 10 0 0 0,9-13 0 0 0,1 0 1 0 0,-1 0 0 0 0,0-1-1 0 0,0 1 1 0 0,0-1-1 0 0,0 0 1 0 0,0 1 0 0 0,0-1-1 0 0,-1 0 1 0 0,1 0 0 0 0,0 0-1 0 0,0-1 1 0 0,-1 1 0 0 0,1 0-1 0 0,-1-1 1 0 0,1 0 0 0 0,-1 1-1 0 0,1-1 1 0 0,-1 0 0 0 0,1 0-1 0 0,0-1 1 0 0,-1 1-1 0 0,1 0 1 0 0,-1-1 0 0 0,1 1-1 0 0,0-1 1 0 0,-1 0 0 0 0,1 0-1 0 0,0 0 1 0 0,-1 0 0 0 0,1 0-1 0 0,0-1 1 0 0,-2-1 0 0 0,-8-5-1 0 0,1-1 1 0 0,1 0-1 0 0,-1 0 1 0 0,1-1 0 0 0,1-1-1 0 0,0 1 1 0 0,-13-22-1 0 0,-45-92-3 0 0,48 85 4 0 0,18 35 0 0 0,0 0 0 0 0,0 0 0 0 0,0 0 0 0 0,1 0 0 0 0,-1 0 0 0 0,1 0 0 0 0,0 0 0 0 0,1-6 0 0 0,0-4 0 0 0,1 13 0 0 0,2 7 0 0 0,3 6 0 0 0,-4 0 0 0 0,0 0 0 0 0,-1 0 0 0 0,-1 0 0 0 0,0 0 0 0 0,-1 0 0 0 0,0 0 0 0 0,-1 0 0 0 0,0 1 0 0 0,-1-2 0 0 0,0 1 0 0 0,-1 0 0 0 0,0 0 0 0 0,-8 18 0 0 0,9-27 0 0 0,1 0 1 0 0,-1 1-1 0 0,0-1 1 0 0,0 0-1 0 0,-1 0 1 0 0,1 0-1 0 0,-1 0 1 0 0,1-1 0 0 0,-1 1-1 0 0,0-1 1 0 0,0 0-1 0 0,0 1 1 0 0,-4 1-1 0 0,5-4 1 0 0,0 1-1 0 0,0-1 0 0 0,0 1 1 0 0,0-1-1 0 0,0 0 0 0 0,0 0 1 0 0,0 0-1 0 0,-1 0 1 0 0,1 0-1 0 0,0 0 0 0 0,0 0 1 0 0,0-1-1 0 0,0 1 0 0 0,0-1 1 0 0,0 0-1 0 0,0 1 1 0 0,0-1-1 0 0,0 0 0 0 0,0 0 1 0 0,0 0-1 0 0,0-1 0 0 0,1 1 1 0 0,-1 0-1 0 0,0-1 1 0 0,-1-1-1 0 0,-2-2 1 0 0,-15-11 3 0 0,1-2 0 0 0,0 0 0 0 0,-24-33 0 0 0,17 15 6 0 0,-34-52 3 0 0,53 76-10 0 0,0 0 0 0 0,1 0-1 0 0,1-1 1 0 0,0 1-1 0 0,-5-20 1 0 0,10 30-1 0 0,-1 1-1 0 0,1-1 1 0 0,0 0-1 0 0,-1 1 1 0 0,1-1 0 0 0,0 0-1 0 0,0 1 1 0 0,0-1-1 0 0,0 0 1 0 0,1 1 0 0 0,-1-1-1 0 0,0 0 1 0 0,1 1-1 0 0,-1-1 1 0 0,1 0 0 0 0,0 1-1 0 0,-1-1 1 0 0,1 1-1 0 0,0-1 1 0 0,0 1 0 0 0,0-1-1 0 0,0 1 1 0 0,0 0-1 0 0,0 0 1 0 0,1-1 0 0 0,-1 1-1 0 0,0 0 1 0 0,0 0-1 0 0,3-1 1 0 0,-4 2-2 0 0,1 0 1 0 0,-1-1-1 0 0,1 1 1 0 0,0 0-1 0 0,-1 0 0 0 0,1 0 1 0 0,-1 0-1 0 0,1 0 1 0 0,0-1-1 0 0,-1 1 1 0 0,1 0-1 0 0,-1 1 0 0 0,1-1 1 0 0,0 0-1 0 0,-1 0 1 0 0,1 0-1 0 0,-1 0 0 0 0,1 0 1 0 0,0 1-1 0 0,-1-1 1 0 0,1 0-1 0 0,-1 0 1 0 0,1 1-1 0 0,-1-1 0 0 0,1 0 1 0 0,-1 1-1 0 0,1-1 1 0 0,-1 1-1 0 0,1-1 0 0 0,-1 0 1 0 0,1 2-1 0 0,14 18 3 0 0,-15-20-3 0 0,10 18 2 0 0,0 0 0 0 0,-1 1-1 0 0,-1 1 1 0 0,-1-1 0 0 0,0 1 0 0 0,6 40 0 0 0,-11-48-1 0 0,0 0-1 0 0,-1 0 1 0 0,-1 0 0 0 0,0-1 0 0 0,0 1 0 0 0,-2 0-1 0 0,1 0 1 0 0,-1 0 0 0 0,-1 0 0 0 0,0-1 0 0 0,-1 1-1 0 0,0-1 1 0 0,-10 19 0 0 0,13-28-1 0 0,0-1 1 0 0,0 1-1 0 0,0-1 1 0 0,0 0-1 0 0,0 0 1 0 0,0 1-1 0 0,0-1 0 0 0,-1 0 1 0 0,1 0-1 0 0,0 0 1 0 0,-1 0-1 0 0,1 0 1 0 0,-1-1-1 0 0,1 1 1 0 0,-1 0-1 0 0,1-1 0 0 0,-1 1 1 0 0,1-1-1 0 0,-1 1 1 0 0,0-1-1 0 0,1 0 1 0 0,-1 0-1 0 0,0 0 1 0 0,1 0-1 0 0,-1 0 0 0 0,0 0 1 0 0,1 0-1 0 0,-1 0 1 0 0,0-1-1 0 0,-2 0 1 0 0,-1-1 1 0 0,-1 0 0 0 0,1 0 0 0 0,0-1 0 0 0,0 0 0 0 0,0 0 0 0 0,-9-7 0 0 0,-2-5-1 0 0,1 0 1 0 0,0-1-1 0 0,1 0 0 0 0,0-2 1 0 0,2 1-1 0 0,0-2 0 0 0,1 1 1 0 0,1-2-1 0 0,1 1 0 0 0,0-1 1 0 0,2-1-1 0 0,0 1 0 0 0,-4-28 1 0 0,9 39-1 0 0,0-1 1 0 0,1 0 0 0 0,0 0 0 0 0,1 0 0 0 0,0 0 0 0 0,1 0 0 0 0,0 0-1 0 0,0 0 1 0 0,1 0 0 0 0,1 0 0 0 0,-1 1 0 0 0,8-18 0 0 0,-10 27-2 0 0,0 0 0 0 0,0 0 0 0 0,0-1 0 0 0,0 1 0 0 0,1 0 0 0 0,-1 0 0 0 0,0 0 0 0 0,0-1 0 0 0,0 1 0 0 0,0 0 0 0 0,0 0 0 0 0,0 0 0 0 0,1-1 0 0 0,-1 1 0 0 0,0 0 0 0 0,0 0 0 0 0,0 0 0 0 0,0 0 0 0 0,1-1 0 0 0,-1 1 0 0 0,0 0 0 0 0,0 0 0 0 0,0 0 0 0 0,1 0 0 0 0,-1 0 0 0 0,0 0 0 0 0,0 0 0 0 0,1 0 0 0 0,-1 0 0 0 0,0-1 0 0 0,0 1 0 0 0,1 0 0 0 0,-1 0 0 0 0,0 0 0 0 0,0 0 0 0 0,1 1 0 0 0,-1-1 0 0 0,6 9 0 0 0,3 19 0 0 0,-8-25 0 0 0,10 37 0 0 0,-2 1 0 0 0,-2 0 0 0 0,-1 0 0 0 0,-3 1 0 0 0,-1 0 0 0 0,-4 53 0 0 0,2-85 0 0 0,0-7 0 0 0,0-1 0 0 0,0 1 0 0 0,0-1 0 0 0,-1 0 0 0 0,1 1 0 0 0,0-1 0 0 0,-1 1 0 0 0,0-1 0 0 0,1 0 0 0 0,-2 3 0 0 0,1-5 0 0 0,0-1 0 0 0,0 1 0 0 0,0-1 0 0 0,0 1 0 0 0,0-1 0 0 0,0 1 0 0 0,0-1 0 0 0,0 0 0 0 0,0 1 0 0 0,0-1 0 0 0,1 0 0 0 0,-1 0 0 0 0,0 0 0 0 0,1 0 0 0 0,-1 0 0 0 0,0-1 0 0 0,0 2 0 0 0,-22-33 2 0 0,2-1 1 0 0,-25-52 0 0 0,-24-82 21 0 0,65 157-24 0 0,4 7 4 0 0,-1 0 0 0 0,0-1 0 0 0,1 1-1 0 0,0-1 1 0 0,0 1 0 0 0,0-1 0 0 0,0-7-1 0 0,1 25-3 0 0,-1 0 1 0 0,0-1-1 0 0,0 1 0 0 0,-1 0 0 0 0,-1-1 0 0 0,0 1 0 0 0,-9 19 1 0 0,12-31-1 0 0,0-1 0 0 0,0 1 0 0 0,-1-1 0 0 0,1 0 0 0 0,0 1 1 0 0,-1-1-1 0 0,1 0 0 0 0,-1 1 0 0 0,1-1 0 0 0,0 0 1 0 0,-1 0-1 0 0,1 1 0 0 0,-1-1 0 0 0,1 0 0 0 0,-1 0 0 0 0,1 0 1 0 0,-1 1-1 0 0,1-1 0 0 0,-1 0 0 0 0,1 0 0 0 0,-1 0 1 0 0,1 0-1 0 0,-1 0 0 0 0,1 0 0 0 0,-1 0 0 0 0,1 0 0 0 0,-1 0 1 0 0,1 0-1 0 0,-1-1 0 0 0,1 1 0 0 0,-1 0 0 0 0,1 0 1 0 0,0 0-1 0 0,-1 0 0 0 0,1-1 0 0 0,-1 1 0 0 0,1 0 0 0 0,-1-1 1 0 0,1 1-1 0 0,-1-1 0 0 0,-17-14 7 0 0,15 13-7 0 0,-9-10 3 0 0,-1 0 0 0 0,1 0 0 0 0,1-1 0 0 0,0-1 0 0 0,1 0 0 0 0,1 0-1 0 0,0-1 1 0 0,1 0 0 0 0,0-1 0 0 0,1 1 0 0 0,-5-18 0 0 0,12 31-1 0 0,-1 0 0 0 0,1 1 0 0 0,0-1 0 0 0,-1 0 0 0 0,1 0 0 0 0,0 1 0 0 0,0-1 0 0 0,0 0 0 0 0,0 0 0 0 0,0 1 0 0 0,1-3 0 0 0,3 4 14 0 0,1 14-9 0 0,0 4-3 0 0,0 1 1 0 0,-2-1 0 0 0,0 1-1 0 0,-1 0 1 0 0,-1 0 0 0 0,0 0-1 0 0,-2 0 1 0 0,0 0 0 0 0,-6 29-1 0 0,26-83 198 0 0,-18 34-202 0 0,-1 1 1 0 0,0 0 0 0 0,1-1 0 0 0,-1 1-1 0 0,0 0 1 0 0,0-1 0 0 0,1 1-1 0 0,-1 0 1 0 0,0-1 0 0 0,0 1 0 0 0,0-1-1 0 0,0 1 1 0 0,0-1 0 0 0,1 1 0 0 0,-1 0-1 0 0,0-1 1 0 0,0 1 0 0 0,0-1 0 0 0,0 1-1 0 0,0-1 1 0 0,0 1 0 0 0,0-1-1 0 0,-1 1 1 0 0,1 0 0 0 0,0-1 0 0 0,0 1-1 0 0,0-1 1 0 0,0 1 0 0 0,-1 0 0 0 0,1-1-1 0 0,0 0 1 0 0,-1 1 2 0 0,0-1 0 0 0,0 1 0 0 0,1-1 0 0 0,-1 1 1 0 0,0-1-1 0 0,0 1 0 0 0,0 0 0 0 0,0 0 0 0 0,0-1 0 0 0,1 1 0 0 0,-1 0 0 0 0,0 0 0 0 0,0 0 0 0 0,-2 0 1 0 0,1 0-1 0 0,1 0 1 0 0,-1 0 0 0 0,0 0-1 0 0,0 0 1 0 0,0 1 0 0 0,1-1-1 0 0,-1 0 1 0 0,0 1 0 0 0,1-1-1 0 0,-1 1 1 0 0,0 0 0 0 0,1 0-1 0 0,-1 0 1 0 0,0 0 0 0 0,1 0-1 0 0,0 0 1 0 0,-3 2 0 0 0,1 4-4 0 0,1-1 0 0 0,0 1 0 0 0,0-1 0 0 0,1 1 0 0 0,0 0 0 0 0,0 0 0 0 0,0 0 0 0 0,1 0 0 0 0,0 0 0 0 0,2 12 0 0 0,-1 8 0 0 0,-3-35 0 0 0,0 1 0 0 0,0-1 0 0 0,0 1 0 0 0,-5-8 0 0 0,1 0 1 0 0,4 11 4 0 0,-1-12 6 0 0,3 15-4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22C8945-B291-4F4C-9951-6A13DD5BF850}" type="datetimeFigureOut">
              <a:rPr lang="en-US"/>
              <a:pPr>
                <a:defRPr/>
              </a:pPr>
              <a:t>12/10/2022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D8E5FD9-DF23-4F97-9DF6-1EFD9EE8C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9694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About </a:t>
            </a:r>
            <a:r>
              <a:rPr lang="en-US" dirty="0" err="1"/>
              <a:t>AppendText</a:t>
            </a:r>
            <a:r>
              <a:rPr lang="en-US" dirty="0"/>
              <a:t> and the concatenation operator &amp;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8E5FD9-DF23-4F97-9DF6-1EFD9EE8C6A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466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we initialize a variable at the time of its declaration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8E5FD9-DF23-4F97-9DF6-1EFD9EE8C6A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064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Is there other ways to </a:t>
            </a:r>
            <a:r>
              <a:rPr lang="en-US" dirty="0" err="1"/>
              <a:t>xpress</a:t>
            </a:r>
            <a:r>
              <a:rPr lang="en-US" dirty="0"/>
              <a:t> newline the </a:t>
            </a:r>
            <a:r>
              <a:rPr lang="en-US" dirty="0" err="1"/>
              <a:t>the</a:t>
            </a:r>
            <a:r>
              <a:rPr lang="en-US" dirty="0"/>
              <a:t> </a:t>
            </a:r>
            <a:r>
              <a:rPr lang="en-US" dirty="0" err="1"/>
              <a:t>vbCrLf</a:t>
            </a:r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8E5FD9-DF23-4F97-9DF6-1EFD9EE8C6A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795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8686800" y="152400"/>
            <a:ext cx="304800" cy="304800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8FE91E8-5EDB-4337-BB95-E11ED2D331E1}" type="datetime1">
              <a:rPr lang="en-US" smtClean="0"/>
              <a:pPr>
                <a:defRPr/>
              </a:pPr>
              <a:t>12/10/2022</a:t>
            </a:fld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585AD0E-AFA4-4741-9059-97A4E34DDC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2"/>
          </p:nvPr>
        </p:nvSpPr>
        <p:spPr>
          <a:xfrm>
            <a:off x="2743200" y="6408738"/>
            <a:ext cx="3987800" cy="365125"/>
          </a:xfrm>
        </p:spPr>
        <p:txBody>
          <a:bodyPr/>
          <a:lstStyle>
            <a:lvl1pPr>
              <a:defRPr smtClean="0"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© 1992-2011 by Pearson Education, Inc. All Rights Reserved.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A7A04-F683-4302-A69C-9266EAF78C0D}" type="datetime1">
              <a:rPr lang="en-US" smtClean="0"/>
              <a:pPr>
                <a:defRPr/>
              </a:pPr>
              <a:t>12/10/2022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E956E-8DF6-4733-B7FB-37C2A7C37E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A485D-7337-4D62-B235-F6B09BBD67CD}" type="datetime1">
              <a:rPr lang="en-US" smtClean="0"/>
              <a:pPr>
                <a:defRPr/>
              </a:pPr>
              <a:t>12/10/2022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E23A9-0DFD-4DFC-B24A-EA5C62AF73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79BA5-73EC-4E29-8AD1-F3828FD7BC1A}" type="datetime1">
              <a:rPr lang="en-US" smtClean="0"/>
              <a:pPr>
                <a:defRPr/>
              </a:pPr>
              <a:t>12/10/2022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FAE28-74AE-4538-B38C-C590345A48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Back or Previous 3">
            <a:hlinkClick r:id="" action="ppaction://hlinkshowjump?jump=previousslide" highlightClick="1"/>
          </p:cNvPr>
          <p:cNvSpPr/>
          <p:nvPr/>
        </p:nvSpPr>
        <p:spPr>
          <a:xfrm>
            <a:off x="8305800" y="152400"/>
            <a:ext cx="304800" cy="304800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686800" y="152400"/>
            <a:ext cx="304800" cy="304800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Font typeface="Wingdings" pitchFamily="2" charset="2"/>
              <a:buChar char="§"/>
              <a:defRPr/>
            </a:lvl2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BA75237-CE70-4167-9483-D3D492C83D7F}" type="datetime1">
              <a:rPr lang="en-US" smtClean="0"/>
              <a:pPr>
                <a:defRPr/>
              </a:pPr>
              <a:t>12/10/2022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4800" y="6408738"/>
            <a:ext cx="2616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33562A3-E173-4B16-9F81-469EFF83F4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EC96B78-4EB2-4C86-AFD2-14B1971A16F0}" type="datetime1">
              <a:rPr lang="en-US" smtClean="0"/>
              <a:pPr>
                <a:defRPr/>
              </a:pPr>
              <a:t>12/10/2022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9EF3F10-A05F-4522-84D5-E946D31227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AC1E8A4-82F1-4A9B-8F01-24FE26837478}" type="datetime1">
              <a:rPr lang="en-US" smtClean="0"/>
              <a:pPr>
                <a:defRPr/>
              </a:pPr>
              <a:t>12/10/2022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376E3CF-E99C-4C20-A5D1-1AB83B7DD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67F240F-746E-4832-BFC3-8FDB31CD148C}" type="datetime1">
              <a:rPr lang="en-US" smtClean="0"/>
              <a:pPr>
                <a:defRPr/>
              </a:pPr>
              <a:t>12/10/2022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AA0C38B-FA36-41F2-94E9-2CC7CC98D8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A2460F8-9A1D-42FA-ABDA-CA62E6001E53}" type="datetime1">
              <a:rPr lang="en-US" smtClean="0"/>
              <a:pPr>
                <a:defRPr/>
              </a:pPr>
              <a:t>12/10/2022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07EE0F5-696C-49D7-BC44-4C2EF76662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06BA6-2C2D-4E30-BC85-85889A1F0AF4}" type="datetime1">
              <a:rPr lang="en-US" smtClean="0"/>
              <a:pPr>
                <a:defRPr/>
              </a:pPr>
              <a:t>12/10/2022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A2514-0429-486E-9557-FF9D011711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1AA115F-D508-4FFB-B49F-0048692F529E}" type="datetime1">
              <a:rPr lang="en-US" smtClean="0"/>
              <a:pPr>
                <a:defRPr/>
              </a:pPr>
              <a:t>12/10/2022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8AF806A-665A-4775-8ED8-32147E5D92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0F07604-D734-4DE6-8351-0FEF5DEB2DDB}" type="datetime1">
              <a:rPr lang="en-US" smtClean="0"/>
              <a:pPr>
                <a:defRPr/>
              </a:pPr>
              <a:t>12/10/2022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5122CA3-C877-47CE-8ECF-B895CDCA21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3A5552D2-7DD3-44B3-91E5-17F0E6743FC7}" type="datetime1">
              <a:rPr lang="en-US" smtClean="0"/>
              <a:pPr>
                <a:defRPr/>
              </a:pPr>
              <a:t>12/10/2022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962400" y="6408738"/>
            <a:ext cx="2768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273B473-36BE-4B8E-86D5-497C4D50BB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Action Button: Back or Previous 10">
            <a:hlinkClick r:id="" action="ppaction://hlinkshowjump?jump=previousslide" highlightClick="1"/>
          </p:cNvPr>
          <p:cNvSpPr/>
          <p:nvPr/>
        </p:nvSpPr>
        <p:spPr>
          <a:xfrm>
            <a:off x="8305800" y="152400"/>
            <a:ext cx="304800" cy="304800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Action Button: Forward or Next 15">
            <a:hlinkClick r:id="" action="ppaction://hlinkshowjump?jump=nextslide" highlightClick="1"/>
          </p:cNvPr>
          <p:cNvSpPr/>
          <p:nvPr/>
        </p:nvSpPr>
        <p:spPr>
          <a:xfrm>
            <a:off x="8686800" y="152400"/>
            <a:ext cx="304800" cy="304800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82" r:id="rId7"/>
    <p:sldLayoutId id="2147483692" r:id="rId8"/>
    <p:sldLayoutId id="2147483693" r:id="rId9"/>
    <p:sldLayoutId id="2147483683" r:id="rId10"/>
    <p:sldLayoutId id="2147483684" r:id="rId11"/>
    <p:sldLayoutId id="2147483685" r:id="rId12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customXml" Target="../ink/ink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>
                <a:solidFill>
                  <a:srgbClr val="3380E6"/>
                </a:solidFill>
                <a:latin typeface="Goudy Sans Medium"/>
              </a:rPr>
              <a:t>Chapter 3: Introduction to Problem Solving and Control Statements </a:t>
            </a:r>
          </a:p>
        </p:txBody>
      </p:sp>
      <p:sp>
        <p:nvSpPr>
          <p:cNvPr id="10243" name="Subtitle 3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 algn="ctr"/>
            <a:r>
              <a:rPr lang="en-US" dirty="0"/>
              <a:t>Visual Basic 2010 How to Program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85AD0E-AFA4-4741-9059-97A4E34DDC0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solidFill>
                  <a:srgbClr val="3380E6"/>
                </a:solidFill>
                <a:latin typeface="Arial"/>
              </a:rPr>
              <a:t>Decision Making: Equality and Relational Operators</a:t>
            </a:r>
          </a:p>
        </p:txBody>
      </p:sp>
      <p:sp>
        <p:nvSpPr>
          <p:cNvPr id="151555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4525962"/>
          </a:xfrm>
        </p:spPr>
        <p:txBody>
          <a:bodyPr/>
          <a:lstStyle/>
          <a:p>
            <a:r>
              <a:rPr lang="en-US" sz="2400" b="1" i="1" dirty="0">
                <a:solidFill>
                  <a:srgbClr val="000000"/>
                </a:solidFill>
                <a:latin typeface="AGaramond" pitchFamily="50" charset="0"/>
              </a:rPr>
              <a:t>Comparing Integers with the Equality and Relational Operators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The </a:t>
            </a: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Comparison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program uses six </a:t>
            </a: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…</a:t>
            </a: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Then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statements to compare two numbers entered into a program by the user.</a:t>
            </a:r>
          </a:p>
          <a:p>
            <a:pPr lvl="1"/>
            <a:endParaRPr lang="en-US" sz="1600" dirty="0">
              <a:solidFill>
                <a:srgbClr val="000000"/>
              </a:solidFill>
              <a:latin typeface="Times New Roman" pitchFamily="18" charset="0"/>
            </a:endParaRPr>
          </a:p>
          <a:p>
            <a:pPr lvl="1"/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If the condition in any of these statements is true, the body associated with that </a:t>
            </a: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…</a:t>
            </a: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Then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executes.</a:t>
            </a:r>
          </a:p>
          <a:p>
            <a:pPr lvl="1"/>
            <a:endParaRPr lang="en-US" sz="1600" dirty="0">
              <a:solidFill>
                <a:srgbClr val="000000"/>
              </a:solidFill>
              <a:latin typeface="Times New Roman" pitchFamily="18" charset="0"/>
            </a:endParaRPr>
          </a:p>
          <a:p>
            <a:pPr lvl="1"/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The user enters these values, which are stored in variables </a:t>
            </a: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number1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and </a:t>
            </a: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number2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lvl="1"/>
            <a:endParaRPr lang="en-US" sz="1600" dirty="0">
              <a:solidFill>
                <a:srgbClr val="000000"/>
              </a:solidFill>
              <a:latin typeface="Times New Roman" pitchFamily="18" charset="0"/>
            </a:endParaRPr>
          </a:p>
          <a:p>
            <a:pPr lvl="1"/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Then the comparisons are performed and the results are displayed in a multiline </a:t>
            </a:r>
            <a:r>
              <a:rPr lang="en-US" dirty="0" err="1">
                <a:solidFill>
                  <a:srgbClr val="000000"/>
                </a:solidFill>
                <a:latin typeface="Lucida Console" pitchFamily="49" charset="0"/>
              </a:rPr>
              <a:t>TextBox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named </a:t>
            </a:r>
            <a:r>
              <a:rPr lang="en-US" dirty="0" err="1">
                <a:solidFill>
                  <a:srgbClr val="000000"/>
                </a:solidFill>
                <a:latin typeface="Lucida Console" pitchFamily="49" charset="0"/>
              </a:rPr>
              <a:t>resultTextBox</a:t>
            </a: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.</a:t>
            </a: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155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5FAE28-74AE-4538-B38C-C590345A48B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9916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>
                <a:solidFill>
                  <a:srgbClr val="3380E6"/>
                </a:solidFill>
                <a:latin typeface="Arial"/>
              </a:rPr>
              <a:t>Decision Making: Equality and Relational Operators</a:t>
            </a:r>
          </a:p>
        </p:txBody>
      </p:sp>
      <p:sp>
        <p:nvSpPr>
          <p:cNvPr id="15667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000000"/>
                </a:solidFill>
                <a:latin typeface="AGaramond" pitchFamily="50" charset="0"/>
              </a:rPr>
              <a:t>Getting the Values Entered By the User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Lines 9–10 declare the variables that are used in the </a:t>
            </a:r>
            <a:r>
              <a:rPr lang="en-US" dirty="0" err="1">
                <a:solidFill>
                  <a:srgbClr val="000000"/>
                </a:solidFill>
                <a:latin typeface="Lucida Console" pitchFamily="49" charset="0"/>
              </a:rPr>
              <a:t>compareButton_Click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event handler.</a:t>
            </a:r>
          </a:p>
          <a:p>
            <a:pPr lvl="1"/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  <a:p>
            <a:pPr lvl="1"/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Lines 12–13 get the numbers that the user entered and assign the values to </a:t>
            </a: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Integer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variables </a:t>
            </a: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number1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and </a:t>
            </a: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number2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, respectively.</a:t>
            </a:r>
          </a:p>
        </p:txBody>
      </p:sp>
      <p:sp>
        <p:nvSpPr>
          <p:cNvPr id="156676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3962400" y="6408738"/>
            <a:ext cx="4191000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© 1992-2011 by Pearson Education,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5FAE28-74AE-4538-B38C-C590345A48B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>
                <a:solidFill>
                  <a:srgbClr val="3380E6"/>
                </a:solidFill>
                <a:latin typeface="Arial"/>
              </a:rPr>
              <a:t>Decision Making: Equality and Relational Operators</a:t>
            </a:r>
          </a:p>
        </p:txBody>
      </p:sp>
      <p:sp>
        <p:nvSpPr>
          <p:cNvPr id="15769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The </a:t>
            </a: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…</a:t>
            </a: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Then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statement in lines 15–17 compares the values of the variables </a:t>
            </a: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number1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and </a:t>
            </a: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number2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for equality.</a:t>
            </a:r>
          </a:p>
          <a:p>
            <a:pPr lvl="2"/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If the values are equal, the statement in line 16 outputs a string indicating that the two numbers are equal.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The keyword 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End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If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(line 17) end the body of the </a:t>
            </a: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…</a:t>
            </a: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Then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statement.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Assignment and the equality operator both use the </a:t>
            </a: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symbol.</a:t>
            </a:r>
          </a:p>
          <a:p>
            <a:pPr lvl="2"/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Example: Using (=) symbol for different purposes:</a:t>
            </a:r>
          </a:p>
          <a:p>
            <a:pPr lvl="2">
              <a:buNone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		    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a. Assignment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			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b. Equality</a:t>
            </a:r>
          </a:p>
          <a:p>
            <a:pPr lvl="2">
              <a:buNone/>
            </a:pP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  <a:p>
            <a:pPr lvl="1"/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7700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5FAE28-74AE-4538-B38C-C590345A48B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66800" y="4953000"/>
            <a:ext cx="2819400" cy="646331"/>
          </a:xfrm>
          <a:prstGeom prst="rect">
            <a:avLst/>
          </a:prstGeom>
          <a:solidFill>
            <a:srgbClr val="FFFF99"/>
          </a:solidFill>
          <a:ln>
            <a:solidFill>
              <a:schemeClr val="accent2"/>
            </a:solidFill>
          </a:ln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Dim</a:t>
            </a:r>
            <a:r>
              <a:rPr lang="en-US" dirty="0"/>
              <a:t> </a:t>
            </a:r>
            <a:r>
              <a:rPr lang="en-US" b="1" dirty="0"/>
              <a:t>number</a:t>
            </a:r>
            <a:r>
              <a:rPr lang="en-US" dirty="0"/>
              <a:t> </a:t>
            </a:r>
            <a:r>
              <a:rPr lang="en-US" b="1" dirty="0">
                <a:solidFill>
                  <a:srgbClr val="0000FF"/>
                </a:solidFill>
              </a:rPr>
              <a:t>As Integer</a:t>
            </a:r>
          </a:p>
          <a:p>
            <a:r>
              <a:rPr lang="en-US" b="1" dirty="0"/>
              <a:t>number </a:t>
            </a:r>
            <a:r>
              <a:rPr lang="en-US" b="1" dirty="0">
                <a:solidFill>
                  <a:srgbClr val="FF0000"/>
                </a:solidFill>
              </a:rPr>
              <a:t>=</a:t>
            </a:r>
            <a:r>
              <a:rPr lang="en-US" b="1" dirty="0"/>
              <a:t> 10</a:t>
            </a:r>
            <a:endParaRPr lang="ar-SA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181600" y="4876800"/>
            <a:ext cx="2895600" cy="923330"/>
          </a:xfrm>
          <a:prstGeom prst="rect">
            <a:avLst/>
          </a:prstGeom>
          <a:solidFill>
            <a:srgbClr val="FFFF99"/>
          </a:solidFill>
          <a:ln>
            <a:solidFill>
              <a:schemeClr val="accent2"/>
            </a:solidFill>
          </a:ln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If </a:t>
            </a:r>
            <a:r>
              <a:rPr lang="en-US" b="1" dirty="0"/>
              <a:t>x </a:t>
            </a:r>
            <a:r>
              <a:rPr lang="en-US" b="1" dirty="0">
                <a:solidFill>
                  <a:srgbClr val="FF0000"/>
                </a:solidFill>
              </a:rPr>
              <a:t>=</a:t>
            </a:r>
            <a:r>
              <a:rPr lang="en-US" b="1" dirty="0"/>
              <a:t> z</a:t>
            </a:r>
            <a:r>
              <a:rPr lang="en-US" b="1" dirty="0">
                <a:solidFill>
                  <a:srgbClr val="0000FF"/>
                </a:solidFill>
              </a:rPr>
              <a:t> Then</a:t>
            </a:r>
          </a:p>
          <a:p>
            <a:r>
              <a:rPr lang="en-US" b="1" dirty="0"/>
              <a:t>TextBox1.Clear()</a:t>
            </a:r>
          </a:p>
          <a:p>
            <a:r>
              <a:rPr lang="en-US" b="1" dirty="0">
                <a:solidFill>
                  <a:srgbClr val="0000FF"/>
                </a:solidFill>
              </a:rPr>
              <a:t>End if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>
                <a:solidFill>
                  <a:srgbClr val="3380E6"/>
                </a:solidFill>
                <a:latin typeface="Arial"/>
              </a:rPr>
              <a:t>Decision Making: Equality and Relational Operators</a:t>
            </a:r>
          </a:p>
        </p:txBody>
      </p:sp>
      <p:sp>
        <p:nvSpPr>
          <p:cNvPr id="15872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b="1" i="1" dirty="0">
                <a:solidFill>
                  <a:srgbClr val="000000"/>
                </a:solidFill>
                <a:latin typeface="AGaramond" pitchFamily="50" charset="0"/>
              </a:rPr>
              <a:t>Displaying Text in a Multiline </a:t>
            </a:r>
            <a:r>
              <a:rPr lang="en-US" sz="2400" b="1" i="1" dirty="0" err="1">
                <a:solidFill>
                  <a:srgbClr val="000000"/>
                </a:solidFill>
                <a:latin typeface="Lucida Console" pitchFamily="49" charset="0"/>
              </a:rPr>
              <a:t>TextBox</a:t>
            </a:r>
            <a:endParaRPr lang="en-US" sz="2400" b="1" i="1" dirty="0">
              <a:solidFill>
                <a:srgbClr val="000000"/>
              </a:solidFill>
              <a:latin typeface="Lucida Console" pitchFamily="49" charset="0"/>
            </a:endParaRPr>
          </a:p>
          <a:p>
            <a:pPr lvl="1"/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In this program, we display several lines of text in a </a:t>
            </a:r>
            <a:r>
              <a:rPr lang="en-US" dirty="0" err="1">
                <a:solidFill>
                  <a:srgbClr val="000000"/>
                </a:solidFill>
                <a:latin typeface="Lucida Console" pitchFamily="49" charset="0"/>
              </a:rPr>
              <a:t>TextBox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lvl="1"/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  <a:p>
            <a:pPr lvl="1"/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To enable this functionality, we set the </a:t>
            </a:r>
            <a:r>
              <a:rPr lang="en-US" dirty="0" err="1">
                <a:solidFill>
                  <a:srgbClr val="000000"/>
                </a:solidFill>
                <a:latin typeface="Lucida Console" pitchFamily="49" charset="0"/>
              </a:rPr>
              <a:t>TextBox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’s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Lucida Console" pitchFamily="49" charset="0"/>
              </a:rPr>
              <a:t>MultiLine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property to </a:t>
            </a: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True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in the </a:t>
            </a: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Properties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window.</a:t>
            </a:r>
          </a:p>
          <a:p>
            <a:pPr lvl="1"/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  <a:p>
            <a:pPr lvl="1"/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We also use the </a:t>
            </a:r>
            <a:r>
              <a:rPr lang="en-US" dirty="0" err="1">
                <a:solidFill>
                  <a:srgbClr val="000000"/>
                </a:solidFill>
                <a:latin typeface="Lucida Console" pitchFamily="49" charset="0"/>
              </a:rPr>
              <a:t>TextBox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’s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AppendText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 method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, which enables us to add more text to what is already displayed in a </a:t>
            </a:r>
            <a:r>
              <a:rPr lang="en-US" dirty="0" err="1">
                <a:solidFill>
                  <a:srgbClr val="000000"/>
                </a:solidFill>
                <a:latin typeface="Lucida Console" pitchFamily="49" charset="0"/>
              </a:rPr>
              <a:t>TextBox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lvl="1"/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8724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5FAE28-74AE-4538-B38C-C590345A48B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>
                <a:solidFill>
                  <a:srgbClr val="3380E6"/>
                </a:solidFill>
                <a:latin typeface="Arial"/>
              </a:rPr>
              <a:t>Decision Making: Equality and Relational Operators</a:t>
            </a:r>
          </a:p>
        </p:txBody>
      </p:sp>
      <p:sp>
        <p:nvSpPr>
          <p:cNvPr id="159747" name="Text Placeholder 2"/>
          <p:cNvSpPr>
            <a:spLocks noGrp="1"/>
          </p:cNvSpPr>
          <p:nvPr>
            <p:ph type="body" idx="1"/>
          </p:nvPr>
        </p:nvSpPr>
        <p:spPr>
          <a:xfrm>
            <a:off x="228600" y="1481138"/>
            <a:ext cx="8458200" cy="4525962"/>
          </a:xfrm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Sometimes you give a method values —known as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arguments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—that the method uses while performing its task.</a:t>
            </a:r>
          </a:p>
          <a:p>
            <a:pPr>
              <a:buNone/>
            </a:pPr>
            <a:endParaRPr lang="en-US" sz="1600" dirty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In line 16 of Fig. 3.27, the expression </a:t>
            </a:r>
            <a:r>
              <a:rPr lang="en-US" sz="2000" dirty="0">
                <a:solidFill>
                  <a:srgbClr val="000000"/>
                </a:solidFill>
                <a:latin typeface="Lucida Console" pitchFamily="49" charset="0"/>
              </a:rPr>
              <a:t>number1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Lucida Console" pitchFamily="49" charset="0"/>
              </a:rPr>
              <a:t>&amp;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Lucida Console" pitchFamily="49" charset="0"/>
              </a:rPr>
              <a:t>" = "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Lucida Console" pitchFamily="49" charset="0"/>
              </a:rPr>
              <a:t>&amp;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Lucida Console" pitchFamily="49" charset="0"/>
              </a:rPr>
              <a:t>number2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in parentheses is the argument to method </a:t>
            </a:r>
            <a:r>
              <a:rPr lang="en-US" sz="2000" dirty="0" err="1">
                <a:solidFill>
                  <a:srgbClr val="000000"/>
                </a:solidFill>
                <a:latin typeface="Lucida Console" pitchFamily="49" charset="0"/>
              </a:rPr>
              <a:t>AppendText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endParaRPr lang="en-US" sz="20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 line 16, if number1 = 333 and number2 =333, the argument of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AppendText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method evaluates as follows: </a:t>
            </a:r>
          </a:p>
          <a:p>
            <a:pPr lvl="1"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number1 &amp; number2 is converted to a string and concatenated with the string " = ” using the 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&amp;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operator.</a:t>
            </a:r>
          </a:p>
          <a:p>
            <a:pPr algn="just"/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Then the resulting string "333 = 333" is appended to the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TextBox’s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Text property by method </a:t>
            </a:r>
            <a:r>
              <a:rPr lang="en-US" sz="2000" dirty="0" err="1">
                <a:solidFill>
                  <a:srgbClr val="000000"/>
                </a:solidFill>
                <a:latin typeface="Lucida Console" pitchFamily="49" charset="0"/>
              </a:rPr>
              <a:t>AppendText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  <a:p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9748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5FAE28-74AE-4538-B38C-C590345A48B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>
                <a:solidFill>
                  <a:srgbClr val="3380E6"/>
                </a:solidFill>
                <a:latin typeface="Arial"/>
              </a:rPr>
              <a:t>Decision Making: Equality and Relational Operators</a:t>
            </a:r>
          </a:p>
        </p:txBody>
      </p:sp>
      <p:sp>
        <p:nvSpPr>
          <p:cNvPr id="16896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0"/>
            <a:ext cx="8686800" cy="4525962"/>
          </a:xfrm>
        </p:spPr>
        <p:txBody>
          <a:bodyPr/>
          <a:lstStyle/>
          <a:p>
            <a:r>
              <a:rPr lang="en-US" sz="2000" b="1" i="1" dirty="0">
                <a:solidFill>
                  <a:srgbClr val="000000"/>
                </a:solidFill>
                <a:latin typeface="AGaramond" pitchFamily="50" charset="0"/>
              </a:rPr>
              <a:t>Entering the Code; Introducing the Parameter Info Window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Enter the code from Fig. 3.27 into the three event handlers to complete the application.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When you’re typing line 16, the IDE displays the </a:t>
            </a:r>
            <a:r>
              <a:rPr lang="en-US" b="1" i="1" dirty="0">
                <a:solidFill>
                  <a:srgbClr val="3380E6"/>
                </a:solidFill>
                <a:latin typeface="Times New Roman" pitchFamily="18" charset="0"/>
              </a:rPr>
              <a:t>Parameter Info</a:t>
            </a:r>
            <a:r>
              <a:rPr lang="en-US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window  as you type the opening left parenthesis character, </a:t>
            </a: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, after </a:t>
            </a:r>
            <a:r>
              <a:rPr lang="en-US" dirty="0" err="1">
                <a:solidFill>
                  <a:srgbClr val="000000"/>
                </a:solidFill>
                <a:latin typeface="Lucida Console" pitchFamily="49" charset="0"/>
              </a:rPr>
              <a:t>resultTextBox.AppendText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68964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5FAE28-74AE-4538-B38C-C590345A48B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6" name="Picture 1" descr="vbhtp5_03imagesagain_Page_62.png"/>
          <p:cNvPicPr>
            <a:picLocks noGrp="1" noChangeAspect="1"/>
          </p:cNvPicPr>
          <p:nvPr isPhoto="1"/>
        </p:nvPicPr>
        <p:blipFill>
          <a:blip r:embed="rId2" cstate="print"/>
          <a:srcRect l="5000" t="8836" r="29167" b="43123"/>
          <a:stretch>
            <a:fillRect/>
          </a:stretch>
        </p:blipFill>
        <p:spPr bwMode="auto">
          <a:xfrm>
            <a:off x="1752600" y="3657600"/>
            <a:ext cx="6019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513616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>
                <a:solidFill>
                  <a:srgbClr val="3380E6"/>
                </a:solidFill>
                <a:latin typeface="Arial"/>
              </a:rPr>
              <a:t>Decision Making: Equality and Relational Operators</a:t>
            </a:r>
          </a:p>
        </p:txBody>
      </p:sp>
      <p:sp>
        <p:nvSpPr>
          <p:cNvPr id="160771" name="Text Placeholder 2"/>
          <p:cNvSpPr>
            <a:spLocks noGrp="1"/>
          </p:cNvSpPr>
          <p:nvPr>
            <p:ph type="body" idx="1"/>
          </p:nvPr>
        </p:nvSpPr>
        <p:spPr>
          <a:xfrm>
            <a:off x="228600" y="1189038"/>
            <a:ext cx="8458200" cy="4525962"/>
          </a:xfrm>
        </p:spPr>
        <p:txBody>
          <a:bodyPr/>
          <a:lstStyle/>
          <a:p>
            <a:pPr algn="just"/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In (lines 19–39), additional strings, including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vbCrLf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, are appended by </a:t>
            </a:r>
            <a:r>
              <a:rPr lang="en-US" sz="2400" dirty="0" err="1">
                <a:solidFill>
                  <a:srgbClr val="000000"/>
                </a:solidFill>
                <a:latin typeface="Lucida Console" pitchFamily="49" charset="0"/>
              </a:rPr>
              <a:t>resultTextBox.AppendText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statements.</a:t>
            </a:r>
          </a:p>
          <a:p>
            <a:pPr algn="just"/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just"/>
            <a:r>
              <a:rPr lang="en-US" sz="2400" dirty="0" err="1">
                <a:solidFill>
                  <a:srgbClr val="000000"/>
                </a:solidFill>
                <a:latin typeface="Lucida Console" pitchFamily="49" charset="0"/>
              </a:rPr>
              <a:t>vbCrLf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is a predefined value, known as a constant, makes a new line. In other words, it has the same effect of the key </a:t>
            </a:r>
            <a:r>
              <a:rPr lang="en-US" sz="2400" b="1" i="1" dirty="0">
                <a:solidFill>
                  <a:srgbClr val="000000"/>
                </a:solidFill>
                <a:latin typeface="Times New Roman" pitchFamily="18" charset="0"/>
              </a:rPr>
              <a:t>Enter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in the keyboard.</a:t>
            </a:r>
          </a:p>
          <a:p>
            <a:pPr algn="just"/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just"/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0772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5FAE28-74AE-4538-B38C-C590345A48B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>
                <a:solidFill>
                  <a:srgbClr val="3380E6"/>
                </a:solidFill>
                <a:latin typeface="Arial"/>
              </a:rPr>
              <a:t>Decision Making: Equality and Relational Operators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152400" y="914400"/>
            <a:ext cx="9448800" cy="51816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The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TextChanged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event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is a </a:t>
            </a:r>
            <a:r>
              <a:rPr lang="en-US" sz="2400" dirty="0" err="1">
                <a:solidFill>
                  <a:srgbClr val="000000"/>
                </a:solidFill>
                <a:latin typeface="Lucida Console" pitchFamily="49" charset="0"/>
              </a:rPr>
              <a:t>TextBox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</a:rPr>
              <a:t>’s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default event that happens when you double click on the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</a:rPr>
              <a:t>textBox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Lines 43–47 and 50–54 show the </a:t>
            </a:r>
            <a:r>
              <a:rPr lang="en-US" sz="2400" dirty="0" err="1">
                <a:solidFill>
                  <a:srgbClr val="000000"/>
                </a:solidFill>
                <a:latin typeface="Lucida Console" pitchFamily="49" charset="0"/>
              </a:rPr>
              <a:t>TextChanged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event handlers for </a:t>
            </a:r>
            <a:r>
              <a:rPr lang="en-US" sz="2000" dirty="0">
                <a:solidFill>
                  <a:srgbClr val="000000"/>
                </a:solidFill>
                <a:latin typeface="Lucida Console" pitchFamily="49" charset="0"/>
              </a:rPr>
              <a:t>number1TextBox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 and </a:t>
            </a:r>
            <a:r>
              <a:rPr lang="en-US" sz="2000" dirty="0">
                <a:solidFill>
                  <a:srgbClr val="000000"/>
                </a:solidFill>
                <a:latin typeface="Lucida Console" pitchFamily="49" charset="0"/>
              </a:rPr>
              <a:t>number2TextBox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These methods are called when the user types in the corresponding </a:t>
            </a:r>
            <a:r>
              <a:rPr lang="en-US" sz="2400" dirty="0" err="1">
                <a:solidFill>
                  <a:srgbClr val="000000"/>
                </a:solidFill>
                <a:latin typeface="Lucida Console" pitchFamily="49" charset="0"/>
              </a:rPr>
              <a:t>TextBox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</a:rPr>
              <a:t>es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There are two ways t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o clear the content of a </a:t>
            </a:r>
            <a:r>
              <a:rPr lang="en-US" sz="2400" dirty="0" err="1">
                <a:solidFill>
                  <a:srgbClr val="000000"/>
                </a:solidFill>
                <a:latin typeface="Lucida Console" pitchFamily="49" charset="0"/>
              </a:rPr>
              <a:t>TextBox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</a:rPr>
              <a:t>’s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Text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90000"/>
              </a:lnSpc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849313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000" dirty="0">
                <a:solidFill>
                  <a:srgbClr val="0000FF"/>
                </a:solidFill>
                <a:latin typeface="Times New Roman" pitchFamily="18" charset="0"/>
              </a:rPr>
              <a:t>Clear method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, which removes the text that is currently displayed in the </a:t>
            </a:r>
            <a:r>
              <a:rPr lang="en-US" sz="2000" dirty="0" err="1">
                <a:solidFill>
                  <a:srgbClr val="000000"/>
                </a:solidFill>
                <a:latin typeface="Lucida Console" pitchFamily="49" charset="0"/>
              </a:rPr>
              <a:t>TextBox</a:t>
            </a:r>
            <a:r>
              <a:rPr lang="en-US" sz="2000" dirty="0">
                <a:solidFill>
                  <a:srgbClr val="000000"/>
                </a:solidFill>
                <a:latin typeface="Lucida Console" pitchFamily="49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 follows: </a:t>
            </a:r>
            <a:r>
              <a:rPr lang="en-US" sz="2000" dirty="0" err="1">
                <a:solidFill>
                  <a:srgbClr val="000000"/>
                </a:solidFill>
                <a:latin typeface="Lucida Console" pitchFamily="49" charset="0"/>
              </a:rPr>
              <a:t>resultTextBox.Clear</a:t>
            </a:r>
            <a:r>
              <a:rPr lang="en-US" sz="2000" dirty="0">
                <a:solidFill>
                  <a:srgbClr val="000000"/>
                </a:solidFill>
                <a:latin typeface="Lucida Console" pitchFamily="49" charset="0"/>
              </a:rPr>
              <a:t>().</a:t>
            </a:r>
          </a:p>
          <a:p>
            <a:pPr marL="849313" lvl="1" indent="-457200">
              <a:lnSpc>
                <a:spcPct val="90000"/>
              </a:lnSpc>
              <a:buFont typeface="+mj-lt"/>
              <a:buAutoNum type="arabicPeriod"/>
            </a:pPr>
            <a:endParaRPr lang="en-US" sz="2000" dirty="0">
              <a:solidFill>
                <a:srgbClr val="000000"/>
              </a:solidFill>
              <a:latin typeface="Lucida Console" pitchFamily="49" charset="0"/>
            </a:endParaRPr>
          </a:p>
          <a:p>
            <a:pPr marL="849313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You can also clear a </a:t>
            </a:r>
            <a:r>
              <a:rPr lang="en-US" sz="2000" dirty="0">
                <a:solidFill>
                  <a:srgbClr val="000000"/>
                </a:solidFill>
                <a:latin typeface="Lucida Console" pitchFamily="49" charset="0"/>
              </a:rPr>
              <a:t>Label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’s or </a:t>
            </a:r>
            <a:r>
              <a:rPr lang="en-US" sz="2000" dirty="0" err="1">
                <a:solidFill>
                  <a:srgbClr val="000000"/>
                </a:solidFill>
                <a:latin typeface="Lucida Console" pitchFamily="49" charset="0"/>
              </a:rPr>
              <a:t>TextBox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</a:rPr>
              <a:t>’s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Lucida Console" pitchFamily="49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 property by assigning it the value </a:t>
            </a:r>
            <a:r>
              <a:rPr lang="en-US" sz="2000" dirty="0" err="1">
                <a:solidFill>
                  <a:srgbClr val="000000"/>
                </a:solidFill>
                <a:latin typeface="Lucida Console" pitchFamily="49" charset="0"/>
              </a:rPr>
              <a:t>String.Empty</a:t>
            </a:r>
            <a:r>
              <a:rPr lang="en-US" sz="2000" dirty="0">
                <a:solidFill>
                  <a:srgbClr val="000000"/>
                </a:solidFill>
                <a:latin typeface="Lucida Console" pitchFamily="49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sz="2000" dirty="0">
                <a:solidFill>
                  <a:srgbClr val="000000"/>
                </a:solidFill>
                <a:latin typeface="Lucida Console" pitchFamily="49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follows: </a:t>
            </a:r>
            <a:r>
              <a:rPr lang="en-US" sz="2000" dirty="0" err="1">
                <a:solidFill>
                  <a:srgbClr val="000000"/>
                </a:solidFill>
                <a:latin typeface="Lucida Console" pitchFamily="49" charset="0"/>
              </a:rPr>
              <a:t>resultTextBox.Text</a:t>
            </a:r>
            <a:r>
              <a:rPr lang="en-US" sz="2000" dirty="0">
                <a:solidFill>
                  <a:srgbClr val="000000"/>
                </a:solidFill>
                <a:latin typeface="Lucida Console" pitchFamily="49" charset="0"/>
              </a:rPr>
              <a:t>= </a:t>
            </a:r>
            <a:r>
              <a:rPr lang="en-US" sz="2000" dirty="0" err="1">
                <a:solidFill>
                  <a:srgbClr val="000000"/>
                </a:solidFill>
                <a:latin typeface="Lucida Console" pitchFamily="49" charset="0"/>
              </a:rPr>
              <a:t>String.Empty</a:t>
            </a:r>
            <a:r>
              <a:rPr lang="en-US" sz="2000" dirty="0">
                <a:solidFill>
                  <a:srgbClr val="000000"/>
                </a:solidFill>
                <a:latin typeface="Lucida Console" pitchFamily="49" charset="0"/>
              </a:rPr>
              <a:t>.</a:t>
            </a:r>
            <a:endParaRPr lang="en-US" sz="2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5892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5FAE28-74AE-4538-B38C-C590345A48B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8" name="Picture 1" descr="vbhtp5_03imagesagain_Page_61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3256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7939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4A2514-0429-486E-9557-FF9D011711C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69B9510-EA37-A6A0-6F4F-642F367A1543}"/>
                  </a:ext>
                </a:extLst>
              </p14:cNvPr>
              <p14:cNvContentPartPr/>
              <p14:nvPr/>
            </p14:nvContentPartPr>
            <p14:xfrm>
              <a:off x="2817904" y="1561083"/>
              <a:ext cx="1539000" cy="15768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69B9510-EA37-A6A0-6F4F-642F367A154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64264" y="1453083"/>
                <a:ext cx="1646640" cy="179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16677CB-96C4-5D3F-F610-F43E124B4146}"/>
                  </a:ext>
                </a:extLst>
              </p14:cNvPr>
              <p14:cNvContentPartPr/>
              <p14:nvPr/>
            </p14:nvContentPartPr>
            <p14:xfrm>
              <a:off x="4199584" y="3361803"/>
              <a:ext cx="612000" cy="2268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16677CB-96C4-5D3F-F610-F43E124B414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36584" y="3299163"/>
                <a:ext cx="737640" cy="35244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73029991-73C3-2BF3-0BF1-CE34374B51DD}"/>
              </a:ext>
            </a:extLst>
          </p:cNvPr>
          <p:cNvSpPr txBox="1"/>
          <p:nvPr/>
        </p:nvSpPr>
        <p:spPr>
          <a:xfrm>
            <a:off x="4114800" y="3289012"/>
            <a:ext cx="105329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Controls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>
                <a:solidFill>
                  <a:srgbClr val="3380E6"/>
                </a:solidFill>
                <a:latin typeface="Arial"/>
              </a:rPr>
              <a:t>Decision Making: Equality and Relational Operators</a:t>
            </a:r>
          </a:p>
        </p:txBody>
      </p:sp>
      <p:sp>
        <p:nvSpPr>
          <p:cNvPr id="17203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>
                <a:solidFill>
                  <a:srgbClr val="000000"/>
                </a:solidFill>
                <a:latin typeface="AGaramond" pitchFamily="50" charset="0"/>
              </a:rPr>
              <a:t>Operator Precedence</a:t>
            </a:r>
          </a:p>
          <a:p>
            <a:pPr lvl="1"/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Figure 3.30 shows the precedence of the operators introduced in this chapter.</a:t>
            </a:r>
          </a:p>
          <a:p>
            <a:pPr lvl="1"/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The operators are displayed from top to bottom in decreasing order of precedence.</a:t>
            </a:r>
          </a:p>
        </p:txBody>
      </p:sp>
      <p:sp>
        <p:nvSpPr>
          <p:cNvPr id="17203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5FAE28-74AE-4538-B38C-C590345A48B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3380E6"/>
                </a:solidFill>
                <a:latin typeface="Arial"/>
              </a:rPr>
              <a:t>Introduction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We introduce the 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If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…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Then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If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…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Then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…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Else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Do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While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…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Loop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While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…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End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While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and 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Do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Until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…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Loop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statements—five of the building blocks that allow you to specify the logic required for methods to perform their tasks.</a:t>
            </a:r>
          </a:p>
          <a:p>
            <a:pPr algn="just">
              <a:lnSpc>
                <a:spcPct val="150000"/>
              </a:lnSpc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40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5FAE28-74AE-4538-B38C-C590345A48B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1" descr="vbhtp5_03imagesagain_Page_63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3059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4A2514-0429-486E-9557-FF9D011711C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40300"/>
          </a:xfrm>
        </p:spPr>
        <p:txBody>
          <a:bodyPr/>
          <a:lstStyle/>
          <a:p>
            <a:pPr>
              <a:buNone/>
            </a:pPr>
            <a:r>
              <a:rPr lang="en-US" sz="2000" dirty="0">
                <a:solidFill>
                  <a:srgbClr val="0000FF"/>
                </a:solidFill>
              </a:rPr>
              <a:t>If </a:t>
            </a:r>
            <a:r>
              <a:rPr lang="en-US" sz="2000" dirty="0"/>
              <a:t>(x+y^2)-u &lt;&gt; z\4*3 </a:t>
            </a:r>
            <a:r>
              <a:rPr lang="en-US" sz="2000" dirty="0">
                <a:solidFill>
                  <a:srgbClr val="0000FF"/>
                </a:solidFill>
              </a:rPr>
              <a:t>Then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/>
              <a:t>What will be executed first?</a:t>
            </a:r>
            <a:endParaRPr lang="ar-SA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4A2514-0429-486E-9557-FF9D011711C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6" name="Left Brace 5"/>
          <p:cNvSpPr/>
          <p:nvPr/>
        </p:nvSpPr>
        <p:spPr>
          <a:xfrm rot="16200000">
            <a:off x="1485900" y="1409700"/>
            <a:ext cx="228600" cy="3048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Left Brace 6"/>
          <p:cNvSpPr/>
          <p:nvPr/>
        </p:nvSpPr>
        <p:spPr>
          <a:xfrm rot="16200000">
            <a:off x="1219200" y="1905000"/>
            <a:ext cx="228600" cy="533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TextBox 7"/>
          <p:cNvSpPr txBox="1"/>
          <p:nvPr/>
        </p:nvSpPr>
        <p:spPr>
          <a:xfrm>
            <a:off x="1447800" y="1676401"/>
            <a:ext cx="304800" cy="389513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</a:rPr>
              <a:t>1</a:t>
            </a:r>
            <a:endParaRPr lang="ar-SA" sz="1200" b="1" dirty="0">
              <a:solidFill>
                <a:srgbClr val="FF0000"/>
              </a:solidFill>
            </a:endParaRPr>
          </a:p>
        </p:txBody>
      </p:sp>
      <p:cxnSp>
        <p:nvCxnSpPr>
          <p:cNvPr id="10" name="Straight Connector 9"/>
          <p:cNvCxnSpPr>
            <a:endCxn id="7" idx="0"/>
          </p:cNvCxnSpPr>
          <p:nvPr/>
        </p:nvCxnSpPr>
        <p:spPr>
          <a:xfrm>
            <a:off x="1066800" y="1371600"/>
            <a:ext cx="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219200" y="2286000"/>
            <a:ext cx="304800" cy="389513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</a:rPr>
              <a:t>2</a:t>
            </a:r>
            <a:endParaRPr lang="ar-SA" sz="1200" b="1" dirty="0">
              <a:solidFill>
                <a:srgbClr val="FF0000"/>
              </a:solidFill>
            </a:endParaRPr>
          </a:p>
        </p:txBody>
      </p:sp>
      <p:sp>
        <p:nvSpPr>
          <p:cNvPr id="12" name="Left Brace 11"/>
          <p:cNvSpPr/>
          <p:nvPr/>
        </p:nvSpPr>
        <p:spPr>
          <a:xfrm rot="16200000">
            <a:off x="3200400" y="1295400"/>
            <a:ext cx="152400" cy="3048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TextBox 12"/>
          <p:cNvSpPr txBox="1"/>
          <p:nvPr/>
        </p:nvSpPr>
        <p:spPr>
          <a:xfrm>
            <a:off x="3124200" y="1524000"/>
            <a:ext cx="304800" cy="389513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</a:rPr>
              <a:t>3</a:t>
            </a:r>
            <a:endParaRPr lang="ar-SA" sz="1200" b="1" dirty="0">
              <a:solidFill>
                <a:srgbClr val="FF0000"/>
              </a:solidFill>
            </a:endParaRPr>
          </a:p>
        </p:txBody>
      </p:sp>
      <p:sp>
        <p:nvSpPr>
          <p:cNvPr id="14" name="Left Brace 13"/>
          <p:cNvSpPr/>
          <p:nvPr/>
        </p:nvSpPr>
        <p:spPr>
          <a:xfrm rot="16200000">
            <a:off x="2895600" y="1828800"/>
            <a:ext cx="304800" cy="4572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TextBox 14"/>
          <p:cNvSpPr txBox="1"/>
          <p:nvPr/>
        </p:nvSpPr>
        <p:spPr>
          <a:xfrm>
            <a:off x="2895600" y="2209800"/>
            <a:ext cx="304800" cy="389513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</a:rPr>
              <a:t>4</a:t>
            </a:r>
            <a:endParaRPr lang="ar-SA" sz="1200" b="1" dirty="0">
              <a:solidFill>
                <a:srgbClr val="FF0000"/>
              </a:solidFill>
            </a:endParaRPr>
          </a:p>
        </p:txBody>
      </p:sp>
      <p:cxnSp>
        <p:nvCxnSpPr>
          <p:cNvPr id="16" name="Straight Connector 15"/>
          <p:cNvCxnSpPr>
            <a:endCxn id="14" idx="0"/>
          </p:cNvCxnSpPr>
          <p:nvPr/>
        </p:nvCxnSpPr>
        <p:spPr>
          <a:xfrm>
            <a:off x="2819400" y="1371600"/>
            <a:ext cx="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Left Brace 18"/>
          <p:cNvSpPr/>
          <p:nvPr/>
        </p:nvSpPr>
        <p:spPr>
          <a:xfrm rot="16200000">
            <a:off x="1600200" y="2438400"/>
            <a:ext cx="304800" cy="7620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TextBox 19"/>
          <p:cNvSpPr txBox="1"/>
          <p:nvPr/>
        </p:nvSpPr>
        <p:spPr>
          <a:xfrm>
            <a:off x="1600200" y="2971800"/>
            <a:ext cx="304800" cy="389513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</a:rPr>
              <a:t>5</a:t>
            </a:r>
            <a:endParaRPr lang="ar-SA" sz="1200" b="1" dirty="0">
              <a:solidFill>
                <a:srgbClr val="FF0000"/>
              </a:solidFill>
            </a:endParaRPr>
          </a:p>
        </p:txBody>
      </p:sp>
      <p:cxnSp>
        <p:nvCxnSpPr>
          <p:cNvPr id="21" name="Straight Connector 20"/>
          <p:cNvCxnSpPr>
            <a:endCxn id="19" idx="2"/>
          </p:cNvCxnSpPr>
          <p:nvPr/>
        </p:nvCxnSpPr>
        <p:spPr>
          <a:xfrm>
            <a:off x="2133600" y="1371600"/>
            <a:ext cx="0" cy="1295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Left Brace 24"/>
          <p:cNvSpPr/>
          <p:nvPr/>
        </p:nvSpPr>
        <p:spPr>
          <a:xfrm rot="16200000">
            <a:off x="2252156" y="2929443"/>
            <a:ext cx="296287" cy="1295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TextBox 25"/>
          <p:cNvSpPr txBox="1"/>
          <p:nvPr/>
        </p:nvSpPr>
        <p:spPr>
          <a:xfrm>
            <a:off x="2209800" y="3725287"/>
            <a:ext cx="304800" cy="389513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</a:rPr>
              <a:t>6</a:t>
            </a:r>
            <a:endParaRPr lang="ar-SA" sz="1200" b="1" dirty="0">
              <a:solidFill>
                <a:srgbClr val="FF0000"/>
              </a:solidFill>
            </a:endParaRPr>
          </a:p>
        </p:txBody>
      </p:sp>
      <p:cxnSp>
        <p:nvCxnSpPr>
          <p:cNvPr id="27" name="Straight Connector 26"/>
          <p:cNvCxnSpPr>
            <a:stCxn id="15" idx="4"/>
            <a:endCxn id="25" idx="2"/>
          </p:cNvCxnSpPr>
          <p:nvPr/>
        </p:nvCxnSpPr>
        <p:spPr>
          <a:xfrm>
            <a:off x="3048000" y="2599313"/>
            <a:ext cx="0" cy="8296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524000" y="4572000"/>
            <a:ext cx="6172200" cy="923330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  <a:prstDash val="dash"/>
          </a:ln>
        </p:spPr>
        <p:txBody>
          <a:bodyPr wrap="square" rtlCol="1">
            <a:spAutoFit/>
          </a:bodyPr>
          <a:lstStyle/>
          <a:p>
            <a:pPr algn="just"/>
            <a:r>
              <a:rPr lang="en-US" b="1" i="1" dirty="0"/>
              <a:t>Note: </a:t>
            </a:r>
            <a:r>
              <a:rPr lang="en-US" i="1" dirty="0"/>
              <a:t>Don’t forget that parenthesis () has the highest priority  amongst all the operators &amp; anything inside them should be executed first.</a:t>
            </a:r>
            <a:endParaRPr lang="ar-SA" i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solidFill>
                  <a:srgbClr val="3380E6"/>
                </a:solidFill>
                <a:latin typeface="Lucida Console"/>
              </a:rPr>
              <a:t>If</a:t>
            </a:r>
            <a:r>
              <a:rPr lang="en-US" sz="2800" dirty="0">
                <a:solidFill>
                  <a:srgbClr val="3380E6"/>
                </a:solidFill>
                <a:latin typeface="Arial"/>
              </a:rPr>
              <a:t>…</a:t>
            </a:r>
            <a:r>
              <a:rPr lang="en-US" sz="2800" dirty="0">
                <a:solidFill>
                  <a:srgbClr val="3380E6"/>
                </a:solidFill>
                <a:latin typeface="Lucida Console"/>
              </a:rPr>
              <a:t>Then</a:t>
            </a:r>
            <a:r>
              <a:rPr lang="en-US" sz="2800" dirty="0">
                <a:solidFill>
                  <a:srgbClr val="3380E6"/>
                </a:solidFill>
                <a:latin typeface="Arial"/>
              </a:rPr>
              <a:t> Selection Statement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219200"/>
            <a:ext cx="8610600" cy="4953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A selection statement chooses among alternative courses of action.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Suppose that the passing grade on an examination is 60.Then the </a:t>
            </a:r>
            <a:r>
              <a:rPr lang="en-US" sz="2000" dirty="0">
                <a:solidFill>
                  <a:srgbClr val="000000"/>
                </a:solidFill>
              </a:rPr>
              <a:t>if…Then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statement would be something like</a:t>
            </a:r>
          </a:p>
          <a:p>
            <a:pPr>
              <a:lnSpc>
                <a:spcPct val="80000"/>
              </a:lnSpc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  <a:p>
            <a:pPr lvl="3">
              <a:lnSpc>
                <a:spcPct val="80000"/>
              </a:lnSpc>
            </a:pPr>
            <a:r>
              <a:rPr lang="en-US" sz="2000" dirty="0">
                <a:solidFill>
                  <a:srgbClr val="0000FF"/>
                </a:solidFill>
                <a:latin typeface="Lucida Console" pitchFamily="49" charset="0"/>
              </a:rPr>
              <a:t>If</a:t>
            </a:r>
            <a:r>
              <a:rPr lang="en-US" sz="2000" dirty="0">
                <a:solidFill>
                  <a:srgbClr val="000000"/>
                </a:solidFill>
                <a:latin typeface="Lucida Console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Lucida Console" pitchFamily="49" charset="0"/>
              </a:rPr>
              <a:t>studentGrade</a:t>
            </a:r>
            <a:r>
              <a:rPr lang="en-US" sz="2000" dirty="0">
                <a:solidFill>
                  <a:srgbClr val="000000"/>
                </a:solidFill>
                <a:latin typeface="Lucida Console" pitchFamily="49" charset="0"/>
              </a:rPr>
              <a:t> &gt;= </a:t>
            </a:r>
            <a:r>
              <a:rPr lang="en-US" sz="2000" dirty="0">
                <a:solidFill>
                  <a:srgbClr val="128AFF"/>
                </a:solidFill>
                <a:latin typeface="Lucida Console" pitchFamily="49" charset="0"/>
              </a:rPr>
              <a:t>60</a:t>
            </a:r>
            <a:r>
              <a:rPr lang="en-US" sz="2000" dirty="0">
                <a:solidFill>
                  <a:srgbClr val="000000"/>
                </a:solidFill>
                <a:latin typeface="Lucida Console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Lucida Console" pitchFamily="49" charset="0"/>
              </a:rPr>
              <a:t>Then</a:t>
            </a:r>
            <a:r>
              <a:rPr lang="en-US" sz="2000" dirty="0">
                <a:solidFill>
                  <a:srgbClr val="000000"/>
                </a:solidFill>
                <a:latin typeface="Lucida Console" pitchFamily="49" charset="0"/>
              </a:rPr>
              <a:t> </a:t>
            </a:r>
            <a:br>
              <a:rPr lang="en-US" sz="2000" dirty="0">
                <a:solidFill>
                  <a:srgbClr val="000000"/>
                </a:solidFill>
                <a:latin typeface="Lucida Console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Lucida Console" pitchFamily="49" charset="0"/>
              </a:rPr>
              <a:t>   </a:t>
            </a:r>
            <a:r>
              <a:rPr lang="en-US" sz="2000" dirty="0" err="1">
                <a:solidFill>
                  <a:srgbClr val="000000"/>
                </a:solidFill>
                <a:latin typeface="Lucida Console" pitchFamily="49" charset="0"/>
              </a:rPr>
              <a:t>resultLabel.Text</a:t>
            </a:r>
            <a:r>
              <a:rPr lang="en-US" sz="2000" dirty="0">
                <a:solidFill>
                  <a:srgbClr val="000000"/>
                </a:solidFill>
                <a:latin typeface="Lucida Console" pitchFamily="49" charset="0"/>
              </a:rPr>
              <a:t> = </a:t>
            </a:r>
            <a:r>
              <a:rPr lang="en-US" sz="2000" dirty="0">
                <a:solidFill>
                  <a:srgbClr val="128AFF"/>
                </a:solidFill>
                <a:latin typeface="Lucida Console" pitchFamily="49" charset="0"/>
              </a:rPr>
              <a:t>"Passed" </a:t>
            </a:r>
            <a:r>
              <a:rPr lang="en-US" sz="2000" dirty="0">
                <a:solidFill>
                  <a:srgbClr val="00BF00"/>
                </a:solidFill>
                <a:latin typeface="Lucida Console" pitchFamily="49" charset="0"/>
              </a:rPr>
              <a:t>' display "Passed"</a:t>
            </a:r>
            <a:br>
              <a:rPr lang="en-US" sz="2000" dirty="0">
                <a:solidFill>
                  <a:srgbClr val="00BF00"/>
                </a:solidFill>
                <a:latin typeface="Lucida Console" pitchFamily="49" charset="0"/>
              </a:rPr>
            </a:br>
            <a:r>
              <a:rPr lang="en-US" sz="2000" dirty="0">
                <a:solidFill>
                  <a:srgbClr val="0000FF"/>
                </a:solidFill>
                <a:latin typeface="Lucida Console" pitchFamily="49" charset="0"/>
              </a:rPr>
              <a:t>End If</a:t>
            </a: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Determines whether the condition “student’s grade is greater than or equal to 60” is true or false.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If the condition is true, then “Passed” is displayed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If the condition is false, the display statement 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is ignored</a:t>
            </a:r>
          </a:p>
        </p:txBody>
      </p:sp>
      <p:sp>
        <p:nvSpPr>
          <p:cNvPr id="31748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5FAE28-74AE-4538-B38C-C590345A48B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3380E6"/>
                </a:solidFill>
                <a:latin typeface="Lucida Console"/>
              </a:rPr>
              <a:t>If</a:t>
            </a:r>
            <a:r>
              <a:rPr lang="en-US" dirty="0">
                <a:solidFill>
                  <a:srgbClr val="3380E6"/>
                </a:solidFill>
                <a:latin typeface="Arial"/>
              </a:rPr>
              <a:t>…</a:t>
            </a:r>
            <a:r>
              <a:rPr lang="en-US" dirty="0">
                <a:solidFill>
                  <a:srgbClr val="3380E6"/>
                </a:solidFill>
                <a:latin typeface="Lucida Console"/>
              </a:rPr>
              <a:t>Then</a:t>
            </a:r>
            <a:r>
              <a:rPr lang="en-US" dirty="0">
                <a:solidFill>
                  <a:srgbClr val="3380E6"/>
                </a:solidFill>
                <a:latin typeface="Arial"/>
              </a:rPr>
              <a:t> Selection Statement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90000"/>
              </a:lnSpc>
            </a:pPr>
            <a:r>
              <a:rPr lang="en-US" b="1" i="1" dirty="0">
                <a:solidFill>
                  <a:srgbClr val="000000"/>
                </a:solidFill>
                <a:latin typeface="AGaramond" pitchFamily="50" charset="0"/>
              </a:rPr>
              <a:t>Single Line </a:t>
            </a:r>
            <a:r>
              <a:rPr lang="en-US" b="1" i="1" dirty="0">
                <a:solidFill>
                  <a:srgbClr val="000000"/>
                </a:solidFill>
                <a:latin typeface="Lucida Console" pitchFamily="49" charset="0"/>
              </a:rPr>
              <a:t>If</a:t>
            </a:r>
            <a:r>
              <a:rPr lang="en-US" b="1" i="1" dirty="0">
                <a:solidFill>
                  <a:srgbClr val="000000"/>
                </a:solidFill>
                <a:latin typeface="AGaramond" pitchFamily="50" charset="0"/>
              </a:rPr>
              <a:t>…</a:t>
            </a:r>
            <a:r>
              <a:rPr lang="en-US" b="1" i="1" dirty="0">
                <a:solidFill>
                  <a:srgbClr val="000000"/>
                </a:solidFill>
                <a:latin typeface="Lucida Console" pitchFamily="49" charset="0"/>
              </a:rPr>
              <a:t>Then</a:t>
            </a:r>
            <a:r>
              <a:rPr lang="en-US" b="1" i="1" dirty="0">
                <a:solidFill>
                  <a:srgbClr val="000000"/>
                </a:solidFill>
                <a:latin typeface="AGaramond" pitchFamily="50" charset="0"/>
              </a:rPr>
              <a:t> statement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…</a:t>
            </a: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Then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selection statement also could be written on a single line as</a:t>
            </a:r>
          </a:p>
          <a:p>
            <a:pPr>
              <a:lnSpc>
                <a:spcPct val="90000"/>
              </a:lnSpc>
              <a:buNone/>
            </a:pPr>
            <a:r>
              <a:rPr lang="en-US" sz="1800" dirty="0">
                <a:solidFill>
                  <a:srgbClr val="0000FF"/>
                </a:solidFill>
                <a:latin typeface="Lucida Console" pitchFamily="49" charset="0"/>
              </a:rPr>
              <a:t>If</a:t>
            </a:r>
            <a:r>
              <a:rPr lang="en-US" sz="1800" dirty="0">
                <a:solidFill>
                  <a:srgbClr val="000000"/>
                </a:solidFill>
                <a:latin typeface="Lucida Console" pitchFamily="49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ucida Console" pitchFamily="49" charset="0"/>
              </a:rPr>
              <a:t>studentGrade</a:t>
            </a:r>
            <a:r>
              <a:rPr lang="en-US" sz="1800" dirty="0">
                <a:solidFill>
                  <a:srgbClr val="000000"/>
                </a:solidFill>
                <a:latin typeface="Lucida Console" pitchFamily="49" charset="0"/>
              </a:rPr>
              <a:t> &gt;= </a:t>
            </a:r>
            <a:r>
              <a:rPr lang="en-US" sz="1800" dirty="0">
                <a:solidFill>
                  <a:srgbClr val="128AFF"/>
                </a:solidFill>
                <a:latin typeface="Lucida Console" pitchFamily="49" charset="0"/>
              </a:rPr>
              <a:t>60</a:t>
            </a:r>
            <a:r>
              <a:rPr lang="en-US" sz="1800" dirty="0">
                <a:solidFill>
                  <a:srgbClr val="000000"/>
                </a:solidFill>
                <a:latin typeface="Lucida Console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Lucida Console" pitchFamily="49" charset="0"/>
              </a:rPr>
              <a:t>Then</a:t>
            </a:r>
            <a:r>
              <a:rPr lang="en-US" sz="1800" dirty="0">
                <a:solidFill>
                  <a:srgbClr val="000000"/>
                </a:solidFill>
                <a:latin typeface="Lucida Console" pitchFamily="49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ucida Console" pitchFamily="49" charset="0"/>
              </a:rPr>
              <a:t>resultLabel.Text</a:t>
            </a:r>
            <a:r>
              <a:rPr lang="en-US" sz="1800" dirty="0">
                <a:solidFill>
                  <a:srgbClr val="000000"/>
                </a:solidFill>
                <a:latin typeface="Lucida Console" pitchFamily="49" charset="0"/>
              </a:rPr>
              <a:t> = </a:t>
            </a:r>
            <a:r>
              <a:rPr lang="en-US" sz="1800" dirty="0">
                <a:solidFill>
                  <a:srgbClr val="128AFF"/>
                </a:solidFill>
                <a:latin typeface="Lucida Console" pitchFamily="49" charset="0"/>
              </a:rPr>
              <a:t>"Passed“</a:t>
            </a:r>
          </a:p>
          <a:p>
            <a:pPr>
              <a:lnSpc>
                <a:spcPct val="90000"/>
              </a:lnSpc>
              <a:buNone/>
            </a:pPr>
            <a:endParaRPr lang="en-US" sz="1800" dirty="0">
              <a:solidFill>
                <a:srgbClr val="128AFF"/>
              </a:solidFill>
              <a:latin typeface="Lucida Console" pitchFamily="49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In the </a:t>
            </a:r>
            <a:r>
              <a:rPr lang="en-US" b="1" u="sng" dirty="0">
                <a:solidFill>
                  <a:srgbClr val="000000"/>
                </a:solidFill>
                <a:latin typeface="Times New Roman" pitchFamily="18" charset="0"/>
              </a:rPr>
              <a:t>multiple-line format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, all statements (there can be many) in the </a:t>
            </a: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…</a:t>
            </a:r>
            <a:r>
              <a:rPr lang="en-US" dirty="0" err="1">
                <a:solidFill>
                  <a:srgbClr val="000000"/>
                </a:solidFill>
                <a:latin typeface="Lucida Console" pitchFamily="49" charset="0"/>
              </a:rPr>
              <a:t>Then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’s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body execute if the condition is true.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In the </a:t>
            </a:r>
            <a:r>
              <a:rPr lang="en-US" b="1" u="sng" dirty="0">
                <a:solidFill>
                  <a:srgbClr val="000000"/>
                </a:solidFill>
                <a:latin typeface="Times New Roman" pitchFamily="18" charset="0"/>
              </a:rPr>
              <a:t>single-line format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, only the statement immediately after the </a:t>
            </a: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Then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keyword executes if the condition is true.</a:t>
            </a:r>
          </a:p>
        </p:txBody>
      </p:sp>
      <p:sp>
        <p:nvSpPr>
          <p:cNvPr id="34820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5FAE28-74AE-4538-B38C-C590345A48B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3380E6"/>
                </a:solidFill>
                <a:latin typeface="Lucida Console"/>
              </a:rPr>
              <a:t>If</a:t>
            </a:r>
            <a:r>
              <a:rPr lang="en-US" dirty="0">
                <a:solidFill>
                  <a:srgbClr val="3380E6"/>
                </a:solidFill>
                <a:latin typeface="Arial"/>
              </a:rPr>
              <a:t>…</a:t>
            </a:r>
            <a:r>
              <a:rPr lang="en-US" dirty="0">
                <a:solidFill>
                  <a:srgbClr val="3380E6"/>
                </a:solidFill>
                <a:latin typeface="Lucida Console"/>
              </a:rPr>
              <a:t>Then</a:t>
            </a:r>
            <a:r>
              <a:rPr lang="en-US" dirty="0">
                <a:solidFill>
                  <a:srgbClr val="3380E6"/>
                </a:solidFill>
                <a:latin typeface="Arial"/>
              </a:rPr>
              <a:t>…</a:t>
            </a:r>
            <a:r>
              <a:rPr lang="en-US" dirty="0">
                <a:solidFill>
                  <a:srgbClr val="3380E6"/>
                </a:solidFill>
                <a:latin typeface="Lucida Console"/>
              </a:rPr>
              <a:t>Else</a:t>
            </a:r>
            <a:r>
              <a:rPr lang="en-US" dirty="0">
                <a:solidFill>
                  <a:srgbClr val="3380E6"/>
                </a:solidFill>
                <a:latin typeface="Arial"/>
              </a:rPr>
              <a:t> Selection Statement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0744" y="1219200"/>
            <a:ext cx="8229600" cy="452596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200" dirty="0">
                <a:solidFill>
                  <a:srgbClr val="000000"/>
                </a:solidFill>
                <a:latin typeface="Times New Roman" pitchFamily="18" charset="0"/>
              </a:rPr>
              <a:t>The </a:t>
            </a:r>
            <a:r>
              <a:rPr lang="en-US" sz="2000" dirty="0">
                <a:solidFill>
                  <a:srgbClr val="000000"/>
                </a:solidFill>
                <a:latin typeface="Lucida Console" pitchFamily="49" charset="0"/>
              </a:rPr>
              <a:t>If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…</a:t>
            </a:r>
            <a:r>
              <a:rPr lang="en-US" sz="2000" dirty="0">
                <a:solidFill>
                  <a:srgbClr val="000000"/>
                </a:solidFill>
                <a:latin typeface="Lucida Console" pitchFamily="49" charset="0"/>
              </a:rPr>
              <a:t>Then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…</a:t>
            </a:r>
            <a:r>
              <a:rPr lang="en-US" sz="2000" dirty="0">
                <a:solidFill>
                  <a:srgbClr val="000000"/>
                </a:solidFill>
                <a:latin typeface="Lucida Console" pitchFamily="49" charset="0"/>
              </a:rPr>
              <a:t>Else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</a:rPr>
              <a:t>selection statement allows you to specify that a different action (or sequence of actions) is to be performed when the condition is </a:t>
            </a:r>
            <a:r>
              <a:rPr lang="en-US" sz="2200" u="sng" dirty="0">
                <a:solidFill>
                  <a:srgbClr val="000000"/>
                </a:solidFill>
                <a:latin typeface="Times New Roman" pitchFamily="18" charset="0"/>
              </a:rPr>
              <a:t>true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</a:rPr>
              <a:t> than when the condition is </a:t>
            </a:r>
            <a:r>
              <a:rPr lang="en-US" sz="2200" u="sng" dirty="0">
                <a:solidFill>
                  <a:srgbClr val="000000"/>
                </a:solidFill>
                <a:latin typeface="Times New Roman" pitchFamily="18" charset="0"/>
              </a:rPr>
              <a:t>false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  <a:buNone/>
            </a:pPr>
            <a:endParaRPr lang="en-US" sz="2200" i="1" dirty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200" dirty="0">
                <a:solidFill>
                  <a:srgbClr val="000000"/>
                </a:solidFill>
                <a:latin typeface="Times New Roman" pitchFamily="18" charset="0"/>
              </a:rPr>
              <a:t>For example, </a:t>
            </a:r>
          </a:p>
          <a:p>
            <a:pPr lvl="2">
              <a:lnSpc>
                <a:spcPct val="90000"/>
              </a:lnSpc>
            </a:pPr>
            <a:r>
              <a:rPr lang="en-US" sz="2000" dirty="0">
                <a:solidFill>
                  <a:srgbClr val="0000FF"/>
                </a:solidFill>
                <a:latin typeface="Lucida Console" pitchFamily="49" charset="0"/>
              </a:rPr>
              <a:t>If</a:t>
            </a:r>
            <a:r>
              <a:rPr lang="en-US" sz="2000" dirty="0">
                <a:solidFill>
                  <a:srgbClr val="000000"/>
                </a:solidFill>
                <a:latin typeface="Lucida Console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Lucida Console" pitchFamily="49" charset="0"/>
              </a:rPr>
              <a:t>studentGrade</a:t>
            </a:r>
            <a:r>
              <a:rPr lang="en-US" sz="2000" dirty="0">
                <a:solidFill>
                  <a:srgbClr val="000000"/>
                </a:solidFill>
                <a:latin typeface="Lucida Console" pitchFamily="49" charset="0"/>
              </a:rPr>
              <a:t> &gt;= </a:t>
            </a:r>
            <a:r>
              <a:rPr lang="en-US" sz="2000" dirty="0">
                <a:solidFill>
                  <a:srgbClr val="128AFF"/>
                </a:solidFill>
                <a:latin typeface="Lucida Console" pitchFamily="49" charset="0"/>
              </a:rPr>
              <a:t>60</a:t>
            </a:r>
            <a:r>
              <a:rPr lang="en-US" sz="2000" dirty="0">
                <a:solidFill>
                  <a:srgbClr val="000000"/>
                </a:solidFill>
                <a:latin typeface="Lucida Console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Lucida Console" pitchFamily="49" charset="0"/>
              </a:rPr>
              <a:t>Then</a:t>
            </a:r>
            <a:r>
              <a:rPr lang="en-US" sz="2000" dirty="0">
                <a:solidFill>
                  <a:srgbClr val="000000"/>
                </a:solidFill>
                <a:latin typeface="Lucida Console" pitchFamily="49" charset="0"/>
              </a:rPr>
              <a:t> </a:t>
            </a:r>
            <a:br>
              <a:rPr lang="en-US" sz="2000" dirty="0">
                <a:solidFill>
                  <a:srgbClr val="000000"/>
                </a:solidFill>
                <a:latin typeface="Lucida Console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Lucida Console" pitchFamily="49" charset="0"/>
              </a:rPr>
              <a:t>   </a:t>
            </a:r>
            <a:r>
              <a:rPr lang="en-US" sz="2000" dirty="0" err="1">
                <a:solidFill>
                  <a:srgbClr val="000000"/>
                </a:solidFill>
                <a:latin typeface="Lucida Console" pitchFamily="49" charset="0"/>
              </a:rPr>
              <a:t>resultLabel.Text</a:t>
            </a:r>
            <a:r>
              <a:rPr lang="en-US" sz="2000" dirty="0">
                <a:solidFill>
                  <a:srgbClr val="000000"/>
                </a:solidFill>
                <a:latin typeface="Lucida Console" pitchFamily="49" charset="0"/>
              </a:rPr>
              <a:t> = </a:t>
            </a:r>
            <a:r>
              <a:rPr lang="en-US" sz="2000" dirty="0">
                <a:solidFill>
                  <a:srgbClr val="128AFF"/>
                </a:solidFill>
                <a:latin typeface="Lucida Console" pitchFamily="49" charset="0"/>
              </a:rPr>
              <a:t>"Passed"</a:t>
            </a:r>
            <a:r>
              <a:rPr lang="en-US" sz="2000" dirty="0">
                <a:solidFill>
                  <a:srgbClr val="000000"/>
                </a:solidFill>
                <a:latin typeface="Lucida Console" pitchFamily="49" charset="0"/>
              </a:rPr>
              <a:t> </a:t>
            </a:r>
            <a:r>
              <a:rPr lang="en-US" sz="2000" dirty="0">
                <a:solidFill>
                  <a:srgbClr val="00BF00"/>
                </a:solidFill>
                <a:latin typeface="Lucida Console" pitchFamily="49" charset="0"/>
              </a:rPr>
              <a:t>’ display "Passed"</a:t>
            </a:r>
            <a:br>
              <a:rPr lang="en-US" sz="2000" dirty="0">
                <a:solidFill>
                  <a:srgbClr val="00BF00"/>
                </a:solidFill>
                <a:latin typeface="Lucida Console" pitchFamily="49" charset="0"/>
              </a:rPr>
            </a:br>
            <a:r>
              <a:rPr lang="en-US" sz="2000" dirty="0">
                <a:solidFill>
                  <a:srgbClr val="0000FF"/>
                </a:solidFill>
                <a:latin typeface="Lucida Console" pitchFamily="49" charset="0"/>
              </a:rPr>
              <a:t>Else</a:t>
            </a:r>
            <a:br>
              <a:rPr lang="en-US" sz="2000" dirty="0">
                <a:solidFill>
                  <a:srgbClr val="0000FF"/>
                </a:solidFill>
                <a:latin typeface="Lucida Console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Lucida Console" pitchFamily="49" charset="0"/>
              </a:rPr>
              <a:t>   </a:t>
            </a:r>
            <a:r>
              <a:rPr lang="en-US" sz="2000" dirty="0" err="1">
                <a:solidFill>
                  <a:srgbClr val="000000"/>
                </a:solidFill>
                <a:latin typeface="Lucida Console" pitchFamily="49" charset="0"/>
              </a:rPr>
              <a:t>resultLabel.Text</a:t>
            </a:r>
            <a:r>
              <a:rPr lang="en-US" sz="2000" dirty="0">
                <a:solidFill>
                  <a:srgbClr val="000000"/>
                </a:solidFill>
                <a:latin typeface="Lucida Console" pitchFamily="49" charset="0"/>
              </a:rPr>
              <a:t> = </a:t>
            </a:r>
            <a:r>
              <a:rPr lang="en-US" sz="2000" dirty="0">
                <a:solidFill>
                  <a:srgbClr val="128AFF"/>
                </a:solidFill>
                <a:latin typeface="Lucida Console" pitchFamily="49" charset="0"/>
              </a:rPr>
              <a:t>"Failed" </a:t>
            </a:r>
            <a:r>
              <a:rPr lang="en-US" sz="2000" dirty="0">
                <a:solidFill>
                  <a:srgbClr val="00BF00"/>
                </a:solidFill>
                <a:latin typeface="Lucida Console" pitchFamily="49" charset="0"/>
              </a:rPr>
              <a:t>’ display "Failed"</a:t>
            </a:r>
            <a:br>
              <a:rPr lang="en-US" sz="2000" dirty="0">
                <a:solidFill>
                  <a:srgbClr val="00BF00"/>
                </a:solidFill>
                <a:latin typeface="Lucida Console" pitchFamily="49" charset="0"/>
              </a:rPr>
            </a:br>
            <a:r>
              <a:rPr lang="en-US" sz="2000" dirty="0">
                <a:solidFill>
                  <a:srgbClr val="0000FF"/>
                </a:solidFill>
                <a:latin typeface="Lucida Console" pitchFamily="49" charset="0"/>
              </a:rPr>
              <a:t>End If</a:t>
            </a:r>
          </a:p>
          <a:p>
            <a:pPr lvl="2">
              <a:lnSpc>
                <a:spcPct val="90000"/>
              </a:lnSpc>
            </a:pPr>
            <a:endParaRPr lang="en-US" sz="2000" dirty="0">
              <a:solidFill>
                <a:srgbClr val="0000FF"/>
              </a:solidFill>
              <a:latin typeface="Lucida Console" pitchFamily="49" charset="0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Displays “Passed” if the student’s grade is greater than or equal to 60, 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Displays “Failed” if the student’s grade is less than 60.</a:t>
            </a:r>
          </a:p>
          <a:p>
            <a:pPr>
              <a:lnSpc>
                <a:spcPct val="80000"/>
              </a:lnSpc>
            </a:pPr>
            <a:r>
              <a:rPr lang="en-US" sz="2200" dirty="0">
                <a:solidFill>
                  <a:srgbClr val="000000"/>
                </a:solidFill>
                <a:latin typeface="Times New Roman" pitchFamily="18" charset="0"/>
              </a:rPr>
              <a:t>The body of the 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</a:rPr>
              <a:t>Else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</a:rPr>
              <a:t> clause is indented so that it lines up with the body of the </a:t>
            </a:r>
            <a:r>
              <a:rPr lang="en-US" sz="2200" dirty="0">
                <a:solidFill>
                  <a:srgbClr val="000000"/>
                </a:solidFill>
                <a:latin typeface="Lucida Console" pitchFamily="49" charset="0"/>
              </a:rPr>
              <a:t>If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</a:rPr>
              <a:t> clause.</a:t>
            </a:r>
          </a:p>
          <a:p>
            <a:pPr>
              <a:lnSpc>
                <a:spcPct val="80000"/>
              </a:lnSpc>
            </a:pPr>
            <a:endParaRPr lang="en-US" sz="26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891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5FAE28-74AE-4538-B38C-C590345A48B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</a:t>
            </a:r>
            <a:r>
              <a:rPr lang="en-US" dirty="0">
                <a:solidFill>
                  <a:srgbClr val="0000FF"/>
                </a:solidFill>
              </a:rPr>
              <a:t>If</a:t>
            </a:r>
            <a:r>
              <a:rPr lang="en-US" dirty="0"/>
              <a:t> …</a:t>
            </a:r>
            <a:r>
              <a:rPr lang="en-US" dirty="0">
                <a:solidFill>
                  <a:srgbClr val="0000FF"/>
                </a:solidFill>
              </a:rPr>
              <a:t>Then</a:t>
            </a:r>
            <a:r>
              <a:rPr lang="en-US" dirty="0"/>
              <a:t> …</a:t>
            </a:r>
            <a:r>
              <a:rPr lang="en-US" dirty="0">
                <a:solidFill>
                  <a:srgbClr val="0000FF"/>
                </a:solidFill>
              </a:rPr>
              <a:t>Else</a:t>
            </a:r>
            <a:r>
              <a:rPr lang="en-US" dirty="0"/>
              <a:t> is executed?</a:t>
            </a:r>
            <a:endParaRPr lang="ar-S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0" y="1524000"/>
            <a:ext cx="3429000" cy="4525962"/>
          </a:xfrm>
        </p:spPr>
        <p:txBody>
          <a:bodyPr/>
          <a:lstStyle/>
          <a:p>
            <a:pPr marL="365125" lvl="2" indent="-255588">
              <a:spcBef>
                <a:spcPts val="400"/>
              </a:spcBef>
              <a:buClr>
                <a:schemeClr val="accent1"/>
              </a:buClr>
              <a:buSzPct val="68000"/>
              <a:buNone/>
            </a:pPr>
            <a:r>
              <a:rPr lang="en-US" sz="1900" dirty="0">
                <a:solidFill>
                  <a:srgbClr val="0000FF"/>
                </a:solidFill>
                <a:latin typeface="Lucida Console" pitchFamily="49" charset="0"/>
              </a:rPr>
              <a:t>If</a:t>
            </a:r>
            <a:r>
              <a:rPr lang="en-US" sz="1900" dirty="0">
                <a:solidFill>
                  <a:srgbClr val="000000"/>
                </a:solidFill>
                <a:latin typeface="Lucida Console" pitchFamily="49" charset="0"/>
              </a:rPr>
              <a:t> Condition</a:t>
            </a:r>
            <a:r>
              <a:rPr lang="en-US" sz="1900" dirty="0">
                <a:solidFill>
                  <a:srgbClr val="128AFF"/>
                </a:solidFill>
                <a:latin typeface="Lucida Console" pitchFamily="49" charset="0"/>
              </a:rPr>
              <a:t>(s)</a:t>
            </a:r>
            <a:r>
              <a:rPr lang="en-US" sz="1900" dirty="0">
                <a:solidFill>
                  <a:srgbClr val="000000"/>
                </a:solidFill>
                <a:latin typeface="Lucida Console" pitchFamily="49" charset="0"/>
              </a:rPr>
              <a:t> </a:t>
            </a:r>
            <a:r>
              <a:rPr lang="en-US" sz="1900" dirty="0">
                <a:solidFill>
                  <a:srgbClr val="0000FF"/>
                </a:solidFill>
                <a:latin typeface="Lucida Console" pitchFamily="49" charset="0"/>
              </a:rPr>
              <a:t>Then</a:t>
            </a:r>
          </a:p>
          <a:p>
            <a:pPr marL="365125" lvl="2" indent="-255588">
              <a:spcBef>
                <a:spcPts val="400"/>
              </a:spcBef>
              <a:buClr>
                <a:schemeClr val="accent1"/>
              </a:buClr>
              <a:buSzPct val="68000"/>
              <a:buNone/>
            </a:pPr>
            <a:endParaRPr lang="en-US" sz="1900" dirty="0">
              <a:solidFill>
                <a:srgbClr val="000000"/>
              </a:solidFill>
              <a:latin typeface="Lucida Console" pitchFamily="49" charset="0"/>
            </a:endParaRPr>
          </a:p>
          <a:p>
            <a:pPr marL="365125" lvl="2" indent="-255588">
              <a:spcBef>
                <a:spcPts val="400"/>
              </a:spcBef>
              <a:buClr>
                <a:schemeClr val="accent1"/>
              </a:buClr>
              <a:buSzPct val="68000"/>
              <a:buNone/>
            </a:pPr>
            <a:r>
              <a:rPr lang="en-US" sz="1900" dirty="0">
                <a:solidFill>
                  <a:srgbClr val="000000"/>
                </a:solidFill>
                <a:latin typeface="Lucida Console" pitchFamily="49" charset="0"/>
              </a:rPr>
              <a:t>Body_1</a:t>
            </a:r>
          </a:p>
          <a:p>
            <a:pPr marL="365125" lvl="2" indent="-255588">
              <a:spcBef>
                <a:spcPts val="400"/>
              </a:spcBef>
              <a:buClr>
                <a:schemeClr val="accent1"/>
              </a:buClr>
              <a:buSzPct val="68000"/>
              <a:buNone/>
            </a:pPr>
            <a:endParaRPr lang="en-US" sz="1900" dirty="0">
              <a:solidFill>
                <a:srgbClr val="00BF00"/>
              </a:solidFill>
              <a:latin typeface="Lucida Console" pitchFamily="49" charset="0"/>
            </a:endParaRPr>
          </a:p>
          <a:p>
            <a:pPr marL="365125" lvl="2" indent="-255588">
              <a:spcBef>
                <a:spcPts val="400"/>
              </a:spcBef>
              <a:buClr>
                <a:schemeClr val="accent1"/>
              </a:buClr>
              <a:buSzPct val="68000"/>
              <a:buNone/>
            </a:pPr>
            <a:r>
              <a:rPr lang="en-US" sz="1900" dirty="0">
                <a:solidFill>
                  <a:srgbClr val="0000FF"/>
                </a:solidFill>
                <a:latin typeface="Lucida Console" pitchFamily="49" charset="0"/>
              </a:rPr>
              <a:t>Else</a:t>
            </a:r>
          </a:p>
          <a:p>
            <a:pPr marL="365125" lvl="2" indent="-255588">
              <a:spcBef>
                <a:spcPts val="400"/>
              </a:spcBef>
              <a:buClr>
                <a:schemeClr val="accent1"/>
              </a:buClr>
              <a:buSzPct val="68000"/>
              <a:buNone/>
            </a:pPr>
            <a:endParaRPr lang="en-US" sz="1900" dirty="0">
              <a:solidFill>
                <a:srgbClr val="0000FF"/>
              </a:solidFill>
              <a:latin typeface="Lucida Console" pitchFamily="49" charset="0"/>
            </a:endParaRPr>
          </a:p>
          <a:p>
            <a:pPr marL="365125" lvl="2" indent="-255588">
              <a:spcBef>
                <a:spcPts val="400"/>
              </a:spcBef>
              <a:buClr>
                <a:schemeClr val="accent1"/>
              </a:buClr>
              <a:buSzPct val="68000"/>
              <a:buNone/>
            </a:pPr>
            <a:r>
              <a:rPr lang="en-US" sz="1900" dirty="0">
                <a:solidFill>
                  <a:srgbClr val="000000"/>
                </a:solidFill>
                <a:latin typeface="Lucida Console" pitchFamily="49" charset="0"/>
              </a:rPr>
              <a:t>Body_2</a:t>
            </a:r>
          </a:p>
          <a:p>
            <a:pPr marL="365125" lvl="2" indent="-255588">
              <a:spcBef>
                <a:spcPts val="400"/>
              </a:spcBef>
              <a:buClr>
                <a:schemeClr val="accent1"/>
              </a:buClr>
              <a:buSzPct val="68000"/>
              <a:buNone/>
            </a:pPr>
            <a:endParaRPr lang="en-US" sz="1900" dirty="0">
              <a:solidFill>
                <a:srgbClr val="000000"/>
              </a:solidFill>
              <a:latin typeface="Lucida Console" pitchFamily="49" charset="0"/>
            </a:endParaRPr>
          </a:p>
          <a:p>
            <a:pPr marL="365125" lvl="2" indent="-255588">
              <a:spcBef>
                <a:spcPts val="400"/>
              </a:spcBef>
              <a:buClr>
                <a:schemeClr val="accent1"/>
              </a:buClr>
              <a:buSzPct val="68000"/>
              <a:buNone/>
            </a:pPr>
            <a:r>
              <a:rPr lang="en-US" sz="1900" dirty="0">
                <a:solidFill>
                  <a:srgbClr val="0000FF"/>
                </a:solidFill>
                <a:latin typeface="Lucida Console" pitchFamily="49" charset="0"/>
              </a:rPr>
              <a:t>End If</a:t>
            </a:r>
          </a:p>
          <a:p>
            <a:endParaRPr lang="ar-S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5FAE28-74AE-4538-B38C-C590345A48B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 flipH="1">
            <a:off x="457200" y="1524000"/>
            <a:ext cx="3505200" cy="13234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just"/>
            <a:r>
              <a:rPr lang="en-US" sz="2000" dirty="0"/>
              <a:t>Any thing between </a:t>
            </a:r>
            <a:r>
              <a:rPr lang="en-US" sz="2000" i="1" dirty="0">
                <a:solidFill>
                  <a:srgbClr val="0070C0"/>
                </a:solidFill>
              </a:rPr>
              <a:t>Then</a:t>
            </a:r>
            <a:r>
              <a:rPr lang="en-US" sz="2000" dirty="0"/>
              <a:t> and </a:t>
            </a:r>
            <a:r>
              <a:rPr lang="en-US" sz="2000" i="1" dirty="0">
                <a:solidFill>
                  <a:srgbClr val="0070C0"/>
                </a:solidFill>
              </a:rPr>
              <a:t>Else </a:t>
            </a:r>
            <a:r>
              <a:rPr lang="en-US" sz="2000" dirty="0"/>
              <a:t>(</a:t>
            </a:r>
            <a:r>
              <a:rPr lang="en-US" sz="2000" i="1" dirty="0"/>
              <a:t>Body_1</a:t>
            </a:r>
            <a:r>
              <a:rPr lang="en-US" sz="2000" dirty="0"/>
              <a:t>)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b="1" dirty="0"/>
              <a:t>will be executed</a:t>
            </a:r>
            <a:r>
              <a:rPr lang="en-US" sz="2000" dirty="0"/>
              <a:t> only when the </a:t>
            </a:r>
            <a:r>
              <a:rPr lang="en-US" sz="2000" i="1" dirty="0"/>
              <a:t>Condition(s)</a:t>
            </a:r>
            <a:r>
              <a:rPr lang="en-US" sz="2000" dirty="0"/>
              <a:t> is/are </a:t>
            </a:r>
            <a:r>
              <a:rPr lang="en-US" sz="2000" b="1" u="sng" dirty="0"/>
              <a:t>met</a:t>
            </a:r>
            <a:r>
              <a:rPr lang="en-US" sz="2000" dirty="0"/>
              <a:t> (</a:t>
            </a:r>
            <a:r>
              <a:rPr lang="en-US" sz="2000" b="1" u="sng" dirty="0"/>
              <a:t>true)</a:t>
            </a:r>
            <a:endParaRPr lang="ar-SA" sz="2000" dirty="0"/>
          </a:p>
        </p:txBody>
      </p:sp>
      <p:sp>
        <p:nvSpPr>
          <p:cNvPr id="9" name="Left Brace 8"/>
          <p:cNvSpPr/>
          <p:nvPr/>
        </p:nvSpPr>
        <p:spPr>
          <a:xfrm rot="10800000" flipH="1">
            <a:off x="4724400" y="1752600"/>
            <a:ext cx="685800" cy="1295400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1" name="Straight Connector 10"/>
          <p:cNvCxnSpPr>
            <a:endCxn id="9" idx="1"/>
          </p:cNvCxnSpPr>
          <p:nvPr/>
        </p:nvCxnSpPr>
        <p:spPr>
          <a:xfrm flipV="1">
            <a:off x="3962400" y="2400300"/>
            <a:ext cx="76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 flipH="1">
            <a:off x="228600" y="3324761"/>
            <a:ext cx="3733800" cy="16312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just"/>
            <a:r>
              <a:rPr lang="en-US" sz="2000" dirty="0"/>
              <a:t>Any thing between </a:t>
            </a:r>
            <a:r>
              <a:rPr lang="en-US" sz="2000" i="1" dirty="0">
                <a:solidFill>
                  <a:srgbClr val="0070C0"/>
                </a:solidFill>
              </a:rPr>
              <a:t>Else</a:t>
            </a:r>
            <a:r>
              <a:rPr lang="en-US" sz="2000" dirty="0"/>
              <a:t> and </a:t>
            </a:r>
            <a:r>
              <a:rPr lang="en-US" sz="2000" i="1" dirty="0">
                <a:solidFill>
                  <a:srgbClr val="0070C0"/>
                </a:solidFill>
              </a:rPr>
              <a:t>End If </a:t>
            </a:r>
            <a:r>
              <a:rPr lang="en-US" sz="2000" dirty="0"/>
              <a:t>(</a:t>
            </a:r>
            <a:r>
              <a:rPr lang="en-US" sz="2000" i="1" dirty="0"/>
              <a:t>Body_2</a:t>
            </a:r>
            <a:r>
              <a:rPr lang="en-US" sz="2000" dirty="0"/>
              <a:t>)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b="1" dirty="0"/>
              <a:t>will be executed</a:t>
            </a:r>
            <a:r>
              <a:rPr lang="en-US" sz="2000" dirty="0"/>
              <a:t> only when the </a:t>
            </a:r>
            <a:r>
              <a:rPr lang="en-US" sz="2000" i="1" dirty="0"/>
              <a:t>Condition(s)</a:t>
            </a:r>
            <a:r>
              <a:rPr lang="en-US" sz="2000" dirty="0"/>
              <a:t> is/are </a:t>
            </a:r>
            <a:r>
              <a:rPr lang="en-US" sz="2000" b="1" u="sng" dirty="0"/>
              <a:t>not met (false)</a:t>
            </a:r>
            <a:endParaRPr lang="ar-SA" sz="2000" dirty="0"/>
          </a:p>
        </p:txBody>
      </p:sp>
      <p:sp>
        <p:nvSpPr>
          <p:cNvPr id="18" name="Left Brace 17"/>
          <p:cNvSpPr/>
          <p:nvPr/>
        </p:nvSpPr>
        <p:spPr>
          <a:xfrm rot="10800000" flipH="1">
            <a:off x="4724400" y="3124200"/>
            <a:ext cx="685800" cy="1295400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9" name="Straight Connector 18"/>
          <p:cNvCxnSpPr>
            <a:endCxn id="18" idx="1"/>
          </p:cNvCxnSpPr>
          <p:nvPr/>
        </p:nvCxnSpPr>
        <p:spPr>
          <a:xfrm flipV="1">
            <a:off x="3962400" y="3771900"/>
            <a:ext cx="76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3380E6"/>
                </a:solidFill>
                <a:latin typeface="Arial"/>
              </a:rPr>
              <a:t> Nested </a:t>
            </a:r>
            <a:r>
              <a:rPr lang="en-US" dirty="0">
                <a:solidFill>
                  <a:srgbClr val="3380E6"/>
                </a:solidFill>
                <a:latin typeface="Lucida Console"/>
              </a:rPr>
              <a:t>If</a:t>
            </a:r>
            <a:r>
              <a:rPr lang="en-US" dirty="0">
                <a:solidFill>
                  <a:srgbClr val="3380E6"/>
                </a:solidFill>
                <a:latin typeface="Arial"/>
              </a:rPr>
              <a:t>…</a:t>
            </a:r>
            <a:r>
              <a:rPr lang="en-US" dirty="0">
                <a:solidFill>
                  <a:srgbClr val="3380E6"/>
                </a:solidFill>
                <a:latin typeface="Lucida Console"/>
              </a:rPr>
              <a:t>Then</a:t>
            </a:r>
            <a:r>
              <a:rPr lang="en-US" dirty="0">
                <a:solidFill>
                  <a:srgbClr val="3380E6"/>
                </a:solidFill>
                <a:latin typeface="Arial"/>
              </a:rPr>
              <a:t>…</a:t>
            </a:r>
            <a:r>
              <a:rPr lang="en-US" dirty="0">
                <a:solidFill>
                  <a:srgbClr val="3380E6"/>
                </a:solidFill>
                <a:latin typeface="Lucida Console"/>
              </a:rPr>
              <a:t>Else</a:t>
            </a:r>
            <a:r>
              <a:rPr lang="en-US" dirty="0">
                <a:solidFill>
                  <a:srgbClr val="3380E6"/>
                </a:solidFill>
                <a:latin typeface="Arial"/>
              </a:rPr>
              <a:t> Statements</a:t>
            </a:r>
          </a:p>
        </p:txBody>
      </p:sp>
      <p:sp>
        <p:nvSpPr>
          <p:cNvPr id="4198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Nested If…Then…Else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statements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test for multiple conditions by placing </a:t>
            </a: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…</a:t>
            </a: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Then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…</a:t>
            </a: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Else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statements 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</a:rPr>
              <a:t>inside other </a:t>
            </a:r>
            <a:r>
              <a:rPr lang="en-US" i="1" dirty="0">
                <a:solidFill>
                  <a:srgbClr val="000000"/>
                </a:solidFill>
                <a:latin typeface="Lucida Console" pitchFamily="49" charset="0"/>
              </a:rPr>
              <a:t>If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</a:rPr>
              <a:t>…</a:t>
            </a:r>
            <a:r>
              <a:rPr lang="en-US" i="1" dirty="0">
                <a:solidFill>
                  <a:srgbClr val="000000"/>
                </a:solidFill>
                <a:latin typeface="Lucida Console" pitchFamily="49" charset="0"/>
              </a:rPr>
              <a:t>Then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</a:rPr>
              <a:t>…</a:t>
            </a:r>
            <a:r>
              <a:rPr lang="en-US" i="1" dirty="0">
                <a:solidFill>
                  <a:srgbClr val="000000"/>
                </a:solidFill>
                <a:latin typeface="Lucida Console" pitchFamily="49" charset="0"/>
              </a:rPr>
              <a:t>Else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</a:rPr>
              <a:t> statements.</a:t>
            </a:r>
          </a:p>
          <a:p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For example, the code in Fig. 4.5 displays 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“A” for exam grades greater than or equal to 90, 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“B” for grades in the range 80–89, 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“C” for grades in the range 70–79, 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“D” for grades in the range 60–69 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and “F” for all other grades.</a:t>
            </a:r>
          </a:p>
          <a:p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This may be written in Visual Basic as shown in Fig. 4.5.</a:t>
            </a:r>
          </a:p>
        </p:txBody>
      </p:sp>
      <p:sp>
        <p:nvSpPr>
          <p:cNvPr id="41988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5FAE28-74AE-4538-B38C-C590345A48B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" descr="vbhtp5_04images_Page_09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4A2514-0429-486E-9557-FF9D011711CE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3380E6"/>
                </a:solidFill>
                <a:latin typeface="Arial"/>
              </a:rPr>
              <a:t>Nested </a:t>
            </a:r>
            <a:r>
              <a:rPr lang="en-US" dirty="0">
                <a:solidFill>
                  <a:srgbClr val="3380E6"/>
                </a:solidFill>
                <a:latin typeface="Lucida Console"/>
              </a:rPr>
              <a:t>If</a:t>
            </a:r>
            <a:r>
              <a:rPr lang="en-US" dirty="0">
                <a:solidFill>
                  <a:srgbClr val="3380E6"/>
                </a:solidFill>
                <a:latin typeface="Arial"/>
              </a:rPr>
              <a:t>…</a:t>
            </a:r>
            <a:r>
              <a:rPr lang="en-US" dirty="0">
                <a:solidFill>
                  <a:srgbClr val="3380E6"/>
                </a:solidFill>
                <a:latin typeface="Lucida Console"/>
              </a:rPr>
              <a:t>Then</a:t>
            </a:r>
            <a:r>
              <a:rPr lang="en-US" dirty="0">
                <a:solidFill>
                  <a:srgbClr val="3380E6"/>
                </a:solidFill>
                <a:latin typeface="Arial"/>
              </a:rPr>
              <a:t>…</a:t>
            </a:r>
            <a:r>
              <a:rPr lang="en-US" dirty="0">
                <a:solidFill>
                  <a:srgbClr val="3380E6"/>
                </a:solidFill>
                <a:latin typeface="Lucida Console"/>
              </a:rPr>
              <a:t>Else</a:t>
            </a:r>
            <a:r>
              <a:rPr lang="en-US" dirty="0">
                <a:solidFill>
                  <a:srgbClr val="3380E6"/>
                </a:solidFill>
                <a:latin typeface="Arial"/>
              </a:rPr>
              <a:t> Statements</a:t>
            </a:r>
          </a:p>
        </p:txBody>
      </p:sp>
      <p:sp>
        <p:nvSpPr>
          <p:cNvPr id="4608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b="1" i="1" dirty="0" err="1">
                <a:solidFill>
                  <a:srgbClr val="000000"/>
                </a:solidFill>
                <a:latin typeface="Lucida Console" pitchFamily="49" charset="0"/>
              </a:rPr>
              <a:t>ElseIf</a:t>
            </a:r>
            <a:r>
              <a:rPr lang="en-US" b="1" i="1" dirty="0">
                <a:solidFill>
                  <a:srgbClr val="000000"/>
                </a:solidFill>
                <a:latin typeface="AGaramond" pitchFamily="50" charset="0"/>
              </a:rPr>
              <a:t> </a:t>
            </a:r>
          </a:p>
          <a:p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Most programmers prefer to write the nested 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If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…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Then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…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Else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statements from Fig. 4.5 using the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ElseIf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keyword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as shown in Fig. 4.6.</a:t>
            </a:r>
          </a:p>
          <a:p>
            <a:pPr>
              <a:buNone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Both forms are equivalent.</a:t>
            </a:r>
          </a:p>
          <a:p>
            <a:pPr>
              <a:buNone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In  nested 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If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…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Then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…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Else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statements, if you type 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Else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If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on one line, the Visual Basic editor will automatically convert it to </a:t>
            </a:r>
            <a:r>
              <a:rPr lang="en-US" sz="2400" dirty="0" err="1">
                <a:solidFill>
                  <a:srgbClr val="000000"/>
                </a:solidFill>
                <a:latin typeface="Lucida Console" pitchFamily="49" charset="0"/>
              </a:rPr>
              <a:t>ElseIf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as in Fig. 4.6.</a:t>
            </a:r>
          </a:p>
        </p:txBody>
      </p:sp>
      <p:sp>
        <p:nvSpPr>
          <p:cNvPr id="46084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5FAE28-74AE-4538-B38C-C590345A48B9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1" descr="vbhtp5_04images_Page_10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4A2514-0429-486E-9557-FF9D011711CE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3380E6"/>
                </a:solidFill>
                <a:latin typeface="Arial"/>
              </a:rPr>
              <a:t>Decision Making: Equality and Relational Operators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371600"/>
            <a:ext cx="8763000" cy="48434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300" dirty="0">
                <a:solidFill>
                  <a:srgbClr val="000000"/>
                </a:solidFill>
                <a:latin typeface="Times New Roman" pitchFamily="18" charset="0"/>
              </a:rPr>
              <a:t>The </a:t>
            </a:r>
            <a:r>
              <a:rPr lang="en-US" sz="2300" dirty="0">
                <a:solidFill>
                  <a:srgbClr val="0000FF"/>
                </a:solidFill>
                <a:latin typeface="Times New Roman" pitchFamily="18" charset="0"/>
              </a:rPr>
              <a:t>If…Then</a:t>
            </a:r>
            <a:r>
              <a:rPr lang="en-US" sz="2300" dirty="0">
                <a:solidFill>
                  <a:srgbClr val="000000"/>
                </a:solidFill>
                <a:latin typeface="Times New Roman" pitchFamily="18" charset="0"/>
              </a:rPr>
              <a:t> statement allows a program to make a decision based on the truth or falsity of some expression.</a:t>
            </a:r>
          </a:p>
          <a:p>
            <a:pPr>
              <a:lnSpc>
                <a:spcPct val="90000"/>
              </a:lnSpc>
              <a:buNone/>
            </a:pPr>
            <a:endParaRPr lang="en-US" sz="2300" dirty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300" dirty="0">
                <a:solidFill>
                  <a:srgbClr val="000000"/>
                </a:solidFill>
                <a:latin typeface="Times New Roman" pitchFamily="18" charset="0"/>
              </a:rPr>
              <a:t>The expression in an </a:t>
            </a:r>
            <a:r>
              <a:rPr lang="en-US" sz="2300" dirty="0">
                <a:solidFill>
                  <a:srgbClr val="000000"/>
                </a:solidFill>
                <a:latin typeface="Lucida Console" pitchFamily="49" charset="0"/>
              </a:rPr>
              <a:t>If</a:t>
            </a:r>
            <a:r>
              <a:rPr lang="en-US" sz="2300" dirty="0">
                <a:solidFill>
                  <a:srgbClr val="000000"/>
                </a:solidFill>
                <a:latin typeface="Times New Roman" pitchFamily="18" charset="0"/>
              </a:rPr>
              <a:t>…</a:t>
            </a:r>
            <a:r>
              <a:rPr lang="en-US" sz="2300" dirty="0">
                <a:solidFill>
                  <a:srgbClr val="000000"/>
                </a:solidFill>
                <a:latin typeface="Lucida Console" pitchFamily="49" charset="0"/>
              </a:rPr>
              <a:t>Then</a:t>
            </a:r>
            <a:r>
              <a:rPr lang="en-US" sz="2300" dirty="0">
                <a:solidFill>
                  <a:srgbClr val="000000"/>
                </a:solidFill>
                <a:latin typeface="Times New Roman" pitchFamily="18" charset="0"/>
              </a:rPr>
              <a:t> statement is called a </a:t>
            </a:r>
            <a:r>
              <a:rPr lang="en-US" sz="2300" dirty="0">
                <a:solidFill>
                  <a:srgbClr val="0000FF"/>
                </a:solidFill>
                <a:latin typeface="Times New Roman" pitchFamily="18" charset="0"/>
              </a:rPr>
              <a:t>condition</a:t>
            </a:r>
            <a:r>
              <a:rPr lang="en-US" sz="2300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lvl="1">
              <a:lnSpc>
                <a:spcPct val="90000"/>
              </a:lnSpc>
              <a:buNone/>
            </a:pPr>
            <a:endParaRPr lang="en-US" sz="1900" dirty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300" dirty="0">
                <a:solidFill>
                  <a:srgbClr val="000000"/>
                </a:solidFill>
                <a:latin typeface="Times New Roman" pitchFamily="18" charset="0"/>
              </a:rPr>
              <a:t>Conditions in </a:t>
            </a:r>
            <a:r>
              <a:rPr lang="en-US" sz="2300" dirty="0">
                <a:solidFill>
                  <a:srgbClr val="000000"/>
                </a:solidFill>
                <a:latin typeface="Lucida Console" pitchFamily="49" charset="0"/>
              </a:rPr>
              <a:t>If</a:t>
            </a:r>
            <a:r>
              <a:rPr lang="en-US" sz="2300" dirty="0">
                <a:solidFill>
                  <a:srgbClr val="000000"/>
                </a:solidFill>
                <a:latin typeface="Times New Roman" pitchFamily="18" charset="0"/>
              </a:rPr>
              <a:t>…</a:t>
            </a:r>
            <a:r>
              <a:rPr lang="en-US" sz="2300" dirty="0">
                <a:solidFill>
                  <a:srgbClr val="000000"/>
                </a:solidFill>
                <a:latin typeface="Lucida Console" pitchFamily="49" charset="0"/>
              </a:rPr>
              <a:t>Then</a:t>
            </a:r>
            <a:r>
              <a:rPr lang="en-US" sz="2300" dirty="0">
                <a:solidFill>
                  <a:srgbClr val="000000"/>
                </a:solidFill>
                <a:latin typeface="Times New Roman" pitchFamily="18" charset="0"/>
              </a:rPr>
              <a:t> statements can be formed by using the </a:t>
            </a:r>
            <a:r>
              <a:rPr lang="en-US" sz="2300" dirty="0">
                <a:solidFill>
                  <a:srgbClr val="0000FF"/>
                </a:solidFill>
                <a:latin typeface="Times New Roman" pitchFamily="18" charset="0"/>
              </a:rPr>
              <a:t>equality operators</a:t>
            </a:r>
            <a:r>
              <a:rPr lang="en-US" sz="2300" dirty="0">
                <a:solidFill>
                  <a:srgbClr val="000000"/>
                </a:solidFill>
                <a:latin typeface="Times New Roman" pitchFamily="18" charset="0"/>
              </a:rPr>
              <a:t> and </a:t>
            </a:r>
            <a:r>
              <a:rPr lang="en-US" sz="2300" dirty="0">
                <a:solidFill>
                  <a:srgbClr val="0000FF"/>
                </a:solidFill>
                <a:latin typeface="Times New Roman" pitchFamily="18" charset="0"/>
              </a:rPr>
              <a:t>relational operators</a:t>
            </a:r>
            <a:r>
              <a:rPr lang="en-US" sz="2300" dirty="0">
                <a:solidFill>
                  <a:srgbClr val="000000"/>
                </a:solidFill>
                <a:latin typeface="Times New Roman" pitchFamily="18" charset="0"/>
              </a:rPr>
              <a:t>, summarized in Fig. 3.26.</a:t>
            </a:r>
          </a:p>
          <a:p>
            <a:pPr>
              <a:lnSpc>
                <a:spcPct val="90000"/>
              </a:lnSpc>
              <a:buNone/>
            </a:pPr>
            <a:endParaRPr lang="en-US" sz="2300" dirty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300" dirty="0">
                <a:solidFill>
                  <a:srgbClr val="000000"/>
                </a:solidFill>
                <a:latin typeface="Times New Roman" pitchFamily="18" charset="0"/>
              </a:rPr>
              <a:t>The relational and equality operators </a:t>
            </a:r>
            <a:r>
              <a:rPr lang="en-US" sz="2300" b="1" i="1" u="sng" dirty="0">
                <a:solidFill>
                  <a:srgbClr val="000000"/>
                </a:solidFill>
                <a:latin typeface="Times New Roman" pitchFamily="18" charset="0"/>
              </a:rPr>
              <a:t>all have the same level of precedence </a:t>
            </a:r>
            <a:r>
              <a:rPr lang="en-US" sz="2300" dirty="0">
                <a:solidFill>
                  <a:srgbClr val="000000"/>
                </a:solidFill>
                <a:latin typeface="Times New Roman" pitchFamily="18" charset="0"/>
              </a:rPr>
              <a:t>and associate from </a:t>
            </a:r>
            <a:r>
              <a:rPr lang="en-US" sz="2300" b="1" i="1" u="sng" dirty="0">
                <a:solidFill>
                  <a:srgbClr val="000000"/>
                </a:solidFill>
                <a:latin typeface="Times New Roman" pitchFamily="18" charset="0"/>
              </a:rPr>
              <a:t>left to right</a:t>
            </a:r>
            <a:r>
              <a:rPr lang="en-US" sz="2300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49508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5FAE28-74AE-4538-B38C-C590345A48B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3380E6"/>
                </a:solidFill>
                <a:latin typeface="Arial"/>
              </a:rPr>
              <a:t>Compound Assignment Operators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500" dirty="0">
                <a:solidFill>
                  <a:srgbClr val="000000"/>
                </a:solidFill>
                <a:latin typeface="Times New Roman" pitchFamily="18" charset="0"/>
              </a:rPr>
              <a:t>The </a:t>
            </a:r>
            <a:r>
              <a:rPr lang="en-US" sz="2500" dirty="0">
                <a:solidFill>
                  <a:srgbClr val="0000FF"/>
                </a:solidFill>
                <a:latin typeface="Times New Roman" pitchFamily="18" charset="0"/>
              </a:rPr>
              <a:t>compound assignment operators</a:t>
            </a:r>
            <a:r>
              <a:rPr lang="en-US" sz="2500" dirty="0">
                <a:solidFill>
                  <a:srgbClr val="000000"/>
                </a:solidFill>
                <a:latin typeface="Times New Roman" pitchFamily="18" charset="0"/>
              </a:rPr>
              <a:t> enable you to abbreviate assignment statements.</a:t>
            </a:r>
          </a:p>
          <a:p>
            <a:pPr lvl="1">
              <a:lnSpc>
                <a:spcPct val="90000"/>
              </a:lnSpc>
            </a:pPr>
            <a:r>
              <a:rPr lang="en-US" sz="2100" dirty="0">
                <a:solidFill>
                  <a:srgbClr val="000000"/>
                </a:solidFill>
                <a:latin typeface="Times New Roman" pitchFamily="18" charset="0"/>
              </a:rPr>
              <a:t>For example, the statement</a:t>
            </a:r>
          </a:p>
          <a:p>
            <a:pPr lvl="3">
              <a:lnSpc>
                <a:spcPct val="90000"/>
              </a:lnSpc>
            </a:pPr>
            <a:r>
              <a:rPr lang="en-US" sz="1700" dirty="0">
                <a:solidFill>
                  <a:srgbClr val="000000"/>
                </a:solidFill>
                <a:latin typeface="Lucida Console" pitchFamily="49" charset="0"/>
              </a:rPr>
              <a:t>value = value + </a:t>
            </a:r>
            <a:r>
              <a:rPr lang="en-US" sz="1700" dirty="0">
                <a:solidFill>
                  <a:srgbClr val="128AFF"/>
                </a:solidFill>
                <a:latin typeface="Lucida Console" pitchFamily="49" charset="0"/>
              </a:rPr>
              <a:t>3</a:t>
            </a:r>
          </a:p>
          <a:p>
            <a:pPr lvl="1">
              <a:lnSpc>
                <a:spcPct val="90000"/>
              </a:lnSpc>
            </a:pPr>
            <a:r>
              <a:rPr lang="en-US" sz="2100" i="1" dirty="0">
                <a:solidFill>
                  <a:srgbClr val="000000"/>
                </a:solidFill>
                <a:latin typeface="Times New Roman" pitchFamily="18" charset="0"/>
              </a:rPr>
              <a:t>Can be abbreviated with the </a:t>
            </a:r>
            <a:r>
              <a:rPr lang="en-US" sz="2100" i="1" dirty="0">
                <a:solidFill>
                  <a:srgbClr val="0000FF"/>
                </a:solidFill>
                <a:latin typeface="Times New Roman" pitchFamily="18" charset="0"/>
              </a:rPr>
              <a:t>addition assignment operator,</a:t>
            </a:r>
            <a:r>
              <a:rPr lang="en-US" sz="2100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100" i="1" dirty="0">
                <a:solidFill>
                  <a:srgbClr val="0000FF"/>
                </a:solidFill>
                <a:latin typeface="Times New Roman" pitchFamily="18" charset="0"/>
              </a:rPr>
              <a:t>+=</a:t>
            </a:r>
            <a:r>
              <a:rPr lang="en-US" sz="2100" i="1" dirty="0">
                <a:solidFill>
                  <a:srgbClr val="000000"/>
                </a:solidFill>
                <a:latin typeface="Times New Roman" pitchFamily="18" charset="0"/>
              </a:rPr>
              <a:t> as</a:t>
            </a:r>
          </a:p>
          <a:p>
            <a:pPr lvl="3">
              <a:lnSpc>
                <a:spcPct val="90000"/>
              </a:lnSpc>
            </a:pPr>
            <a:r>
              <a:rPr lang="en-US" sz="1700" dirty="0">
                <a:solidFill>
                  <a:srgbClr val="000000"/>
                </a:solidFill>
                <a:latin typeface="Lucida Console" pitchFamily="49" charset="0"/>
              </a:rPr>
              <a:t>value += </a:t>
            </a:r>
            <a:r>
              <a:rPr lang="en-US" sz="1700" dirty="0">
                <a:solidFill>
                  <a:srgbClr val="128AFF"/>
                </a:solidFill>
                <a:latin typeface="Lucida Console" pitchFamily="49" charset="0"/>
              </a:rPr>
              <a:t>3</a:t>
            </a:r>
          </a:p>
          <a:p>
            <a:pPr>
              <a:lnSpc>
                <a:spcPct val="90000"/>
              </a:lnSpc>
            </a:pPr>
            <a:r>
              <a:rPr lang="en-US" sz="2500" dirty="0">
                <a:solidFill>
                  <a:srgbClr val="000000"/>
                </a:solidFill>
                <a:latin typeface="Times New Roman" pitchFamily="18" charset="0"/>
              </a:rPr>
              <a:t>The </a:t>
            </a:r>
            <a:r>
              <a:rPr lang="en-US" sz="2500" dirty="0">
                <a:solidFill>
                  <a:srgbClr val="000000"/>
                </a:solidFill>
                <a:latin typeface="Lucida Console" pitchFamily="49" charset="0"/>
              </a:rPr>
              <a:t>+=</a:t>
            </a:r>
            <a:r>
              <a:rPr lang="en-US" sz="2500" dirty="0">
                <a:solidFill>
                  <a:srgbClr val="000000"/>
                </a:solidFill>
                <a:latin typeface="Times New Roman" pitchFamily="18" charset="0"/>
              </a:rPr>
              <a:t> operator adds the value of the right operand to the value of the left operand and stores the result in the left operand’s variable.</a:t>
            </a:r>
          </a:p>
          <a:p>
            <a:pPr>
              <a:lnSpc>
                <a:spcPct val="90000"/>
              </a:lnSpc>
              <a:buNone/>
            </a:pPr>
            <a:endParaRPr lang="en-US" sz="2500" dirty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500" dirty="0">
                <a:solidFill>
                  <a:srgbClr val="000000"/>
                </a:solidFill>
                <a:latin typeface="Times New Roman" pitchFamily="18" charset="0"/>
              </a:rPr>
              <a:t>Figure 4.8 summarizes the compound assignment operators.</a:t>
            </a:r>
          </a:p>
        </p:txBody>
      </p:sp>
      <p:sp>
        <p:nvSpPr>
          <p:cNvPr id="61444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5FAE28-74AE-4538-B38C-C590345A48B9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1" descr="vbhtp5_04images_Page_14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7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4A2514-0429-486E-9557-FF9D011711CE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3380E6"/>
                </a:solidFill>
                <a:latin typeface="Arial"/>
              </a:rPr>
              <a:t>Compound Assignment Operators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600" dirty="0">
                <a:solidFill>
                  <a:srgbClr val="000000"/>
                </a:solidFill>
                <a:latin typeface="Times New Roman" pitchFamily="18" charset="0"/>
              </a:rPr>
              <a:t>The variable on the left side of an assignment operator must be an </a:t>
            </a:r>
            <a:r>
              <a:rPr lang="en-US" sz="2600" b="1" i="1" dirty="0">
                <a:solidFill>
                  <a:srgbClr val="000000"/>
                </a:solidFill>
                <a:latin typeface="Times New Roman" pitchFamily="18" charset="0"/>
              </a:rPr>
              <a:t>a modifiable variable or property </a:t>
            </a:r>
          </a:p>
          <a:p>
            <a:pPr>
              <a:lnSpc>
                <a:spcPct val="80000"/>
              </a:lnSpc>
            </a:pPr>
            <a:endParaRPr lang="en-US" sz="2600" dirty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600" dirty="0">
                <a:solidFill>
                  <a:srgbClr val="000000"/>
                </a:solidFill>
                <a:latin typeface="Times New Roman" pitchFamily="18" charset="0"/>
              </a:rPr>
              <a:t>The </a:t>
            </a:r>
            <a:r>
              <a:rPr lang="en-US" sz="2600" dirty="0">
                <a:solidFill>
                  <a:srgbClr val="000000"/>
                </a:solidFill>
                <a:latin typeface="Lucida Console" pitchFamily="49" charset="0"/>
              </a:rPr>
              <a:t>=</a:t>
            </a:r>
            <a:r>
              <a:rPr lang="en-US" sz="260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z="2600" dirty="0">
                <a:solidFill>
                  <a:srgbClr val="000000"/>
                </a:solidFill>
                <a:latin typeface="Lucida Console" pitchFamily="49" charset="0"/>
              </a:rPr>
              <a:t>+=</a:t>
            </a:r>
            <a:r>
              <a:rPr lang="en-US" sz="260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z="2600" dirty="0">
                <a:solidFill>
                  <a:srgbClr val="000000"/>
                </a:solidFill>
                <a:latin typeface="Lucida Console" pitchFamily="49" charset="0"/>
              </a:rPr>
              <a:t>-=</a:t>
            </a:r>
            <a:r>
              <a:rPr lang="en-US" sz="260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z="2600" dirty="0">
                <a:solidFill>
                  <a:srgbClr val="000000"/>
                </a:solidFill>
                <a:latin typeface="Lucida Console" pitchFamily="49" charset="0"/>
              </a:rPr>
              <a:t>*=</a:t>
            </a:r>
            <a:r>
              <a:rPr lang="en-US" sz="260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z="2600" dirty="0">
                <a:solidFill>
                  <a:srgbClr val="000000"/>
                </a:solidFill>
                <a:latin typeface="Lucida Console" pitchFamily="49" charset="0"/>
              </a:rPr>
              <a:t>/=</a:t>
            </a:r>
            <a:r>
              <a:rPr lang="en-US" sz="260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z="2600" dirty="0">
                <a:solidFill>
                  <a:srgbClr val="000000"/>
                </a:solidFill>
                <a:latin typeface="Lucida Console" pitchFamily="49" charset="0"/>
              </a:rPr>
              <a:t>\=</a:t>
            </a:r>
            <a:r>
              <a:rPr lang="en-US" sz="260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z="2600" dirty="0">
                <a:solidFill>
                  <a:srgbClr val="000000"/>
                </a:solidFill>
                <a:latin typeface="Lucida Console" pitchFamily="49" charset="0"/>
              </a:rPr>
              <a:t>^=</a:t>
            </a:r>
            <a:r>
              <a:rPr lang="en-US" sz="2600" dirty="0">
                <a:solidFill>
                  <a:srgbClr val="000000"/>
                </a:solidFill>
                <a:latin typeface="Times New Roman" pitchFamily="18" charset="0"/>
              </a:rPr>
              <a:t> and </a:t>
            </a:r>
            <a:r>
              <a:rPr lang="en-US" sz="2600" dirty="0">
                <a:solidFill>
                  <a:srgbClr val="000000"/>
                </a:solidFill>
                <a:latin typeface="Lucida Console" pitchFamily="49" charset="0"/>
              </a:rPr>
              <a:t>&amp;=</a:t>
            </a:r>
            <a:r>
              <a:rPr lang="en-US" sz="2600" dirty="0">
                <a:solidFill>
                  <a:srgbClr val="000000"/>
                </a:solidFill>
                <a:latin typeface="Times New Roman" pitchFamily="18" charset="0"/>
              </a:rPr>
              <a:t> operators are always applied </a:t>
            </a:r>
            <a:r>
              <a:rPr lang="en-US" sz="2600" i="1" dirty="0">
                <a:solidFill>
                  <a:srgbClr val="000000"/>
                </a:solidFill>
                <a:latin typeface="Times New Roman" pitchFamily="18" charset="0"/>
              </a:rPr>
              <a:t>last in an expression.</a:t>
            </a:r>
          </a:p>
          <a:p>
            <a:pPr>
              <a:lnSpc>
                <a:spcPct val="80000"/>
              </a:lnSpc>
            </a:pPr>
            <a:endParaRPr lang="en-US" sz="2600" dirty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600" dirty="0">
                <a:solidFill>
                  <a:srgbClr val="000000"/>
                </a:solidFill>
                <a:latin typeface="Times New Roman" pitchFamily="18" charset="0"/>
              </a:rPr>
              <a:t>When an assignment (</a:t>
            </a:r>
            <a:r>
              <a:rPr lang="en-US" sz="2600" dirty="0">
                <a:solidFill>
                  <a:srgbClr val="000000"/>
                </a:solidFill>
                <a:latin typeface="Lucida Console" pitchFamily="49" charset="0"/>
              </a:rPr>
              <a:t>=</a:t>
            </a:r>
            <a:r>
              <a:rPr lang="en-US" sz="2600" dirty="0">
                <a:solidFill>
                  <a:srgbClr val="000000"/>
                </a:solidFill>
                <a:latin typeface="Times New Roman" pitchFamily="18" charset="0"/>
              </a:rPr>
              <a:t>) is evaluated, the expression to the right of the operator is always evaluated first, then the value is assigned to the </a:t>
            </a:r>
            <a:r>
              <a:rPr lang="en-US" sz="2600" i="1" dirty="0">
                <a:solidFill>
                  <a:srgbClr val="000000"/>
                </a:solidFill>
                <a:latin typeface="Times New Roman" pitchFamily="18" charset="0"/>
              </a:rPr>
              <a:t>left side variable.</a:t>
            </a:r>
          </a:p>
        </p:txBody>
      </p:sp>
      <p:sp>
        <p:nvSpPr>
          <p:cNvPr id="63492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5FAE28-74AE-4538-B38C-C590345A48B9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1" descr="vbhtp5_04images_Page_15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76200"/>
            <a:ext cx="8382000" cy="114300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3380E6"/>
                </a:solidFill>
                <a:latin typeface="Arial"/>
              </a:rPr>
              <a:t>Example: Compound Assignment Operators</a:t>
            </a:r>
            <a:endParaRPr lang="ar-SA" sz="2800" dirty="0"/>
          </a:p>
        </p:txBody>
      </p:sp>
      <p:sp>
        <p:nvSpPr>
          <p:cNvPr id="65539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4A2514-0429-486E-9557-FF9D011711CE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1" descr="vbhtp5_04images_Page_16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3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4A2514-0429-486E-9557-FF9D011711CE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0" y="228600"/>
            <a:ext cx="83820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80E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4.9  Example: Compound Assignment Operators</a:t>
            </a: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Picture 1" descr="vbhtp5_03imagesagain_Page_55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0531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4A2514-0429-486E-9557-FF9D011711C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…Then Statement</a:t>
            </a:r>
            <a:endParaRPr lang="ar-S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buNone/>
            </a:pPr>
            <a:endParaRPr lang="en-US" dirty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en-US" i="1" dirty="0">
                <a:solidFill>
                  <a:srgbClr val="0070C0"/>
                </a:solidFill>
              </a:rPr>
              <a:t>If</a:t>
            </a:r>
            <a:r>
              <a:rPr lang="en-US" dirty="0"/>
              <a:t>  </a:t>
            </a:r>
            <a:r>
              <a:rPr lang="en-US" i="1" dirty="0"/>
              <a:t>Condition(s)</a:t>
            </a:r>
            <a:r>
              <a:rPr lang="en-US" dirty="0"/>
              <a:t> </a:t>
            </a:r>
            <a:r>
              <a:rPr lang="en-US" i="1" dirty="0">
                <a:solidFill>
                  <a:srgbClr val="0070C0"/>
                </a:solidFill>
              </a:rPr>
              <a:t>Then</a:t>
            </a:r>
          </a:p>
          <a:p>
            <a:pPr algn="ctr">
              <a:buNone/>
            </a:pPr>
            <a:r>
              <a:rPr lang="en-US" i="1" dirty="0"/>
              <a:t>Body</a:t>
            </a:r>
          </a:p>
          <a:p>
            <a:pPr algn="ctr">
              <a:buNone/>
            </a:pPr>
            <a:r>
              <a:rPr lang="en-US" i="1" dirty="0">
                <a:solidFill>
                  <a:srgbClr val="0070C0"/>
                </a:solidFill>
              </a:rPr>
              <a:t>End If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endParaRPr lang="ar-S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5" name="TextBox 4"/>
          <p:cNvSpPr txBox="1"/>
          <p:nvPr/>
        </p:nvSpPr>
        <p:spPr>
          <a:xfrm flipH="1">
            <a:off x="5334000" y="3934361"/>
            <a:ext cx="3505200" cy="13234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just"/>
            <a:r>
              <a:rPr lang="en-US" sz="2000" dirty="0"/>
              <a:t>Any thing between  </a:t>
            </a:r>
            <a:r>
              <a:rPr lang="en-US" sz="2000" i="1" dirty="0">
                <a:solidFill>
                  <a:srgbClr val="0070C0"/>
                </a:solidFill>
              </a:rPr>
              <a:t>Then</a:t>
            </a:r>
            <a:r>
              <a:rPr lang="en-US" sz="2000" dirty="0"/>
              <a:t> and </a:t>
            </a:r>
            <a:r>
              <a:rPr lang="en-US" sz="2000" i="1" dirty="0">
                <a:solidFill>
                  <a:srgbClr val="0070C0"/>
                </a:solidFill>
              </a:rPr>
              <a:t>End If  </a:t>
            </a:r>
            <a:r>
              <a:rPr lang="en-US" sz="2000" dirty="0"/>
              <a:t>(</a:t>
            </a:r>
            <a:r>
              <a:rPr lang="en-US" sz="2000" i="1" dirty="0"/>
              <a:t>the Body</a:t>
            </a:r>
            <a:r>
              <a:rPr lang="en-US" sz="2000" dirty="0"/>
              <a:t>)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b="1" dirty="0"/>
              <a:t>will be executed</a:t>
            </a:r>
            <a:r>
              <a:rPr lang="en-US" sz="2000" dirty="0"/>
              <a:t> only when the </a:t>
            </a:r>
            <a:r>
              <a:rPr lang="en-US" sz="2000" i="1" dirty="0"/>
              <a:t>Condition(s)</a:t>
            </a:r>
            <a:r>
              <a:rPr lang="en-US" sz="2000" dirty="0"/>
              <a:t> is/are </a:t>
            </a:r>
            <a:r>
              <a:rPr lang="en-US" sz="2000" b="1" u="sng" dirty="0"/>
              <a:t>met (true)</a:t>
            </a:r>
            <a:r>
              <a:rPr lang="en-US" sz="2000" dirty="0"/>
              <a:t> </a:t>
            </a:r>
            <a:endParaRPr lang="ar-SA" sz="2000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5FAE28-74AE-4538-B38C-C590345A48B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 flipH="1">
            <a:off x="914400" y="3962400"/>
            <a:ext cx="3276600" cy="132343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1">
            <a:spAutoFit/>
          </a:bodyPr>
          <a:lstStyle/>
          <a:p>
            <a:pPr algn="just"/>
            <a:r>
              <a:rPr lang="en-US" sz="2000" dirty="0"/>
              <a:t>If the </a:t>
            </a:r>
            <a:r>
              <a:rPr lang="en-US" sz="2000" i="1" dirty="0"/>
              <a:t>condition(s)</a:t>
            </a:r>
            <a:r>
              <a:rPr lang="en-US" sz="2000" dirty="0"/>
              <a:t> is/are </a:t>
            </a:r>
            <a:r>
              <a:rPr lang="en-US" sz="2000" b="1" u="sng" dirty="0"/>
              <a:t>not met</a:t>
            </a:r>
            <a:r>
              <a:rPr lang="en-US" sz="2000" dirty="0"/>
              <a:t> </a:t>
            </a:r>
            <a:r>
              <a:rPr lang="en-US" sz="2000" b="1" u="sng" dirty="0"/>
              <a:t>(false) </a:t>
            </a:r>
            <a:r>
              <a:rPr lang="en-US" sz="2000" i="1" dirty="0"/>
              <a:t>the Body </a:t>
            </a:r>
            <a:r>
              <a:rPr lang="en-US" sz="2000" dirty="0"/>
              <a:t>of the if Statement </a:t>
            </a:r>
            <a:r>
              <a:rPr lang="en-US" sz="2000" b="1" dirty="0"/>
              <a:t>will not be executed</a:t>
            </a:r>
            <a:endParaRPr lang="ar-SA" sz="2000" b="1" dirty="0"/>
          </a:p>
        </p:txBody>
      </p:sp>
      <p:sp>
        <p:nvSpPr>
          <p:cNvPr id="27" name="Left Brace 26"/>
          <p:cNvSpPr/>
          <p:nvPr/>
        </p:nvSpPr>
        <p:spPr>
          <a:xfrm rot="10800000">
            <a:off x="6400800" y="2133600"/>
            <a:ext cx="762000" cy="1066800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29" name="Straight Connector 28"/>
          <p:cNvCxnSpPr>
            <a:stCxn id="27" idx="0"/>
          </p:cNvCxnSpPr>
          <p:nvPr/>
        </p:nvCxnSpPr>
        <p:spPr>
          <a:xfrm flipH="1">
            <a:off x="5334000" y="3200400"/>
            <a:ext cx="1066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endCxn id="27" idx="1"/>
          </p:cNvCxnSpPr>
          <p:nvPr/>
        </p:nvCxnSpPr>
        <p:spPr>
          <a:xfrm flipH="1" flipV="1">
            <a:off x="7162800" y="2667000"/>
            <a:ext cx="0" cy="1295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1" descr="vbhtp5_03imagesagain_Page_56.png"/>
          <p:cNvPicPr>
            <a:picLocks noGrp="1" noChangeAspect="1"/>
          </p:cNvPicPr>
          <p:nvPr isPhoto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/>
              <a:t>Example 1: (Code) If...Then...End If (1of3)</a:t>
            </a:r>
            <a:endParaRPr lang="ar-SA" sz="2800" dirty="0"/>
          </a:p>
        </p:txBody>
      </p:sp>
      <p:sp>
        <p:nvSpPr>
          <p:cNvPr id="152579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4A2514-0429-486E-9557-FF9D011711C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Picture 1" descr="vbhtp5_03imagesagain_Page_57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03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4A2514-0429-486E-9557-FF9D011711C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lvl="0"/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Example 1: </a:t>
            </a:r>
            <a:r>
              <a:rPr lang="en-US" sz="3200" dirty="0"/>
              <a:t>(Code)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If...Then...End If (2of3)</a:t>
            </a:r>
            <a:endParaRPr kumimoji="0" lang="ar-SA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1" descr="vbhtp5_03imagesagain_Page_58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4627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4A2514-0429-486E-9557-FF9D011711C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lvl="0"/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Example 1: </a:t>
            </a:r>
            <a:r>
              <a:rPr lang="en-US" sz="3200" dirty="0"/>
              <a:t>(Code)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If...Then...End If (3of3)</a:t>
            </a:r>
            <a:endParaRPr kumimoji="0" lang="ar-SA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1" descr="vbhtp5_03imagesagain_Page_59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5651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4A2514-0429-486E-9557-FF9D011711C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lvl="0"/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Example 1: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(</a:t>
            </a:r>
            <a:r>
              <a:rPr lang="en-US" sz="3200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Output)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If...Then...End If  </a:t>
            </a:r>
            <a:endParaRPr kumimoji="0" lang="ar-SA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30AFAA5D399E489E1819B440698DE2" ma:contentTypeVersion="0" ma:contentTypeDescription="Create a new document." ma:contentTypeScope="" ma:versionID="d2e5e4ccdb149d2076a9830fd3e7492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9EFB05C-523D-49BC-8A33-9B763298B6BE}">
  <ds:schemaRefs>
    <ds:schemaRef ds:uri="http://schemas.microsoft.com/office/2006/metadata/properties"/>
    <ds:schemaRef ds:uri="http://purl.org/dc/elements/1.1/"/>
    <ds:schemaRef ds:uri="http://www.w3.org/XML/1998/namespace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45901D97-B32C-4ED3-B298-40E61C9D39B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B6623F3-7EF1-49D8-B097-793BF605C9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DeitelPowerPointTemplate</Template>
  <TotalTime>1</TotalTime>
  <Words>1673</Words>
  <Application>Microsoft Office PowerPoint</Application>
  <PresentationFormat>On-screen Show (4:3)</PresentationFormat>
  <Paragraphs>246</Paragraphs>
  <Slides>34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6" baseType="lpstr">
      <vt:lpstr>AGaramond</vt:lpstr>
      <vt:lpstr>Arial</vt:lpstr>
      <vt:lpstr>Calibri</vt:lpstr>
      <vt:lpstr>Goudy Sans Medium</vt:lpstr>
      <vt:lpstr>Lucida Console</vt:lpstr>
      <vt:lpstr>Lucida Sans Unicode</vt:lpstr>
      <vt:lpstr>Times New Roman</vt:lpstr>
      <vt:lpstr>Verdana</vt:lpstr>
      <vt:lpstr>Wingdings</vt:lpstr>
      <vt:lpstr>Wingdings 2</vt:lpstr>
      <vt:lpstr>Wingdings 3</vt:lpstr>
      <vt:lpstr>Concourse</vt:lpstr>
      <vt:lpstr>Chapter 3: Introduction to Problem Solving and Control Statements </vt:lpstr>
      <vt:lpstr>Introduction</vt:lpstr>
      <vt:lpstr>Decision Making: Equality and Relational Operators</vt:lpstr>
      <vt:lpstr>PowerPoint Presentation</vt:lpstr>
      <vt:lpstr>If …Then Statement</vt:lpstr>
      <vt:lpstr>Example 1: (Code) If...Then...End If (1of3)</vt:lpstr>
      <vt:lpstr>PowerPoint Presentation</vt:lpstr>
      <vt:lpstr>PowerPoint Presentation</vt:lpstr>
      <vt:lpstr>PowerPoint Presentation</vt:lpstr>
      <vt:lpstr>Decision Making: Equality and Relational Operators</vt:lpstr>
      <vt:lpstr>Decision Making: Equality and Relational Operators</vt:lpstr>
      <vt:lpstr>Decision Making: Equality and Relational Operators</vt:lpstr>
      <vt:lpstr>Decision Making: Equality and Relational Operators</vt:lpstr>
      <vt:lpstr>Decision Making: Equality and Relational Operators</vt:lpstr>
      <vt:lpstr>Decision Making: Equality and Relational Operators</vt:lpstr>
      <vt:lpstr>Decision Making: Equality and Relational Operators</vt:lpstr>
      <vt:lpstr>Decision Making: Equality and Relational Operators</vt:lpstr>
      <vt:lpstr>PowerPoint Presentation</vt:lpstr>
      <vt:lpstr>Decision Making: Equality and Relational Operators</vt:lpstr>
      <vt:lpstr>PowerPoint Presentation</vt:lpstr>
      <vt:lpstr>What will be executed first?</vt:lpstr>
      <vt:lpstr>If…Then Selection Statement</vt:lpstr>
      <vt:lpstr>If…Then Selection Statement</vt:lpstr>
      <vt:lpstr>If…Then…Else Selection Statement</vt:lpstr>
      <vt:lpstr>How If …Then …Else is executed?</vt:lpstr>
      <vt:lpstr> Nested If…Then…Else Statements</vt:lpstr>
      <vt:lpstr>PowerPoint Presentation</vt:lpstr>
      <vt:lpstr>Nested If…Then…Else Statements</vt:lpstr>
      <vt:lpstr>PowerPoint Presentation</vt:lpstr>
      <vt:lpstr>Compound Assignment Operators</vt:lpstr>
      <vt:lpstr>PowerPoint Presentation</vt:lpstr>
      <vt:lpstr>Compound Assignment Operators</vt:lpstr>
      <vt:lpstr>Example: Compound Assignment Operators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Problem Solving and Control Statements</dc:title>
  <dc:creator>Windows User</dc:creator>
  <cp:lastModifiedBy>nouf mohammed</cp:lastModifiedBy>
  <cp:revision>51</cp:revision>
  <dcterms:created xsi:type="dcterms:W3CDTF">2010-03-03T18:04:32Z</dcterms:created>
  <dcterms:modified xsi:type="dcterms:W3CDTF">2022-12-10T15:24:51Z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0x0101005130AFAA5D399E489E1819B440698DE2</vt:lpwstr>
  </property>
  <property fmtid="{D5CDD505-2E9C-101B-9397-08002B2CF9AE}" pid="3" name="vti_description">
    <vt:lpwstr/>
  </property>
</Properties>
</file>