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35"/>
  </p:notesMasterIdLst>
  <p:sldIdLst>
    <p:sldId id="256" r:id="rId2"/>
    <p:sldId id="294" r:id="rId3"/>
    <p:sldId id="295" r:id="rId4"/>
    <p:sldId id="313" r:id="rId5"/>
    <p:sldId id="314" r:id="rId6"/>
    <p:sldId id="296" r:id="rId7"/>
    <p:sldId id="257" r:id="rId8"/>
    <p:sldId id="297" r:id="rId9"/>
    <p:sldId id="298" r:id="rId10"/>
    <p:sldId id="260" r:id="rId11"/>
    <p:sldId id="299" r:id="rId12"/>
    <p:sldId id="300" r:id="rId13"/>
    <p:sldId id="261" r:id="rId14"/>
    <p:sldId id="262" r:id="rId15"/>
    <p:sldId id="307" r:id="rId16"/>
    <p:sldId id="308" r:id="rId17"/>
    <p:sldId id="282" r:id="rId18"/>
    <p:sldId id="304" r:id="rId19"/>
    <p:sldId id="285" r:id="rId20"/>
    <p:sldId id="344" r:id="rId21"/>
    <p:sldId id="303" r:id="rId22"/>
    <p:sldId id="263" r:id="rId23"/>
    <p:sldId id="306" r:id="rId24"/>
    <p:sldId id="288" r:id="rId25"/>
    <p:sldId id="289" r:id="rId26"/>
    <p:sldId id="293" r:id="rId27"/>
    <p:sldId id="264" r:id="rId28"/>
    <p:sldId id="310" r:id="rId29"/>
    <p:sldId id="311" r:id="rId30"/>
    <p:sldId id="312" r:id="rId31"/>
    <p:sldId id="266" r:id="rId32"/>
    <p:sldId id="309" r:id="rId33"/>
    <p:sldId id="347" r:id="rId34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6"/>
    <p:restoredTop sz="94693"/>
  </p:normalViewPr>
  <p:slideViewPr>
    <p:cSldViewPr>
      <p:cViewPr varScale="1">
        <p:scale>
          <a:sx n="98" d="100"/>
          <a:sy n="98" d="100"/>
        </p:scale>
        <p:origin x="112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D4F08BC-4848-4F5A-AF26-9D3A986DB41B}" type="datetimeFigureOut">
              <a:rPr lang="en-US" smtClean="0"/>
              <a:pPr/>
              <a:t>1/7/25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80780F0-B37D-428F-92B3-58A613D900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14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780F0-B37D-428F-92B3-58A613D900A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780F0-B37D-428F-92B3-58A613D900A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780F0-B37D-428F-92B3-58A613D900A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780F0-B37D-428F-92B3-58A613D900A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780F0-B37D-428F-92B3-58A613D900A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780F0-B37D-428F-92B3-58A613D900A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780F0-B37D-428F-92B3-58A613D900A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909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780F0-B37D-428F-92B3-58A613D900A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780F0-B37D-428F-92B3-58A613D900A0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EDC53-7D14-2142-A68B-9BB763323B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12778C-E0FD-164A-A821-1E7D3A1389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2C096-51FB-264E-82DA-0C468F10D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B416-F25C-45B2-9736-7D14B8BAC1D3}" type="datetimeFigureOut">
              <a:rPr lang="en-US" smtClean="0"/>
              <a:pPr/>
              <a:t>1/7/25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CD1CC-E0D3-324D-A957-9E3214C9B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A895A-3EF7-3D4A-A76F-E23A9F467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4551-388C-4C55-B84F-A2137CE365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59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8E4F2-5498-DF47-A417-0EDEB96D3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07FBD2-1B88-DB45-A68D-BB0F5D2BA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9358F-806B-194A-B458-6D7A28C75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B416-F25C-45B2-9736-7D14B8BAC1D3}" type="datetimeFigureOut">
              <a:rPr lang="en-US" smtClean="0"/>
              <a:pPr/>
              <a:t>1/7/25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AB53E-E1C0-B349-9E46-076FB2553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8F8F5-47AE-104F-9579-30FDA62E0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4551-388C-4C55-B84F-A2137CE365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667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21074E-9264-0B49-B43C-B54CA84E0A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B83852-4477-BC48-8C5D-838DD80194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50049E-A361-F44B-9BD3-BFB5F599D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B416-F25C-45B2-9736-7D14B8BAC1D3}" type="datetimeFigureOut">
              <a:rPr lang="en-US" smtClean="0"/>
              <a:pPr/>
              <a:t>1/7/25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99D03-6538-A343-922E-D7A513DE3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F1AA6-0DE0-F542-8B44-EB79882FA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4551-388C-4C55-B84F-A2137CE365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009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6800F-AA10-9047-9D50-F0DB4785F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0369D-C25F-9942-A3DE-57DF0B261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510C0E-B4D5-FB4C-B4E2-D4CA84618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B416-F25C-45B2-9736-7D14B8BAC1D3}" type="datetimeFigureOut">
              <a:rPr lang="en-US" smtClean="0"/>
              <a:pPr/>
              <a:t>1/7/25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B979D2-B090-A94E-AC32-1342DF3EC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79C0B-B8CE-5E44-9B8F-3997956C1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4551-388C-4C55-B84F-A2137CE365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18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7DD2E-A16F-E64D-817C-22A932CB4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45DBB5-3D6B-B34B-839D-4CD04CE1B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AF098-4346-6A45-A19B-6B936AF0F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B416-F25C-45B2-9736-7D14B8BAC1D3}" type="datetimeFigureOut">
              <a:rPr lang="en-US" smtClean="0"/>
              <a:pPr/>
              <a:t>1/7/25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423DB-6C36-7F4D-8BFD-04BFD680D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17DAD-14E3-5F4A-BE5D-DEC0555A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4551-388C-4C55-B84F-A2137CE365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738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0C9C0-3F36-DB47-8E51-93B40BE84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E4446-604A-E94E-94DC-804281DB59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13CC8-8DBF-334D-9507-67832C5E0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C08D9D-6107-EC44-8FF4-70CC1AB44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B416-F25C-45B2-9736-7D14B8BAC1D3}" type="datetimeFigureOut">
              <a:rPr lang="en-US" smtClean="0"/>
              <a:pPr/>
              <a:t>1/7/25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548DFD-A5B2-C64A-81DD-5005BC78C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8EDE61-9F79-FE40-8B0F-129EA4EBF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4551-388C-4C55-B84F-A2137CE365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88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4AC47-278C-D54E-A2E3-F9B3008CA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E548F5-DEE6-D349-84A7-E8BA55A08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085DC8-6249-7E4F-8D99-C793A989FE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8152B0-5BFD-5640-B196-D666158A65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E5BC0B-F911-D145-88F8-D658FD69AB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20F821-6A11-954B-AEE1-CF988F47B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B416-F25C-45B2-9736-7D14B8BAC1D3}" type="datetimeFigureOut">
              <a:rPr lang="en-US" smtClean="0"/>
              <a:pPr/>
              <a:t>1/7/25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B801A1-1637-8240-B5E3-5160ACE91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B2AC38-59DF-F245-AA81-BB1A09269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4551-388C-4C55-B84F-A2137CE365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2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15B58-041A-C647-9BCA-03497DF10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C57851-FDCB-AE48-B036-5F9461730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B416-F25C-45B2-9736-7D14B8BAC1D3}" type="datetimeFigureOut">
              <a:rPr lang="en-US" smtClean="0"/>
              <a:pPr/>
              <a:t>1/7/25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08A02C-8359-A94B-A614-C030193BC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70AECE-C60D-E642-98DB-7FBB9DE0A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4551-388C-4C55-B84F-A2137CE365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859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B83106-F0D1-DA4E-A82E-505A0F4F9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B416-F25C-45B2-9736-7D14B8BAC1D3}" type="datetimeFigureOut">
              <a:rPr lang="en-US" smtClean="0"/>
              <a:pPr/>
              <a:t>1/7/25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9AF12C-C2BA-8649-AC52-129A21D87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099BD2-B58F-9244-B9E9-B8EF3E066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4551-388C-4C55-B84F-A2137CE365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483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1D2E-BE90-5643-84FD-C80B8FD41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6EF2E-2B6D-C446-B90A-79F056BD9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2B8896-8A35-F646-AA92-6C9972061D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F4645C-E400-CB49-892D-B6D523880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B416-F25C-45B2-9736-7D14B8BAC1D3}" type="datetimeFigureOut">
              <a:rPr lang="en-US" smtClean="0"/>
              <a:pPr/>
              <a:t>1/7/25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089D2C-0942-714F-B517-92B8F2200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D8CB9-F0D6-9546-AC4E-9534628C2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4551-388C-4C55-B84F-A2137CE365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16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7E429-1EEE-CC47-95AB-FA3AA218B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D166DC-BBA1-9A49-A1F2-DAD27DE904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A29AAA-E187-8E46-B5FD-15B434336A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770EE9-DAEC-0842-98A8-18A53A07D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B416-F25C-45B2-9736-7D14B8BAC1D3}" type="datetimeFigureOut">
              <a:rPr lang="en-US" smtClean="0"/>
              <a:pPr/>
              <a:t>1/7/25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E53F82-B532-7340-9D84-E0CED1F04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A18F3-14B3-0F41-BC9B-A60B5E3BC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4551-388C-4C55-B84F-A2137CE365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02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6337B0-5C99-6945-9DB1-13E0DBB50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64C3F7-545D-2A45-A535-2BED5F2FE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4D062-8CA5-CD4D-857E-23F079605F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2B416-F25C-45B2-9736-7D14B8BAC1D3}" type="datetimeFigureOut">
              <a:rPr lang="en-US" smtClean="0"/>
              <a:pPr/>
              <a:t>1/7/25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AF09A-7B0C-7144-B6B4-DE760C0150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4A971-CFB2-1047-B336-BA09BBD8A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D4551-388C-4C55-B84F-A2137CE365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5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5818" y="0"/>
            <a:ext cx="7472363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0"/>
            <a:ext cx="7461504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143002" y="1999615"/>
            <a:ext cx="6858000" cy="2764028"/>
          </a:xfrm>
        </p:spPr>
        <p:txBody>
          <a:bodyPr anchor="ctr">
            <a:normAutofit/>
          </a:bodyPr>
          <a:lstStyle/>
          <a:p>
            <a:r>
              <a:rPr lang="en-US" sz="6300"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 based on volume cont’ed</a:t>
            </a:r>
            <a:br>
              <a:rPr lang="en-US" sz="63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63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88920" y="5524786"/>
            <a:ext cx="356616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Weight/Volume Percent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(W/V %)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the weight in gram of a solute per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ml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solution.</a:t>
            </a:r>
          </a:p>
          <a:p>
            <a:pPr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often used for routine laboratory solutions where exact concentration are not too important.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31242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wt/v %  =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33800" y="33528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ml of solution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81400" y="2967335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Wt in gram of solute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607158" y="3375896"/>
            <a:ext cx="3200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84A68-628F-A842-AF21-6D4B625FC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8600"/>
            <a:ext cx="7886700" cy="5948363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20g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NaCl was dissolved  in 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200ml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water what is its 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W/V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%?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g  in  200 ml</a:t>
            </a: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      in  100 ml (according to w/v% definition)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NaCl 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100 ml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 </a:t>
            </a: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W/V% is 10%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B803D4C-0437-A646-BF3F-217A1F33B85F}"/>
              </a:ext>
            </a:extLst>
          </p:cNvPr>
          <p:cNvCxnSpPr>
            <a:cxnSpLocks/>
          </p:cNvCxnSpPr>
          <p:nvPr/>
        </p:nvCxnSpPr>
        <p:spPr>
          <a:xfrm flipH="1">
            <a:off x="990600" y="2133600"/>
            <a:ext cx="1143000" cy="71112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B645DE-6C72-A14B-A5FF-B7F62FAE992C}"/>
              </a:ext>
            </a:extLst>
          </p:cNvPr>
          <p:cNvCxnSpPr>
            <a:cxnSpLocks/>
          </p:cNvCxnSpPr>
          <p:nvPr/>
        </p:nvCxnSpPr>
        <p:spPr>
          <a:xfrm flipH="1" flipV="1">
            <a:off x="990600" y="2286000"/>
            <a:ext cx="1371600" cy="55872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745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E5E0F-57EA-5648-BFEC-0F6561C39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0" y="228600"/>
            <a:ext cx="8210550" cy="5719763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would you prepare 0.2 L of 0.3%  W/V% of MgCl</a:t>
            </a:r>
            <a:r>
              <a:rPr lang="en-US" sz="3200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9B45D3-38AD-664F-A244-3817E268C81D}"/>
              </a:ext>
            </a:extLst>
          </p:cNvPr>
          <p:cNvSpPr/>
          <p:nvPr/>
        </p:nvSpPr>
        <p:spPr>
          <a:xfrm>
            <a:off x="133350" y="1418778"/>
            <a:ext cx="92011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w/v% --------- 0.3 g  in  100 ml </a:t>
            </a:r>
          </a:p>
          <a:p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 convert from L to ml [ 0.2 x 1000= 200 ml])</a:t>
            </a:r>
          </a:p>
          <a:p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0.3 g  in  100 ml </a:t>
            </a:r>
          </a:p>
          <a:p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  g   in 200 ml</a:t>
            </a:r>
          </a:p>
          <a:p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(0.3 * 200) / 100</a:t>
            </a:r>
          </a:p>
          <a:p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0.6 g of MgCl</a:t>
            </a:r>
            <a:r>
              <a:rPr lang="en-US" sz="2800" b="1" baseline="-25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0.6 g of MgCl</a:t>
            </a:r>
            <a:r>
              <a:rPr lang="en-US" sz="2800" baseline="-25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 dissolved in a little volume of distilled water then make up the volume to 200ml with distilled water.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9BAFAE8-3353-6246-AB54-A27649F61591}"/>
              </a:ext>
            </a:extLst>
          </p:cNvPr>
          <p:cNvCxnSpPr>
            <a:cxnSpLocks/>
          </p:cNvCxnSpPr>
          <p:nvPr/>
        </p:nvCxnSpPr>
        <p:spPr>
          <a:xfrm>
            <a:off x="762000" y="2804463"/>
            <a:ext cx="997527" cy="3810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07FF854-5F76-D44A-9EA2-CED0BBE30052}"/>
              </a:ext>
            </a:extLst>
          </p:cNvPr>
          <p:cNvCxnSpPr>
            <a:cxnSpLocks/>
          </p:cNvCxnSpPr>
          <p:nvPr/>
        </p:nvCxnSpPr>
        <p:spPr>
          <a:xfrm flipV="1">
            <a:off x="734291" y="2766363"/>
            <a:ext cx="914400" cy="4572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03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 Milligram Percent (mg%)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the weight in mg of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 solute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ml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solution.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often used in clinical laboratories.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297626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mg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=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0" y="3204865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ml of solution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05200" y="28194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Wt in mg of solute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530958" y="3227961"/>
            <a:ext cx="3200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5- </a:t>
            </a:r>
            <a:r>
              <a:rPr lang="en-US" b="1" dirty="0" err="1">
                <a:solidFill>
                  <a:srgbClr val="C00000"/>
                </a:solidFill>
              </a:rPr>
              <a:t>Osmolarity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 is the </a:t>
            </a:r>
            <a:r>
              <a:rPr lang="en-US" dirty="0" err="1"/>
              <a:t>molarity</a:t>
            </a:r>
            <a:r>
              <a:rPr lang="en-US" dirty="0"/>
              <a:t> of particles in a solution.</a:t>
            </a:r>
          </a:p>
          <a:p>
            <a:pPr marL="448056" lvl="1" indent="-384048">
              <a:buSzPct val="80000"/>
              <a:buNone/>
            </a:pPr>
            <a:endParaRPr lang="en-US" sz="1800" i="1" dirty="0"/>
          </a:p>
          <a:p>
            <a:pPr marL="448056" lvl="1" indent="-384048">
              <a:buSzPct val="80000"/>
              <a:buNone/>
            </a:pPr>
            <a:r>
              <a:rPr lang="en-US" sz="1800" i="1" dirty="0"/>
              <a:t>		</a:t>
            </a:r>
          </a:p>
          <a:p>
            <a:pPr marL="996696" lvl="3" indent="-384048">
              <a:buSzPct val="80000"/>
            </a:pPr>
            <a:endParaRPr lang="en-US" sz="2900" dirty="0"/>
          </a:p>
          <a:p>
            <a:pPr marL="996696" lvl="3" indent="-384048">
              <a:buSzPct val="80000"/>
            </a:pPr>
            <a:r>
              <a:rPr lang="en-US" sz="2900" dirty="0">
                <a:solidFill>
                  <a:srgbClr val="C00000"/>
                </a:solidFill>
              </a:rPr>
              <a:t>n is the number of ions </a:t>
            </a:r>
            <a:r>
              <a:rPr lang="en-US" sz="2900" dirty="0"/>
              <a:t>(or </a:t>
            </a:r>
            <a:r>
              <a:rPr lang="en-US" sz="2900" i="1" u="sng" dirty="0">
                <a:solidFill>
                  <a:srgbClr val="008000"/>
                </a:solidFill>
              </a:rPr>
              <a:t>dissociable</a:t>
            </a:r>
            <a:r>
              <a:rPr lang="en-US" sz="2900" dirty="0"/>
              <a:t> particles) produced per molecule.</a:t>
            </a:r>
          </a:p>
          <a:p>
            <a:pPr marL="996696" lvl="3" indent="-384048">
              <a:buSzPct val="80000"/>
            </a:pPr>
            <a:r>
              <a:rPr lang="en-US" sz="2900" dirty="0"/>
              <a:t>A 1M solution of a </a:t>
            </a:r>
            <a:r>
              <a:rPr lang="en-US" sz="2900" i="1" u="sng" dirty="0">
                <a:solidFill>
                  <a:srgbClr val="008000"/>
                </a:solidFill>
              </a:rPr>
              <a:t>non-dissociable </a:t>
            </a:r>
            <a:r>
              <a:rPr lang="en-US" sz="2900" dirty="0"/>
              <a:t>solute is also 1 </a:t>
            </a:r>
            <a:r>
              <a:rPr lang="en-US" sz="2900" dirty="0" err="1"/>
              <a:t>osmolar</a:t>
            </a:r>
            <a:r>
              <a:rPr lang="en-US" sz="2900" dirty="0"/>
              <a:t>.</a:t>
            </a:r>
          </a:p>
          <a:p>
            <a:pPr>
              <a:buNone/>
            </a:pPr>
            <a:r>
              <a:rPr lang="en-US" sz="3200" dirty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67000" y="2362200"/>
            <a:ext cx="3124200" cy="461665"/>
          </a:xfrm>
          <a:prstGeom prst="rect">
            <a:avLst/>
          </a:prstGeom>
          <a:noFill/>
          <a:ln w="28575">
            <a:solidFill>
              <a:srgbClr val="C0000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sz="2400" dirty="0" err="1"/>
              <a:t>Osmolarity</a:t>
            </a:r>
            <a:r>
              <a:rPr lang="en-US" sz="2400" dirty="0"/>
              <a:t> = n </a:t>
            </a:r>
            <a:r>
              <a:rPr lang="en-US" sz="2400" dirty="0">
                <a:latin typeface="Traditional Arabic"/>
                <a:cs typeface="Traditional Arabic"/>
              </a:rPr>
              <a:t>×</a:t>
            </a:r>
            <a:r>
              <a:rPr lang="en-US" sz="2400" dirty="0"/>
              <a:t> 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0DE2148-6A4B-8F48-9449-247C2A7DA6CE}"/>
              </a:ext>
            </a:extLst>
          </p:cNvPr>
          <p:cNvSpPr/>
          <p:nvPr/>
        </p:nvSpPr>
        <p:spPr>
          <a:xfrm>
            <a:off x="457200" y="838200"/>
            <a:ext cx="8382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is the number of ions</a:t>
            </a:r>
          </a:p>
          <a:p>
            <a:pPr fontAlgn="base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NaCl 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dissociates completely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water to form 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8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ions and 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US" sz="28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ions.</a:t>
            </a:r>
          </a:p>
          <a:p>
            <a:pPr fontAlgn="base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= 2</a:t>
            </a:r>
          </a:p>
          <a:p>
            <a:pPr fontAlgn="base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of  NaCl becomes two: one of Na+ and one of Cl−.</a:t>
            </a:r>
          </a:p>
          <a:p>
            <a:pPr fontAlgn="base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solute particles/ 1 mole of NaCl</a:t>
            </a:r>
          </a:p>
          <a:p>
            <a:pPr fontAlgn="base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CaCl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has 3 </a:t>
            </a:r>
          </a:p>
          <a:p>
            <a:pPr fontAlgn="base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 Ca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mol Cl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fontAlgn="base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= 3</a:t>
            </a:r>
          </a:p>
          <a:p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751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5292F-9457-464E-81F7-D0310F254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04800"/>
            <a:ext cx="7886700" cy="5872163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1M solution of a </a:t>
            </a:r>
            <a:r>
              <a:rPr lang="en-US" sz="28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non-dissociable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solute is also 1 osmolar.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osmolarity of glucose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osmolarity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equals their molarity because n=1.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osmolarity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of a 4M solution of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glucose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is </a:t>
            </a:r>
          </a:p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osmolarity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= 4 x 1 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= 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986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Osmolarity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cont’ed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often considered in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physiological studies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where tissues or cells must be bathed in a solution of the same osmolarity as the cytoplasm in order to prevent the uptake or release of water.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Isotonic solution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Hypotonic solution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Hypertonic solution</a:t>
            </a:r>
          </a:p>
          <a:p>
            <a:pPr algn="just">
              <a:lnSpc>
                <a:spcPct val="100000"/>
              </a:lnSpc>
            </a:pPr>
            <a:endParaRPr lang="en-US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167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>
                <a16:creationId xmlns:a16="http://schemas.microsoft.com/office/drawing/2014/main" id="{A28A434D-C693-1E48-A61C-6DDC9D6CF97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039100" cy="4267200"/>
          </a:xfrm>
        </p:spPr>
        <p:txBody>
          <a:bodyPr>
            <a:normAutofit fontScale="85000" lnSpcReduction="10000"/>
          </a:bodyPr>
          <a:lstStyle/>
          <a:p>
            <a:pPr algn="l" rtl="0" eaLnBrk="1" hangingPunct="1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means alike.</a:t>
            </a:r>
          </a:p>
          <a:p>
            <a:pPr algn="l" rtl="0" eaLnBrk="1" hangingPunct="1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TONICITY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refers to osmotic activity of body fluids; tells the extent that fluid will allow movement of 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&amp; out cell.</a:t>
            </a:r>
          </a:p>
          <a:p>
            <a:pPr marL="0" indent="0">
              <a:buNone/>
            </a:pP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Isotonic solution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medium surrounding the cells having exactly the same water concentration as in the cell</a:t>
            </a:r>
          </a:p>
          <a:p>
            <a:pPr marL="342900" lvl="1" indent="0">
              <a:lnSpc>
                <a:spcPct val="120000"/>
              </a:lnSpc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that the solutions on both sides of </a:t>
            </a:r>
          </a:p>
          <a:p>
            <a:pPr marL="342900" lvl="1" indent="0">
              <a:lnSpc>
                <a:spcPct val="120000"/>
              </a:lnSpc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selectively permeable membrane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have </a:t>
            </a:r>
          </a:p>
          <a:p>
            <a:pPr marL="342900" lvl="1" indent="0">
              <a:lnSpc>
                <a:spcPct val="12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established equilibrium.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569F2F-2CAF-DB4A-8D27-0153D5FC3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8600" y="3962400"/>
            <a:ext cx="3454400" cy="2590800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35DA13E2-21AD-8E42-A34D-52760E8F417B}"/>
              </a:ext>
            </a:extLst>
          </p:cNvPr>
          <p:cNvSpPr txBox="1">
            <a:spLocks noChangeArrowheads="1"/>
          </p:cNvSpPr>
          <p:nvPr/>
        </p:nvSpPr>
        <p:spPr>
          <a:xfrm>
            <a:off x="1051810" y="188627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Isotonic solution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39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035424"/>
          </a:xfrm>
        </p:spPr>
        <p:txBody>
          <a:bodyPr/>
          <a:lstStyle/>
          <a:p>
            <a:endParaRPr lang="x-none"/>
          </a:p>
        </p:txBody>
      </p:sp>
      <p:pic>
        <p:nvPicPr>
          <p:cNvPr id="4" name="Content Placeholder 3" descr="osmosis_2_orig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2510" r="-2510"/>
          <a:stretch>
            <a:fillRect/>
          </a:stretch>
        </p:blipFill>
        <p:spPr>
          <a:xfrm>
            <a:off x="-15707" y="533400"/>
            <a:ext cx="9312107" cy="5791200"/>
          </a:xfrm>
        </p:spPr>
      </p:pic>
    </p:spTree>
    <p:extLst>
      <p:ext uri="{BB962C8B-B14F-4D97-AF65-F5344CB8AC3E}">
        <p14:creationId xmlns:p14="http://schemas.microsoft.com/office/powerpoint/2010/main" val="2070372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4D4E1-C1CB-E344-A424-ED68A0846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308817"/>
            <a:ext cx="4724400" cy="23838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3600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previous lecture</a:t>
            </a:r>
          </a:p>
        </p:txBody>
      </p:sp>
    </p:spTree>
    <p:extLst>
      <p:ext uri="{BB962C8B-B14F-4D97-AF65-F5344CB8AC3E}">
        <p14:creationId xmlns:p14="http://schemas.microsoft.com/office/powerpoint/2010/main" val="1957139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DA8B22-FF3C-E54C-9B72-522FDEB0C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9" t="11333" r="10001" b="16667"/>
          <a:stretch>
            <a:fillRect/>
          </a:stretch>
        </p:blipFill>
        <p:spPr bwMode="auto">
          <a:xfrm>
            <a:off x="304800" y="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9216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nicity | Hypotonic, Hyertonic &amp; Isotonic Solutions">
            <a:extLst>
              <a:ext uri="{FF2B5EF4-FFF2-40B4-BE49-F238E27FC236}">
                <a16:creationId xmlns:a16="http://schemas.microsoft.com/office/drawing/2014/main" id="{0C8ADA4C-17D1-FF4F-A3EC-58D41E13B7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9006"/>
          <a:stretch/>
        </p:blipFill>
        <p:spPr bwMode="auto">
          <a:xfrm>
            <a:off x="1039189" y="343380"/>
            <a:ext cx="6728149" cy="459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-Osmotic_pressure_on_blood_cells_diagram..png">
            <a:extLst>
              <a:ext uri="{FF2B5EF4-FFF2-40B4-BE49-F238E27FC236}">
                <a16:creationId xmlns:a16="http://schemas.microsoft.com/office/drawing/2014/main" id="{1EDC125F-982F-2440-8413-54F3353DBB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11912" b="29333"/>
          <a:stretch/>
        </p:blipFill>
        <p:spPr>
          <a:xfrm>
            <a:off x="1039189" y="4935007"/>
            <a:ext cx="6504611" cy="131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4117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solution of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KCl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has a molarity of 0.03 M what is the osmolarity ?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Osmolarity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?</a:t>
            </a:r>
          </a:p>
          <a:p>
            <a:pPr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Molarity= 0.03 M</a:t>
            </a:r>
          </a:p>
          <a:p>
            <a:pPr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dissociable,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</a:p>
          <a:p>
            <a:pPr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Osmolarity= 2 x 0.03 </a:t>
            </a:r>
          </a:p>
          <a:p>
            <a:pPr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= 0.06 Osmolar OR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-3199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210550" cy="5486400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osmolarity for 1 liter of solution that includes 3 moles of HCl and 1 mole of glucose?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(HCl dissociates, glucose does not.) </a:t>
            </a:r>
          </a:p>
          <a:p>
            <a:pPr marL="457200" indent="-457200">
              <a:buAutoNum type="arabicParenR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3.5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/L.                  2)   4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/L.               3) 5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/L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 7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/L                       5) 14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/L.</a:t>
            </a:r>
          </a:p>
          <a:p>
            <a:pPr marL="457200" indent="-457200">
              <a:buAutoNum type="arabicParenR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of HCl = 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&amp;.  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glucose does not dissociate = 1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of HCl = no. of mole / volume (L)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of HCl = 3/1                      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of HCl = 3 molar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of glucose = no. of mole / volume (L)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of glucose = 1/1                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of glucose = 1 molar </a:t>
            </a:r>
          </a:p>
          <a:p>
            <a:pPr marL="0" indent="0">
              <a:buNone/>
            </a:pP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03B3B5-EEFC-F246-AAED-AF859A823535}"/>
              </a:ext>
            </a:extLst>
          </p:cNvPr>
          <p:cNvSpPr txBox="1"/>
          <p:nvPr/>
        </p:nvSpPr>
        <p:spPr>
          <a:xfrm>
            <a:off x="2743200" y="2961089"/>
            <a:ext cx="3124200" cy="461665"/>
          </a:xfrm>
          <a:prstGeom prst="rect">
            <a:avLst/>
          </a:prstGeom>
          <a:noFill/>
          <a:ln w="28575">
            <a:solidFill>
              <a:srgbClr val="C0000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sz="2400" dirty="0" err="1"/>
              <a:t>Osmolarity</a:t>
            </a:r>
            <a:r>
              <a:rPr lang="en-US" sz="2400" dirty="0"/>
              <a:t> = n </a:t>
            </a:r>
            <a:r>
              <a:rPr lang="en-US" sz="2400" dirty="0">
                <a:latin typeface="Traditional Arabic"/>
                <a:cs typeface="Traditional Arabic"/>
              </a:rPr>
              <a:t>×</a:t>
            </a:r>
            <a:r>
              <a:rPr lang="en-US" sz="2400" dirty="0"/>
              <a:t> 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C75666-ED40-3E4A-903A-331385C1AC3F}"/>
              </a:ext>
            </a:extLst>
          </p:cNvPr>
          <p:cNvSpPr txBox="1"/>
          <p:nvPr/>
        </p:nvSpPr>
        <p:spPr>
          <a:xfrm>
            <a:off x="838200" y="5715000"/>
            <a:ext cx="6858000" cy="1200329"/>
          </a:xfrm>
          <a:prstGeom prst="rect">
            <a:avLst/>
          </a:prstGeom>
          <a:noFill/>
          <a:ln w="28575">
            <a:solidFill>
              <a:srgbClr val="C0000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Osmolarity = (n × M of HCl) + (n × M of glucose)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= (2 x 3)+ (1 x 1)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= 7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/L</a:t>
            </a:r>
          </a:p>
        </p:txBody>
      </p:sp>
    </p:spTree>
    <p:extLst>
      <p:ext uri="{BB962C8B-B14F-4D97-AF65-F5344CB8AC3E}">
        <p14:creationId xmlns:p14="http://schemas.microsoft.com/office/powerpoint/2010/main" val="14721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9275" y="-152400"/>
            <a:ext cx="8042276" cy="133695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(3)</a:t>
            </a:r>
            <a:endParaRPr lang="x-none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29200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you want to study RBC and its osmolarity in the cytoplasm is 0.308 osmolar. </a:t>
            </a:r>
          </a:p>
          <a:p>
            <a:pPr marL="0" indent="0" algn="l" rtl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think the osmolarity of RBC in vitro solution should be? And why? </a:t>
            </a:r>
          </a:p>
          <a:p>
            <a:pPr marL="0" indent="0" algn="l" rtl="0">
              <a:buNone/>
            </a:pPr>
            <a:endParaRPr lang="en-US" sz="2400" dirty="0">
              <a:latin typeface="News Gothic MT"/>
              <a:cs typeface="News Gothic MT"/>
            </a:endParaRPr>
          </a:p>
          <a:p>
            <a:pPr algn="l" rtl="0"/>
            <a:r>
              <a:rPr lang="en-US" sz="2400" dirty="0">
                <a:latin typeface="News Gothic MT"/>
                <a:cs typeface="News Gothic MT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0.308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osmolar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/>
          </a:p>
          <a:p>
            <a:pPr marL="342900" lvl="1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Blood plasma is 0.308 osmolar. </a:t>
            </a:r>
          </a:p>
          <a:p>
            <a:pPr marL="342900" lvl="1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Thus, red blood cells suspended in a 0.308 osmolar of NaCl solution more than this conc. the  RBC will shrink  and less the RBC will swell.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602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(4)</a:t>
            </a:r>
            <a:endParaRPr lang="x-none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5029200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endParaRPr lang="en-US" sz="24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Classify these solution regards the RBC osmolarity</a:t>
            </a:r>
          </a:p>
          <a:p>
            <a:pPr marL="0" indent="0" algn="l" rtl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0.56 osmolar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 </a:t>
            </a:r>
          </a:p>
          <a:p>
            <a:pPr marL="457200" indent="-457200">
              <a:buAutoNum type="arabicParenR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0.21 osmolar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0.154 M NaCl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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EB3A14-3BF5-F441-B98A-3D80D572DA25}"/>
              </a:ext>
            </a:extLst>
          </p:cNvPr>
          <p:cNvSpPr/>
          <p:nvPr/>
        </p:nvSpPr>
        <p:spPr>
          <a:xfrm>
            <a:off x="3048000" y="2667000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Hypertonic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BED2B8-14EB-2149-AEDE-CF3C43F3B85F}"/>
              </a:ext>
            </a:extLst>
          </p:cNvPr>
          <p:cNvSpPr/>
          <p:nvPr/>
        </p:nvSpPr>
        <p:spPr>
          <a:xfrm>
            <a:off x="3048000" y="3090684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Hypotonic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E9DE15-42A3-934E-9DEF-966CC7747C2D}"/>
              </a:ext>
            </a:extLst>
          </p:cNvPr>
          <p:cNvSpPr txBox="1"/>
          <p:nvPr/>
        </p:nvSpPr>
        <p:spPr>
          <a:xfrm>
            <a:off x="1066800" y="4114800"/>
            <a:ext cx="3657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osmolarity = n x M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= 2 x 0.154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= 0.308 osmolar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it is isotonic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4465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 Volume / volume percent</a:t>
            </a:r>
            <a:endParaRPr lang="x-none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382000" cy="4525963"/>
          </a:xfrm>
        </p:spPr>
        <p:txBody>
          <a:bodyPr>
            <a:normAutofit/>
          </a:bodyPr>
          <a:lstStyle/>
          <a:p>
            <a:pPr algn="l" rtl="0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Volume /volume percent (v / v %) = </a:t>
            </a:r>
          </a:p>
          <a:p>
            <a:pPr marL="0" indent="0" algn="l" rtl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volume in ml of a solute per 100 ml of solution.</a:t>
            </a:r>
          </a:p>
        </p:txBody>
      </p:sp>
    </p:spTree>
    <p:extLst>
      <p:ext uri="{BB962C8B-B14F-4D97-AF65-F5344CB8AC3E}">
        <p14:creationId xmlns:p14="http://schemas.microsoft.com/office/powerpoint/2010/main" val="26692512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0.04M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solution of NaOH was prepared by the use of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0.8 gm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NaOH and the total volume of the solution was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ml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8358" indent="-514350">
              <a:buFont typeface="+mj-lt"/>
              <a:buAutoNum type="alphaL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Express the concentration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g/l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8358" indent="-514350">
              <a:buFont typeface="+mj-lt"/>
              <a:buAutoNum type="alphaL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W/V %.</a:t>
            </a:r>
          </a:p>
          <a:p>
            <a:pPr marL="578358" indent="-514350">
              <a:buFont typeface="+mj-lt"/>
              <a:buAutoNum type="alphaL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Mg%.</a:t>
            </a:r>
          </a:p>
          <a:p>
            <a:pPr marL="578358" indent="-514350">
              <a:buFont typeface="+mj-lt"/>
              <a:buAutoNum type="alphaLcPeriod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Osmolarity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8358" indent="-514350">
              <a:buFont typeface="+mj-lt"/>
              <a:buAutoNum type="alphaL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Normality.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FF446D5-87AD-9E49-806A-3A83EAD892B4}"/>
              </a:ext>
            </a:extLst>
          </p:cNvPr>
          <p:cNvGrpSpPr/>
          <p:nvPr/>
        </p:nvGrpSpPr>
        <p:grpSpPr>
          <a:xfrm>
            <a:off x="5486400" y="3429000"/>
            <a:ext cx="2514600" cy="1905000"/>
            <a:chOff x="5486400" y="3429000"/>
            <a:chExt cx="2514600" cy="1905000"/>
          </a:xfrm>
        </p:grpSpPr>
        <p:sp>
          <p:nvSpPr>
            <p:cNvPr id="5" name="Rounded Rectangular Callout 4">
              <a:extLst>
                <a:ext uri="{FF2B5EF4-FFF2-40B4-BE49-F238E27FC236}">
                  <a16:creationId xmlns:a16="http://schemas.microsoft.com/office/drawing/2014/main" id="{8E87785E-4833-EB4D-8BA5-464D143D8578}"/>
                </a:ext>
              </a:extLst>
            </p:cNvPr>
            <p:cNvSpPr/>
            <p:nvPr/>
          </p:nvSpPr>
          <p:spPr>
            <a:xfrm>
              <a:off x="5486400" y="3429000"/>
              <a:ext cx="2514600" cy="1905000"/>
            </a:xfrm>
            <a:prstGeom prst="wedgeRoundRectCallou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805CD4F-3C76-774B-890D-BE825EB9C78D}"/>
                </a:ext>
              </a:extLst>
            </p:cNvPr>
            <p:cNvSpPr/>
            <p:nvPr/>
          </p:nvSpPr>
          <p:spPr>
            <a:xfrm>
              <a:off x="5715000" y="3919835"/>
              <a:ext cx="20574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Molarity = 0.04 M</a:t>
              </a:r>
            </a:p>
            <a:p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Wt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0.8 g</a:t>
              </a:r>
            </a:p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Volume= 500ml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A49C6-05C8-9443-98E3-E5BD7CD92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57200"/>
            <a:ext cx="7886700" cy="57197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0.04M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solution of NaOH was prepared by the use of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0.8 gm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NaOH and the total volume of the solution was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ml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Express the concentration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g/l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FCE127-0934-3941-AF4B-ABF6076C4914}"/>
              </a:ext>
            </a:extLst>
          </p:cNvPr>
          <p:cNvSpPr/>
          <p:nvPr/>
        </p:nvSpPr>
        <p:spPr>
          <a:xfrm>
            <a:off x="1676400" y="1981200"/>
            <a:ext cx="2645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/>
              <a:t>Since 0.8gm             500 ml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15F89D-0448-CC46-9042-4BA13F120650}"/>
              </a:ext>
            </a:extLst>
          </p:cNvPr>
          <p:cNvSpPr/>
          <p:nvPr/>
        </p:nvSpPr>
        <p:spPr>
          <a:xfrm>
            <a:off x="2001810" y="2350532"/>
            <a:ext cx="2319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/>
              <a:t>?                        1000 ml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13C436-0E4B-E747-B155-AC9D738FCC7A}"/>
              </a:ext>
            </a:extLst>
          </p:cNvPr>
          <p:cNvSpPr/>
          <p:nvPr/>
        </p:nvSpPr>
        <p:spPr>
          <a:xfrm>
            <a:off x="1371600" y="2947749"/>
            <a:ext cx="3846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/>
              <a:t>The weight of NaOH = (1000 x 0.8)</a:t>
            </a:r>
            <a:r>
              <a:rPr lang="en-US" dirty="0">
                <a:solidFill>
                  <a:schemeClr val="accent1"/>
                </a:solidFill>
              </a:rPr>
              <a:t>/</a:t>
            </a:r>
            <a:r>
              <a:rPr lang="en-US" dirty="0"/>
              <a:t>500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6DCE4D-144A-0B4E-A4FC-630D8ECBB897}"/>
              </a:ext>
            </a:extLst>
          </p:cNvPr>
          <p:cNvSpPr/>
          <p:nvPr/>
        </p:nvSpPr>
        <p:spPr>
          <a:xfrm>
            <a:off x="3294883" y="3429000"/>
            <a:ext cx="1080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/>
              <a:t>= 1.6gm/l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F56D7E2-FCE2-AC44-9625-0501C243E4D1}"/>
              </a:ext>
            </a:extLst>
          </p:cNvPr>
          <p:cNvCxnSpPr/>
          <p:nvPr/>
        </p:nvCxnSpPr>
        <p:spPr>
          <a:xfrm flipH="1">
            <a:off x="2286000" y="2165866"/>
            <a:ext cx="1219200" cy="36933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A8D56C8-5627-644A-B164-72FFADDEB723}"/>
              </a:ext>
            </a:extLst>
          </p:cNvPr>
          <p:cNvCxnSpPr>
            <a:cxnSpLocks/>
          </p:cNvCxnSpPr>
          <p:nvPr/>
        </p:nvCxnSpPr>
        <p:spPr>
          <a:xfrm>
            <a:off x="2999038" y="2165866"/>
            <a:ext cx="506162" cy="29658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FF21198-2489-E440-B4AE-1A8DB7A40069}"/>
              </a:ext>
            </a:extLst>
          </p:cNvPr>
          <p:cNvGrpSpPr/>
          <p:nvPr/>
        </p:nvGrpSpPr>
        <p:grpSpPr>
          <a:xfrm>
            <a:off x="5543576" y="2546441"/>
            <a:ext cx="2514600" cy="1905000"/>
            <a:chOff x="5486400" y="3429000"/>
            <a:chExt cx="2514600" cy="1905000"/>
          </a:xfrm>
        </p:grpSpPr>
        <p:sp>
          <p:nvSpPr>
            <p:cNvPr id="17" name="Rounded Rectangular Callout 16">
              <a:extLst>
                <a:ext uri="{FF2B5EF4-FFF2-40B4-BE49-F238E27FC236}">
                  <a16:creationId xmlns:a16="http://schemas.microsoft.com/office/drawing/2014/main" id="{4D20090E-3D68-8644-95E8-A1FF19286010}"/>
                </a:ext>
              </a:extLst>
            </p:cNvPr>
            <p:cNvSpPr/>
            <p:nvPr/>
          </p:nvSpPr>
          <p:spPr>
            <a:xfrm>
              <a:off x="5486400" y="3429000"/>
              <a:ext cx="2514600" cy="1905000"/>
            </a:xfrm>
            <a:prstGeom prst="wedgeRoundRectCallou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DFBCED8-4930-174E-88B6-30E40B470E77}"/>
                </a:ext>
              </a:extLst>
            </p:cNvPr>
            <p:cNvSpPr/>
            <p:nvPr/>
          </p:nvSpPr>
          <p:spPr>
            <a:xfrm>
              <a:off x="5715000" y="3919835"/>
              <a:ext cx="20574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Molarity = 0.04 M</a:t>
              </a:r>
            </a:p>
            <a:p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Wt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0.8 g</a:t>
              </a:r>
            </a:p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Volume= 500ml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291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A49C6-05C8-9443-98E3-E5BD7CD92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57200"/>
            <a:ext cx="7886700" cy="57197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0.04M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solution of NaOH was prepared by the use of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0.8 gm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NaOH and the total volume of the solution was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ml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W/V %.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C00000"/>
                </a:solidFill>
              </a:rPr>
              <a:t>W/V%= (Weight in gram solute)/(100ml of solution)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F56D7E2-FCE2-AC44-9625-0501C243E4D1}"/>
              </a:ext>
            </a:extLst>
          </p:cNvPr>
          <p:cNvCxnSpPr/>
          <p:nvPr/>
        </p:nvCxnSpPr>
        <p:spPr>
          <a:xfrm flipH="1">
            <a:off x="1772268" y="3301960"/>
            <a:ext cx="1219200" cy="36933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A8D56C8-5627-644A-B164-72FFADDEB723}"/>
              </a:ext>
            </a:extLst>
          </p:cNvPr>
          <p:cNvCxnSpPr>
            <a:cxnSpLocks/>
          </p:cNvCxnSpPr>
          <p:nvPr/>
        </p:nvCxnSpPr>
        <p:spPr>
          <a:xfrm>
            <a:off x="2496175" y="3338333"/>
            <a:ext cx="704225" cy="36933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3408EA-F43C-A642-93AA-272D595BDED0}"/>
              </a:ext>
            </a:extLst>
          </p:cNvPr>
          <p:cNvGrpSpPr/>
          <p:nvPr/>
        </p:nvGrpSpPr>
        <p:grpSpPr>
          <a:xfrm>
            <a:off x="5943602" y="3044547"/>
            <a:ext cx="2514600" cy="1905000"/>
            <a:chOff x="5486400" y="3429000"/>
            <a:chExt cx="2514600" cy="1905000"/>
          </a:xfrm>
        </p:grpSpPr>
        <p:sp>
          <p:nvSpPr>
            <p:cNvPr id="12" name="Rounded Rectangular Callout 11">
              <a:extLst>
                <a:ext uri="{FF2B5EF4-FFF2-40B4-BE49-F238E27FC236}">
                  <a16:creationId xmlns:a16="http://schemas.microsoft.com/office/drawing/2014/main" id="{1802AE18-F385-1040-93F9-A785905DF245}"/>
                </a:ext>
              </a:extLst>
            </p:cNvPr>
            <p:cNvSpPr/>
            <p:nvPr/>
          </p:nvSpPr>
          <p:spPr>
            <a:xfrm>
              <a:off x="5486400" y="3429000"/>
              <a:ext cx="2514600" cy="1905000"/>
            </a:xfrm>
            <a:prstGeom prst="wedgeRoundRectCallou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ABFF165-176D-2E4C-B42E-D7D31BDA3ABF}"/>
                </a:ext>
              </a:extLst>
            </p:cNvPr>
            <p:cNvSpPr/>
            <p:nvPr/>
          </p:nvSpPr>
          <p:spPr>
            <a:xfrm>
              <a:off x="5715000" y="3919835"/>
              <a:ext cx="20574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Molarity = 0.04 M</a:t>
              </a:r>
            </a:p>
            <a:p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Wt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0.8 g</a:t>
              </a:r>
            </a:p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Volume= 500ml 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C204BC5A-F35C-4E4A-994A-7CB2A2A7CC46}"/>
              </a:ext>
            </a:extLst>
          </p:cNvPr>
          <p:cNvSpPr/>
          <p:nvPr/>
        </p:nvSpPr>
        <p:spPr>
          <a:xfrm>
            <a:off x="1255426" y="3044547"/>
            <a:ext cx="2781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0.8  of NaOH            500 ml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A765A5-7745-634D-9050-84160AE28A9F}"/>
              </a:ext>
            </a:extLst>
          </p:cNvPr>
          <p:cNvSpPr/>
          <p:nvPr/>
        </p:nvSpPr>
        <p:spPr>
          <a:xfrm>
            <a:off x="1311550" y="3634918"/>
            <a:ext cx="2803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                             100 ml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582317-2658-1A46-911D-C5517FD56B98}"/>
              </a:ext>
            </a:extLst>
          </p:cNvPr>
          <p:cNvSpPr/>
          <p:nvPr/>
        </p:nvSpPr>
        <p:spPr>
          <a:xfrm>
            <a:off x="-311563" y="4225826"/>
            <a:ext cx="60494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36726" lvl="2" indent="-51435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weight of NaOH = (0.8 x100 )/500</a:t>
            </a:r>
          </a:p>
          <a:p>
            <a:pPr marL="1236726" lvl="2" indent="-51435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= 0.16%</a:t>
            </a:r>
          </a:p>
        </p:txBody>
      </p:sp>
    </p:spTree>
    <p:extLst>
      <p:ext uri="{BB962C8B-B14F-4D97-AF65-F5344CB8AC3E}">
        <p14:creationId xmlns:p14="http://schemas.microsoft.com/office/powerpoint/2010/main" val="420756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F39D7AE-90B3-D041-9B9C-A6857DB06629}"/>
              </a:ext>
            </a:extLst>
          </p:cNvPr>
          <p:cNvCxnSpPr/>
          <p:nvPr/>
        </p:nvCxnSpPr>
        <p:spPr>
          <a:xfrm>
            <a:off x="4953000" y="4442249"/>
            <a:ext cx="213360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BF243F3-4F3E-C24C-A5B9-135F2FB40F40}"/>
              </a:ext>
            </a:extLst>
          </p:cNvPr>
          <p:cNvCxnSpPr>
            <a:cxnSpLocks/>
          </p:cNvCxnSpPr>
          <p:nvPr/>
        </p:nvCxnSpPr>
        <p:spPr>
          <a:xfrm>
            <a:off x="4648199" y="3223049"/>
            <a:ext cx="213360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2B6DB57-C6BB-B44F-BECE-1AE016FE2F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000744"/>
              </p:ext>
            </p:extLst>
          </p:nvPr>
        </p:nvGraphicFramePr>
        <p:xfrm>
          <a:off x="609600" y="1775249"/>
          <a:ext cx="7642691" cy="3307501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1925902">
                  <a:extLst>
                    <a:ext uri="{9D8B030D-6E8A-4147-A177-3AD203B41FA5}">
                      <a16:colId xmlns:a16="http://schemas.microsoft.com/office/drawing/2014/main" val="3376415510"/>
                    </a:ext>
                  </a:extLst>
                </a:gridCol>
                <a:gridCol w="1508171">
                  <a:extLst>
                    <a:ext uri="{9D8B030D-6E8A-4147-A177-3AD203B41FA5}">
                      <a16:colId xmlns:a16="http://schemas.microsoft.com/office/drawing/2014/main" val="3881032213"/>
                    </a:ext>
                  </a:extLst>
                </a:gridCol>
                <a:gridCol w="2933682">
                  <a:extLst>
                    <a:ext uri="{9D8B030D-6E8A-4147-A177-3AD203B41FA5}">
                      <a16:colId xmlns:a16="http://schemas.microsoft.com/office/drawing/2014/main" val="3954691980"/>
                    </a:ext>
                  </a:extLst>
                </a:gridCol>
                <a:gridCol w="1274936">
                  <a:extLst>
                    <a:ext uri="{9D8B030D-6E8A-4147-A177-3AD203B41FA5}">
                      <a16:colId xmlns:a16="http://schemas.microsoft.com/office/drawing/2014/main" val="2843300612"/>
                    </a:ext>
                  </a:extLst>
                </a:gridCol>
              </a:tblGrid>
              <a:tr h="601347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Expression</a:t>
                      </a:r>
                      <a:r>
                        <a:rPr lang="en-US" sz="22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227057" marR="170292" marT="113529" marB="11352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i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Symbol </a:t>
                      </a:r>
                    </a:p>
                  </a:txBody>
                  <a:tcPr marL="227057" marR="170292" marT="113529" marB="11352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i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Definition </a:t>
                      </a:r>
                    </a:p>
                  </a:txBody>
                  <a:tcPr marL="227057" marR="170292" marT="113529" marB="11352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i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Unit</a:t>
                      </a:r>
                    </a:p>
                  </a:txBody>
                  <a:tcPr marL="227057" marR="170292" marT="113529" marB="11352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4163713"/>
                  </a:ext>
                </a:extLst>
              </a:tr>
              <a:tr h="501091">
                <a:tc gridSpan="4"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Based on volume</a:t>
                      </a:r>
                    </a:p>
                  </a:txBody>
                  <a:tcPr marL="227057" marR="170292" marT="113529" marB="11352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101579"/>
                  </a:ext>
                </a:extLst>
              </a:tr>
              <a:tr h="735021">
                <a:tc>
                  <a:txBody>
                    <a:bodyPr/>
                    <a:lstStyle/>
                    <a:p>
                      <a:pPr algn="ctr"/>
                      <a:r>
                        <a:rPr lang="en-US" sz="15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Molarity</a:t>
                      </a:r>
                    </a:p>
                  </a:txBody>
                  <a:tcPr marL="227057" marR="170292" marT="113529" marB="11352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marL="227057" marR="170292" marT="113529" marB="11352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     no. of moles of solute </a:t>
                      </a:r>
                    </a:p>
                    <a:p>
                      <a:pPr algn="ctr"/>
                      <a:r>
                        <a:rPr lang="en-US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volume of solution (L)</a:t>
                      </a:r>
                    </a:p>
                  </a:txBody>
                  <a:tcPr marL="227057" marR="170292" marT="113529" marB="11352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Molar or mol/L</a:t>
                      </a:r>
                    </a:p>
                  </a:txBody>
                  <a:tcPr marL="227057" marR="170292" marT="113529" marB="11352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2453871"/>
                  </a:ext>
                </a:extLst>
              </a:tr>
              <a:tr h="501091">
                <a:tc>
                  <a:txBody>
                    <a:bodyPr/>
                    <a:lstStyle/>
                    <a:p>
                      <a:pPr algn="ctr"/>
                      <a:r>
                        <a:rPr lang="en-US" sz="15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no. of moles</a:t>
                      </a:r>
                      <a:endParaRPr lang="en-US" sz="15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057" marR="170292" marT="113529" marB="11352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227057" marR="170292" marT="113529" marB="11352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en-US" sz="15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Wt</a:t>
                      </a:r>
                      <a:r>
                        <a:rPr lang="en-US" sz="1500" b="1" baseline="-250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1500" b="1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/MWT</a:t>
                      </a:r>
                    </a:p>
                  </a:txBody>
                  <a:tcPr marL="227057" marR="170292" marT="113529" marB="11352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moles</a:t>
                      </a:r>
                    </a:p>
                  </a:txBody>
                  <a:tcPr marL="227057" marR="170292" marT="113529" marB="11352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5383761"/>
                  </a:ext>
                </a:extLst>
              </a:tr>
              <a:tr h="968951">
                <a:tc>
                  <a:txBody>
                    <a:bodyPr/>
                    <a:lstStyle/>
                    <a:p>
                      <a:pPr algn="ctr"/>
                      <a:r>
                        <a:rPr lang="en-US" sz="15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Normality </a:t>
                      </a:r>
                    </a:p>
                  </a:txBody>
                  <a:tcPr marL="227057" marR="170292" marT="113529" marB="11352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227057" marR="170292" marT="113529" marB="11352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          no. of equivalents</a:t>
                      </a:r>
                    </a:p>
                    <a:p>
                      <a:pPr algn="ctr"/>
                      <a:r>
                        <a:rPr lang="en-US" sz="15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Volume of solution in (L)</a:t>
                      </a:r>
                    </a:p>
                  </a:txBody>
                  <a:tcPr marL="227057" marR="170292" marT="113529" marB="11352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normal</a:t>
                      </a:r>
                    </a:p>
                    <a:p>
                      <a:pPr algn="ctr"/>
                      <a:endParaRPr lang="en-US" sz="1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057" marR="170292" marT="113529" marB="11352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4146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89767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A49C6-05C8-9443-98E3-E5BD7CD92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57200"/>
            <a:ext cx="7886700" cy="57197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0.04M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solution of NaOH was prepared by the use of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0.8 gm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NaOH and the total volume of the solution was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ml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4008" indent="0">
              <a:buNone/>
            </a:pPr>
            <a:endParaRPr lang="en-US" dirty="0"/>
          </a:p>
          <a:p>
            <a:pPr marL="64008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Mg%.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F56D7E2-FCE2-AC44-9625-0501C243E4D1}"/>
              </a:ext>
            </a:extLst>
          </p:cNvPr>
          <p:cNvCxnSpPr/>
          <p:nvPr/>
        </p:nvCxnSpPr>
        <p:spPr>
          <a:xfrm flipH="1">
            <a:off x="1447801" y="4015973"/>
            <a:ext cx="1219200" cy="36933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A8D56C8-5627-644A-B164-72FFADDEB723}"/>
              </a:ext>
            </a:extLst>
          </p:cNvPr>
          <p:cNvCxnSpPr>
            <a:cxnSpLocks/>
          </p:cNvCxnSpPr>
          <p:nvPr/>
        </p:nvCxnSpPr>
        <p:spPr>
          <a:xfrm>
            <a:off x="1677340" y="4059593"/>
            <a:ext cx="704225" cy="36933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3408EA-F43C-A642-93AA-272D595BDED0}"/>
              </a:ext>
            </a:extLst>
          </p:cNvPr>
          <p:cNvGrpSpPr/>
          <p:nvPr/>
        </p:nvGrpSpPr>
        <p:grpSpPr>
          <a:xfrm>
            <a:off x="5943602" y="3044547"/>
            <a:ext cx="2514600" cy="1905000"/>
            <a:chOff x="5486400" y="3429000"/>
            <a:chExt cx="2514600" cy="1905000"/>
          </a:xfrm>
        </p:grpSpPr>
        <p:sp>
          <p:nvSpPr>
            <p:cNvPr id="12" name="Rounded Rectangular Callout 11">
              <a:extLst>
                <a:ext uri="{FF2B5EF4-FFF2-40B4-BE49-F238E27FC236}">
                  <a16:creationId xmlns:a16="http://schemas.microsoft.com/office/drawing/2014/main" id="{1802AE18-F385-1040-93F9-A785905DF245}"/>
                </a:ext>
              </a:extLst>
            </p:cNvPr>
            <p:cNvSpPr/>
            <p:nvPr/>
          </p:nvSpPr>
          <p:spPr>
            <a:xfrm>
              <a:off x="5486400" y="3429000"/>
              <a:ext cx="2514600" cy="1905000"/>
            </a:xfrm>
            <a:prstGeom prst="wedgeRoundRectCallou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ABFF165-176D-2E4C-B42E-D7D31BDA3ABF}"/>
                </a:ext>
              </a:extLst>
            </p:cNvPr>
            <p:cNvSpPr/>
            <p:nvPr/>
          </p:nvSpPr>
          <p:spPr>
            <a:xfrm>
              <a:off x="5715000" y="3919835"/>
              <a:ext cx="20574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Molarity = 0.04 M</a:t>
              </a:r>
            </a:p>
            <a:p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Wt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0.8 g</a:t>
              </a:r>
            </a:p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Volume= 500ml 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1A042DF-982B-A74A-9B5D-AA181972A84C}"/>
              </a:ext>
            </a:extLst>
          </p:cNvPr>
          <p:cNvSpPr txBox="1"/>
          <p:nvPr/>
        </p:nvSpPr>
        <p:spPr>
          <a:xfrm>
            <a:off x="990602" y="2114964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mg %  =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423F87-4E01-594A-A320-307DB7AFE1A1}"/>
              </a:ext>
            </a:extLst>
          </p:cNvPr>
          <p:cNvSpPr txBox="1"/>
          <p:nvPr/>
        </p:nvSpPr>
        <p:spPr>
          <a:xfrm>
            <a:off x="2667002" y="2343564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ml of solution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A0BE4BC-99C5-964D-A93C-264C3A3632F4}"/>
              </a:ext>
            </a:extLst>
          </p:cNvPr>
          <p:cNvSpPr txBox="1"/>
          <p:nvPr/>
        </p:nvSpPr>
        <p:spPr>
          <a:xfrm>
            <a:off x="2514602" y="1958099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Wt in mg of solute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7774A33-7CDC-8A46-8AE7-D09F680B9D3C}"/>
              </a:ext>
            </a:extLst>
          </p:cNvPr>
          <p:cNvCxnSpPr>
            <a:cxnSpLocks/>
          </p:cNvCxnSpPr>
          <p:nvPr/>
        </p:nvCxnSpPr>
        <p:spPr>
          <a:xfrm flipV="1">
            <a:off x="2540360" y="2340719"/>
            <a:ext cx="2565040" cy="2594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80E9EFC1-9E54-E849-B456-675A08A6525C}"/>
              </a:ext>
            </a:extLst>
          </p:cNvPr>
          <p:cNvSpPr/>
          <p:nvPr/>
        </p:nvSpPr>
        <p:spPr>
          <a:xfrm>
            <a:off x="830967" y="2936834"/>
            <a:ext cx="30251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gm to mg  =0.8 x1000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= 800 mg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DEE9B6-493E-DD4D-9024-06707B52FCE2}"/>
              </a:ext>
            </a:extLst>
          </p:cNvPr>
          <p:cNvSpPr/>
          <p:nvPr/>
        </p:nvSpPr>
        <p:spPr>
          <a:xfrm>
            <a:off x="457202" y="5693472"/>
            <a:ext cx="61531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Since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0.16%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(g/100)  x 1000 = 160 Mg%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88B915-3AC5-544E-B383-A329A1E76400}"/>
              </a:ext>
            </a:extLst>
          </p:cNvPr>
          <p:cNvSpPr/>
          <p:nvPr/>
        </p:nvSpPr>
        <p:spPr>
          <a:xfrm>
            <a:off x="754767" y="3802243"/>
            <a:ext cx="38244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800 mg                 500ml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                           100 ml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C64A28-B957-4A44-A106-D48DB04DD985}"/>
              </a:ext>
            </a:extLst>
          </p:cNvPr>
          <p:cNvSpPr/>
          <p:nvPr/>
        </p:nvSpPr>
        <p:spPr>
          <a:xfrm>
            <a:off x="457202" y="46676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mg  % = (800 x100)/ 500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= 160 mg%</a:t>
            </a:r>
          </a:p>
        </p:txBody>
      </p:sp>
    </p:spTree>
    <p:extLst>
      <p:ext uri="{BB962C8B-B14F-4D97-AF65-F5344CB8AC3E}">
        <p14:creationId xmlns:p14="http://schemas.microsoft.com/office/powerpoint/2010/main" val="96453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4" grpId="0"/>
      <p:bldP spid="5" grpId="0"/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1500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Osmolarity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Osmolarity of NaOH= </a:t>
            </a:r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X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will give two ions Na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, OH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Osmolarity = 2 x 0.04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= 0.08 Osmolar</a:t>
            </a:r>
          </a:p>
          <a:p>
            <a:pPr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Normality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Normality of NaOH = n × M</a:t>
            </a:r>
          </a:p>
          <a:p>
            <a:pPr>
              <a:buNone/>
            </a:pPr>
            <a:r>
              <a:rPr lang="en-US" dirty="0"/>
              <a:t>		   		  = 1 </a:t>
            </a:r>
            <a:r>
              <a:rPr lang="en-US" dirty="0">
                <a:latin typeface="Traditional Arabic"/>
                <a:cs typeface="Traditional Arabic"/>
              </a:rPr>
              <a:t>× </a:t>
            </a:r>
            <a:r>
              <a:rPr lang="en-US" dirty="0">
                <a:cs typeface="Traditional Arabic"/>
              </a:rPr>
              <a:t>0.04 </a:t>
            </a:r>
          </a:p>
          <a:p>
            <a:pPr>
              <a:buNone/>
            </a:pPr>
            <a:r>
              <a:rPr lang="en-US" dirty="0">
                <a:cs typeface="Traditional Arabic"/>
              </a:rPr>
              <a:t>                                      = 0.04 N</a:t>
            </a:r>
            <a:endParaRPr lang="en-US" dirty="0"/>
          </a:p>
          <a:p>
            <a:pPr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EC8B208-0328-6F4B-B8B1-21E08A9B57AA}"/>
              </a:ext>
            </a:extLst>
          </p:cNvPr>
          <p:cNvGrpSpPr/>
          <p:nvPr/>
        </p:nvGrpSpPr>
        <p:grpSpPr>
          <a:xfrm>
            <a:off x="5943602" y="3044547"/>
            <a:ext cx="2514600" cy="1905000"/>
            <a:chOff x="5486400" y="3429000"/>
            <a:chExt cx="2514600" cy="1905000"/>
          </a:xfrm>
        </p:grpSpPr>
        <p:sp>
          <p:nvSpPr>
            <p:cNvPr id="5" name="Rounded Rectangular Callout 4">
              <a:extLst>
                <a:ext uri="{FF2B5EF4-FFF2-40B4-BE49-F238E27FC236}">
                  <a16:creationId xmlns:a16="http://schemas.microsoft.com/office/drawing/2014/main" id="{D94917AF-C15C-EA4D-B8B8-C9743A7B3A35}"/>
                </a:ext>
              </a:extLst>
            </p:cNvPr>
            <p:cNvSpPr/>
            <p:nvPr/>
          </p:nvSpPr>
          <p:spPr>
            <a:xfrm>
              <a:off x="5486400" y="3429000"/>
              <a:ext cx="2514600" cy="1905000"/>
            </a:xfrm>
            <a:prstGeom prst="wedgeRoundRectCallou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4524CB5-68A6-6445-848D-EA7E962093FD}"/>
                </a:ext>
              </a:extLst>
            </p:cNvPr>
            <p:cNvSpPr/>
            <p:nvPr/>
          </p:nvSpPr>
          <p:spPr>
            <a:xfrm>
              <a:off x="5715000" y="3919835"/>
              <a:ext cx="20574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Molarity = 0.04 M</a:t>
              </a:r>
            </a:p>
            <a:p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Wt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0.8 g</a:t>
              </a:r>
            </a:p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Volume= 500ml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CC039-37D4-DD46-833C-1A98C5D1A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turn………..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FBBE3-3283-D145-BD28-93C8EE848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osmolarity of normal blood serum is 0.30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/L. Show that the osmolarity of 0.90% (w/v) NaCl is the same as the normal serum?</a:t>
            </a:r>
          </a:p>
          <a:p>
            <a:pPr marL="457200" indent="-457200">
              <a:buAutoNum type="arabicParenR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 the osmolarity of 5% 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of (w/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v) glucose solution (the molar mass of nonelectrolyte glucose is 180 g/mole? </a:t>
            </a:r>
          </a:p>
          <a:p>
            <a:pPr marL="457200" indent="-457200">
              <a:buAutoNum type="arabicParenR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2681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2FC3B92-E846-B149-A1F4-423BBE344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667000"/>
            <a:ext cx="8229600" cy="47297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7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 you have questions?</a:t>
            </a:r>
          </a:p>
        </p:txBody>
      </p:sp>
    </p:spTree>
    <p:extLst>
      <p:ext uri="{BB962C8B-B14F-4D97-AF65-F5344CB8AC3E}">
        <p14:creationId xmlns:p14="http://schemas.microsoft.com/office/powerpoint/2010/main" val="1697504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D8AF4-6A23-7A45-A4E5-FEBEE00AB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8600"/>
            <a:ext cx="7886700" cy="5948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1. Calculate the normality of 250 ml of HCl containing 18.25g of HCl?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N= no. of equivalents / V(L)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no. of equivalents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wt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solute / EW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EW= MW of solute / n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36.5 / 1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36.5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No. of equivalents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wt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solute / equivalents weight 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= 18.25 /36.5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= 0.5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= no. of equivalents / V(L)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= 0.5 / 0.25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=2 normal.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EDCCF88-7F1B-BB42-8E99-BB27A5BC96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844666"/>
              </p:ext>
            </p:extLst>
          </p:nvPr>
        </p:nvGraphicFramePr>
        <p:xfrm>
          <a:off x="2654300" y="1060966"/>
          <a:ext cx="1752600" cy="674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300">
                  <a:extLst>
                    <a:ext uri="{9D8B030D-6E8A-4147-A177-3AD203B41FA5}">
                      <a16:colId xmlns:a16="http://schemas.microsoft.com/office/drawing/2014/main" val="2679870999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614423698"/>
                    </a:ext>
                  </a:extLst>
                </a:gridCol>
              </a:tblGrid>
              <a:tr h="333919">
                <a:tc>
                  <a:txBody>
                    <a:bodyPr/>
                    <a:lstStyle/>
                    <a:p>
                      <a:r>
                        <a:rPr lang="en-US" dirty="0"/>
                        <a:t>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5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1.00784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950421"/>
                  </a:ext>
                </a:extLst>
              </a:tr>
              <a:tr h="340213">
                <a:tc>
                  <a:txBody>
                    <a:bodyPr/>
                    <a:lstStyle/>
                    <a:p>
                      <a:r>
                        <a:rPr lang="en-US" dirty="0"/>
                        <a:t>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5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35.453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18700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D088EFE-A9F7-C941-AFFA-6B6D84E90716}"/>
              </a:ext>
            </a:extLst>
          </p:cNvPr>
          <p:cNvSpPr txBox="1"/>
          <p:nvPr/>
        </p:nvSpPr>
        <p:spPr>
          <a:xfrm>
            <a:off x="1841500" y="1213366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MWT</a:t>
            </a:r>
          </a:p>
        </p:txBody>
      </p:sp>
    </p:spTree>
    <p:extLst>
      <p:ext uri="{BB962C8B-B14F-4D97-AF65-F5344CB8AC3E}">
        <p14:creationId xmlns:p14="http://schemas.microsoft.com/office/powerpoint/2010/main" val="193749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08E4E-C806-814F-BFAE-DDD06DD65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04800"/>
            <a:ext cx="7886700" cy="5872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2. What is the normality of the following?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0.1381 M NaOH 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0.0521 M H</a:t>
            </a:r>
            <a:r>
              <a:rPr lang="en-US" b="1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b="1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Solution: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N= n x M</a:t>
            </a:r>
          </a:p>
          <a:p>
            <a:pPr marL="0" indent="0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0.1381 M NaOH 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= 1 X 0.1381 mol/L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= 0.1381 normal</a:t>
            </a:r>
          </a:p>
          <a:p>
            <a:pPr marL="0" indent="0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0.0521 M H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N = 3 X 0.0521 mol/L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=  0.156 normal</a:t>
            </a:r>
          </a:p>
        </p:txBody>
      </p:sp>
    </p:spTree>
    <p:extLst>
      <p:ext uri="{BB962C8B-B14F-4D97-AF65-F5344CB8AC3E}">
        <p14:creationId xmlns:p14="http://schemas.microsoft.com/office/powerpoint/2010/main" val="28820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5818" y="0"/>
            <a:ext cx="7472363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0"/>
            <a:ext cx="7461504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FA49FA-6437-1743-8534-149FAC795C79}"/>
              </a:ext>
            </a:extLst>
          </p:cNvPr>
          <p:cNvSpPr/>
          <p:nvPr/>
        </p:nvSpPr>
        <p:spPr>
          <a:xfrm>
            <a:off x="1143002" y="1999615"/>
            <a:ext cx="6858000" cy="2764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3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Concentration Based on volume</a:t>
            </a:r>
            <a:endParaRPr lang="en-US" sz="63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88920" y="5524786"/>
            <a:ext cx="356616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8482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Avogadro’s Number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the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molecules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mole of substance</a:t>
            </a:r>
          </a:p>
          <a:p>
            <a:pPr>
              <a:lnSpc>
                <a:spcPct val="150000"/>
              </a:lnSpc>
            </a:pP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is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number of atoms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gram-atom of substance</a:t>
            </a:r>
          </a:p>
          <a:p>
            <a:pPr>
              <a:lnSpc>
                <a:spcPct val="150000"/>
              </a:lnSpc>
            </a:pP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is the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ions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g-ion of substance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Avogadro’s number = 6.023 × 10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example: 1 mole of water contains Avogadro’s no. of 6.023 × 10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 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molecules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2381C-225F-ED48-8E4D-F5662B192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33400"/>
            <a:ext cx="7886700" cy="56435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Calculate the weight in grams of 1x10</a:t>
            </a:r>
            <a:r>
              <a:rPr lang="en-US" sz="2800" b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molecules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NaCl?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465812-6642-1D4B-9082-A5D283AC3AC9}"/>
              </a:ext>
            </a:extLst>
          </p:cNvPr>
          <p:cNvSpPr/>
          <p:nvPr/>
        </p:nvSpPr>
        <p:spPr>
          <a:xfrm>
            <a:off x="628650" y="1524000"/>
            <a:ext cx="78867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mole has 6.023 X 10</a:t>
            </a:r>
            <a:r>
              <a:rPr lang="en-US" sz="2400" baseline="30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(Avogadro's number)</a:t>
            </a:r>
          </a:p>
          <a:p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 mole has     1 X 10</a:t>
            </a:r>
            <a:r>
              <a:rPr lang="en-US" sz="2400" baseline="30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 of moles = 0.166 mole.</a:t>
            </a:r>
          </a:p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no. of moles of solute =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Wt</a:t>
            </a:r>
            <a:r>
              <a:rPr lang="en-US" sz="3200" b="1" baseline="-25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3200" b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/MWT </a:t>
            </a:r>
          </a:p>
          <a:p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MW of  NaCl= (1 X 23) + (1X 35.5)= 58.5g/mole.</a:t>
            </a:r>
          </a:p>
          <a:p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no. of moles of solute x MWT</a:t>
            </a:r>
            <a:endParaRPr lang="en-US" sz="320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wt</a:t>
            </a:r>
            <a:r>
              <a:rPr lang="en-US" sz="2400" baseline="-25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0.166  X 58.5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9.71 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809FB7-36D3-5943-AF2D-22E55074B728}"/>
              </a:ext>
            </a:extLst>
          </p:cNvPr>
          <p:cNvCxnSpPr>
            <a:cxnSpLocks/>
          </p:cNvCxnSpPr>
          <p:nvPr/>
        </p:nvCxnSpPr>
        <p:spPr>
          <a:xfrm flipH="1">
            <a:off x="1754474" y="1933992"/>
            <a:ext cx="1295400" cy="38100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A419108-51AD-7046-823A-CB2DB1744325}"/>
              </a:ext>
            </a:extLst>
          </p:cNvPr>
          <p:cNvCxnSpPr>
            <a:cxnSpLocks/>
          </p:cNvCxnSpPr>
          <p:nvPr/>
        </p:nvCxnSpPr>
        <p:spPr>
          <a:xfrm flipH="1" flipV="1">
            <a:off x="803848" y="1866900"/>
            <a:ext cx="1901252" cy="41454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49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2381C-225F-ED48-8E4D-F5662B192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33400"/>
            <a:ext cx="7886700" cy="5643563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Calculate the  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molecules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2.25g  glycine (C</a:t>
            </a:r>
            <a:r>
              <a:rPr lang="en-US" sz="3200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3200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)? </a:t>
            </a:r>
          </a:p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237CD5C-B4D8-A247-B090-7143E5B4B1CA}"/>
              </a:ext>
            </a:extLst>
          </p:cNvPr>
          <p:cNvSpPr/>
          <p:nvPr/>
        </p:nvSpPr>
        <p:spPr>
          <a:xfrm>
            <a:off x="304800" y="1905000"/>
            <a:ext cx="82105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no. of moles of solute =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Wt</a:t>
            </a:r>
            <a:r>
              <a:rPr lang="en-US" sz="2400" b="1" baseline="-25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b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/MWT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MWT of  glycine = (2 X12)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(5 X1) + 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(1X14) + (2 X16) = 75g/mole.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Wt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2.25g</a:t>
            </a:r>
          </a:p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 of moles = 0.03 mole.</a:t>
            </a:r>
          </a:p>
          <a:p>
            <a:endParaRPr lang="en-US" sz="2800" b="1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Since 1 mole =6.023 X 10</a:t>
            </a:r>
            <a:r>
              <a:rPr lang="en-US" sz="2800" baseline="30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(Avogadro's number)</a:t>
            </a:r>
          </a:p>
          <a:p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0.03 mole        ? Molecules</a:t>
            </a:r>
          </a:p>
          <a:p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no. of molecules = 0.03 X 6.023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r>
              <a:rPr lang="en-US" sz="2800" baseline="30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  <a:p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= 0.18 X 10</a:t>
            </a:r>
            <a:r>
              <a:rPr lang="en-US" sz="2800" baseline="30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molecule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45F9FBC-1314-9040-8103-34B869095E0D}"/>
              </a:ext>
            </a:extLst>
          </p:cNvPr>
          <p:cNvCxnSpPr>
            <a:cxnSpLocks/>
          </p:cNvCxnSpPr>
          <p:nvPr/>
        </p:nvCxnSpPr>
        <p:spPr>
          <a:xfrm flipH="1">
            <a:off x="1866900" y="4521216"/>
            <a:ext cx="685800" cy="3810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272B774-2025-D044-86EA-6B2D504EFB6A}"/>
              </a:ext>
            </a:extLst>
          </p:cNvPr>
          <p:cNvCxnSpPr>
            <a:cxnSpLocks/>
          </p:cNvCxnSpPr>
          <p:nvPr/>
        </p:nvCxnSpPr>
        <p:spPr>
          <a:xfrm flipH="1" flipV="1">
            <a:off x="1752600" y="4544783"/>
            <a:ext cx="914400" cy="2286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46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1261</Words>
  <Application>Microsoft Macintosh PowerPoint</Application>
  <PresentationFormat>On-screen Show (4:3)</PresentationFormat>
  <Paragraphs>305</Paragraphs>
  <Slides>33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Calibri Light</vt:lpstr>
      <vt:lpstr>News Gothic MT</vt:lpstr>
      <vt:lpstr>Times New Roman</vt:lpstr>
      <vt:lpstr>Traditional Arabic</vt:lpstr>
      <vt:lpstr>Wingdings</vt:lpstr>
      <vt:lpstr>Office Theme</vt:lpstr>
      <vt:lpstr>Concentration based on volume cont’ed </vt:lpstr>
      <vt:lpstr>From previous lecture</vt:lpstr>
      <vt:lpstr>PowerPoint Presentation</vt:lpstr>
      <vt:lpstr>PowerPoint Presentation</vt:lpstr>
      <vt:lpstr>PowerPoint Presentation</vt:lpstr>
      <vt:lpstr>PowerPoint Presentation</vt:lpstr>
      <vt:lpstr>Avogadro’s Number</vt:lpstr>
      <vt:lpstr>PowerPoint Presentation</vt:lpstr>
      <vt:lpstr>PowerPoint Presentation</vt:lpstr>
      <vt:lpstr>3- Weight/Volume Percent (W/V %)</vt:lpstr>
      <vt:lpstr>PowerPoint Presentation</vt:lpstr>
      <vt:lpstr>PowerPoint Presentation</vt:lpstr>
      <vt:lpstr>4- Milligram Percent (mg%)</vt:lpstr>
      <vt:lpstr>5- Osmolarity</vt:lpstr>
      <vt:lpstr>PowerPoint Presentation</vt:lpstr>
      <vt:lpstr>PowerPoint Presentation</vt:lpstr>
      <vt:lpstr>Osmolarity cont’ed</vt:lpstr>
      <vt:lpstr>PowerPoint Presentation</vt:lpstr>
      <vt:lpstr>PowerPoint Presentation</vt:lpstr>
      <vt:lpstr>PowerPoint Presentation</vt:lpstr>
      <vt:lpstr>PowerPoint Presentation</vt:lpstr>
      <vt:lpstr>Example (1)</vt:lpstr>
      <vt:lpstr>Example (2)</vt:lpstr>
      <vt:lpstr>Example (3)</vt:lpstr>
      <vt:lpstr>Example (4)</vt:lpstr>
      <vt:lpstr>6- Volume / volume percent</vt:lpstr>
      <vt:lpstr>Example</vt:lpstr>
      <vt:lpstr>PowerPoint Presentation</vt:lpstr>
      <vt:lpstr>PowerPoint Presentation</vt:lpstr>
      <vt:lpstr>PowerPoint Presentation</vt:lpstr>
      <vt:lpstr>PowerPoint Presentation</vt:lpstr>
      <vt:lpstr>You turn………..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Concentration based on volume cont’ed </dc:title>
  <dc:creator>Mona Ghazi Alharbi</dc:creator>
  <cp:lastModifiedBy>Mona Ghazi Alharbi</cp:lastModifiedBy>
  <cp:revision>4</cp:revision>
  <dcterms:created xsi:type="dcterms:W3CDTF">2025-01-07T05:00:40Z</dcterms:created>
  <dcterms:modified xsi:type="dcterms:W3CDTF">2025-01-07T08:21:46Z</dcterms:modified>
</cp:coreProperties>
</file>