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52"/>
  </p:notesMasterIdLst>
  <p:sldIdLst>
    <p:sldId id="256" r:id="rId5"/>
    <p:sldId id="379" r:id="rId6"/>
    <p:sldId id="433" r:id="rId7"/>
    <p:sldId id="434" r:id="rId8"/>
    <p:sldId id="390" r:id="rId9"/>
    <p:sldId id="435" r:id="rId10"/>
    <p:sldId id="436" r:id="rId11"/>
    <p:sldId id="437" r:id="rId12"/>
    <p:sldId id="471" r:id="rId13"/>
    <p:sldId id="472" r:id="rId14"/>
    <p:sldId id="441" r:id="rId15"/>
    <p:sldId id="440" r:id="rId16"/>
    <p:sldId id="442" r:id="rId17"/>
    <p:sldId id="444" r:id="rId18"/>
    <p:sldId id="445" r:id="rId19"/>
    <p:sldId id="446" r:id="rId20"/>
    <p:sldId id="448" r:id="rId21"/>
    <p:sldId id="449" r:id="rId22"/>
    <p:sldId id="450" r:id="rId23"/>
    <p:sldId id="447" r:id="rId24"/>
    <p:sldId id="391" r:id="rId25"/>
    <p:sldId id="451" r:id="rId26"/>
    <p:sldId id="392" r:id="rId27"/>
    <p:sldId id="453" r:id="rId28"/>
    <p:sldId id="454" r:id="rId29"/>
    <p:sldId id="455" r:id="rId30"/>
    <p:sldId id="475" r:id="rId31"/>
    <p:sldId id="476" r:id="rId32"/>
    <p:sldId id="456" r:id="rId33"/>
    <p:sldId id="452" r:id="rId34"/>
    <p:sldId id="457" r:id="rId35"/>
    <p:sldId id="458" r:id="rId36"/>
    <p:sldId id="459" r:id="rId37"/>
    <p:sldId id="393" r:id="rId38"/>
    <p:sldId id="462" r:id="rId39"/>
    <p:sldId id="477" r:id="rId40"/>
    <p:sldId id="463" r:id="rId41"/>
    <p:sldId id="464" r:id="rId42"/>
    <p:sldId id="465" r:id="rId43"/>
    <p:sldId id="466" r:id="rId44"/>
    <p:sldId id="467" r:id="rId45"/>
    <p:sldId id="396" r:id="rId46"/>
    <p:sldId id="468" r:id="rId47"/>
    <p:sldId id="469" r:id="rId48"/>
    <p:sldId id="478" r:id="rId49"/>
    <p:sldId id="470" r:id="rId50"/>
    <p:sldId id="326"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26264D"/>
    <a:srgbClr val="EE9524"/>
    <a:srgbClr val="B9B9B9"/>
    <a:srgbClr val="66FFFF"/>
    <a:srgbClr val="95D8C6"/>
    <a:srgbClr val="E6E6E6"/>
    <a:srgbClr val="FF826E"/>
    <a:srgbClr val="CCC4EE"/>
    <a:srgbClr val="B340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40" autoAdjust="0"/>
    <p:restoredTop sz="94660"/>
  </p:normalViewPr>
  <p:slideViewPr>
    <p:cSldViewPr snapToGrid="0">
      <p:cViewPr>
        <p:scale>
          <a:sx n="84" d="100"/>
          <a:sy n="84" d="100"/>
        </p:scale>
        <p:origin x="1410" y="7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30/03/2022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3/30/2022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3/30/2022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3/30/2022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3/30/2022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3/30/2022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3/30/2022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3/30/2022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3/30/2022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4" y="2422659"/>
            <a:ext cx="8679915" cy="1748729"/>
          </a:xfrm>
        </p:spPr>
        <p:txBody>
          <a:bodyPr anchor="ctr">
            <a:noAutofit/>
          </a:bodyPr>
          <a:lstStyle/>
          <a:p>
            <a:r>
              <a:rPr lang="en-GB" sz="4400" b="1" kern="0" dirty="0">
                <a:solidFill>
                  <a:schemeClr val="bg1"/>
                </a:solidFill>
                <a:latin typeface="Sakkal Majalla" panose="02000000000000000000" pitchFamily="2" charset="-78"/>
                <a:cs typeface="Sakkal Majalla" panose="02000000000000000000" pitchFamily="2" charset="-78"/>
              </a:rPr>
              <a:t>2411</a:t>
            </a:r>
            <a:r>
              <a:rPr lang="ar-SA" sz="4400" b="1" kern="0" dirty="0">
                <a:solidFill>
                  <a:schemeClr val="bg1"/>
                </a:solidFill>
                <a:latin typeface="Sakkal Majalla" panose="02000000000000000000" pitchFamily="2" charset="-78"/>
                <a:cs typeface="Sakkal Majalla" panose="02000000000000000000" pitchFamily="2" charset="-78"/>
              </a:rPr>
              <a:t> مال</a:t>
            </a:r>
            <a:r>
              <a:rPr lang="en-US" sz="4400" b="1" kern="0" dirty="0">
                <a:solidFill>
                  <a:schemeClr val="bg1"/>
                </a:solidFill>
                <a:latin typeface="Sakkal Majalla" panose="02000000000000000000" pitchFamily="2" charset="-78"/>
                <a:cs typeface="Sakkal Majalla" panose="02000000000000000000" pitchFamily="2" charset="-78"/>
              </a:rPr>
              <a:t/>
            </a:r>
            <a:br>
              <a:rPr lang="en-US" sz="4400" b="1" kern="0" dirty="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مقدمة في </a:t>
            </a:r>
            <a:r>
              <a:rPr lang="ar-SA" sz="4400" b="1" kern="0" dirty="0" smtClean="0">
                <a:solidFill>
                  <a:schemeClr val="bg1"/>
                </a:solidFill>
                <a:latin typeface="Sakkal Majalla" panose="02000000000000000000" pitchFamily="2" charset="-78"/>
                <a:cs typeface="Sakkal Majalla" panose="02000000000000000000" pitchFamily="2" charset="-78"/>
              </a:rPr>
              <a:t>الاستثمار</a:t>
            </a:r>
            <a:br>
              <a:rPr lang="ar-SA" sz="4400" b="1" kern="0" dirty="0" smtClean="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
            </a:r>
            <a:br>
              <a:rPr lang="ar-SA" sz="4400" b="1" kern="0" dirty="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المحاضرة الثانية</a:t>
            </a:r>
            <a:br>
              <a:rPr lang="ar-SA" sz="4400" b="1" kern="0" dirty="0">
                <a:solidFill>
                  <a:schemeClr val="bg1"/>
                </a:solidFill>
                <a:latin typeface="Sakkal Majalla" panose="02000000000000000000" pitchFamily="2" charset="-78"/>
                <a:cs typeface="Sakkal Majalla" panose="02000000000000000000" pitchFamily="2" charset="-78"/>
              </a:rPr>
            </a:br>
            <a:r>
              <a:rPr lang="ar-SA" sz="4400" b="1" dirty="0">
                <a:solidFill>
                  <a:schemeClr val="bg1"/>
                </a:solidFill>
                <a:latin typeface="Sakkal Majalla" panose="02000000000000000000" pitchFamily="2" charset="-78"/>
                <a:cs typeface="Sakkal Majalla" panose="02000000000000000000" pitchFamily="2" charset="-78"/>
              </a:rPr>
              <a:t>سياسات الاستثمار  في الأوراق المالية</a:t>
            </a:r>
            <a:endParaRPr lang="ar-SA" sz="4400" dirty="0">
              <a:solidFill>
                <a:schemeClr val="bg1"/>
              </a:solidFill>
              <a:latin typeface="Sakkal Majalla" panose="02000000000000000000" pitchFamily="2" charset="-78"/>
              <a:cs typeface="Sakkal Majalla" panose="02000000000000000000" pitchFamily="2" charset="-78"/>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53010" y="1106937"/>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ربع نص 6">
            <a:extLst>
              <a:ext uri="{FF2B5EF4-FFF2-40B4-BE49-F238E27FC236}">
                <a16:creationId xmlns:a16="http://schemas.microsoft.com/office/drawing/2014/main" id="{AA1140A8-5C66-48D2-9652-A74F2D285DDF}"/>
              </a:ext>
            </a:extLst>
          </p:cNvPr>
          <p:cNvSpPr txBox="1"/>
          <p:nvPr/>
        </p:nvSpPr>
        <p:spPr>
          <a:xfrm>
            <a:off x="902545" y="2840129"/>
            <a:ext cx="10386913" cy="1754326"/>
          </a:xfrm>
          <a:prstGeom prst="rect">
            <a:avLst/>
          </a:prstGeom>
          <a:noFill/>
        </p:spPr>
        <p:txBody>
          <a:bodyPr wrap="square" rtlCol="1">
            <a:spAutoFit/>
          </a:bodyPr>
          <a:lstStyle/>
          <a:p>
            <a:pPr marL="285750" lvl="0" indent="-285750" algn="just" rtl="1">
              <a:lnSpc>
                <a:spcPct val="150000"/>
              </a:lnSpc>
              <a:buClr>
                <a:srgbClr val="333366">
                  <a:lumMod val="75000"/>
                </a:srgbClr>
              </a:buClr>
              <a:buFont typeface="Wingdings" panose="05000000000000000000" pitchFamily="2" charset="2"/>
              <a:buChar char="Ø"/>
            </a:pPr>
            <a:r>
              <a:rPr lang="ar-SA" sz="2400" dirty="0">
                <a:solidFill>
                  <a:prstClr val="black"/>
                </a:solidFill>
                <a:latin typeface="Sakkal Majalla" panose="02000000000000000000" pitchFamily="2" charset="-78"/>
                <a:cs typeface="Sakkal Majalla" panose="02000000000000000000" pitchFamily="2" charset="-78"/>
              </a:rPr>
              <a:t>مثل الأسهم ،السندات (حكومية ، شركات)، الخيارات.</a:t>
            </a:r>
          </a:p>
          <a:p>
            <a:pPr marL="342900" lvl="0" indent="-342900" algn="just" rtl="1">
              <a:lnSpc>
                <a:spcPct val="150000"/>
              </a:lnSpc>
              <a:buClr>
                <a:srgbClr val="333366">
                  <a:lumMod val="75000"/>
                </a:srgbClr>
              </a:buClr>
              <a:buFont typeface="Wingdings" panose="05000000000000000000" pitchFamily="2" charset="2"/>
              <a:buChar char="Ø"/>
            </a:pPr>
            <a:r>
              <a:rPr lang="ar-SA" sz="2400" dirty="0">
                <a:solidFill>
                  <a:prstClr val="black"/>
                </a:solidFill>
                <a:latin typeface="Sakkal Majalla" panose="02000000000000000000" pitchFamily="2" charset="-78"/>
                <a:cs typeface="Sakkal Majalla" panose="02000000000000000000" pitchFamily="2" charset="-78"/>
              </a:rPr>
              <a:t>تضمن هذه الأدوات  الاستثمارية تمتع حاملها بحق ملكية (في حالة الاسهم) في الشركة المصدرة للاسهم أو أن يتمتع بحق مديونية (في حالة السندات).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30" name="مستطيل 29">
            <a:extLst>
              <a:ext uri="{FF2B5EF4-FFF2-40B4-BE49-F238E27FC236}">
                <a16:creationId xmlns:a16="http://schemas.microsoft.com/office/drawing/2014/main" id="{9E3A126B-4B1C-49C0-93DE-13D1B1FE9222}"/>
              </a:ext>
            </a:extLst>
          </p:cNvPr>
          <p:cNvSpPr/>
          <p:nvPr/>
        </p:nvSpPr>
        <p:spPr>
          <a:xfrm>
            <a:off x="2091690" y="447337"/>
            <a:ext cx="7418070"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1" name="عنوان 1">
            <a:extLst>
              <a:ext uri="{FF2B5EF4-FFF2-40B4-BE49-F238E27FC236}">
                <a16:creationId xmlns:a16="http://schemas.microsoft.com/office/drawing/2014/main" id="{9C80A49D-F833-4469-B10E-4977B5E8A9B9}"/>
              </a:ext>
            </a:extLst>
          </p:cNvPr>
          <p:cNvSpPr txBox="1">
            <a:spLocks/>
          </p:cNvSpPr>
          <p:nvPr/>
        </p:nvSpPr>
        <p:spPr>
          <a:xfrm>
            <a:off x="2891790" y="217360"/>
            <a:ext cx="683939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lvl="0" defTabSz="457200">
              <a:lnSpc>
                <a:spcPct val="100000"/>
              </a:lnSpc>
              <a:spcBef>
                <a:spcPts val="0"/>
              </a:spcBef>
            </a:pPr>
            <a:r>
              <a:rPr lang="ar-SA" sz="2800" b="1" dirty="0">
                <a:solidFill>
                  <a:schemeClr val="bg1"/>
                </a:solidFill>
                <a:latin typeface="Sakkal Majalla" panose="02000000000000000000" pitchFamily="2" charset="-78"/>
                <a:ea typeface="+mn-ea"/>
                <a:cs typeface="Sakkal Majalla" panose="02000000000000000000" pitchFamily="2" charset="-78"/>
              </a:rPr>
              <a:t>ثانيا: أدوات استثمارية مباشره قابلة للتداول في سوق </a:t>
            </a:r>
            <a:r>
              <a:rPr lang="ar-SA" sz="2800" b="1" dirty="0" smtClean="0">
                <a:solidFill>
                  <a:schemeClr val="bg1"/>
                </a:solidFill>
                <a:latin typeface="Sakkal Majalla" panose="02000000000000000000" pitchFamily="2" charset="-78"/>
                <a:ea typeface="+mn-ea"/>
                <a:cs typeface="Sakkal Majalla" panose="02000000000000000000" pitchFamily="2" charset="-78"/>
              </a:rPr>
              <a:t>التداول</a:t>
            </a:r>
            <a:endParaRPr lang="ar-SA" sz="2800" b="1" dirty="0">
              <a:solidFill>
                <a:schemeClr val="bg1"/>
              </a:solidFill>
              <a:latin typeface="Sakkal Majalla" panose="02000000000000000000" pitchFamily="2" charset="-78"/>
              <a:ea typeface="+mn-ea"/>
              <a:cs typeface="Sakkal Majalla" panose="02000000000000000000" pitchFamily="2" charset="-78"/>
            </a:endParaRPr>
          </a:p>
        </p:txBody>
      </p:sp>
      <p:pic>
        <p:nvPicPr>
          <p:cNvPr id="20" name="Picture 2" descr="Investment - Free business and finance icons">
            <a:extLst>
              <a:ext uri="{FF2B5EF4-FFF2-40B4-BE49-F238E27FC236}">
                <a16:creationId xmlns:a16="http://schemas.microsoft.com/office/drawing/2014/main" id="{44F24F48-2905-436E-963E-9F43F8356F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5626" y="458598"/>
            <a:ext cx="652228" cy="590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2868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3" y="968712"/>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1275609" y="537443"/>
            <a:ext cx="7657623" cy="1651518"/>
          </a:xfrm>
        </p:spPr>
        <p:txBody>
          <a:bodyPr>
            <a:normAutofit/>
          </a:bodyPr>
          <a:lstStyle/>
          <a:p>
            <a:r>
              <a:rPr lang="ar-SA" sz="3600" b="1" dirty="0">
                <a:solidFill>
                  <a:schemeClr val="bg1"/>
                </a:solidFill>
                <a:latin typeface="Sakkal Majalla" panose="02000000000000000000" pitchFamily="2" charset="-78"/>
                <a:cs typeface="Sakkal Majalla" panose="02000000000000000000" pitchFamily="2" charset="-78"/>
              </a:rPr>
              <a:t>الأدوات الاستثمارية المالية الغير  مباشرة</a:t>
            </a:r>
            <a:endParaRPr lang="ar-SA" altLang="en-US"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99156" y="985368"/>
            <a:ext cx="2506823" cy="70240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3" name="مستطيل 2">
            <a:extLst>
              <a:ext uri="{FF2B5EF4-FFF2-40B4-BE49-F238E27FC236}">
                <a16:creationId xmlns:a16="http://schemas.microsoft.com/office/drawing/2014/main" id="{322AE01A-ED5A-491A-98D7-5EE9CB58AF4E}"/>
              </a:ext>
            </a:extLst>
          </p:cNvPr>
          <p:cNvSpPr/>
          <p:nvPr/>
        </p:nvSpPr>
        <p:spPr>
          <a:xfrm>
            <a:off x="923979" y="1715923"/>
            <a:ext cx="10674660" cy="1754326"/>
          </a:xfrm>
          <a:prstGeom prst="rect">
            <a:avLst/>
          </a:prstGeom>
          <a:solidFill>
            <a:schemeClr val="bg1"/>
          </a:solidFill>
        </p:spPr>
        <p:txBody>
          <a:bodyPr wrap="square">
            <a:spAutoFit/>
          </a:bodyPr>
          <a:lstStyle/>
          <a:p>
            <a:pPr algn="r" rtl="1" fontAlgn="auto">
              <a:lnSpc>
                <a:spcPct val="150000"/>
              </a:lnSpc>
              <a:spcAft>
                <a:spcPts val="0"/>
              </a:spcAft>
            </a:pPr>
            <a:r>
              <a:rPr lang="ar-SA" sz="2400" b="1" dirty="0">
                <a:solidFill>
                  <a:schemeClr val="accent5">
                    <a:lumMod val="75000"/>
                  </a:schemeClr>
                </a:solidFill>
                <a:latin typeface="Sakkal Majalla" panose="02000000000000000000" pitchFamily="2" charset="-78"/>
                <a:cs typeface="Sakkal Majalla" panose="02000000000000000000" pitchFamily="2" charset="-78"/>
              </a:rPr>
              <a:t>صناديق الاستثمار: </a:t>
            </a:r>
            <a:r>
              <a:rPr lang="ar-SA" altLang="en-US" sz="2400" dirty="0" smtClean="0">
                <a:latin typeface="Sakkal Majalla" panose="02000000000000000000" pitchFamily="2" charset="-78"/>
                <a:cs typeface="Sakkal Majalla" panose="02000000000000000000" pitchFamily="2" charset="-78"/>
              </a:rPr>
              <a:t>تعرف </a:t>
            </a:r>
            <a:r>
              <a:rPr lang="ar-SA" altLang="en-US" sz="2400" dirty="0">
                <a:latin typeface="Sakkal Majalla" panose="02000000000000000000" pitchFamily="2" charset="-78"/>
                <a:cs typeface="Sakkal Majalla" panose="02000000000000000000" pitchFamily="2" charset="-78"/>
              </a:rPr>
              <a:t>بأنها عبارة عن أوعية أو مؤسسات مالية تعمل على تجميع مدخرات الأفراد وتقوم بتوجيهها إلى مجالات الاستثمار في الأوراق المالية وذلك من خلال جهة ذات خبرة في إدارة محافظ الأوراق المالية</a:t>
            </a:r>
            <a:r>
              <a:rPr lang="ar-SA" altLang="en-US" sz="2400" dirty="0" smtClean="0">
                <a:latin typeface="Sakkal Majalla" panose="02000000000000000000" pitchFamily="2" charset="-78"/>
                <a:cs typeface="Sakkal Majalla" panose="02000000000000000000" pitchFamily="2" charset="-78"/>
              </a:rPr>
              <a:t>.</a:t>
            </a:r>
          </a:p>
          <a:p>
            <a:pPr algn="r" rtl="1">
              <a:lnSpc>
                <a:spcPct val="150000"/>
              </a:lnSpc>
            </a:pPr>
            <a:r>
              <a:rPr lang="ar-SA" sz="2400" dirty="0">
                <a:solidFill>
                  <a:schemeClr val="accent5">
                    <a:lumMod val="75000"/>
                  </a:schemeClr>
                </a:solidFill>
                <a:latin typeface="Sakkal Majalla" panose="02000000000000000000" pitchFamily="2" charset="-78"/>
                <a:cs typeface="Sakkal Majalla" panose="02000000000000000000" pitchFamily="2" charset="-78"/>
              </a:rPr>
              <a:t>صناديق الاستثمار تهدف إلى خدمة فئتين من المستثمرين</a:t>
            </a:r>
            <a:r>
              <a:rPr lang="ar-SA" sz="2400" dirty="0" smtClean="0">
                <a:solidFill>
                  <a:schemeClr val="accent5">
                    <a:lumMod val="75000"/>
                  </a:schemeClr>
                </a:solidFill>
                <a:latin typeface="Sakkal Majalla" panose="02000000000000000000" pitchFamily="2" charset="-78"/>
                <a:cs typeface="Sakkal Majalla" panose="02000000000000000000" pitchFamily="2" charset="-78"/>
              </a:rPr>
              <a:t>:</a:t>
            </a:r>
            <a:endParaRPr lang="en-US" sz="2400" dirty="0">
              <a:solidFill>
                <a:schemeClr val="accent5">
                  <a:lumMod val="75000"/>
                </a:schemeClr>
              </a:solidFill>
              <a:latin typeface="Sakkal Majalla" panose="02000000000000000000" pitchFamily="2" charset="-78"/>
              <a:cs typeface="Sakkal Majalla" panose="02000000000000000000" pitchFamily="2" charset="-78"/>
            </a:endParaRPr>
          </a:p>
        </p:txBody>
      </p:sp>
      <p:sp>
        <p:nvSpPr>
          <p:cNvPr id="5" name="مستطيل 4">
            <a:extLst>
              <a:ext uri="{FF2B5EF4-FFF2-40B4-BE49-F238E27FC236}">
                <a16:creationId xmlns:a16="http://schemas.microsoft.com/office/drawing/2014/main" id="{761410EA-0D30-4E6B-A2FA-56FF1FD6CA9A}"/>
              </a:ext>
            </a:extLst>
          </p:cNvPr>
          <p:cNvSpPr/>
          <p:nvPr/>
        </p:nvSpPr>
        <p:spPr>
          <a:xfrm>
            <a:off x="6432017" y="3561269"/>
            <a:ext cx="5025289" cy="2677656"/>
          </a:xfrm>
          <a:prstGeom prst="rect">
            <a:avLst/>
          </a:prstGeom>
          <a:solidFill>
            <a:schemeClr val="accent5">
              <a:lumMod val="40000"/>
              <a:lumOff val="60000"/>
            </a:schemeClr>
          </a:solidFill>
        </p:spPr>
        <p:txBody>
          <a:bodyPr wrap="square">
            <a:spAutoFit/>
          </a:bodyPr>
          <a:lstStyle/>
          <a:p>
            <a:pPr marL="64008" indent="0" algn="ctr" rtl="1" fontAlgn="auto">
              <a:spcAft>
                <a:spcPts val="0"/>
              </a:spcAft>
              <a:buNone/>
              <a:defRPr/>
            </a:pPr>
            <a:r>
              <a:rPr lang="ar-SA" sz="2400" b="1" dirty="0">
                <a:solidFill>
                  <a:schemeClr val="accent3"/>
                </a:solidFill>
                <a:latin typeface="Sakkal Majalla" panose="02000000000000000000" pitchFamily="2" charset="-78"/>
                <a:cs typeface="Sakkal Majalla" panose="02000000000000000000" pitchFamily="2" charset="-78"/>
              </a:rPr>
              <a:t>الفئة الأولى: </a:t>
            </a:r>
          </a:p>
          <a:p>
            <a:pPr marL="64008" indent="0" algn="just" rtl="1" fontAlgn="auto">
              <a:spcAft>
                <a:spcPts val="0"/>
              </a:spcAft>
              <a:buNone/>
              <a:defRPr/>
            </a:pPr>
            <a:r>
              <a:rPr lang="ar-SA" sz="2400" dirty="0">
                <a:latin typeface="Sakkal Majalla" panose="02000000000000000000" pitchFamily="2" charset="-78"/>
                <a:cs typeface="Sakkal Majalla" panose="02000000000000000000" pitchFamily="2" charset="-78"/>
              </a:rPr>
              <a:t>تتمثل في المستثمرين الذين يصعب عليهم بمفردهم إدارة أموالهم والقيام باستثمار متنوع مبنى على قواعد معينة في تحليل اتجاهات السوق والتنبؤ بالأسعار المستقبلية للحصول على أرباح ومن ثم فهم في حاجة إلى الخبرة في اختيار الاستثمارات المناسبة ، لذا يتجه هذا النوع من المستثمرين إلى شراء وثائق استثمار في صناديق الاستثمار.</a:t>
            </a:r>
          </a:p>
        </p:txBody>
      </p:sp>
      <p:sp>
        <p:nvSpPr>
          <p:cNvPr id="6" name="مستطيل 5">
            <a:extLst>
              <a:ext uri="{FF2B5EF4-FFF2-40B4-BE49-F238E27FC236}">
                <a16:creationId xmlns:a16="http://schemas.microsoft.com/office/drawing/2014/main" id="{49A54A68-D63D-48FB-B766-5E95B01114B3}"/>
              </a:ext>
            </a:extLst>
          </p:cNvPr>
          <p:cNvSpPr/>
          <p:nvPr/>
        </p:nvSpPr>
        <p:spPr>
          <a:xfrm>
            <a:off x="1159162" y="3561269"/>
            <a:ext cx="5102147" cy="2677656"/>
          </a:xfrm>
          <a:prstGeom prst="rect">
            <a:avLst/>
          </a:prstGeom>
          <a:solidFill>
            <a:schemeClr val="accent5">
              <a:lumMod val="40000"/>
              <a:lumOff val="60000"/>
            </a:schemeClr>
          </a:solidFill>
        </p:spPr>
        <p:txBody>
          <a:bodyPr wrap="square">
            <a:spAutoFit/>
          </a:bodyPr>
          <a:lstStyle/>
          <a:p>
            <a:pPr marL="64008" algn="ctr" rtl="1">
              <a:defRPr/>
            </a:pPr>
            <a:r>
              <a:rPr lang="ar-SA" sz="2400" b="1" dirty="0">
                <a:solidFill>
                  <a:schemeClr val="accent3"/>
                </a:solidFill>
                <a:latin typeface="Sakkal Majalla" panose="02000000000000000000" pitchFamily="2" charset="-78"/>
                <a:cs typeface="Sakkal Majalla" panose="02000000000000000000" pitchFamily="2" charset="-78"/>
              </a:rPr>
              <a:t>الفئة الثانية:</a:t>
            </a:r>
          </a:p>
          <a:p>
            <a:pPr marL="64008" algn="just" rtl="1">
              <a:defRPr/>
            </a:pPr>
            <a:r>
              <a:rPr lang="ar-SA" sz="2400" dirty="0">
                <a:latin typeface="Sakkal Majalla" panose="02000000000000000000" pitchFamily="2" charset="-78"/>
                <a:cs typeface="Sakkal Majalla" panose="02000000000000000000" pitchFamily="2" charset="-78"/>
              </a:rPr>
              <a:t>وتتمثل في أصحاب المدخرات الصغيرة الذين لا يملكون القدر الكافي من المال</a:t>
            </a:r>
            <a:r>
              <a:rPr lang="ar-EG" sz="2400" dirty="0">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لتكوين محافظ استثمارية متنوعة ، لذلك يتم تجميع مدخراتهم في صناديق الاستثمار مقابل وثائق في هذه الصناديق، ثم يتم توجيهها إلى استثمارات مناسبة من خلال الشركات المتخصصة التي تقوم بإدارة صناديق الاستثمار لتحقيق أهداف المستثمرين .</a:t>
            </a:r>
            <a:endParaRPr lang="ar-EG"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05338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885551" y="1342756"/>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8" name="عنوان 1">
            <a:extLst>
              <a:ext uri="{FF2B5EF4-FFF2-40B4-BE49-F238E27FC236}">
                <a16:creationId xmlns:a16="http://schemas.microsoft.com/office/drawing/2014/main" id="{F224E239-DC64-44C1-8EF8-6B70599F3268}"/>
              </a:ext>
            </a:extLst>
          </p:cNvPr>
          <p:cNvSpPr>
            <a:spLocks noGrp="1"/>
          </p:cNvSpPr>
          <p:nvPr>
            <p:ph type="title" idx="4294967295"/>
          </p:nvPr>
        </p:nvSpPr>
        <p:spPr>
          <a:xfrm>
            <a:off x="3298109" y="462453"/>
            <a:ext cx="5669459" cy="756435"/>
          </a:xfrm>
          <a:solidFill>
            <a:schemeClr val="bg1"/>
          </a:solidFill>
        </p:spPr>
        <p:txBody>
          <a:bodyPr>
            <a:noAutofit/>
          </a:bodyPr>
          <a:lstStyle/>
          <a:p>
            <a:pPr>
              <a:lnSpc>
                <a:spcPct val="100000"/>
              </a:lnSpc>
            </a:pPr>
            <a:r>
              <a:rPr lang="ar-SA" sz="2800" b="1" dirty="0">
                <a:solidFill>
                  <a:srgbClr val="333366"/>
                </a:solidFill>
                <a:latin typeface="Sakkal Majalla" panose="02000000000000000000" pitchFamily="2" charset="-78"/>
                <a:cs typeface="Sakkal Majalla" panose="02000000000000000000" pitchFamily="2" charset="-78"/>
              </a:rPr>
              <a:t>الأدوات الاستثمارية المالية الغير  مباشرة</a:t>
            </a:r>
            <a:endParaRPr lang="ar-SA" sz="2800" b="1" dirty="0">
              <a:solidFill>
                <a:schemeClr val="tx1"/>
              </a:solidFill>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3" name="مستطيل 2">
            <a:extLst>
              <a:ext uri="{FF2B5EF4-FFF2-40B4-BE49-F238E27FC236}">
                <a16:creationId xmlns:a16="http://schemas.microsoft.com/office/drawing/2014/main" id="{3EEB2231-3686-4772-86F4-6D986DD27227}"/>
              </a:ext>
            </a:extLst>
          </p:cNvPr>
          <p:cNvSpPr/>
          <p:nvPr/>
        </p:nvSpPr>
        <p:spPr>
          <a:xfrm>
            <a:off x="899554" y="1316431"/>
            <a:ext cx="7879822" cy="2308324"/>
          </a:xfrm>
          <a:prstGeom prst="rect">
            <a:avLst/>
          </a:prstGeom>
        </p:spPr>
        <p:txBody>
          <a:bodyPr wrap="square">
            <a:spAutoFit/>
          </a:bodyPr>
          <a:lstStyle/>
          <a:p>
            <a:pPr marL="64008" indent="0" algn="just" rtl="1" fontAlgn="auto">
              <a:lnSpc>
                <a:spcPct val="150000"/>
              </a:lnSpc>
              <a:spcAft>
                <a:spcPts val="0"/>
              </a:spcAft>
              <a:buNone/>
              <a:defRPr/>
            </a:pPr>
            <a:r>
              <a:rPr lang="ar-SA" sz="2400" dirty="0">
                <a:latin typeface="Sakkal Majalla" panose="02000000000000000000" pitchFamily="2" charset="-78"/>
                <a:cs typeface="Sakkal Majalla" panose="02000000000000000000" pitchFamily="2" charset="-78"/>
              </a:rPr>
              <a:t>هناك عدة أنواع لصناديق الاستثمار تشكلت نتيجة نمو الصناديق واختلاف وتعدد حاجات وأهداف المستثمرين ورغباتهم وتختلف أنواع الصناديق وأهدافها أيضاً باختلاف الأسواق التي تدار بها ولكن مهما تنوعت وتعددت صناديق الاستثمار فهي تندرج تحت نوع</a:t>
            </a:r>
            <a:r>
              <a:rPr lang="ar-EG" sz="2400" dirty="0">
                <a:latin typeface="Sakkal Majalla" panose="02000000000000000000" pitchFamily="2" charset="-78"/>
                <a:cs typeface="Sakkal Majalla" panose="02000000000000000000" pitchFamily="2" charset="-78"/>
              </a:rPr>
              <a:t>ين أ</a:t>
            </a:r>
            <a:r>
              <a:rPr lang="ar-SA" sz="2400" dirty="0" err="1" smtClean="0">
                <a:latin typeface="Sakkal Majalla" panose="02000000000000000000" pitchFamily="2" charset="-78"/>
                <a:cs typeface="Sakkal Majalla" panose="02000000000000000000" pitchFamily="2" charset="-78"/>
              </a:rPr>
              <a:t>ساسيين</a:t>
            </a:r>
            <a:r>
              <a:rPr lang="ar-SA" sz="2400" dirty="0" smtClean="0">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من الصناديق: </a:t>
            </a:r>
            <a:endParaRPr lang="ar-EG" sz="2400" dirty="0">
              <a:latin typeface="Sakkal Majalla" panose="02000000000000000000" pitchFamily="2" charset="-78"/>
              <a:cs typeface="Sakkal Majalla" panose="02000000000000000000" pitchFamily="2" charset="-78"/>
            </a:endParaRPr>
          </a:p>
        </p:txBody>
      </p:sp>
      <p:grpSp>
        <p:nvGrpSpPr>
          <p:cNvPr id="13" name="Group 2">
            <a:extLst>
              <a:ext uri="{FF2B5EF4-FFF2-40B4-BE49-F238E27FC236}">
                <a16:creationId xmlns:a16="http://schemas.microsoft.com/office/drawing/2014/main" id="{3AA0823F-1611-487F-9CA1-5BA8A36169DD}"/>
              </a:ext>
            </a:extLst>
          </p:cNvPr>
          <p:cNvGrpSpPr/>
          <p:nvPr/>
        </p:nvGrpSpPr>
        <p:grpSpPr>
          <a:xfrm rot="5400000">
            <a:off x="4478965" y="2516152"/>
            <a:ext cx="1119035" cy="3010860"/>
            <a:chOff x="4022506" y="1676302"/>
            <a:chExt cx="1592262" cy="3965575"/>
          </a:xfrm>
        </p:grpSpPr>
        <p:grpSp>
          <p:nvGrpSpPr>
            <p:cNvPr id="14" name="Google Shape;1388;p36">
              <a:extLst>
                <a:ext uri="{FF2B5EF4-FFF2-40B4-BE49-F238E27FC236}">
                  <a16:creationId xmlns:a16="http://schemas.microsoft.com/office/drawing/2014/main" id="{9C3D9F4C-3B1C-48F6-B1C8-AED50D0C8D3E}"/>
                </a:ext>
              </a:extLst>
            </p:cNvPr>
            <p:cNvGrpSpPr/>
            <p:nvPr/>
          </p:nvGrpSpPr>
          <p:grpSpPr>
            <a:xfrm>
              <a:off x="4022506" y="1676302"/>
              <a:ext cx="1592262" cy="1866900"/>
              <a:chOff x="3991395" y="2209800"/>
              <a:chExt cx="1591582" cy="1866900"/>
            </a:xfrm>
          </p:grpSpPr>
          <p:sp>
            <p:nvSpPr>
              <p:cNvPr id="19" name="Google Shape;1389;p36">
                <a:extLst>
                  <a:ext uri="{FF2B5EF4-FFF2-40B4-BE49-F238E27FC236}">
                    <a16:creationId xmlns:a16="http://schemas.microsoft.com/office/drawing/2014/main" id="{5DC63AA1-7ECE-46AA-BC9B-FB475C69C8E2}"/>
                  </a:ext>
                </a:extLst>
              </p:cNvPr>
              <p:cNvSpPr/>
              <p:nvPr/>
            </p:nvSpPr>
            <p:spPr>
              <a:xfrm>
                <a:off x="3991395" y="2209800"/>
                <a:ext cx="1591582" cy="1866900"/>
              </a:xfrm>
              <a:custGeom>
                <a:avLst/>
                <a:gdLst/>
                <a:ahLst/>
                <a:cxnLst/>
                <a:rect l="l" t="t" r="r" b="b"/>
                <a:pathLst>
                  <a:path w="1591582" h="1866900" extrusionOk="0">
                    <a:moveTo>
                      <a:pt x="191993" y="0"/>
                    </a:moveTo>
                    <a:lnTo>
                      <a:pt x="1399589" y="0"/>
                    </a:lnTo>
                    <a:cubicBezTo>
                      <a:pt x="1505624" y="0"/>
                      <a:pt x="1591582" y="85958"/>
                      <a:pt x="1591582" y="191993"/>
                    </a:cubicBezTo>
                    <a:lnTo>
                      <a:pt x="1591582" y="1866900"/>
                    </a:lnTo>
                    <a:lnTo>
                      <a:pt x="1591582" y="1866900"/>
                    </a:lnTo>
                    <a:lnTo>
                      <a:pt x="0" y="1866900"/>
                    </a:lnTo>
                    <a:lnTo>
                      <a:pt x="0" y="1866900"/>
                    </a:lnTo>
                    <a:lnTo>
                      <a:pt x="0" y="191993"/>
                    </a:lnTo>
                    <a:cubicBezTo>
                      <a:pt x="0" y="85958"/>
                      <a:pt x="85958" y="0"/>
                      <a:pt x="191993" y="0"/>
                    </a:cubicBezTo>
                    <a:close/>
                  </a:path>
                </a:pathLst>
              </a:custGeom>
              <a:solidFill>
                <a:schemeClr val="accent1">
                  <a:lumMod val="75000"/>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4000" b="0" i="0" u="none" strike="noStrike" cap="none">
                  <a:solidFill>
                    <a:srgbClr val="000000"/>
                  </a:solidFill>
                  <a:latin typeface="Sakkal Majalla" panose="02000000000000000000" pitchFamily="2" charset="-78"/>
                  <a:ea typeface="Calibri"/>
                  <a:cs typeface="Sakkal Majalla" panose="02000000000000000000" pitchFamily="2" charset="-78"/>
                  <a:sym typeface="Calibri"/>
                </a:endParaRPr>
              </a:p>
            </p:txBody>
          </p:sp>
          <p:sp>
            <p:nvSpPr>
              <p:cNvPr id="20" name="Google Shape;1390;p36">
                <a:extLst>
                  <a:ext uri="{FF2B5EF4-FFF2-40B4-BE49-F238E27FC236}">
                    <a16:creationId xmlns:a16="http://schemas.microsoft.com/office/drawing/2014/main" id="{51165B8A-C984-483C-81E3-40B3010D89AE}"/>
                  </a:ext>
                </a:extLst>
              </p:cNvPr>
              <p:cNvSpPr txBox="1"/>
              <p:nvPr/>
            </p:nvSpPr>
            <p:spPr>
              <a:xfrm rot="16200000">
                <a:off x="4335541" y="2284523"/>
                <a:ext cx="894814" cy="10067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E6E7E9"/>
                  </a:buClr>
                  <a:buSzPts val="6000"/>
                  <a:buFont typeface="Twentieth Century"/>
                  <a:buNone/>
                </a:pPr>
                <a:r>
                  <a:rPr lang="ar-SA" sz="4000" b="1" i="0" u="none" strike="noStrike" cap="none" dirty="0">
                    <a:solidFill>
                      <a:srgbClr val="E6E7E9"/>
                    </a:solidFill>
                    <a:latin typeface="Sakkal Majalla" panose="02000000000000000000" pitchFamily="2" charset="-78"/>
                    <a:ea typeface="Twentieth Century"/>
                    <a:cs typeface="Sakkal Majalla" panose="02000000000000000000" pitchFamily="2" charset="-78"/>
                    <a:sym typeface="Twentieth Century"/>
                  </a:rPr>
                  <a:t>1</a:t>
                </a:r>
                <a:endParaRPr sz="4000" b="0" i="0" u="none" strike="noStrike" cap="none" dirty="0">
                  <a:solidFill>
                    <a:srgbClr val="000000"/>
                  </a:solidFill>
                  <a:latin typeface="Sakkal Majalla" panose="02000000000000000000" pitchFamily="2" charset="-78"/>
                  <a:ea typeface="Arial"/>
                  <a:cs typeface="Sakkal Majalla" panose="02000000000000000000" pitchFamily="2" charset="-78"/>
                  <a:sym typeface="Arial"/>
                </a:endParaRPr>
              </a:p>
            </p:txBody>
          </p:sp>
        </p:grpSp>
        <p:sp>
          <p:nvSpPr>
            <p:cNvPr id="15" name="Google Shape;1402;p36">
              <a:extLst>
                <a:ext uri="{FF2B5EF4-FFF2-40B4-BE49-F238E27FC236}">
                  <a16:creationId xmlns:a16="http://schemas.microsoft.com/office/drawing/2014/main" id="{4D320C9D-F752-4A2D-8C10-7218AEE484FD}"/>
                </a:ext>
              </a:extLst>
            </p:cNvPr>
            <p:cNvSpPr/>
            <p:nvPr/>
          </p:nvSpPr>
          <p:spPr>
            <a:xfrm rot="10800000" flipH="1">
              <a:off x="4022506" y="2609752"/>
              <a:ext cx="1592262" cy="3032125"/>
            </a:xfrm>
            <a:custGeom>
              <a:avLst/>
              <a:gdLst/>
              <a:ahLst/>
              <a:cxnLst/>
              <a:rect l="l" t="t" r="r" b="b"/>
              <a:pathLst>
                <a:path w="1591582" h="3031986" extrusionOk="0">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lnTo>
                    <a:pt x="0" y="3031986"/>
                  </a:lnTo>
                  <a:close/>
                </a:path>
              </a:pathLst>
            </a:custGeom>
            <a:solidFill>
              <a:srgbClr val="F2F2F2"/>
            </a:solidFill>
            <a:ln>
              <a:noFill/>
            </a:ln>
            <a:effectLst>
              <a:outerShdw blurRad="63500" sx="107000" sy="107000">
                <a:srgbClr val="000000">
                  <a:alpha val="22352"/>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4000" b="0" i="0" u="none" strike="noStrike" cap="none">
                <a:solidFill>
                  <a:srgbClr val="000000"/>
                </a:solidFill>
                <a:latin typeface="Sakkal Majalla" panose="02000000000000000000" pitchFamily="2" charset="-78"/>
                <a:ea typeface="Calibri"/>
                <a:cs typeface="Sakkal Majalla" panose="02000000000000000000" pitchFamily="2" charset="-78"/>
                <a:sym typeface="Calibri"/>
              </a:endParaRPr>
            </a:p>
          </p:txBody>
        </p:sp>
      </p:grpSp>
      <p:grpSp>
        <p:nvGrpSpPr>
          <p:cNvPr id="21" name="Group 5">
            <a:extLst>
              <a:ext uri="{FF2B5EF4-FFF2-40B4-BE49-F238E27FC236}">
                <a16:creationId xmlns:a16="http://schemas.microsoft.com/office/drawing/2014/main" id="{762DEB3A-422C-4B43-8315-9E305889D93B}"/>
              </a:ext>
            </a:extLst>
          </p:cNvPr>
          <p:cNvGrpSpPr/>
          <p:nvPr/>
        </p:nvGrpSpPr>
        <p:grpSpPr>
          <a:xfrm rot="5400000">
            <a:off x="4471866" y="4055238"/>
            <a:ext cx="1119036" cy="3010860"/>
            <a:chOff x="9123143" y="1676302"/>
            <a:chExt cx="1592262" cy="3965575"/>
          </a:xfrm>
        </p:grpSpPr>
        <p:grpSp>
          <p:nvGrpSpPr>
            <p:cNvPr id="23" name="Google Shape;1382;p36">
              <a:extLst>
                <a:ext uri="{FF2B5EF4-FFF2-40B4-BE49-F238E27FC236}">
                  <a16:creationId xmlns:a16="http://schemas.microsoft.com/office/drawing/2014/main" id="{92186659-BDB4-4FD5-B654-555C33BA0EAD}"/>
                </a:ext>
              </a:extLst>
            </p:cNvPr>
            <p:cNvGrpSpPr/>
            <p:nvPr/>
          </p:nvGrpSpPr>
          <p:grpSpPr>
            <a:xfrm>
              <a:off x="9123143" y="1676302"/>
              <a:ext cx="1592262" cy="1866900"/>
              <a:chOff x="9092078" y="2209800"/>
              <a:chExt cx="1591582" cy="1866900"/>
            </a:xfrm>
          </p:grpSpPr>
          <p:sp>
            <p:nvSpPr>
              <p:cNvPr id="27" name="Google Shape;1383;p36">
                <a:extLst>
                  <a:ext uri="{FF2B5EF4-FFF2-40B4-BE49-F238E27FC236}">
                    <a16:creationId xmlns:a16="http://schemas.microsoft.com/office/drawing/2014/main" id="{E3640C1C-C6C9-41D8-93A8-C4FA799D0B8B}"/>
                  </a:ext>
                </a:extLst>
              </p:cNvPr>
              <p:cNvSpPr/>
              <p:nvPr/>
            </p:nvSpPr>
            <p:spPr>
              <a:xfrm>
                <a:off x="9092078" y="2209800"/>
                <a:ext cx="1591582" cy="1866900"/>
              </a:xfrm>
              <a:custGeom>
                <a:avLst/>
                <a:gdLst/>
                <a:ahLst/>
                <a:cxnLst/>
                <a:rect l="l" t="t" r="r" b="b"/>
                <a:pathLst>
                  <a:path w="1591582" h="1866900" extrusionOk="0">
                    <a:moveTo>
                      <a:pt x="191993" y="0"/>
                    </a:moveTo>
                    <a:lnTo>
                      <a:pt x="1399589" y="0"/>
                    </a:lnTo>
                    <a:cubicBezTo>
                      <a:pt x="1505624" y="0"/>
                      <a:pt x="1591582" y="85958"/>
                      <a:pt x="1591582" y="191993"/>
                    </a:cubicBezTo>
                    <a:lnTo>
                      <a:pt x="1591582" y="1866900"/>
                    </a:lnTo>
                    <a:lnTo>
                      <a:pt x="1591582" y="1866900"/>
                    </a:lnTo>
                    <a:lnTo>
                      <a:pt x="0" y="1866900"/>
                    </a:lnTo>
                    <a:lnTo>
                      <a:pt x="0" y="1866900"/>
                    </a:lnTo>
                    <a:lnTo>
                      <a:pt x="0" y="191993"/>
                    </a:lnTo>
                    <a:cubicBezTo>
                      <a:pt x="0" y="85958"/>
                      <a:pt x="85958" y="0"/>
                      <a:pt x="191993" y="0"/>
                    </a:cubicBezTo>
                    <a:close/>
                  </a:path>
                </a:pathLst>
              </a:custGeom>
              <a:solidFill>
                <a:srgbClr val="1C7CBB"/>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4000" b="0" i="0" u="none" strike="noStrike" cap="none">
                  <a:solidFill>
                    <a:srgbClr val="000000"/>
                  </a:solidFill>
                  <a:latin typeface="Sakkal Majalla" panose="02000000000000000000" pitchFamily="2" charset="-78"/>
                  <a:ea typeface="Calibri"/>
                  <a:cs typeface="Sakkal Majalla" panose="02000000000000000000" pitchFamily="2" charset="-78"/>
                  <a:sym typeface="Calibri"/>
                </a:endParaRPr>
              </a:p>
            </p:txBody>
          </p:sp>
          <p:sp>
            <p:nvSpPr>
              <p:cNvPr id="29" name="Google Shape;1384;p36">
                <a:extLst>
                  <a:ext uri="{FF2B5EF4-FFF2-40B4-BE49-F238E27FC236}">
                    <a16:creationId xmlns:a16="http://schemas.microsoft.com/office/drawing/2014/main" id="{960570EE-E801-499A-BBC1-445BD5231A34}"/>
                  </a:ext>
                </a:extLst>
              </p:cNvPr>
              <p:cNvSpPr txBox="1"/>
              <p:nvPr/>
            </p:nvSpPr>
            <p:spPr>
              <a:xfrm rot="16200000">
                <a:off x="9477468" y="2238494"/>
                <a:ext cx="894814" cy="100675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E6E7E9"/>
                  </a:buClr>
                  <a:buSzPts val="6000"/>
                  <a:buFont typeface="Twentieth Century"/>
                  <a:buNone/>
                </a:pPr>
                <a:r>
                  <a:rPr lang="ar-SA" sz="4000" b="1" i="0" u="none" strike="noStrike" cap="none" dirty="0">
                    <a:solidFill>
                      <a:srgbClr val="E6E7E9"/>
                    </a:solidFill>
                    <a:latin typeface="Sakkal Majalla" panose="02000000000000000000" pitchFamily="2" charset="-78"/>
                    <a:ea typeface="Twentieth Century"/>
                    <a:cs typeface="Sakkal Majalla" panose="02000000000000000000" pitchFamily="2" charset="-78"/>
                    <a:sym typeface="Twentieth Century"/>
                  </a:rPr>
                  <a:t>2</a:t>
                </a:r>
                <a:endParaRPr sz="4000" b="0" i="0" u="none" strike="noStrike" cap="none" dirty="0">
                  <a:solidFill>
                    <a:srgbClr val="000000"/>
                  </a:solidFill>
                  <a:latin typeface="Sakkal Majalla" panose="02000000000000000000" pitchFamily="2" charset="-78"/>
                  <a:ea typeface="Arial"/>
                  <a:cs typeface="Sakkal Majalla" panose="02000000000000000000" pitchFamily="2" charset="-78"/>
                  <a:sym typeface="Arial"/>
                </a:endParaRPr>
              </a:p>
            </p:txBody>
          </p:sp>
        </p:grpSp>
        <p:sp>
          <p:nvSpPr>
            <p:cNvPr id="25" name="Google Shape;1404;p36">
              <a:extLst>
                <a:ext uri="{FF2B5EF4-FFF2-40B4-BE49-F238E27FC236}">
                  <a16:creationId xmlns:a16="http://schemas.microsoft.com/office/drawing/2014/main" id="{5FF5C3CD-EEE0-485F-B727-E08B593AD48F}"/>
                </a:ext>
              </a:extLst>
            </p:cNvPr>
            <p:cNvSpPr/>
            <p:nvPr/>
          </p:nvSpPr>
          <p:spPr>
            <a:xfrm rot="10800000" flipH="1">
              <a:off x="9123143" y="2609752"/>
              <a:ext cx="1592262" cy="3032125"/>
            </a:xfrm>
            <a:custGeom>
              <a:avLst/>
              <a:gdLst/>
              <a:ahLst/>
              <a:cxnLst/>
              <a:rect l="l" t="t" r="r" b="b"/>
              <a:pathLst>
                <a:path w="1591582" h="3031986" extrusionOk="0">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lnTo>
                    <a:pt x="0" y="3031986"/>
                  </a:lnTo>
                  <a:close/>
                </a:path>
              </a:pathLst>
            </a:custGeom>
            <a:solidFill>
              <a:srgbClr val="F2F2F2"/>
            </a:solidFill>
            <a:ln>
              <a:noFill/>
            </a:ln>
            <a:effectLst>
              <a:outerShdw blurRad="63500" sx="107000" sy="107000">
                <a:srgbClr val="000000">
                  <a:alpha val="22352"/>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4000" b="0" i="0" u="none" strike="noStrike" cap="none" dirty="0">
                <a:solidFill>
                  <a:srgbClr val="000000"/>
                </a:solidFill>
                <a:latin typeface="Sakkal Majalla" panose="02000000000000000000" pitchFamily="2" charset="-78"/>
                <a:ea typeface="Calibri"/>
                <a:cs typeface="Sakkal Majalla" panose="02000000000000000000" pitchFamily="2" charset="-78"/>
                <a:sym typeface="Calibri"/>
              </a:endParaRPr>
            </a:p>
          </p:txBody>
        </p:sp>
      </p:grpSp>
      <p:sp>
        <p:nvSpPr>
          <p:cNvPr id="30" name="مستطيل 29">
            <a:extLst>
              <a:ext uri="{FF2B5EF4-FFF2-40B4-BE49-F238E27FC236}">
                <a16:creationId xmlns:a16="http://schemas.microsoft.com/office/drawing/2014/main" id="{55C44DAE-A7A1-4051-BB0E-0940593DA45D}"/>
              </a:ext>
            </a:extLst>
          </p:cNvPr>
          <p:cNvSpPr/>
          <p:nvPr/>
        </p:nvSpPr>
        <p:spPr>
          <a:xfrm>
            <a:off x="3611359" y="3592774"/>
            <a:ext cx="1956890" cy="830997"/>
          </a:xfrm>
          <a:prstGeom prst="rect">
            <a:avLst/>
          </a:prstGeom>
        </p:spPr>
        <p:txBody>
          <a:bodyPr wrap="square">
            <a:spAutoFit/>
          </a:bodyPr>
          <a:lstStyle/>
          <a:p>
            <a:pPr algn="ctr" rtl="1">
              <a:defRPr/>
            </a:pPr>
            <a:r>
              <a:rPr lang="ar-SA" sz="2400" dirty="0">
                <a:latin typeface="Sakkal Majalla" panose="02000000000000000000" pitchFamily="2" charset="-78"/>
                <a:cs typeface="Sakkal Majalla" panose="02000000000000000000" pitchFamily="2" charset="-78"/>
              </a:rPr>
              <a:t>صناديق الاستثمار المغلقة. </a:t>
            </a:r>
            <a:endParaRPr lang="ar-EG" sz="2400" dirty="0">
              <a:latin typeface="Sakkal Majalla" panose="02000000000000000000" pitchFamily="2" charset="-78"/>
              <a:cs typeface="Sakkal Majalla" panose="02000000000000000000" pitchFamily="2" charset="-78"/>
            </a:endParaRPr>
          </a:p>
        </p:txBody>
      </p:sp>
      <p:sp>
        <p:nvSpPr>
          <p:cNvPr id="31" name="مستطيل 30">
            <a:extLst>
              <a:ext uri="{FF2B5EF4-FFF2-40B4-BE49-F238E27FC236}">
                <a16:creationId xmlns:a16="http://schemas.microsoft.com/office/drawing/2014/main" id="{C98E611F-E3E8-4E5C-862B-5490CF6FD756}"/>
              </a:ext>
            </a:extLst>
          </p:cNvPr>
          <p:cNvSpPr/>
          <p:nvPr/>
        </p:nvSpPr>
        <p:spPr>
          <a:xfrm>
            <a:off x="3637047" y="5196235"/>
            <a:ext cx="1905513" cy="830997"/>
          </a:xfrm>
          <a:prstGeom prst="rect">
            <a:avLst/>
          </a:prstGeom>
        </p:spPr>
        <p:txBody>
          <a:bodyPr wrap="square">
            <a:spAutoFit/>
          </a:bodyPr>
          <a:lstStyle/>
          <a:p>
            <a:pPr algn="ctr" rtl="1">
              <a:defRPr/>
            </a:pPr>
            <a:r>
              <a:rPr lang="ar-SA" sz="2400" dirty="0">
                <a:latin typeface="Sakkal Majalla" panose="02000000000000000000" pitchFamily="2" charset="-78"/>
                <a:cs typeface="Sakkal Majalla" panose="02000000000000000000" pitchFamily="2" charset="-78"/>
              </a:rPr>
              <a:t>صناديق الاستثمار المفتوحة </a:t>
            </a:r>
            <a:endParaRPr lang="ar-EG" sz="2400" dirty="0">
              <a:latin typeface="Sakkal Majalla" panose="02000000000000000000" pitchFamily="2" charset="-78"/>
              <a:cs typeface="Sakkal Majalla" panose="02000000000000000000" pitchFamily="2" charset="-78"/>
            </a:endParaRPr>
          </a:p>
        </p:txBody>
      </p:sp>
      <p:sp>
        <p:nvSpPr>
          <p:cNvPr id="32" name="مستطيل 31">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33" name="مجموعة 32">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34" name="مستطيل 33">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5" name="مثلث متساوي الساقين 34">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36" name="مربع نص 35">
              <a:extLst>
                <a:ext uri="{FF2B5EF4-FFF2-40B4-BE49-F238E27FC236}">
                  <a16:creationId xmlns:a16="http://schemas.microsoft.com/office/drawing/2014/main" id="{DB46B678-B47A-40D1-AE85-258209CFF1F2}"/>
                </a:ext>
              </a:extLst>
            </p:cNvPr>
            <p:cNvSpPr txBox="1"/>
            <p:nvPr/>
          </p:nvSpPr>
          <p:spPr>
            <a:xfrm>
              <a:off x="9578917" y="5001874"/>
              <a:ext cx="184731" cy="584775"/>
            </a:xfrm>
            <a:prstGeom prst="rect">
              <a:avLst/>
            </a:prstGeom>
            <a:noFill/>
            <a:ln>
              <a:noFill/>
            </a:ln>
          </p:spPr>
          <p:txBody>
            <a:bodyPr wrap="none" rtlCol="1">
              <a:spAutoFit/>
            </a:bodyPr>
            <a:lstStyle/>
            <a:p>
              <a:endParaRPr lang="ar-SA" sz="3200" dirty="0">
                <a:solidFill>
                  <a:schemeClr val="bg1"/>
                </a:solidFill>
              </a:endParaRP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470681" y="2806020"/>
            <a:ext cx="2007500" cy="1331134"/>
          </a:xfrm>
          <a:prstGeom prst="rect">
            <a:avLst/>
          </a:prstGeom>
        </p:spPr>
        <p:txBody>
          <a:bodyPr wrap="square">
            <a:spAutoFit/>
          </a:bodyPr>
          <a:lstStyle/>
          <a:p>
            <a:pPr algn="ctr" rtl="1" eaLnBrk="0" hangingPunct="0">
              <a:lnSpc>
                <a:spcPct val="150000"/>
              </a:lnSpc>
            </a:pPr>
            <a:r>
              <a:rPr lang="ar-EG" sz="2800" dirty="0">
                <a:latin typeface="Sakkal Majalla" panose="02000000000000000000" pitchFamily="2" charset="-78"/>
                <a:cs typeface="Sakkal Majalla" panose="02000000000000000000" pitchFamily="2" charset="-78"/>
              </a:rPr>
              <a:t>أنواع </a:t>
            </a:r>
            <a:endParaRPr lang="ar-SA" sz="2800" dirty="0" smtClean="0">
              <a:latin typeface="Sakkal Majalla" panose="02000000000000000000" pitchFamily="2" charset="-78"/>
              <a:cs typeface="Sakkal Majalla" panose="02000000000000000000" pitchFamily="2" charset="-78"/>
            </a:endParaRPr>
          </a:p>
          <a:p>
            <a:pPr algn="ctr" rtl="1" eaLnBrk="0" hangingPunct="0">
              <a:lnSpc>
                <a:spcPct val="150000"/>
              </a:lnSpc>
            </a:pPr>
            <a:r>
              <a:rPr lang="ar-SA" sz="2800" dirty="0" smtClean="0">
                <a:latin typeface="Sakkal Majalla" panose="02000000000000000000" pitchFamily="2" charset="-78"/>
                <a:cs typeface="Sakkal Majalla" panose="02000000000000000000" pitchFamily="2" charset="-78"/>
              </a:rPr>
              <a:t>صنـاديـق </a:t>
            </a:r>
            <a:r>
              <a:rPr lang="ar-SA" sz="2800" dirty="0">
                <a:latin typeface="Sakkal Majalla" panose="02000000000000000000" pitchFamily="2" charset="-78"/>
                <a:cs typeface="Sakkal Majalla" panose="02000000000000000000" pitchFamily="2" charset="-78"/>
              </a:rPr>
              <a:t>الاستثمار</a:t>
            </a:r>
          </a:p>
        </p:txBody>
      </p:sp>
    </p:spTree>
    <p:extLst>
      <p:ext uri="{BB962C8B-B14F-4D97-AF65-F5344CB8AC3E}">
        <p14:creationId xmlns:p14="http://schemas.microsoft.com/office/powerpoint/2010/main" val="507253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2" name="مستطيل 21">
            <a:extLst>
              <a:ext uri="{FF2B5EF4-FFF2-40B4-BE49-F238E27FC236}">
                <a16:creationId xmlns:a16="http://schemas.microsoft.com/office/drawing/2014/main" id="{004C321B-95BD-4CB6-B23B-5FB541844140}"/>
              </a:ext>
            </a:extLst>
          </p:cNvPr>
          <p:cNvSpPr/>
          <p:nvPr/>
        </p:nvSpPr>
        <p:spPr>
          <a:xfrm>
            <a:off x="774441" y="1663908"/>
            <a:ext cx="7925475" cy="4524315"/>
          </a:xfrm>
          <a:prstGeom prst="rect">
            <a:avLst/>
          </a:prstGeom>
        </p:spPr>
        <p:txBody>
          <a:bodyPr wrap="square">
            <a:spAutoFit/>
          </a:bodyPr>
          <a:lstStyle/>
          <a:p>
            <a:pPr marL="406908" indent="-342900" algn="just" rtl="1" fontAlgn="auto">
              <a:lnSpc>
                <a:spcPct val="150000"/>
              </a:lnSpc>
              <a:spcAft>
                <a:spcPts val="0"/>
              </a:spcAft>
              <a:buClr>
                <a:schemeClr val="accent3"/>
              </a:buClr>
              <a:buFont typeface="Wingdings" panose="05000000000000000000" pitchFamily="2" charset="2"/>
              <a:buChar char="Ø"/>
              <a:defRPr/>
            </a:pPr>
            <a:r>
              <a:rPr lang="ar-SA" sz="2400" dirty="0">
                <a:latin typeface="Sakkal Majalla" panose="02000000000000000000" pitchFamily="2" charset="-78"/>
                <a:cs typeface="Sakkal Majalla" panose="02000000000000000000" pitchFamily="2" charset="-78"/>
              </a:rPr>
              <a:t>يتم تأسيس هذه الصناديق من خلال تأسيس شركة أولاً بعدد محدد من المستثمرين بهدف محدد هو إنشاء الصندوق المغلق ولعمر محدد يصفى بعده الصندوق وتوزيع عوائده على المستثمرين</a:t>
            </a:r>
            <a:r>
              <a:rPr lang="ar-SA" sz="2400" dirty="0" smtClean="0">
                <a:latin typeface="Sakkal Majalla" panose="02000000000000000000" pitchFamily="2" charset="-78"/>
                <a:cs typeface="Sakkal Majalla" panose="02000000000000000000" pitchFamily="2" charset="-78"/>
              </a:rPr>
              <a:t>.</a:t>
            </a:r>
            <a:endParaRPr lang="en-US" sz="2400" dirty="0">
              <a:latin typeface="Sakkal Majalla" panose="02000000000000000000" pitchFamily="2" charset="-78"/>
              <a:cs typeface="Sakkal Majalla" panose="02000000000000000000" pitchFamily="2" charset="-78"/>
            </a:endParaRPr>
          </a:p>
          <a:p>
            <a:pPr marL="448056" indent="-384048" algn="just" rtl="1" fontAlgn="auto">
              <a:lnSpc>
                <a:spcPct val="150000"/>
              </a:lnSpc>
              <a:spcAft>
                <a:spcPts val="0"/>
              </a:spcAft>
              <a:buClr>
                <a:schemeClr val="accent3"/>
              </a:buClr>
              <a:buFont typeface="Wingdings" panose="05000000000000000000" pitchFamily="2" charset="2"/>
              <a:buChar char="Ø"/>
              <a:defRPr/>
            </a:pPr>
            <a:r>
              <a:rPr lang="ar-SA" sz="2400" dirty="0">
                <a:latin typeface="Sakkal Majalla" panose="02000000000000000000" pitchFamily="2" charset="-78"/>
                <a:cs typeface="Sakkal Majalla" panose="02000000000000000000" pitchFamily="2" charset="-78"/>
              </a:rPr>
              <a:t>وتكتتب الشركة في نسبة معينة من الوثائق الإجمالية للصندوق قد تصل إلى </a:t>
            </a:r>
            <a:r>
              <a:rPr lang="ar-SA" sz="2400" b="1" dirty="0">
                <a:solidFill>
                  <a:srgbClr val="00B050"/>
                </a:solidFill>
                <a:latin typeface="Sakkal Majalla" panose="02000000000000000000" pitchFamily="2" charset="-78"/>
                <a:cs typeface="Sakkal Majalla" panose="02000000000000000000" pitchFamily="2" charset="-78"/>
              </a:rPr>
              <a:t>100% </a:t>
            </a:r>
            <a:r>
              <a:rPr lang="ar-SA" sz="2400" dirty="0">
                <a:latin typeface="Sakkal Majalla" panose="02000000000000000000" pitchFamily="2" charset="-78"/>
                <a:cs typeface="Sakkal Majalla" panose="02000000000000000000" pitchFamily="2" charset="-78"/>
              </a:rPr>
              <a:t>ويمكن طرح النسبة الباقية لجمهور المستثمرين </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448056" indent="-384048" algn="just" rtl="1" fontAlgn="auto">
              <a:lnSpc>
                <a:spcPct val="150000"/>
              </a:lnSpc>
              <a:spcAft>
                <a:spcPts val="0"/>
              </a:spcAft>
              <a:buClr>
                <a:schemeClr val="accent3"/>
              </a:buClr>
              <a:buFont typeface="Wingdings" panose="05000000000000000000" pitchFamily="2" charset="2"/>
              <a:buChar char="Ø"/>
              <a:defRPr/>
            </a:pPr>
            <a:r>
              <a:rPr lang="ar-SA" sz="2400" dirty="0">
                <a:latin typeface="Sakkal Majalla" panose="02000000000000000000" pitchFamily="2" charset="-78"/>
                <a:cs typeface="Sakkal Majalla" panose="02000000000000000000" pitchFamily="2" charset="-78"/>
              </a:rPr>
              <a:t>وتتميز هذه الصناديق بأن حاملي وثائق الاستثمار لهم الحرية الكاملة في بيع الوثائق التي في حوزتهم من خلال بورصة الأوراق المالية ولا يجوز قيام الصندوق برد قيمة الوثائق إلا إذا تضمنت نشرة الاكتتاب إمكانية تحقيق ذلك قبل انقضاء المدة المحددة.</a:t>
            </a:r>
          </a:p>
        </p:txBody>
      </p:sp>
      <p:sp>
        <p:nvSpPr>
          <p:cNvPr id="28" name="عنوان 1">
            <a:extLst>
              <a:ext uri="{FF2B5EF4-FFF2-40B4-BE49-F238E27FC236}">
                <a16:creationId xmlns:a16="http://schemas.microsoft.com/office/drawing/2014/main" id="{F224E239-DC64-44C1-8EF8-6B70599F3268}"/>
              </a:ext>
            </a:extLst>
          </p:cNvPr>
          <p:cNvSpPr>
            <a:spLocks noGrp="1"/>
          </p:cNvSpPr>
          <p:nvPr>
            <p:ph type="title" idx="4294967295"/>
          </p:nvPr>
        </p:nvSpPr>
        <p:spPr>
          <a:xfrm>
            <a:off x="2267190" y="317544"/>
            <a:ext cx="7657623" cy="1101465"/>
          </a:xfrm>
        </p:spPr>
        <p:txBody>
          <a:bodyPr>
            <a:normAutofit/>
          </a:bodyPr>
          <a:lstStyle/>
          <a:p>
            <a:pPr eaLnBrk="0" hangingPunct="0"/>
            <a:r>
              <a:rPr lang="ar-EG" sz="2800" b="1" dirty="0">
                <a:solidFill>
                  <a:schemeClr val="accent5">
                    <a:lumMod val="50000"/>
                  </a:schemeClr>
                </a:solidFill>
                <a:latin typeface="Sakkal Majalla" panose="02000000000000000000" pitchFamily="2" charset="-78"/>
                <a:cs typeface="Sakkal Majalla" panose="02000000000000000000" pitchFamily="2" charset="-78"/>
              </a:rPr>
              <a:t>أنواع </a:t>
            </a:r>
            <a:r>
              <a:rPr lang="ar-SA" sz="2800" b="1" dirty="0">
                <a:solidFill>
                  <a:schemeClr val="accent5">
                    <a:lumMod val="50000"/>
                  </a:schemeClr>
                </a:solidFill>
                <a:latin typeface="Sakkal Majalla" panose="02000000000000000000" pitchFamily="2" charset="-78"/>
                <a:cs typeface="Sakkal Majalla" panose="02000000000000000000" pitchFamily="2" charset="-78"/>
              </a:rPr>
              <a:t>صنـاديـق الاستثمار</a:t>
            </a: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15" name="مستطيل 14">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9" name="مجموعة 18">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20" name="مستطيل 19">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5" name="مثلث متساوي الساقين 24">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7" name="مربع نص 26">
              <a:extLst>
                <a:ext uri="{FF2B5EF4-FFF2-40B4-BE49-F238E27FC236}">
                  <a16:creationId xmlns:a16="http://schemas.microsoft.com/office/drawing/2014/main" id="{DB46B678-B47A-40D1-AE85-258209CFF1F2}"/>
                </a:ext>
              </a:extLst>
            </p:cNvPr>
            <p:cNvSpPr txBox="1"/>
            <p:nvPr/>
          </p:nvSpPr>
          <p:spPr>
            <a:xfrm>
              <a:off x="9578917" y="5001874"/>
              <a:ext cx="184731" cy="584775"/>
            </a:xfrm>
            <a:prstGeom prst="rect">
              <a:avLst/>
            </a:prstGeom>
            <a:noFill/>
            <a:ln>
              <a:noFill/>
            </a:ln>
          </p:spPr>
          <p:txBody>
            <a:bodyPr wrap="none" rtlCol="1">
              <a:spAutoFit/>
            </a:bodyPr>
            <a:lstStyle/>
            <a:p>
              <a:endParaRPr lang="ar-SA" sz="3200" dirty="0">
                <a:solidFill>
                  <a:schemeClr val="bg1"/>
                </a:solidFill>
              </a:endParaRP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398283" y="2574908"/>
            <a:ext cx="2309242" cy="1331134"/>
          </a:xfrm>
          <a:prstGeom prst="rect">
            <a:avLst/>
          </a:prstGeom>
        </p:spPr>
        <p:txBody>
          <a:bodyPr wrap="square">
            <a:spAutoFit/>
          </a:bodyPr>
          <a:lstStyle/>
          <a:p>
            <a:pPr marL="64008" indent="0" algn="ctr" rtl="1" fontAlgn="auto">
              <a:lnSpc>
                <a:spcPct val="150000"/>
              </a:lnSpc>
              <a:spcAft>
                <a:spcPts val="0"/>
              </a:spcAft>
              <a:buNone/>
              <a:defRPr/>
            </a:pPr>
            <a:r>
              <a:rPr lang="ar-SA" sz="2800" dirty="0">
                <a:latin typeface="Sakkal Majalla" panose="02000000000000000000" pitchFamily="2" charset="-78"/>
                <a:cs typeface="Sakkal Majalla" panose="02000000000000000000" pitchFamily="2" charset="-78"/>
              </a:rPr>
              <a:t>الصناديق المغلقة </a:t>
            </a:r>
            <a:r>
              <a:rPr lang="en-US" sz="2800" dirty="0">
                <a:latin typeface="Sakkal Majalla" panose="02000000000000000000" pitchFamily="2" charset="-78"/>
                <a:cs typeface="Sakkal Majalla" panose="02000000000000000000" pitchFamily="2" charset="-78"/>
              </a:rPr>
              <a:t>closed- end funds </a:t>
            </a:r>
          </a:p>
        </p:txBody>
      </p:sp>
      <p:pic>
        <p:nvPicPr>
          <p:cNvPr id="1026" name="Picture 2" descr="Fund - Free business and finance icons">
            <a:extLst>
              <a:ext uri="{FF2B5EF4-FFF2-40B4-BE49-F238E27FC236}">
                <a16:creationId xmlns:a16="http://schemas.microsoft.com/office/drawing/2014/main" id="{6CEA4964-3AC7-4067-96A9-76C441B131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48500" y="4117360"/>
            <a:ext cx="649803" cy="560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800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8" name="عنوان 1">
            <a:extLst>
              <a:ext uri="{FF2B5EF4-FFF2-40B4-BE49-F238E27FC236}">
                <a16:creationId xmlns:a16="http://schemas.microsoft.com/office/drawing/2014/main" id="{F224E239-DC64-44C1-8EF8-6B70599F3268}"/>
              </a:ext>
            </a:extLst>
          </p:cNvPr>
          <p:cNvSpPr>
            <a:spLocks noGrp="1"/>
          </p:cNvSpPr>
          <p:nvPr>
            <p:ph type="title" idx="4294967295"/>
          </p:nvPr>
        </p:nvSpPr>
        <p:spPr>
          <a:xfrm>
            <a:off x="2267190" y="285906"/>
            <a:ext cx="7657623" cy="1101465"/>
          </a:xfrm>
        </p:spPr>
        <p:txBody>
          <a:bodyPr>
            <a:normAutofit/>
          </a:bodyPr>
          <a:lstStyle/>
          <a:p>
            <a:r>
              <a:rPr lang="ar-EG" sz="3200" b="1" dirty="0">
                <a:solidFill>
                  <a:schemeClr val="accent5">
                    <a:lumMod val="50000"/>
                  </a:schemeClr>
                </a:solidFill>
                <a:latin typeface="Sakkal Majalla" panose="02000000000000000000" pitchFamily="2" charset="-78"/>
                <a:cs typeface="Sakkal Majalla" panose="02000000000000000000" pitchFamily="2" charset="-78"/>
              </a:rPr>
              <a:t>مزايا </a:t>
            </a:r>
            <a:r>
              <a:rPr lang="ar-SA" sz="3200" b="1" dirty="0">
                <a:solidFill>
                  <a:schemeClr val="accent5">
                    <a:lumMod val="50000"/>
                  </a:schemeClr>
                </a:solidFill>
                <a:latin typeface="Sakkal Majalla" panose="02000000000000000000" pitchFamily="2" charset="-78"/>
                <a:cs typeface="Sakkal Majalla" panose="02000000000000000000" pitchFamily="2" charset="-78"/>
              </a:rPr>
              <a:t>صنـاديـق الاستثمار</a:t>
            </a: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3" name="مستطيل 2">
            <a:extLst>
              <a:ext uri="{FF2B5EF4-FFF2-40B4-BE49-F238E27FC236}">
                <a16:creationId xmlns:a16="http://schemas.microsoft.com/office/drawing/2014/main" id="{3EEB2231-3686-4772-86F4-6D986DD27227}"/>
              </a:ext>
            </a:extLst>
          </p:cNvPr>
          <p:cNvSpPr/>
          <p:nvPr/>
        </p:nvSpPr>
        <p:spPr>
          <a:xfrm>
            <a:off x="1109499" y="2008782"/>
            <a:ext cx="7374969" cy="3600986"/>
          </a:xfrm>
          <a:prstGeom prst="rect">
            <a:avLst/>
          </a:prstGeom>
        </p:spPr>
        <p:txBody>
          <a:bodyPr wrap="square">
            <a:spAutoFit/>
          </a:bodyPr>
          <a:lstStyle/>
          <a:p>
            <a:pPr marL="457200" indent="-457200" algn="r" rtl="1">
              <a:lnSpc>
                <a:spcPct val="150000"/>
              </a:lnSpc>
              <a:buClr>
                <a:schemeClr val="accent3"/>
              </a:buClr>
              <a:buFont typeface="+mj-lt"/>
              <a:buAutoNum type="arabicPeriod"/>
            </a:pPr>
            <a:r>
              <a:rPr lang="ar-SA" altLang="en-US" sz="2400" dirty="0">
                <a:latin typeface="Sakkal Majalla" panose="02000000000000000000" pitchFamily="2" charset="-78"/>
                <a:cs typeface="Sakkal Majalla" panose="02000000000000000000" pitchFamily="2" charset="-78"/>
              </a:rPr>
              <a:t>ا</a:t>
            </a:r>
            <a:r>
              <a:rPr lang="ar-EG" altLang="en-US" sz="2400" dirty="0">
                <a:latin typeface="Sakkal Majalla" panose="02000000000000000000" pitchFamily="2" charset="-78"/>
                <a:cs typeface="Sakkal Majalla" panose="02000000000000000000" pitchFamily="2" charset="-78"/>
              </a:rPr>
              <a:t>لاستفاد</a:t>
            </a:r>
            <a:r>
              <a:rPr lang="ar-SA" altLang="en-US" sz="2400" dirty="0">
                <a:latin typeface="Sakkal Majalla" panose="02000000000000000000" pitchFamily="2" charset="-78"/>
                <a:cs typeface="Sakkal Majalla" panose="02000000000000000000" pitchFamily="2" charset="-78"/>
              </a:rPr>
              <a:t>ة</a:t>
            </a:r>
            <a:r>
              <a:rPr lang="ar-EG" altLang="en-US" sz="2400" dirty="0">
                <a:latin typeface="Sakkal Majalla" panose="02000000000000000000" pitchFamily="2" charset="-78"/>
                <a:cs typeface="Sakkal Majalla" panose="02000000000000000000" pitchFamily="2" charset="-78"/>
              </a:rPr>
              <a:t> من خبرات </a:t>
            </a:r>
            <a:r>
              <a:rPr lang="ar-EG" altLang="en-US" sz="2400" dirty="0" err="1">
                <a:latin typeface="Sakkal Majalla" panose="02000000000000000000" pitchFamily="2" charset="-78"/>
                <a:cs typeface="Sakkal Majalla" panose="02000000000000000000" pitchFamily="2" charset="-78"/>
              </a:rPr>
              <a:t>الإدار</a:t>
            </a:r>
            <a:r>
              <a:rPr lang="ar-SA" altLang="en-US" sz="2400" dirty="0">
                <a:latin typeface="Sakkal Majalla" panose="02000000000000000000" pitchFamily="2" charset="-78"/>
                <a:cs typeface="Sakkal Majalla" panose="02000000000000000000" pitchFamily="2" charset="-78"/>
              </a:rPr>
              <a:t>ة</a:t>
            </a:r>
            <a:r>
              <a:rPr lang="ar-EG" altLang="en-US" sz="2400" dirty="0">
                <a:latin typeface="Sakkal Majalla" panose="02000000000000000000" pitchFamily="2" charset="-78"/>
                <a:cs typeface="Sakkal Majalla" panose="02000000000000000000" pitchFamily="2" charset="-78"/>
              </a:rPr>
              <a:t> المحترف</a:t>
            </a:r>
            <a:r>
              <a:rPr lang="ar-SA" altLang="en-US" sz="2400" dirty="0">
                <a:latin typeface="Sakkal Majalla" panose="02000000000000000000" pitchFamily="2" charset="-78"/>
                <a:cs typeface="Sakkal Majalla" panose="02000000000000000000" pitchFamily="2" charset="-78"/>
              </a:rPr>
              <a:t>ة</a:t>
            </a:r>
            <a:r>
              <a:rPr lang="ar-EG" altLang="en-US" sz="2400" dirty="0">
                <a:latin typeface="Sakkal Majalla" panose="02000000000000000000" pitchFamily="2" charset="-78"/>
                <a:cs typeface="Sakkal Majalla" panose="02000000000000000000" pitchFamily="2" charset="-78"/>
              </a:rPr>
              <a:t> التي تدير الصندوق</a:t>
            </a:r>
            <a:r>
              <a:rPr lang="ar-SA" altLang="en-US" sz="2400" dirty="0">
                <a:latin typeface="Sakkal Majalla" panose="02000000000000000000" pitchFamily="2" charset="-78"/>
                <a:cs typeface="Sakkal Majalla" panose="02000000000000000000" pitchFamily="2" charset="-78"/>
              </a:rPr>
              <a:t>.</a:t>
            </a:r>
            <a:endParaRPr lang="ar-EG" altLang="en-US" sz="2400" dirty="0">
              <a:latin typeface="Sakkal Majalla" panose="02000000000000000000" pitchFamily="2" charset="-78"/>
              <a:cs typeface="Sakkal Majalla" panose="02000000000000000000" pitchFamily="2" charset="-78"/>
            </a:endParaRPr>
          </a:p>
          <a:p>
            <a:pPr marL="457200" indent="-457200" algn="r" rtl="1">
              <a:lnSpc>
                <a:spcPct val="150000"/>
              </a:lnSpc>
              <a:buClr>
                <a:schemeClr val="accent3"/>
              </a:buClr>
              <a:buFont typeface="+mj-lt"/>
              <a:buAutoNum type="arabicPeriod"/>
            </a:pPr>
            <a:r>
              <a:rPr lang="ar-EG" altLang="en-US" sz="2400" dirty="0">
                <a:latin typeface="Sakkal Majalla" panose="02000000000000000000" pitchFamily="2" charset="-78"/>
                <a:cs typeface="Sakkal Majalla" panose="02000000000000000000" pitchFamily="2" charset="-78"/>
              </a:rPr>
              <a:t>عنصر الامان و انخفاض مستوي المخاطر</a:t>
            </a:r>
            <a:r>
              <a:rPr lang="ar-SA" altLang="en-US" sz="2400" dirty="0">
                <a:latin typeface="Sakkal Majalla" panose="02000000000000000000" pitchFamily="2" charset="-78"/>
                <a:cs typeface="Sakkal Majalla" panose="02000000000000000000" pitchFamily="2" charset="-78"/>
              </a:rPr>
              <a:t>ة.</a:t>
            </a:r>
            <a:endParaRPr lang="ar-EG" altLang="en-US" sz="2400" dirty="0">
              <a:latin typeface="Sakkal Majalla" panose="02000000000000000000" pitchFamily="2" charset="-78"/>
              <a:cs typeface="Sakkal Majalla" panose="02000000000000000000" pitchFamily="2" charset="-78"/>
            </a:endParaRPr>
          </a:p>
          <a:p>
            <a:pPr marL="457200" indent="-457200" algn="r" rtl="1">
              <a:lnSpc>
                <a:spcPct val="150000"/>
              </a:lnSpc>
              <a:buClr>
                <a:schemeClr val="accent3"/>
              </a:buClr>
              <a:buFont typeface="+mj-lt"/>
              <a:buAutoNum type="arabicPeriod"/>
            </a:pPr>
            <a:r>
              <a:rPr lang="ar-EG" altLang="en-US" sz="2400" dirty="0" err="1">
                <a:latin typeface="Sakkal Majalla" panose="02000000000000000000" pitchFamily="2" charset="-78"/>
                <a:cs typeface="Sakkal Majalla" panose="02000000000000000000" pitchFamily="2" charset="-78"/>
              </a:rPr>
              <a:t>المرون</a:t>
            </a:r>
            <a:r>
              <a:rPr lang="ar-SA" altLang="en-US" sz="2400" dirty="0">
                <a:latin typeface="Sakkal Majalla" panose="02000000000000000000" pitchFamily="2" charset="-78"/>
                <a:cs typeface="Sakkal Majalla" panose="02000000000000000000" pitchFamily="2" charset="-78"/>
              </a:rPr>
              <a:t>ة</a:t>
            </a:r>
            <a:r>
              <a:rPr lang="ar-EG" altLang="en-US" sz="2400" dirty="0">
                <a:latin typeface="Sakkal Majalla" panose="02000000000000000000" pitchFamily="2" charset="-78"/>
                <a:cs typeface="Sakkal Majalla" panose="02000000000000000000" pitchFamily="2" charset="-78"/>
              </a:rPr>
              <a:t> في الانتقال من استثمار لآخر (صندوق لأخر) من خلال عملية الاستردادات</a:t>
            </a:r>
            <a:r>
              <a:rPr lang="ar-EG" altLang="en-US" sz="2800" dirty="0">
                <a:latin typeface="Sakkal Majalla" panose="02000000000000000000" pitchFamily="2" charset="-78"/>
                <a:cs typeface="Sakkal Majalla" panose="02000000000000000000" pitchFamily="2" charset="-78"/>
              </a:rPr>
              <a:t> ومد</a:t>
            </a:r>
            <a:r>
              <a:rPr lang="ar-SA" altLang="en-US" sz="2800" dirty="0">
                <a:latin typeface="Sakkal Majalla" panose="02000000000000000000" pitchFamily="2" charset="-78"/>
                <a:cs typeface="Sakkal Majalla" panose="02000000000000000000" pitchFamily="2" charset="-78"/>
              </a:rPr>
              <a:t>ى</a:t>
            </a:r>
            <a:r>
              <a:rPr lang="ar-EG" altLang="en-US" sz="2800" dirty="0">
                <a:latin typeface="Sakkal Majalla" panose="02000000000000000000" pitchFamily="2" charset="-78"/>
                <a:cs typeface="Sakkal Majalla" panose="02000000000000000000" pitchFamily="2" charset="-78"/>
              </a:rPr>
              <a:t> السيول</a:t>
            </a:r>
            <a:r>
              <a:rPr lang="ar-SA" altLang="en-US" sz="2800" dirty="0">
                <a:latin typeface="Sakkal Majalla" panose="02000000000000000000" pitchFamily="2" charset="-78"/>
                <a:cs typeface="Sakkal Majalla" panose="02000000000000000000" pitchFamily="2" charset="-78"/>
              </a:rPr>
              <a:t>ة</a:t>
            </a:r>
            <a:r>
              <a:rPr lang="ar-EG" altLang="en-US" sz="2800" dirty="0">
                <a:latin typeface="Sakkal Majalla" panose="02000000000000000000" pitchFamily="2" charset="-78"/>
                <a:cs typeface="Sakkal Majalla" panose="02000000000000000000" pitchFamily="2" charset="-78"/>
              </a:rPr>
              <a:t> في الاستثمار</a:t>
            </a:r>
            <a:r>
              <a:rPr lang="ar-SA" altLang="en-US" sz="2800" dirty="0">
                <a:latin typeface="Sakkal Majalla" panose="02000000000000000000" pitchFamily="2" charset="-78"/>
                <a:cs typeface="Sakkal Majalla" panose="02000000000000000000" pitchFamily="2" charset="-78"/>
              </a:rPr>
              <a:t>.</a:t>
            </a:r>
            <a:endParaRPr lang="ar-EG" altLang="en-US" sz="2800" dirty="0">
              <a:latin typeface="Sakkal Majalla" panose="02000000000000000000" pitchFamily="2" charset="-78"/>
              <a:cs typeface="Sakkal Majalla" panose="02000000000000000000" pitchFamily="2" charset="-78"/>
            </a:endParaRPr>
          </a:p>
          <a:p>
            <a:pPr marL="457200" indent="-457200" algn="r" rtl="1">
              <a:lnSpc>
                <a:spcPct val="150000"/>
              </a:lnSpc>
              <a:buClr>
                <a:schemeClr val="accent3"/>
              </a:buClr>
              <a:buFont typeface="+mj-lt"/>
              <a:buAutoNum type="arabicPeriod"/>
            </a:pPr>
            <a:r>
              <a:rPr lang="ar-EG" altLang="en-US" sz="2400" dirty="0">
                <a:latin typeface="Sakkal Majalla" panose="02000000000000000000" pitchFamily="2" charset="-78"/>
                <a:cs typeface="Sakkal Majalla" panose="02000000000000000000" pitchFamily="2" charset="-78"/>
              </a:rPr>
              <a:t>اتاحة الفرص</a:t>
            </a:r>
            <a:r>
              <a:rPr lang="ar-SA" altLang="en-US" sz="2400" dirty="0">
                <a:latin typeface="Sakkal Majalla" panose="02000000000000000000" pitchFamily="2" charset="-78"/>
                <a:cs typeface="Sakkal Majalla" panose="02000000000000000000" pitchFamily="2" charset="-78"/>
              </a:rPr>
              <a:t>ة</a:t>
            </a:r>
            <a:r>
              <a:rPr lang="ar-EG" altLang="en-US" sz="2400" dirty="0">
                <a:latin typeface="Sakkal Majalla" panose="02000000000000000000" pitchFamily="2" charset="-78"/>
                <a:cs typeface="Sakkal Majalla" panose="02000000000000000000" pitchFamily="2" charset="-78"/>
              </a:rPr>
              <a:t> لصغار المدخرين من استثمار أموالهم في سوق المال من خلال اداره محترفه</a:t>
            </a:r>
            <a:r>
              <a:rPr lang="ar-SA" altLang="en-US" sz="2400" dirty="0">
                <a:latin typeface="Sakkal Majalla" panose="02000000000000000000" pitchFamily="2" charset="-78"/>
                <a:cs typeface="Sakkal Majalla" panose="02000000000000000000" pitchFamily="2" charset="-78"/>
              </a:rPr>
              <a:t>.</a:t>
            </a:r>
            <a:endParaRPr lang="ar-EG" altLang="en-US" sz="2800" dirty="0">
              <a:latin typeface="Sakkal Majalla" panose="02000000000000000000" pitchFamily="2" charset="-78"/>
              <a:cs typeface="Sakkal Majalla" panose="02000000000000000000" pitchFamily="2" charset="-78"/>
            </a:endParaRPr>
          </a:p>
        </p:txBody>
      </p:sp>
      <p:sp>
        <p:nvSpPr>
          <p:cNvPr id="12" name="مستطيل 11">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3" name="مجموعة 12">
            <a:extLst>
              <a:ext uri="{FF2B5EF4-FFF2-40B4-BE49-F238E27FC236}">
                <a16:creationId xmlns:a16="http://schemas.microsoft.com/office/drawing/2014/main" id="{D5AA4D74-0CBF-48C4-9B3A-AEF816A80A4C}"/>
              </a:ext>
            </a:extLst>
          </p:cNvPr>
          <p:cNvGrpSpPr/>
          <p:nvPr/>
        </p:nvGrpSpPr>
        <p:grpSpPr>
          <a:xfrm>
            <a:off x="9221020" y="2565045"/>
            <a:ext cx="2506823" cy="2810946"/>
            <a:chOff x="8431764" y="2874250"/>
            <a:chExt cx="2506823" cy="2810946"/>
          </a:xfrm>
        </p:grpSpPr>
        <p:sp>
          <p:nvSpPr>
            <p:cNvPr id="14" name="مستطيل 13">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ثلث متساوي الساقين 14">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9" name="مربع نص 18">
              <a:extLst>
                <a:ext uri="{FF2B5EF4-FFF2-40B4-BE49-F238E27FC236}">
                  <a16:creationId xmlns:a16="http://schemas.microsoft.com/office/drawing/2014/main" id="{DB46B678-B47A-40D1-AE85-258209CFF1F2}"/>
                </a:ext>
              </a:extLst>
            </p:cNvPr>
            <p:cNvSpPr txBox="1"/>
            <p:nvPr/>
          </p:nvSpPr>
          <p:spPr>
            <a:xfrm>
              <a:off x="9578917" y="5001874"/>
              <a:ext cx="184731" cy="584775"/>
            </a:xfrm>
            <a:prstGeom prst="rect">
              <a:avLst/>
            </a:prstGeom>
            <a:noFill/>
            <a:ln>
              <a:noFill/>
            </a:ln>
          </p:spPr>
          <p:txBody>
            <a:bodyPr wrap="none" rtlCol="1">
              <a:spAutoFit/>
            </a:bodyPr>
            <a:lstStyle/>
            <a:p>
              <a:endParaRPr lang="ar-SA" sz="3200" dirty="0">
                <a:solidFill>
                  <a:schemeClr val="bg1"/>
                </a:solidFill>
              </a:endParaRP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5004" y="2661901"/>
            <a:ext cx="2506823" cy="1331134"/>
          </a:xfrm>
          <a:prstGeom prst="rect">
            <a:avLst/>
          </a:prstGeom>
        </p:spPr>
        <p:txBody>
          <a:bodyPr wrap="square">
            <a:spAutoFit/>
          </a:bodyPr>
          <a:lstStyle/>
          <a:p>
            <a:pPr algn="ctr" rtl="1">
              <a:lnSpc>
                <a:spcPct val="150000"/>
              </a:lnSpc>
            </a:pPr>
            <a:r>
              <a:rPr lang="ar-EG" altLang="en-US" sz="2800" dirty="0">
                <a:latin typeface="Sakkal Majalla" panose="02000000000000000000" pitchFamily="2" charset="-78"/>
                <a:cs typeface="Sakkal Majalla" panose="02000000000000000000" pitchFamily="2" charset="-78"/>
              </a:rPr>
              <a:t>مزايا صناديق الاستثمار للأفراد</a:t>
            </a:r>
            <a:endParaRPr lang="ar-SA" altLang="en-US" sz="2800" dirty="0">
              <a:latin typeface="Sakkal Majalla" panose="02000000000000000000" pitchFamily="2" charset="-78"/>
              <a:cs typeface="Sakkal Majalla" panose="02000000000000000000" pitchFamily="2" charset="-78"/>
            </a:endParaRPr>
          </a:p>
        </p:txBody>
      </p:sp>
      <p:pic>
        <p:nvPicPr>
          <p:cNvPr id="2050" name="Picture 2" descr="Funds Icons - 6,619 free icons">
            <a:extLst>
              <a:ext uri="{FF2B5EF4-FFF2-40B4-BE49-F238E27FC236}">
                <a16:creationId xmlns:a16="http://schemas.microsoft.com/office/drawing/2014/main" id="{C6DDC747-0484-42F4-ABDA-88D69627A7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6682" y="4100710"/>
            <a:ext cx="532444" cy="519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016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8" name="عنوان 1">
            <a:extLst>
              <a:ext uri="{FF2B5EF4-FFF2-40B4-BE49-F238E27FC236}">
                <a16:creationId xmlns:a16="http://schemas.microsoft.com/office/drawing/2014/main" id="{F224E239-DC64-44C1-8EF8-6B70599F3268}"/>
              </a:ext>
            </a:extLst>
          </p:cNvPr>
          <p:cNvSpPr>
            <a:spLocks noGrp="1"/>
          </p:cNvSpPr>
          <p:nvPr>
            <p:ph type="title" idx="4294967295"/>
          </p:nvPr>
        </p:nvSpPr>
        <p:spPr>
          <a:xfrm>
            <a:off x="2626567" y="281052"/>
            <a:ext cx="7657623" cy="1101465"/>
          </a:xfrm>
        </p:spPr>
        <p:txBody>
          <a:bodyPr>
            <a:normAutofit/>
          </a:bodyPr>
          <a:lstStyle/>
          <a:p>
            <a:r>
              <a:rPr lang="ar-EG" sz="3200" b="1" dirty="0">
                <a:solidFill>
                  <a:schemeClr val="accent5">
                    <a:lumMod val="50000"/>
                  </a:schemeClr>
                </a:solidFill>
                <a:latin typeface="Sakkal Majalla" panose="02000000000000000000" pitchFamily="2" charset="-78"/>
                <a:cs typeface="Sakkal Majalla" panose="02000000000000000000" pitchFamily="2" charset="-78"/>
              </a:rPr>
              <a:t>مزايا </a:t>
            </a:r>
            <a:r>
              <a:rPr lang="ar-SA" sz="3200" b="1" dirty="0">
                <a:solidFill>
                  <a:schemeClr val="accent5">
                    <a:lumMod val="50000"/>
                  </a:schemeClr>
                </a:solidFill>
                <a:latin typeface="Sakkal Majalla" panose="02000000000000000000" pitchFamily="2" charset="-78"/>
                <a:cs typeface="Sakkal Majalla" panose="02000000000000000000" pitchFamily="2" charset="-78"/>
              </a:rPr>
              <a:t>صنـاديـق الاستثمار</a:t>
            </a: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3" name="مستطيل 2">
            <a:extLst>
              <a:ext uri="{FF2B5EF4-FFF2-40B4-BE49-F238E27FC236}">
                <a16:creationId xmlns:a16="http://schemas.microsoft.com/office/drawing/2014/main" id="{3EEB2231-3686-4772-86F4-6D986DD27227}"/>
              </a:ext>
            </a:extLst>
          </p:cNvPr>
          <p:cNvSpPr/>
          <p:nvPr/>
        </p:nvSpPr>
        <p:spPr>
          <a:xfrm>
            <a:off x="250524" y="1398391"/>
            <a:ext cx="8456340" cy="4524315"/>
          </a:xfrm>
          <a:prstGeom prst="rect">
            <a:avLst/>
          </a:prstGeom>
          <a:solidFill>
            <a:schemeClr val="bg1"/>
          </a:solidFill>
        </p:spPr>
        <p:txBody>
          <a:bodyPr wrap="square">
            <a:spAutoFit/>
          </a:bodyPr>
          <a:lstStyle/>
          <a:p>
            <a:pPr marL="457200" indent="-457200" algn="r" rtl="1">
              <a:lnSpc>
                <a:spcPct val="150000"/>
              </a:lnSpc>
              <a:buClr>
                <a:schemeClr val="accent3"/>
              </a:buClr>
              <a:buFont typeface="+mj-lt"/>
              <a:buAutoNum type="arabicPeriod"/>
              <a:defRPr/>
            </a:pPr>
            <a:r>
              <a:rPr lang="ar-EG" sz="2400" dirty="0">
                <a:latin typeface="Sakkal Majalla" panose="02000000000000000000" pitchFamily="2" charset="-78"/>
                <a:cs typeface="Sakkal Majalla" panose="02000000000000000000" pitchFamily="2" charset="-78"/>
              </a:rPr>
              <a:t>توظيف فائض السيول</a:t>
            </a:r>
            <a:r>
              <a:rPr lang="ar-SA" sz="2400" dirty="0">
                <a:latin typeface="Sakkal Majalla" panose="02000000000000000000" pitchFamily="2" charset="-78"/>
                <a:cs typeface="Sakkal Majalla" panose="02000000000000000000" pitchFamily="2" charset="-78"/>
              </a:rPr>
              <a:t>ة</a:t>
            </a:r>
            <a:r>
              <a:rPr lang="ar-EG" sz="2400" dirty="0">
                <a:latin typeface="Sakkal Majalla" panose="02000000000000000000" pitchFamily="2" charset="-78"/>
                <a:cs typeface="Sakkal Majalla" panose="02000000000000000000" pitchFamily="2" charset="-78"/>
              </a:rPr>
              <a:t> المتاح</a:t>
            </a:r>
            <a:r>
              <a:rPr lang="ar-SA" sz="2400" dirty="0">
                <a:latin typeface="Sakkal Majalla" panose="02000000000000000000" pitchFamily="2" charset="-78"/>
                <a:cs typeface="Sakkal Majalla" panose="02000000000000000000" pitchFamily="2" charset="-78"/>
              </a:rPr>
              <a:t>ة</a:t>
            </a:r>
            <a:r>
              <a:rPr lang="ar-EG" sz="2400" dirty="0">
                <a:latin typeface="Sakkal Majalla" panose="02000000000000000000" pitchFamily="2" charset="-78"/>
                <a:cs typeface="Sakkal Majalla" panose="02000000000000000000" pitchFamily="2" charset="-78"/>
              </a:rPr>
              <a:t> لدي البنوك في صناديق الاستثمار في زيادة نسب السيول</a:t>
            </a:r>
            <a:r>
              <a:rPr lang="ar-SA" sz="2400" dirty="0">
                <a:latin typeface="Sakkal Majalla" panose="02000000000000000000" pitchFamily="2" charset="-78"/>
                <a:cs typeface="Sakkal Majalla" panose="02000000000000000000" pitchFamily="2" charset="-78"/>
              </a:rPr>
              <a:t>ة.</a:t>
            </a:r>
            <a:endParaRPr lang="ar-EG" sz="2400" dirty="0">
              <a:latin typeface="Sakkal Majalla" panose="02000000000000000000" pitchFamily="2" charset="-78"/>
              <a:cs typeface="Sakkal Majalla" panose="02000000000000000000" pitchFamily="2" charset="-78"/>
            </a:endParaRPr>
          </a:p>
          <a:p>
            <a:pPr marL="457200" indent="-457200" algn="r" rtl="1">
              <a:lnSpc>
                <a:spcPct val="150000"/>
              </a:lnSpc>
              <a:buClr>
                <a:schemeClr val="accent3"/>
              </a:buClr>
              <a:buFont typeface="+mj-lt"/>
              <a:buAutoNum type="arabicPeriod"/>
              <a:defRPr/>
            </a:pPr>
            <a:r>
              <a:rPr lang="ar-EG" sz="2400" dirty="0">
                <a:latin typeface="Sakkal Majalla" panose="02000000000000000000" pitchFamily="2" charset="-78"/>
                <a:cs typeface="Sakkal Majalla" panose="02000000000000000000" pitchFamily="2" charset="-78"/>
              </a:rPr>
              <a:t>نشاط مكمل لخدمات البنوك لعملائها</a:t>
            </a:r>
            <a:r>
              <a:rPr lang="ar-SA" sz="2400" dirty="0">
                <a:latin typeface="Sakkal Majalla" panose="02000000000000000000" pitchFamily="2" charset="-78"/>
                <a:cs typeface="Sakkal Majalla" panose="02000000000000000000" pitchFamily="2" charset="-78"/>
              </a:rPr>
              <a:t>.</a:t>
            </a:r>
            <a:endParaRPr lang="ar-EG" sz="2400" dirty="0">
              <a:latin typeface="Sakkal Majalla" panose="02000000000000000000" pitchFamily="2" charset="-78"/>
              <a:cs typeface="Sakkal Majalla" panose="02000000000000000000" pitchFamily="2" charset="-78"/>
            </a:endParaRPr>
          </a:p>
          <a:p>
            <a:pPr marL="457200" indent="-457200" algn="r" rtl="1">
              <a:lnSpc>
                <a:spcPct val="150000"/>
              </a:lnSpc>
              <a:buClr>
                <a:schemeClr val="accent3"/>
              </a:buClr>
              <a:buFont typeface="+mj-lt"/>
              <a:buAutoNum type="arabicPeriod"/>
              <a:defRPr/>
            </a:pPr>
            <a:r>
              <a:rPr lang="ar-EG" sz="2400" dirty="0">
                <a:latin typeface="Sakkal Majalla" panose="02000000000000000000" pitchFamily="2" charset="-78"/>
                <a:cs typeface="Sakkal Majalla" panose="02000000000000000000" pitchFamily="2" charset="-78"/>
              </a:rPr>
              <a:t>وسيله فعاله لتنشيط البورصة</a:t>
            </a:r>
            <a:r>
              <a:rPr lang="ar-SA" sz="2400" dirty="0">
                <a:latin typeface="Sakkal Majalla" panose="02000000000000000000" pitchFamily="2" charset="-78"/>
                <a:cs typeface="Sakkal Majalla" panose="02000000000000000000" pitchFamily="2" charset="-78"/>
              </a:rPr>
              <a:t>ة</a:t>
            </a:r>
            <a:r>
              <a:rPr lang="ar-EG" sz="2400" dirty="0">
                <a:latin typeface="Sakkal Majalla" panose="02000000000000000000" pitchFamily="2" charset="-78"/>
                <a:cs typeface="Sakkal Majalla" panose="02000000000000000000" pitchFamily="2" charset="-78"/>
              </a:rPr>
              <a:t> و التداول في الأوراق المالي</a:t>
            </a:r>
            <a:r>
              <a:rPr lang="ar-SA" sz="2400" dirty="0">
                <a:latin typeface="Sakkal Majalla" panose="02000000000000000000" pitchFamily="2" charset="-78"/>
                <a:cs typeface="Sakkal Majalla" panose="02000000000000000000" pitchFamily="2" charset="-78"/>
              </a:rPr>
              <a:t>ة.</a:t>
            </a:r>
            <a:endParaRPr lang="ar-EG" sz="2400" dirty="0">
              <a:latin typeface="Sakkal Majalla" panose="02000000000000000000" pitchFamily="2" charset="-78"/>
              <a:cs typeface="Sakkal Majalla" panose="02000000000000000000" pitchFamily="2" charset="-78"/>
            </a:endParaRPr>
          </a:p>
          <a:p>
            <a:pPr marL="457200" indent="-457200" algn="r" rtl="1">
              <a:lnSpc>
                <a:spcPct val="150000"/>
              </a:lnSpc>
              <a:buClr>
                <a:schemeClr val="accent3"/>
              </a:buClr>
              <a:buFont typeface="+mj-lt"/>
              <a:buAutoNum type="arabicPeriod"/>
              <a:defRPr/>
            </a:pPr>
            <a:r>
              <a:rPr lang="ar-EG" sz="2400" dirty="0">
                <a:latin typeface="Sakkal Majalla" panose="02000000000000000000" pitchFamily="2" charset="-78"/>
                <a:cs typeface="Sakkal Majalla" panose="02000000000000000000" pitchFamily="2" charset="-78"/>
              </a:rPr>
              <a:t>تدعيم التقييم السليم و اتجاهات أسعار الأوراق المالي</a:t>
            </a:r>
            <a:r>
              <a:rPr lang="ar-SA" sz="2400" dirty="0">
                <a:latin typeface="Sakkal Majalla" panose="02000000000000000000" pitchFamily="2" charset="-78"/>
                <a:cs typeface="Sakkal Majalla" panose="02000000000000000000" pitchFamily="2" charset="-78"/>
              </a:rPr>
              <a:t>ة</a:t>
            </a:r>
            <a:r>
              <a:rPr lang="ar-EG" sz="2400" dirty="0">
                <a:latin typeface="Sakkal Majalla" panose="02000000000000000000" pitchFamily="2" charset="-78"/>
                <a:cs typeface="Sakkal Majalla" panose="02000000000000000000" pitchFamily="2" charset="-78"/>
              </a:rPr>
              <a:t> في السوق من خلال تدخل مديري الاستثمار بالبيع و الشراء عل</a:t>
            </a:r>
            <a:r>
              <a:rPr lang="ar-SA" sz="2400" dirty="0">
                <a:latin typeface="Sakkal Majalla" panose="02000000000000000000" pitchFamily="2" charset="-78"/>
                <a:cs typeface="Sakkal Majalla" panose="02000000000000000000" pitchFamily="2" charset="-78"/>
              </a:rPr>
              <a:t>ى</a:t>
            </a:r>
            <a:r>
              <a:rPr lang="ar-EG" sz="2400" dirty="0">
                <a:latin typeface="Sakkal Majalla" panose="02000000000000000000" pitchFamily="2" charset="-78"/>
                <a:cs typeface="Sakkal Majalla" panose="02000000000000000000" pitchFamily="2" charset="-78"/>
              </a:rPr>
              <a:t> الاسعار المناسب</a:t>
            </a:r>
            <a:r>
              <a:rPr lang="ar-SA" sz="2400" dirty="0">
                <a:latin typeface="Sakkal Majalla" panose="02000000000000000000" pitchFamily="2" charset="-78"/>
                <a:cs typeface="Sakkal Majalla" panose="02000000000000000000" pitchFamily="2" charset="-78"/>
              </a:rPr>
              <a:t>ة.</a:t>
            </a:r>
            <a:endParaRPr lang="ar-EG" sz="2400" dirty="0">
              <a:latin typeface="Sakkal Majalla" panose="02000000000000000000" pitchFamily="2" charset="-78"/>
              <a:cs typeface="Sakkal Majalla" panose="02000000000000000000" pitchFamily="2" charset="-78"/>
            </a:endParaRPr>
          </a:p>
          <a:p>
            <a:pPr marL="457200" indent="-457200" algn="r" rtl="1">
              <a:lnSpc>
                <a:spcPct val="150000"/>
              </a:lnSpc>
              <a:buClr>
                <a:schemeClr val="accent3"/>
              </a:buClr>
              <a:buFont typeface="+mj-lt"/>
              <a:buAutoNum type="arabicPeriod"/>
              <a:defRPr/>
            </a:pPr>
            <a:r>
              <a:rPr lang="ar-EG" sz="2400" dirty="0">
                <a:latin typeface="Sakkal Majalla" panose="02000000000000000000" pitchFamily="2" charset="-78"/>
                <a:cs typeface="Sakkal Majalla" panose="02000000000000000000" pitchFamily="2" charset="-78"/>
              </a:rPr>
              <a:t>تساهم مع السياس</a:t>
            </a:r>
            <a:r>
              <a:rPr lang="ar-SA" sz="2400" dirty="0">
                <a:latin typeface="Sakkal Majalla" panose="02000000000000000000" pitchFamily="2" charset="-78"/>
                <a:cs typeface="Sakkal Majalla" panose="02000000000000000000" pitchFamily="2" charset="-78"/>
              </a:rPr>
              <a:t>ة</a:t>
            </a:r>
            <a:r>
              <a:rPr lang="ar-EG" sz="2400" dirty="0">
                <a:latin typeface="Sakkal Majalla" panose="02000000000000000000" pitchFamily="2" charset="-78"/>
                <a:cs typeface="Sakkal Majalla" panose="02000000000000000000" pitchFamily="2" charset="-78"/>
              </a:rPr>
              <a:t> النقدي</a:t>
            </a:r>
            <a:r>
              <a:rPr lang="ar-SA" sz="2400" dirty="0">
                <a:latin typeface="Sakkal Majalla" panose="02000000000000000000" pitchFamily="2" charset="-78"/>
                <a:cs typeface="Sakkal Majalla" panose="02000000000000000000" pitchFamily="2" charset="-78"/>
              </a:rPr>
              <a:t>ة</a:t>
            </a:r>
            <a:r>
              <a:rPr lang="ar-EG" sz="2400" dirty="0">
                <a:latin typeface="Sakkal Majalla" panose="02000000000000000000" pitchFamily="2" charset="-78"/>
                <a:cs typeface="Sakkal Majalla" panose="02000000000000000000" pitchFamily="2" charset="-78"/>
              </a:rPr>
              <a:t> في امتصاص السيول</a:t>
            </a:r>
            <a:r>
              <a:rPr lang="ar-SA" sz="2400" dirty="0">
                <a:latin typeface="Sakkal Majalla" panose="02000000000000000000" pitchFamily="2" charset="-78"/>
                <a:cs typeface="Sakkal Majalla" panose="02000000000000000000" pitchFamily="2" charset="-78"/>
              </a:rPr>
              <a:t>ة.</a:t>
            </a:r>
            <a:r>
              <a:rPr lang="ar-EG" sz="2400" dirty="0">
                <a:latin typeface="Sakkal Majalla" panose="02000000000000000000" pitchFamily="2" charset="-78"/>
                <a:cs typeface="Sakkal Majalla" panose="02000000000000000000" pitchFamily="2" charset="-78"/>
              </a:rPr>
              <a:t> من السوق و بالتالي تؤثر على معدلات التضخم</a:t>
            </a:r>
            <a:r>
              <a:rPr lang="ar-SA" sz="2400" dirty="0">
                <a:latin typeface="Sakkal Majalla" panose="02000000000000000000" pitchFamily="2" charset="-78"/>
                <a:cs typeface="Sakkal Majalla" panose="02000000000000000000" pitchFamily="2" charset="-78"/>
              </a:rPr>
              <a:t>.</a:t>
            </a:r>
            <a:endParaRPr lang="ar-EG" sz="2400" dirty="0">
              <a:latin typeface="Sakkal Majalla" panose="02000000000000000000" pitchFamily="2" charset="-78"/>
              <a:cs typeface="Sakkal Majalla" panose="02000000000000000000" pitchFamily="2" charset="-78"/>
            </a:endParaRPr>
          </a:p>
          <a:p>
            <a:pPr marL="457200" indent="-457200" algn="r" rtl="1">
              <a:lnSpc>
                <a:spcPct val="150000"/>
              </a:lnSpc>
              <a:buClr>
                <a:schemeClr val="accent3"/>
              </a:buClr>
              <a:buFont typeface="+mj-lt"/>
              <a:buAutoNum type="arabicPeriod"/>
              <a:defRPr/>
            </a:pPr>
            <a:r>
              <a:rPr lang="ar-EG" sz="2400" dirty="0">
                <a:latin typeface="Sakkal Majalla" panose="02000000000000000000" pitchFamily="2" charset="-78"/>
                <a:cs typeface="Sakkal Majalla" panose="02000000000000000000" pitchFamily="2" charset="-78"/>
              </a:rPr>
              <a:t>قوه شرائي</a:t>
            </a:r>
            <a:r>
              <a:rPr lang="ar-SA" sz="2400" dirty="0">
                <a:latin typeface="Sakkal Majalla" panose="02000000000000000000" pitchFamily="2" charset="-78"/>
                <a:cs typeface="Sakkal Majalla" panose="02000000000000000000" pitchFamily="2" charset="-78"/>
              </a:rPr>
              <a:t>ة</a:t>
            </a:r>
            <a:r>
              <a:rPr lang="ar-EG" sz="2400" dirty="0">
                <a:latin typeface="Sakkal Majalla" panose="02000000000000000000" pitchFamily="2" charset="-78"/>
                <a:cs typeface="Sakkal Majalla" panose="02000000000000000000" pitchFamily="2" charset="-78"/>
              </a:rPr>
              <a:t> تتوجه اليها الشركات لتمويل من السوق حالة الطرح الأولي أو زيادة رؤوس أموالها</a:t>
            </a:r>
            <a:r>
              <a:rPr lang="ar-SA" sz="2400" dirty="0">
                <a:latin typeface="Sakkal Majalla" panose="02000000000000000000" pitchFamily="2" charset="-78"/>
                <a:cs typeface="Sakkal Majalla" panose="02000000000000000000" pitchFamily="2" charset="-78"/>
              </a:rPr>
              <a:t>.</a:t>
            </a:r>
            <a:endParaRPr lang="ar-EG" sz="2400" dirty="0">
              <a:latin typeface="Sakkal Majalla" panose="02000000000000000000" pitchFamily="2" charset="-78"/>
              <a:cs typeface="Sakkal Majalla" panose="02000000000000000000" pitchFamily="2" charset="-78"/>
            </a:endParaRPr>
          </a:p>
        </p:txBody>
      </p:sp>
      <p:sp>
        <p:nvSpPr>
          <p:cNvPr id="12" name="مستطيل 11">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3" name="مجموعة 12">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4" name="مستطيل 13">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ثلث متساوي الساقين 14">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9" name="مربع نص 18">
              <a:extLst>
                <a:ext uri="{FF2B5EF4-FFF2-40B4-BE49-F238E27FC236}">
                  <a16:creationId xmlns:a16="http://schemas.microsoft.com/office/drawing/2014/main" id="{DB46B678-B47A-40D1-AE85-258209CFF1F2}"/>
                </a:ext>
              </a:extLst>
            </p:cNvPr>
            <p:cNvSpPr txBox="1"/>
            <p:nvPr/>
          </p:nvSpPr>
          <p:spPr>
            <a:xfrm>
              <a:off x="9578917" y="5001874"/>
              <a:ext cx="184731" cy="584775"/>
            </a:xfrm>
            <a:prstGeom prst="rect">
              <a:avLst/>
            </a:prstGeom>
            <a:noFill/>
            <a:ln>
              <a:noFill/>
            </a:ln>
          </p:spPr>
          <p:txBody>
            <a:bodyPr wrap="none" rtlCol="1">
              <a:spAutoFit/>
            </a:bodyPr>
            <a:lstStyle/>
            <a:p>
              <a:endParaRPr lang="ar-SA" sz="3200" dirty="0">
                <a:solidFill>
                  <a:schemeClr val="bg1"/>
                </a:solidFill>
              </a:endParaRP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125359" y="2567652"/>
            <a:ext cx="2698144" cy="2031325"/>
          </a:xfrm>
          <a:prstGeom prst="rect">
            <a:avLst/>
          </a:prstGeom>
        </p:spPr>
        <p:txBody>
          <a:bodyPr wrap="square">
            <a:spAutoFit/>
          </a:bodyPr>
          <a:lstStyle/>
          <a:p>
            <a:pPr algn="ctr" rtl="1">
              <a:lnSpc>
                <a:spcPct val="150000"/>
              </a:lnSpc>
              <a:defRPr/>
            </a:pPr>
            <a:r>
              <a:rPr lang="ar-EG" sz="2800" dirty="0">
                <a:latin typeface="Sakkal Majalla" panose="02000000000000000000" pitchFamily="2" charset="-78"/>
                <a:cs typeface="Sakkal Majalla" panose="02000000000000000000" pitchFamily="2" charset="-78"/>
              </a:rPr>
              <a:t>مزايا صناديق الاستثمار للقطاع المصرفي والاقتصاد القومي</a:t>
            </a:r>
            <a:endParaRPr lang="ar-SA"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73841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1902935" y="639026"/>
            <a:ext cx="7657623" cy="1651518"/>
          </a:xfrm>
        </p:spPr>
        <p:txBody>
          <a:bodyPr>
            <a:normAutofit/>
          </a:bodyPr>
          <a:lstStyle/>
          <a:p>
            <a:r>
              <a:rPr lang="ar-EG" sz="3200" b="1" dirty="0">
                <a:solidFill>
                  <a:schemeClr val="bg1"/>
                </a:solidFill>
                <a:latin typeface="Sakkal Majalla" panose="02000000000000000000" pitchFamily="2" charset="-78"/>
                <a:cs typeface="Sakkal Majalla" panose="02000000000000000000" pitchFamily="2" charset="-78"/>
              </a:rPr>
              <a:t>أنواع الصناديق وفقا </a:t>
            </a:r>
            <a:r>
              <a:rPr lang="ar-SA" sz="3200" b="1" dirty="0">
                <a:solidFill>
                  <a:schemeClr val="bg1"/>
                </a:solidFill>
                <a:latin typeface="Sakkal Majalla" panose="02000000000000000000" pitchFamily="2" charset="-78"/>
                <a:cs typeface="Sakkal Majalla" panose="02000000000000000000" pitchFamily="2" charset="-78"/>
              </a:rPr>
              <a:t>لأهدافها الاستثمارية</a:t>
            </a:r>
            <a:endParaRPr lang="ar-SA" altLang="en-US" sz="32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grpSp>
        <p:nvGrpSpPr>
          <p:cNvPr id="25" name="مجموعة 24">
            <a:extLst>
              <a:ext uri="{FF2B5EF4-FFF2-40B4-BE49-F238E27FC236}">
                <a16:creationId xmlns:a16="http://schemas.microsoft.com/office/drawing/2014/main" id="{0CE3ECEB-4AC5-44ED-B240-F321CD5740AF}"/>
              </a:ext>
            </a:extLst>
          </p:cNvPr>
          <p:cNvGrpSpPr/>
          <p:nvPr/>
        </p:nvGrpSpPr>
        <p:grpSpPr>
          <a:xfrm>
            <a:off x="9918842" y="2721813"/>
            <a:ext cx="1965674" cy="2216609"/>
            <a:chOff x="9721892" y="2958525"/>
            <a:chExt cx="1965674" cy="2216609"/>
          </a:xfrm>
        </p:grpSpPr>
        <p:grpSp>
          <p:nvGrpSpPr>
            <p:cNvPr id="26" name="مجموعة 25">
              <a:extLst>
                <a:ext uri="{FF2B5EF4-FFF2-40B4-BE49-F238E27FC236}">
                  <a16:creationId xmlns:a16="http://schemas.microsoft.com/office/drawing/2014/main" id="{02020824-9797-44F0-8B89-2B93E08419D5}"/>
                </a:ext>
              </a:extLst>
            </p:cNvPr>
            <p:cNvGrpSpPr/>
            <p:nvPr/>
          </p:nvGrpSpPr>
          <p:grpSpPr>
            <a:xfrm>
              <a:off x="9797585" y="2958525"/>
              <a:ext cx="1814289" cy="2216609"/>
              <a:chOff x="9979989" y="2964233"/>
              <a:chExt cx="1814289" cy="2216609"/>
            </a:xfrm>
          </p:grpSpPr>
          <p:sp>
            <p:nvSpPr>
              <p:cNvPr id="28" name="مستطيل 27">
                <a:extLst>
                  <a:ext uri="{FF2B5EF4-FFF2-40B4-BE49-F238E27FC236}">
                    <a16:creationId xmlns:a16="http://schemas.microsoft.com/office/drawing/2014/main" id="{9152DC99-4490-4A3B-8DF8-639087722889}"/>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29" name="مثلث متساوي الساقين 28">
                <a:extLst>
                  <a:ext uri="{FF2B5EF4-FFF2-40B4-BE49-F238E27FC236}">
                    <a16:creationId xmlns:a16="http://schemas.microsoft.com/office/drawing/2014/main" id="{22A5A744-EBFC-469A-AB58-CE89A1017978}"/>
                  </a:ext>
                </a:extLst>
              </p:cNvPr>
              <p:cNvSpPr/>
              <p:nvPr/>
            </p:nvSpPr>
            <p:spPr>
              <a:xfrm flipH="1" flipV="1">
                <a:off x="10579122"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30" name="مربع نص 29">
                <a:extLst>
                  <a:ext uri="{FF2B5EF4-FFF2-40B4-BE49-F238E27FC236}">
                    <a16:creationId xmlns:a16="http://schemas.microsoft.com/office/drawing/2014/main" id="{EF880C5E-4336-4AA2-B030-E7E16E72952C}"/>
                  </a:ext>
                </a:extLst>
              </p:cNvPr>
              <p:cNvSpPr txBox="1"/>
              <p:nvPr/>
            </p:nvSpPr>
            <p:spPr>
              <a:xfrm>
                <a:off x="10733358" y="4497520"/>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1</a:t>
                </a:r>
              </a:p>
            </p:txBody>
          </p:sp>
        </p:grpSp>
        <p:sp>
          <p:nvSpPr>
            <p:cNvPr id="27" name="مستطيل 26">
              <a:extLst>
                <a:ext uri="{FF2B5EF4-FFF2-40B4-BE49-F238E27FC236}">
                  <a16:creationId xmlns:a16="http://schemas.microsoft.com/office/drawing/2014/main" id="{59D7E107-5CDD-4234-8805-014FF6B17543}"/>
                </a:ext>
              </a:extLst>
            </p:cNvPr>
            <p:cNvSpPr/>
            <p:nvPr/>
          </p:nvSpPr>
          <p:spPr>
            <a:xfrm>
              <a:off x="9721892" y="3243688"/>
              <a:ext cx="1965674" cy="830997"/>
            </a:xfrm>
            <a:prstGeom prst="rect">
              <a:avLst/>
            </a:prstGeom>
          </p:spPr>
          <p:txBody>
            <a:bodyPr wrap="square">
              <a:spAutoFit/>
            </a:bodyPr>
            <a:lstStyle/>
            <a:p>
              <a:pPr algn="ctr" rtl="1" eaLnBrk="0" hangingPunct="0"/>
              <a:r>
                <a:rPr lang="ar-SA" sz="2400" b="1" dirty="0">
                  <a:latin typeface="Sakkal Majalla" panose="02000000000000000000" pitchFamily="2" charset="-78"/>
                  <a:cs typeface="Sakkal Majalla" panose="02000000000000000000" pitchFamily="2" charset="-78"/>
                </a:rPr>
                <a:t>صندوق استثمار </a:t>
              </a:r>
            </a:p>
            <a:p>
              <a:pPr algn="ctr" rtl="1" eaLnBrk="0" hangingPunct="0"/>
              <a:r>
                <a:rPr lang="ar-SA" sz="2400" b="1" dirty="0">
                  <a:latin typeface="Sakkal Majalla" panose="02000000000000000000" pitchFamily="2" charset="-78"/>
                  <a:cs typeface="Sakkal Majalla" panose="02000000000000000000" pitchFamily="2" charset="-78"/>
                </a:rPr>
                <a:t>ذو العائد الدور</a:t>
              </a:r>
              <a:endParaRPr lang="ar-EG" sz="2400" b="1" dirty="0">
                <a:latin typeface="Sakkal Majalla" panose="02000000000000000000" pitchFamily="2" charset="-78"/>
                <a:cs typeface="Sakkal Majalla" panose="02000000000000000000" pitchFamily="2" charset="-78"/>
              </a:endParaRPr>
            </a:p>
          </p:txBody>
        </p:sp>
      </p:grpSp>
      <p:grpSp>
        <p:nvGrpSpPr>
          <p:cNvPr id="31" name="مجموعة 30">
            <a:extLst>
              <a:ext uri="{FF2B5EF4-FFF2-40B4-BE49-F238E27FC236}">
                <a16:creationId xmlns:a16="http://schemas.microsoft.com/office/drawing/2014/main" id="{CBD9E9B6-2D49-4522-BE85-81B4C2197B91}"/>
              </a:ext>
            </a:extLst>
          </p:cNvPr>
          <p:cNvGrpSpPr/>
          <p:nvPr/>
        </p:nvGrpSpPr>
        <p:grpSpPr>
          <a:xfrm>
            <a:off x="8095198" y="2721813"/>
            <a:ext cx="1814289" cy="2216609"/>
            <a:chOff x="9797585" y="2958525"/>
            <a:chExt cx="1814289" cy="2216609"/>
          </a:xfrm>
        </p:grpSpPr>
        <p:grpSp>
          <p:nvGrpSpPr>
            <p:cNvPr id="32" name="مجموعة 31">
              <a:extLst>
                <a:ext uri="{FF2B5EF4-FFF2-40B4-BE49-F238E27FC236}">
                  <a16:creationId xmlns:a16="http://schemas.microsoft.com/office/drawing/2014/main" id="{B41F2700-77FB-439A-80D0-0A9A27781231}"/>
                </a:ext>
              </a:extLst>
            </p:cNvPr>
            <p:cNvGrpSpPr/>
            <p:nvPr/>
          </p:nvGrpSpPr>
          <p:grpSpPr>
            <a:xfrm>
              <a:off x="9797585" y="2958525"/>
              <a:ext cx="1814289" cy="2216609"/>
              <a:chOff x="9979989" y="2964233"/>
              <a:chExt cx="1814289" cy="2216609"/>
            </a:xfrm>
          </p:grpSpPr>
          <p:sp>
            <p:nvSpPr>
              <p:cNvPr id="34" name="مستطيل 33">
                <a:extLst>
                  <a:ext uri="{FF2B5EF4-FFF2-40B4-BE49-F238E27FC236}">
                    <a16:creationId xmlns:a16="http://schemas.microsoft.com/office/drawing/2014/main" id="{21434CA0-C393-4809-B42E-9D8BBE393B81}"/>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35" name="مثلث متساوي الساقين 34">
                <a:extLst>
                  <a:ext uri="{FF2B5EF4-FFF2-40B4-BE49-F238E27FC236}">
                    <a16:creationId xmlns:a16="http://schemas.microsoft.com/office/drawing/2014/main" id="{4E958BA1-0EBB-459D-A46C-324EF5597E25}"/>
                  </a:ext>
                </a:extLst>
              </p:cNvPr>
              <p:cNvSpPr/>
              <p:nvPr/>
            </p:nvSpPr>
            <p:spPr>
              <a:xfrm flipH="1" flipV="1">
                <a:off x="105885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36" name="مربع نص 35">
                <a:extLst>
                  <a:ext uri="{FF2B5EF4-FFF2-40B4-BE49-F238E27FC236}">
                    <a16:creationId xmlns:a16="http://schemas.microsoft.com/office/drawing/2014/main" id="{B1238EFB-F14C-4ABF-A009-AF80FED48D54}"/>
                  </a:ext>
                </a:extLst>
              </p:cNvPr>
              <p:cNvSpPr txBox="1"/>
              <p:nvPr/>
            </p:nvSpPr>
            <p:spPr>
              <a:xfrm>
                <a:off x="10738051" y="4497520"/>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2</a:t>
                </a:r>
              </a:p>
            </p:txBody>
          </p:sp>
        </p:grpSp>
        <p:sp>
          <p:nvSpPr>
            <p:cNvPr id="33" name="مستطيل 32">
              <a:extLst>
                <a:ext uri="{FF2B5EF4-FFF2-40B4-BE49-F238E27FC236}">
                  <a16:creationId xmlns:a16="http://schemas.microsoft.com/office/drawing/2014/main" id="{0DD374E3-AF5C-453E-827B-B0F13E456020}"/>
                </a:ext>
              </a:extLst>
            </p:cNvPr>
            <p:cNvSpPr/>
            <p:nvPr/>
          </p:nvSpPr>
          <p:spPr>
            <a:xfrm>
              <a:off x="9808216" y="3257060"/>
              <a:ext cx="1768216" cy="830997"/>
            </a:xfrm>
            <a:prstGeom prst="rect">
              <a:avLst/>
            </a:prstGeom>
          </p:spPr>
          <p:txBody>
            <a:bodyPr wrap="square">
              <a:spAutoFit/>
            </a:bodyPr>
            <a:lstStyle/>
            <a:p>
              <a:pPr algn="ctr" rtl="1" eaLnBrk="0" hangingPunct="0"/>
              <a:r>
                <a:rPr lang="ar-SA" sz="2400" b="1" dirty="0">
                  <a:latin typeface="Sakkal Majalla" panose="02000000000000000000" pitchFamily="2" charset="-78"/>
                  <a:cs typeface="Sakkal Majalla" panose="02000000000000000000" pitchFamily="2" charset="-78"/>
                </a:rPr>
                <a:t>صندوق النمو الرأسمالي</a:t>
              </a:r>
              <a:endParaRPr lang="ar-EG" sz="2400" b="1" dirty="0">
                <a:latin typeface="Sakkal Majalla" panose="02000000000000000000" pitchFamily="2" charset="-78"/>
                <a:cs typeface="Sakkal Majalla" panose="02000000000000000000" pitchFamily="2" charset="-78"/>
              </a:endParaRPr>
            </a:p>
          </p:txBody>
        </p:sp>
      </p:grpSp>
      <p:grpSp>
        <p:nvGrpSpPr>
          <p:cNvPr id="37" name="مجموعة 36">
            <a:extLst>
              <a:ext uri="{FF2B5EF4-FFF2-40B4-BE49-F238E27FC236}">
                <a16:creationId xmlns:a16="http://schemas.microsoft.com/office/drawing/2014/main" id="{EF8F1EC4-43B5-4B14-8637-09FB7012459D}"/>
              </a:ext>
            </a:extLst>
          </p:cNvPr>
          <p:cNvGrpSpPr/>
          <p:nvPr/>
        </p:nvGrpSpPr>
        <p:grpSpPr>
          <a:xfrm>
            <a:off x="6206492" y="2721813"/>
            <a:ext cx="1814289" cy="2216609"/>
            <a:chOff x="9797585" y="2958525"/>
            <a:chExt cx="1814289" cy="2216609"/>
          </a:xfrm>
        </p:grpSpPr>
        <p:grpSp>
          <p:nvGrpSpPr>
            <p:cNvPr id="38" name="مجموعة 37">
              <a:extLst>
                <a:ext uri="{FF2B5EF4-FFF2-40B4-BE49-F238E27FC236}">
                  <a16:creationId xmlns:a16="http://schemas.microsoft.com/office/drawing/2014/main" id="{AE8877FC-9C24-4B70-8845-79683DFB0B7B}"/>
                </a:ext>
              </a:extLst>
            </p:cNvPr>
            <p:cNvGrpSpPr/>
            <p:nvPr/>
          </p:nvGrpSpPr>
          <p:grpSpPr>
            <a:xfrm>
              <a:off x="9797585" y="2958525"/>
              <a:ext cx="1814289" cy="2216609"/>
              <a:chOff x="9979989" y="2964233"/>
              <a:chExt cx="1814289" cy="2216609"/>
            </a:xfrm>
          </p:grpSpPr>
          <p:sp>
            <p:nvSpPr>
              <p:cNvPr id="40" name="مستطيل 39">
                <a:extLst>
                  <a:ext uri="{FF2B5EF4-FFF2-40B4-BE49-F238E27FC236}">
                    <a16:creationId xmlns:a16="http://schemas.microsoft.com/office/drawing/2014/main" id="{36A8DCFF-6126-4628-9695-81B58295023A}"/>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41" name="مثلث متساوي الساقين 40">
                <a:extLst>
                  <a:ext uri="{FF2B5EF4-FFF2-40B4-BE49-F238E27FC236}">
                    <a16:creationId xmlns:a16="http://schemas.microsoft.com/office/drawing/2014/main" id="{3D6E9AF5-ACA2-47DB-A8B9-ABA5A5038377}"/>
                  </a:ext>
                </a:extLst>
              </p:cNvPr>
              <p:cNvSpPr/>
              <p:nvPr/>
            </p:nvSpPr>
            <p:spPr>
              <a:xfrm flipH="1" flipV="1">
                <a:off x="105422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42" name="مربع نص 41">
                <a:extLst>
                  <a:ext uri="{FF2B5EF4-FFF2-40B4-BE49-F238E27FC236}">
                    <a16:creationId xmlns:a16="http://schemas.microsoft.com/office/drawing/2014/main" id="{10163801-0CBC-4672-B5B1-6C05626E102F}"/>
                  </a:ext>
                </a:extLst>
              </p:cNvPr>
              <p:cNvSpPr txBox="1"/>
              <p:nvPr/>
            </p:nvSpPr>
            <p:spPr>
              <a:xfrm>
                <a:off x="10706600" y="4483905"/>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3</a:t>
                </a:r>
              </a:p>
            </p:txBody>
          </p:sp>
        </p:grpSp>
        <p:sp>
          <p:nvSpPr>
            <p:cNvPr id="39" name="مستطيل 38">
              <a:extLst>
                <a:ext uri="{FF2B5EF4-FFF2-40B4-BE49-F238E27FC236}">
                  <a16:creationId xmlns:a16="http://schemas.microsoft.com/office/drawing/2014/main" id="{90441D93-0570-4237-9D58-B171AC8A14B0}"/>
                </a:ext>
              </a:extLst>
            </p:cNvPr>
            <p:cNvSpPr/>
            <p:nvPr/>
          </p:nvSpPr>
          <p:spPr>
            <a:xfrm>
              <a:off x="9836554" y="3243688"/>
              <a:ext cx="1695351" cy="830997"/>
            </a:xfrm>
            <a:prstGeom prst="rect">
              <a:avLst/>
            </a:prstGeom>
          </p:spPr>
          <p:txBody>
            <a:bodyPr wrap="square">
              <a:spAutoFit/>
            </a:bodyPr>
            <a:lstStyle/>
            <a:p>
              <a:pPr algn="ctr" rtl="1" eaLnBrk="0" hangingPunct="0"/>
              <a:r>
                <a:rPr lang="ar-SA" sz="2400" b="1" dirty="0">
                  <a:latin typeface="Sakkal Majalla" panose="02000000000000000000" pitchFamily="2" charset="-78"/>
                  <a:cs typeface="Sakkal Majalla" panose="02000000000000000000" pitchFamily="2" charset="-78"/>
                </a:rPr>
                <a:t>الصندوق المتوازن </a:t>
              </a:r>
            </a:p>
          </p:txBody>
        </p:sp>
      </p:grpSp>
      <p:grpSp>
        <p:nvGrpSpPr>
          <p:cNvPr id="43" name="مجموعة 42">
            <a:extLst>
              <a:ext uri="{FF2B5EF4-FFF2-40B4-BE49-F238E27FC236}">
                <a16:creationId xmlns:a16="http://schemas.microsoft.com/office/drawing/2014/main" id="{8FD73AFD-6EBE-4DDD-B5ED-82D67DCBC678}"/>
              </a:ext>
            </a:extLst>
          </p:cNvPr>
          <p:cNvGrpSpPr/>
          <p:nvPr/>
        </p:nvGrpSpPr>
        <p:grpSpPr>
          <a:xfrm>
            <a:off x="4263672" y="2721813"/>
            <a:ext cx="1857766" cy="2207099"/>
            <a:chOff x="9754108" y="2958525"/>
            <a:chExt cx="1857766" cy="2207099"/>
          </a:xfrm>
        </p:grpSpPr>
        <p:grpSp>
          <p:nvGrpSpPr>
            <p:cNvPr id="44" name="مجموعة 43">
              <a:extLst>
                <a:ext uri="{FF2B5EF4-FFF2-40B4-BE49-F238E27FC236}">
                  <a16:creationId xmlns:a16="http://schemas.microsoft.com/office/drawing/2014/main" id="{48385BDA-7A8A-4CFC-828E-6CF8DED1F3BB}"/>
                </a:ext>
              </a:extLst>
            </p:cNvPr>
            <p:cNvGrpSpPr/>
            <p:nvPr/>
          </p:nvGrpSpPr>
          <p:grpSpPr>
            <a:xfrm>
              <a:off x="9797585" y="2958525"/>
              <a:ext cx="1814289" cy="2207099"/>
              <a:chOff x="9979989" y="2964233"/>
              <a:chExt cx="1814289" cy="2207099"/>
            </a:xfrm>
          </p:grpSpPr>
          <p:sp>
            <p:nvSpPr>
              <p:cNvPr id="46" name="مستطيل 45">
                <a:extLst>
                  <a:ext uri="{FF2B5EF4-FFF2-40B4-BE49-F238E27FC236}">
                    <a16:creationId xmlns:a16="http://schemas.microsoft.com/office/drawing/2014/main" id="{66C824E0-5DCB-4A1E-B029-65231B7E7657}"/>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47" name="مثلث متساوي الساقين 46">
                <a:extLst>
                  <a:ext uri="{FF2B5EF4-FFF2-40B4-BE49-F238E27FC236}">
                    <a16:creationId xmlns:a16="http://schemas.microsoft.com/office/drawing/2014/main" id="{68349551-1172-4E3C-A3A3-4D61184ADDA1}"/>
                  </a:ext>
                </a:extLst>
              </p:cNvPr>
              <p:cNvSpPr/>
              <p:nvPr/>
            </p:nvSpPr>
            <p:spPr>
              <a:xfrm flipH="1" flipV="1">
                <a:off x="10536708" y="456341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48" name="مربع نص 47">
                <a:extLst>
                  <a:ext uri="{FF2B5EF4-FFF2-40B4-BE49-F238E27FC236}">
                    <a16:creationId xmlns:a16="http://schemas.microsoft.com/office/drawing/2014/main" id="{159AB7A8-0CCE-46B5-B63C-5FD380EE1561}"/>
                  </a:ext>
                </a:extLst>
              </p:cNvPr>
              <p:cNvSpPr txBox="1"/>
              <p:nvPr/>
            </p:nvSpPr>
            <p:spPr>
              <a:xfrm>
                <a:off x="10721208" y="4483906"/>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4</a:t>
                </a:r>
              </a:p>
            </p:txBody>
          </p:sp>
        </p:grpSp>
        <p:sp>
          <p:nvSpPr>
            <p:cNvPr id="45" name="مستطيل 44">
              <a:extLst>
                <a:ext uri="{FF2B5EF4-FFF2-40B4-BE49-F238E27FC236}">
                  <a16:creationId xmlns:a16="http://schemas.microsoft.com/office/drawing/2014/main" id="{D9235123-E038-4AF2-B1B0-1AAAB53E4703}"/>
                </a:ext>
              </a:extLst>
            </p:cNvPr>
            <p:cNvSpPr/>
            <p:nvPr/>
          </p:nvSpPr>
          <p:spPr>
            <a:xfrm>
              <a:off x="9754108" y="2971678"/>
              <a:ext cx="1857766" cy="1569660"/>
            </a:xfrm>
            <a:prstGeom prst="rect">
              <a:avLst/>
            </a:prstGeom>
          </p:spPr>
          <p:txBody>
            <a:bodyPr wrap="square">
              <a:spAutoFit/>
            </a:bodyPr>
            <a:lstStyle/>
            <a:p>
              <a:pPr algn="ctr" rtl="1" eaLnBrk="0" hangingPunct="0"/>
              <a:r>
                <a:rPr lang="ar-SA" sz="2400" b="1" dirty="0">
                  <a:latin typeface="Sakkal Majalla" panose="02000000000000000000" pitchFamily="2" charset="-78"/>
                  <a:cs typeface="Sakkal Majalla" panose="02000000000000000000" pitchFamily="2" charset="-78"/>
                </a:rPr>
                <a:t> الصناديق ذات السياسة الاستثمارية المندفعة </a:t>
              </a:r>
            </a:p>
          </p:txBody>
        </p:sp>
      </p:grpSp>
      <p:grpSp>
        <p:nvGrpSpPr>
          <p:cNvPr id="49" name="مجموعة 48">
            <a:extLst>
              <a:ext uri="{FF2B5EF4-FFF2-40B4-BE49-F238E27FC236}">
                <a16:creationId xmlns:a16="http://schemas.microsoft.com/office/drawing/2014/main" id="{10916EB2-54BD-411B-9111-6FE7AC312D8A}"/>
              </a:ext>
            </a:extLst>
          </p:cNvPr>
          <p:cNvGrpSpPr/>
          <p:nvPr/>
        </p:nvGrpSpPr>
        <p:grpSpPr>
          <a:xfrm>
            <a:off x="2317955" y="2721813"/>
            <a:ext cx="1904147" cy="2189866"/>
            <a:chOff x="9707727" y="2958525"/>
            <a:chExt cx="1904147" cy="2189866"/>
          </a:xfrm>
        </p:grpSpPr>
        <p:grpSp>
          <p:nvGrpSpPr>
            <p:cNvPr id="50" name="مجموعة 49">
              <a:extLst>
                <a:ext uri="{FF2B5EF4-FFF2-40B4-BE49-F238E27FC236}">
                  <a16:creationId xmlns:a16="http://schemas.microsoft.com/office/drawing/2014/main" id="{B36C084C-4E9A-44E1-9851-B9EA613AAA01}"/>
                </a:ext>
              </a:extLst>
            </p:cNvPr>
            <p:cNvGrpSpPr/>
            <p:nvPr/>
          </p:nvGrpSpPr>
          <p:grpSpPr>
            <a:xfrm>
              <a:off x="9797585" y="2958525"/>
              <a:ext cx="1814289" cy="2189866"/>
              <a:chOff x="9979989" y="2964233"/>
              <a:chExt cx="1814289" cy="2189866"/>
            </a:xfrm>
          </p:grpSpPr>
          <p:sp>
            <p:nvSpPr>
              <p:cNvPr id="52" name="مستطيل 51">
                <a:extLst>
                  <a:ext uri="{FF2B5EF4-FFF2-40B4-BE49-F238E27FC236}">
                    <a16:creationId xmlns:a16="http://schemas.microsoft.com/office/drawing/2014/main" id="{40C49CC4-238C-453B-819A-FC7DA7788075}"/>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53" name="مثلث متساوي الساقين 52">
                <a:extLst>
                  <a:ext uri="{FF2B5EF4-FFF2-40B4-BE49-F238E27FC236}">
                    <a16:creationId xmlns:a16="http://schemas.microsoft.com/office/drawing/2014/main" id="{E1FB30FA-80C3-4619-9668-2849EC2E9D66}"/>
                  </a:ext>
                </a:extLst>
              </p:cNvPr>
              <p:cNvSpPr/>
              <p:nvPr/>
            </p:nvSpPr>
            <p:spPr>
              <a:xfrm flipH="1" flipV="1">
                <a:off x="10537054" y="4546181"/>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54" name="مربع نص 53">
                <a:extLst>
                  <a:ext uri="{FF2B5EF4-FFF2-40B4-BE49-F238E27FC236}">
                    <a16:creationId xmlns:a16="http://schemas.microsoft.com/office/drawing/2014/main" id="{A26B38FD-5C38-46A7-9FCD-A5C73EE8F185}"/>
                  </a:ext>
                </a:extLst>
              </p:cNvPr>
              <p:cNvSpPr txBox="1"/>
              <p:nvPr/>
            </p:nvSpPr>
            <p:spPr>
              <a:xfrm>
                <a:off x="10689572" y="4497520"/>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5</a:t>
                </a:r>
              </a:p>
            </p:txBody>
          </p:sp>
        </p:grpSp>
        <p:sp>
          <p:nvSpPr>
            <p:cNvPr id="51" name="مستطيل 50">
              <a:extLst>
                <a:ext uri="{FF2B5EF4-FFF2-40B4-BE49-F238E27FC236}">
                  <a16:creationId xmlns:a16="http://schemas.microsoft.com/office/drawing/2014/main" id="{8EAD8D2D-BE7C-4030-8F39-836D54F9AA96}"/>
                </a:ext>
              </a:extLst>
            </p:cNvPr>
            <p:cNvSpPr/>
            <p:nvPr/>
          </p:nvSpPr>
          <p:spPr>
            <a:xfrm>
              <a:off x="9707727" y="3319046"/>
              <a:ext cx="1853265" cy="830997"/>
            </a:xfrm>
            <a:prstGeom prst="rect">
              <a:avLst/>
            </a:prstGeom>
          </p:spPr>
          <p:txBody>
            <a:bodyPr wrap="square">
              <a:spAutoFit/>
            </a:bodyPr>
            <a:lstStyle/>
            <a:p>
              <a:pPr algn="ctr" rtl="1">
                <a:defRPr/>
              </a:pPr>
              <a:r>
                <a:rPr lang="ar-SA" sz="2400" b="1" dirty="0">
                  <a:latin typeface="Sakkal Majalla" panose="02000000000000000000" pitchFamily="2" charset="-78"/>
                  <a:cs typeface="Sakkal Majalla" panose="02000000000000000000" pitchFamily="2" charset="-78"/>
                </a:rPr>
                <a:t>صناديق </a:t>
              </a:r>
            </a:p>
            <a:p>
              <a:pPr algn="ctr" rtl="1">
                <a:defRPr/>
              </a:pPr>
              <a:r>
                <a:rPr lang="ar-SA" sz="2400" b="1" dirty="0">
                  <a:latin typeface="Sakkal Majalla" panose="02000000000000000000" pitchFamily="2" charset="-78"/>
                  <a:cs typeface="Sakkal Majalla" panose="02000000000000000000" pitchFamily="2" charset="-78"/>
                </a:rPr>
                <a:t>المؤشرات </a:t>
              </a:r>
            </a:p>
          </p:txBody>
        </p:sp>
      </p:grpSp>
      <p:grpSp>
        <p:nvGrpSpPr>
          <p:cNvPr id="55" name="مجموعة 54">
            <a:extLst>
              <a:ext uri="{FF2B5EF4-FFF2-40B4-BE49-F238E27FC236}">
                <a16:creationId xmlns:a16="http://schemas.microsoft.com/office/drawing/2014/main" id="{F2EBE78A-11F9-45B9-BA41-5167AB0C7FFE}"/>
              </a:ext>
            </a:extLst>
          </p:cNvPr>
          <p:cNvGrpSpPr/>
          <p:nvPr/>
        </p:nvGrpSpPr>
        <p:grpSpPr>
          <a:xfrm>
            <a:off x="480131" y="2734966"/>
            <a:ext cx="1853265" cy="2189866"/>
            <a:chOff x="9769246" y="2958525"/>
            <a:chExt cx="1853265" cy="2189866"/>
          </a:xfrm>
        </p:grpSpPr>
        <p:grpSp>
          <p:nvGrpSpPr>
            <p:cNvPr id="58" name="مجموعة 57">
              <a:extLst>
                <a:ext uri="{FF2B5EF4-FFF2-40B4-BE49-F238E27FC236}">
                  <a16:creationId xmlns:a16="http://schemas.microsoft.com/office/drawing/2014/main" id="{B6E28E5E-F93B-446C-B20D-5C8530DD4997}"/>
                </a:ext>
              </a:extLst>
            </p:cNvPr>
            <p:cNvGrpSpPr/>
            <p:nvPr/>
          </p:nvGrpSpPr>
          <p:grpSpPr>
            <a:xfrm>
              <a:off x="9797585" y="2958525"/>
              <a:ext cx="1814289" cy="2189866"/>
              <a:chOff x="9979989" y="2964233"/>
              <a:chExt cx="1814289" cy="2189866"/>
            </a:xfrm>
          </p:grpSpPr>
          <p:sp>
            <p:nvSpPr>
              <p:cNvPr id="60" name="مستطيل 59">
                <a:extLst>
                  <a:ext uri="{FF2B5EF4-FFF2-40B4-BE49-F238E27FC236}">
                    <a16:creationId xmlns:a16="http://schemas.microsoft.com/office/drawing/2014/main" id="{3104757C-6D9F-49D7-A210-837038A77FA8}"/>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61" name="مثلث متساوي الساقين 60">
                <a:extLst>
                  <a:ext uri="{FF2B5EF4-FFF2-40B4-BE49-F238E27FC236}">
                    <a16:creationId xmlns:a16="http://schemas.microsoft.com/office/drawing/2014/main" id="{4A463C8A-7BEC-454C-834C-8A7B963EAA6A}"/>
                  </a:ext>
                </a:extLst>
              </p:cNvPr>
              <p:cNvSpPr/>
              <p:nvPr/>
            </p:nvSpPr>
            <p:spPr>
              <a:xfrm flipH="1" flipV="1">
                <a:off x="10537054" y="4546181"/>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62" name="مربع نص 61">
                <a:extLst>
                  <a:ext uri="{FF2B5EF4-FFF2-40B4-BE49-F238E27FC236}">
                    <a16:creationId xmlns:a16="http://schemas.microsoft.com/office/drawing/2014/main" id="{0C6E9DF7-FAE3-4832-87AB-A466EBE0CEDA}"/>
                  </a:ext>
                </a:extLst>
              </p:cNvPr>
              <p:cNvSpPr txBox="1"/>
              <p:nvPr/>
            </p:nvSpPr>
            <p:spPr>
              <a:xfrm>
                <a:off x="10689572" y="4497520"/>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6</a:t>
                </a:r>
              </a:p>
            </p:txBody>
          </p:sp>
        </p:grpSp>
        <p:sp>
          <p:nvSpPr>
            <p:cNvPr id="59" name="مستطيل 58">
              <a:extLst>
                <a:ext uri="{FF2B5EF4-FFF2-40B4-BE49-F238E27FC236}">
                  <a16:creationId xmlns:a16="http://schemas.microsoft.com/office/drawing/2014/main" id="{E827CB14-43BF-4B6A-A26C-C95CC6799125}"/>
                </a:ext>
              </a:extLst>
            </p:cNvPr>
            <p:cNvSpPr/>
            <p:nvPr/>
          </p:nvSpPr>
          <p:spPr>
            <a:xfrm>
              <a:off x="9769246" y="3172382"/>
              <a:ext cx="1853265" cy="1200329"/>
            </a:xfrm>
            <a:prstGeom prst="rect">
              <a:avLst/>
            </a:prstGeom>
          </p:spPr>
          <p:txBody>
            <a:bodyPr wrap="square">
              <a:spAutoFit/>
            </a:bodyPr>
            <a:lstStyle/>
            <a:p>
              <a:pPr algn="ctr" rtl="1">
                <a:defRPr/>
              </a:pPr>
              <a:r>
                <a:rPr lang="ar-SA" sz="2400" b="1" dirty="0">
                  <a:latin typeface="Sakkal Majalla" panose="02000000000000000000" pitchFamily="2" charset="-78"/>
                  <a:cs typeface="Sakkal Majalla" panose="02000000000000000000" pitchFamily="2" charset="-78"/>
                </a:rPr>
                <a:t> صناديق سوق المال قصيرة </a:t>
              </a:r>
            </a:p>
            <a:p>
              <a:pPr algn="ctr" rtl="1">
                <a:defRPr/>
              </a:pPr>
              <a:r>
                <a:rPr lang="ar-SA" sz="2400" b="1" dirty="0">
                  <a:latin typeface="Sakkal Majalla" panose="02000000000000000000" pitchFamily="2" charset="-78"/>
                  <a:cs typeface="Sakkal Majalla" panose="02000000000000000000" pitchFamily="2" charset="-78"/>
                </a:rPr>
                <a:t>الأجل </a:t>
              </a:r>
            </a:p>
          </p:txBody>
        </p:sp>
      </p:grpSp>
    </p:spTree>
    <p:extLst>
      <p:ext uri="{BB962C8B-B14F-4D97-AF65-F5344CB8AC3E}">
        <p14:creationId xmlns:p14="http://schemas.microsoft.com/office/powerpoint/2010/main" val="139961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1902935" y="639026"/>
            <a:ext cx="7657623" cy="1651518"/>
          </a:xfrm>
        </p:spPr>
        <p:txBody>
          <a:bodyPr>
            <a:normAutofit/>
          </a:bodyPr>
          <a:lstStyle/>
          <a:p>
            <a:r>
              <a:rPr lang="ar-EG" sz="3200" b="1" dirty="0">
                <a:solidFill>
                  <a:schemeClr val="bg1"/>
                </a:solidFill>
                <a:latin typeface="Sakkal Majalla" panose="02000000000000000000" pitchFamily="2" charset="-78"/>
                <a:cs typeface="Sakkal Majalla" panose="02000000000000000000" pitchFamily="2" charset="-78"/>
              </a:rPr>
              <a:t>أنواع الصناديق وفقا </a:t>
            </a:r>
            <a:r>
              <a:rPr lang="ar-SA" sz="3200" b="1" dirty="0">
                <a:solidFill>
                  <a:schemeClr val="bg1"/>
                </a:solidFill>
                <a:latin typeface="Sakkal Majalla" panose="02000000000000000000" pitchFamily="2" charset="-78"/>
                <a:cs typeface="Sakkal Majalla" panose="02000000000000000000" pitchFamily="2" charset="-78"/>
              </a:rPr>
              <a:t>لأهدافها الاستثمارية</a:t>
            </a:r>
            <a:endParaRPr lang="ar-SA" altLang="en-US" sz="32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14" name="Google Shape;1384;p36">
            <a:extLst>
              <a:ext uri="{FF2B5EF4-FFF2-40B4-BE49-F238E27FC236}">
                <a16:creationId xmlns:a16="http://schemas.microsoft.com/office/drawing/2014/main" id="{EA763B3C-6715-42A5-8CD1-ED6DE8831B83}"/>
              </a:ext>
            </a:extLst>
          </p:cNvPr>
          <p:cNvSpPr txBox="1"/>
          <p:nvPr/>
        </p:nvSpPr>
        <p:spPr>
          <a:xfrm>
            <a:off x="1346584" y="2290544"/>
            <a:ext cx="9498835" cy="3416279"/>
          </a:xfrm>
          <a:prstGeom prst="rect">
            <a:avLst/>
          </a:prstGeom>
          <a:solidFill>
            <a:schemeClr val="bg1"/>
          </a:solidFill>
          <a:ln>
            <a:noFill/>
          </a:ln>
        </p:spPr>
        <p:txBody>
          <a:bodyPr spcFirstLastPara="1" wrap="square" lIns="91425" tIns="45700" rIns="91425" bIns="45700" anchor="t" anchorCtr="0">
            <a:spAutoFit/>
          </a:bodyPr>
          <a:lstStyle/>
          <a:p>
            <a:pPr algn="just" rtl="1">
              <a:lnSpc>
                <a:spcPct val="150000"/>
              </a:lnSpc>
              <a:buClr>
                <a:srgbClr val="E6E7E9"/>
              </a:buClr>
              <a:buSzPts val="6000"/>
            </a:pPr>
            <a:r>
              <a:rPr lang="ar-SA" sz="2400" b="1" i="0" u="none" strike="noStrike" cap="none" dirty="0">
                <a:solidFill>
                  <a:schemeClr val="accent5">
                    <a:lumMod val="75000"/>
                  </a:schemeClr>
                </a:solidFill>
                <a:latin typeface="Sakkal Majalla" panose="02000000000000000000" pitchFamily="2" charset="-78"/>
                <a:ea typeface="Twentieth Century"/>
                <a:cs typeface="Sakkal Majalla" panose="02000000000000000000" pitchFamily="2" charset="-78"/>
                <a:sym typeface="Twentieth Century"/>
              </a:rPr>
              <a:t>1-  </a:t>
            </a:r>
            <a:r>
              <a:rPr lang="ar-SA" sz="2400" b="1" dirty="0">
                <a:solidFill>
                  <a:schemeClr val="accent5">
                    <a:lumMod val="75000"/>
                  </a:schemeClr>
                </a:solidFill>
                <a:latin typeface="Sakkal Majalla" panose="02000000000000000000" pitchFamily="2" charset="-78"/>
                <a:cs typeface="Sakkal Majalla" panose="02000000000000000000" pitchFamily="2" charset="-78"/>
              </a:rPr>
              <a:t>صندوق استثمار ذو العائد </a:t>
            </a:r>
            <a:r>
              <a:rPr lang="ar-SA" sz="2400" b="1" dirty="0" smtClean="0">
                <a:solidFill>
                  <a:schemeClr val="accent5">
                    <a:lumMod val="75000"/>
                  </a:schemeClr>
                </a:solidFill>
                <a:latin typeface="Sakkal Majalla" panose="02000000000000000000" pitchFamily="2" charset="-78"/>
                <a:cs typeface="Sakkal Majalla" panose="02000000000000000000" pitchFamily="2" charset="-78"/>
              </a:rPr>
              <a:t>الدور:</a:t>
            </a:r>
          </a:p>
          <a:p>
            <a:pPr algn="just" rtl="1">
              <a:lnSpc>
                <a:spcPct val="150000"/>
              </a:lnSpc>
              <a:defRPr/>
            </a:pPr>
            <a:r>
              <a:rPr lang="ar-SA" sz="2400" dirty="0">
                <a:latin typeface="Sakkal Majalla" panose="02000000000000000000" pitchFamily="2" charset="-78"/>
                <a:cs typeface="Sakkal Majalla" panose="02000000000000000000" pitchFamily="2" charset="-78"/>
              </a:rPr>
              <a:t>هذا الصندوق يركز استثماراته في الأدوات ذات العائد الثابت والتي توزع </a:t>
            </a:r>
            <a:r>
              <a:rPr lang="ar-SA" sz="2400" dirty="0" err="1">
                <a:latin typeface="Sakkal Majalla" panose="02000000000000000000" pitchFamily="2" charset="-78"/>
                <a:cs typeface="Sakkal Majalla" panose="02000000000000000000" pitchFamily="2" charset="-78"/>
              </a:rPr>
              <a:t>كوبونات</a:t>
            </a:r>
            <a:r>
              <a:rPr lang="ar-SA" sz="2400" dirty="0">
                <a:latin typeface="Sakkal Majalla" panose="02000000000000000000" pitchFamily="2" charset="-78"/>
                <a:cs typeface="Sakkal Majalla" panose="02000000000000000000" pitchFamily="2" charset="-78"/>
              </a:rPr>
              <a:t> بشكل منتظم. وخاصة السندات يناسب احتياجات المستثمر المحافظ والذي يرغب في الحصول علي توزيعات دورية دون مخاطرة مرتفعة.</a:t>
            </a:r>
          </a:p>
          <a:p>
            <a:pPr algn="just" rtl="1">
              <a:lnSpc>
                <a:spcPct val="150000"/>
              </a:lnSpc>
              <a:buClr>
                <a:srgbClr val="E6E7E9"/>
              </a:buClr>
              <a:buSzPts val="6000"/>
            </a:pPr>
            <a:r>
              <a:rPr lang="ar-SA" sz="2400" b="1" dirty="0">
                <a:solidFill>
                  <a:schemeClr val="accent5">
                    <a:lumMod val="75000"/>
                  </a:schemeClr>
                </a:solidFill>
                <a:latin typeface="Sakkal Majalla" panose="02000000000000000000" pitchFamily="2" charset="-78"/>
                <a:ea typeface="Twentieth Century"/>
                <a:cs typeface="Sakkal Majalla" panose="02000000000000000000" pitchFamily="2" charset="-78"/>
                <a:sym typeface="Twentieth Century"/>
              </a:rPr>
              <a:t>2-  </a:t>
            </a:r>
            <a:r>
              <a:rPr lang="ar-SA" sz="2400" b="1" dirty="0">
                <a:solidFill>
                  <a:schemeClr val="accent5">
                    <a:lumMod val="75000"/>
                  </a:schemeClr>
                </a:solidFill>
                <a:latin typeface="Sakkal Majalla" panose="02000000000000000000" pitchFamily="2" charset="-78"/>
                <a:cs typeface="Sakkal Majalla" panose="02000000000000000000" pitchFamily="2" charset="-78"/>
              </a:rPr>
              <a:t>صندوق النمو </a:t>
            </a:r>
            <a:r>
              <a:rPr lang="ar-SA" sz="2400" b="1" dirty="0" smtClean="0">
                <a:solidFill>
                  <a:schemeClr val="accent5">
                    <a:lumMod val="75000"/>
                  </a:schemeClr>
                </a:solidFill>
                <a:latin typeface="Sakkal Majalla" panose="02000000000000000000" pitchFamily="2" charset="-78"/>
                <a:cs typeface="Sakkal Majalla" panose="02000000000000000000" pitchFamily="2" charset="-78"/>
              </a:rPr>
              <a:t>الرأسمالي:</a:t>
            </a:r>
            <a:endParaRPr lang="ar-SA" sz="2400" b="1" dirty="0">
              <a:solidFill>
                <a:schemeClr val="accent5">
                  <a:lumMod val="75000"/>
                </a:schemeClr>
              </a:solidFill>
              <a:latin typeface="Sakkal Majalla" panose="02000000000000000000" pitchFamily="2" charset="-78"/>
              <a:cs typeface="Sakkal Majalla" panose="02000000000000000000" pitchFamily="2" charset="-78"/>
            </a:endParaRPr>
          </a:p>
          <a:p>
            <a:pPr marL="342900" indent="-342900" algn="just" rtl="1">
              <a:lnSpc>
                <a:spcPct val="150000"/>
              </a:lnSpc>
              <a:buFont typeface="Arial" panose="020B0604020202020204" pitchFamily="34" charset="0"/>
              <a:buChar char="•"/>
              <a:defRPr/>
            </a:pPr>
            <a:r>
              <a:rPr lang="ar-SA" sz="2400" dirty="0">
                <a:latin typeface="Sakkal Majalla" panose="02000000000000000000" pitchFamily="2" charset="-78"/>
                <a:cs typeface="Sakkal Majalla" panose="02000000000000000000" pitchFamily="2" charset="-78"/>
              </a:rPr>
              <a:t>هذا النوع من الصناديق يستثمر في الاسهم التي تنمو رأسمالياً عبر مدد زمنية طويلة الأجل.</a:t>
            </a:r>
          </a:p>
          <a:p>
            <a:pPr marL="342900" indent="-342900" algn="just" rtl="1">
              <a:lnSpc>
                <a:spcPct val="150000"/>
              </a:lnSpc>
              <a:buFont typeface="Arial" panose="020B0604020202020204" pitchFamily="34" charset="0"/>
              <a:buChar char="•"/>
              <a:defRPr/>
            </a:pPr>
            <a:r>
              <a:rPr lang="ar-SA" sz="2400" dirty="0">
                <a:latin typeface="Sakkal Majalla" panose="02000000000000000000" pitchFamily="2" charset="-78"/>
                <a:cs typeface="Sakkal Majalla" panose="02000000000000000000" pitchFamily="2" charset="-78"/>
              </a:rPr>
              <a:t> وهذا الصندوق يناسب المستثمر الذي يرغب في الاستثمار طويل الاجل</a:t>
            </a:r>
            <a:r>
              <a:rPr lang="ar-SA" sz="2400" dirty="0" smtClean="0">
                <a:latin typeface="Sakkal Majalla" panose="02000000000000000000" pitchFamily="2" charset="-78"/>
                <a:cs typeface="Sakkal Majalla" panose="02000000000000000000" pitchFamily="2" charset="-78"/>
              </a:rPr>
              <a:t>.</a:t>
            </a:r>
            <a:endParaRPr lang="ar-EG"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45953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1902935" y="639026"/>
            <a:ext cx="7657623" cy="1651518"/>
          </a:xfrm>
        </p:spPr>
        <p:txBody>
          <a:bodyPr>
            <a:normAutofit/>
          </a:bodyPr>
          <a:lstStyle/>
          <a:p>
            <a:r>
              <a:rPr lang="ar-EG" sz="3600" b="1" dirty="0">
                <a:solidFill>
                  <a:schemeClr val="bg1"/>
                </a:solidFill>
                <a:latin typeface="Sakkal Majalla" panose="02000000000000000000" pitchFamily="2" charset="-78"/>
                <a:cs typeface="Sakkal Majalla" panose="02000000000000000000" pitchFamily="2" charset="-78"/>
              </a:rPr>
              <a:t>أنواع الصناديق وفقا </a:t>
            </a:r>
            <a:r>
              <a:rPr lang="ar-SA" sz="3600" b="1" dirty="0">
                <a:solidFill>
                  <a:schemeClr val="bg1"/>
                </a:solidFill>
                <a:latin typeface="Sakkal Majalla" panose="02000000000000000000" pitchFamily="2" charset="-78"/>
                <a:cs typeface="Sakkal Majalla" panose="02000000000000000000" pitchFamily="2" charset="-78"/>
              </a:rPr>
              <a:t>لأهدافها الاستثمارية</a:t>
            </a:r>
            <a:endParaRPr lang="ar-SA" altLang="en-US"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70295"/>
            <a:ext cx="2506823" cy="735718"/>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7" name="مستطيل 6">
            <a:extLst>
              <a:ext uri="{FF2B5EF4-FFF2-40B4-BE49-F238E27FC236}">
                <a16:creationId xmlns:a16="http://schemas.microsoft.com/office/drawing/2014/main" id="{08ECBF70-42B8-4D6B-AD48-AF4FE8D21DEC}"/>
              </a:ext>
            </a:extLst>
          </p:cNvPr>
          <p:cNvSpPr/>
          <p:nvPr/>
        </p:nvSpPr>
        <p:spPr>
          <a:xfrm>
            <a:off x="582930" y="2059034"/>
            <a:ext cx="10355657" cy="3970318"/>
          </a:xfrm>
          <a:prstGeom prst="rect">
            <a:avLst/>
          </a:prstGeom>
          <a:solidFill>
            <a:schemeClr val="bg1"/>
          </a:solidFill>
        </p:spPr>
        <p:txBody>
          <a:bodyPr wrap="square">
            <a:spAutoFit/>
          </a:bodyPr>
          <a:lstStyle/>
          <a:p>
            <a:pPr algn="r" rtl="1">
              <a:lnSpc>
                <a:spcPct val="150000"/>
              </a:lnSpc>
              <a:defRPr/>
            </a:pPr>
            <a:r>
              <a:rPr lang="ar-SA" sz="2400" b="1" dirty="0">
                <a:solidFill>
                  <a:schemeClr val="accent5">
                    <a:lumMod val="75000"/>
                  </a:schemeClr>
                </a:solidFill>
                <a:latin typeface="Sakkal Majalla" panose="02000000000000000000" pitchFamily="2" charset="-78"/>
                <a:cs typeface="Sakkal Majalla" panose="02000000000000000000" pitchFamily="2" charset="-78"/>
              </a:rPr>
              <a:t>3- الصندوق المتوازن </a:t>
            </a:r>
          </a:p>
          <a:p>
            <a:pPr marL="342900" indent="-342900" algn="r" rtl="1">
              <a:lnSpc>
                <a:spcPct val="150000"/>
              </a:lnSpc>
              <a:buFont typeface="Arial" panose="020B0604020202020204" pitchFamily="34" charset="0"/>
              <a:buChar char="•"/>
              <a:defRPr/>
            </a:pPr>
            <a:r>
              <a:rPr lang="ar-SA" sz="2400" dirty="0">
                <a:latin typeface="Sakkal Majalla" panose="02000000000000000000" pitchFamily="2" charset="-78"/>
                <a:cs typeface="Sakkal Majalla" panose="02000000000000000000" pitchFamily="2" charset="-78"/>
              </a:rPr>
              <a:t>هذا النوع من الصناديق له ثلاثة أهداف: </a:t>
            </a:r>
            <a:r>
              <a:rPr lang="ar-SA" sz="2400" b="1" dirty="0">
                <a:latin typeface="Sakkal Majalla" panose="02000000000000000000" pitchFamily="2" charset="-78"/>
                <a:cs typeface="Sakkal Majalla" panose="02000000000000000000" pitchFamily="2" charset="-78"/>
              </a:rPr>
              <a:t>ربح ونمو رأسمالي معتدلين والمحافظة على رأس المال</a:t>
            </a:r>
            <a:r>
              <a:rPr lang="ar-SA" sz="2400" dirty="0">
                <a:latin typeface="Sakkal Majalla" panose="02000000000000000000" pitchFamily="2" charset="-78"/>
                <a:cs typeface="Sakkal Majalla" panose="02000000000000000000" pitchFamily="2" charset="-78"/>
              </a:rPr>
              <a:t>.</a:t>
            </a:r>
          </a:p>
          <a:p>
            <a:pPr marL="342900" indent="-342900" algn="r" rtl="1">
              <a:lnSpc>
                <a:spcPct val="150000"/>
              </a:lnSpc>
              <a:buFont typeface="Arial" panose="020B0604020202020204" pitchFamily="34" charset="0"/>
              <a:buChar char="•"/>
              <a:defRPr/>
            </a:pPr>
            <a:r>
              <a:rPr lang="ar-SA" sz="2400" dirty="0">
                <a:latin typeface="Sakkal Majalla" panose="02000000000000000000" pitchFamily="2" charset="-78"/>
                <a:cs typeface="Sakkal Majalla" panose="02000000000000000000" pitchFamily="2" charset="-78"/>
              </a:rPr>
              <a:t> هذا الصندوق يناسب المستثمر المعتدل الذي يرغب في تحقيق عائد معقول وتحمل مخاطر معتدلة</a:t>
            </a:r>
            <a:r>
              <a:rPr lang="ar-SA" sz="2400" dirty="0" smtClean="0">
                <a:latin typeface="Sakkal Majalla" panose="02000000000000000000" pitchFamily="2" charset="-78"/>
                <a:cs typeface="Sakkal Majalla" panose="02000000000000000000" pitchFamily="2" charset="-78"/>
              </a:rPr>
              <a:t>.</a:t>
            </a:r>
          </a:p>
          <a:p>
            <a:pPr algn="r" rtl="1" fontAlgn="auto">
              <a:lnSpc>
                <a:spcPct val="150000"/>
              </a:lnSpc>
              <a:spcAft>
                <a:spcPts val="0"/>
              </a:spcAft>
              <a:defRPr/>
            </a:pPr>
            <a:r>
              <a:rPr lang="ar-SA" sz="2400" b="1" dirty="0">
                <a:latin typeface="Sakkal Majalla" panose="02000000000000000000" pitchFamily="2" charset="-78"/>
                <a:cs typeface="Sakkal Majalla" panose="02000000000000000000" pitchFamily="2" charset="-78"/>
              </a:rPr>
              <a:t> </a:t>
            </a:r>
            <a:r>
              <a:rPr lang="ar-SA" sz="2400" b="1" dirty="0">
                <a:solidFill>
                  <a:schemeClr val="accent5">
                    <a:lumMod val="75000"/>
                  </a:schemeClr>
                </a:solidFill>
                <a:latin typeface="Sakkal Majalla" panose="02000000000000000000" pitchFamily="2" charset="-78"/>
                <a:cs typeface="Sakkal Majalla" panose="02000000000000000000" pitchFamily="2" charset="-78"/>
              </a:rPr>
              <a:t>4- الصناديق ذات السياسة الاستثمارية المندفعة </a:t>
            </a:r>
          </a:p>
          <a:p>
            <a:pPr marL="342900" indent="-342900" algn="r" rtl="1">
              <a:lnSpc>
                <a:spcPct val="150000"/>
              </a:lnSpc>
              <a:buFont typeface="Arial" panose="020B0604020202020204" pitchFamily="34" charset="0"/>
              <a:buChar char="•"/>
              <a:defRPr/>
            </a:pPr>
            <a:r>
              <a:rPr lang="ar-SA" sz="2400" dirty="0">
                <a:latin typeface="Sakkal Majalla" panose="02000000000000000000" pitchFamily="2" charset="-78"/>
                <a:cs typeface="Sakkal Majalla" panose="02000000000000000000" pitchFamily="2" charset="-78"/>
              </a:rPr>
              <a:t>هذا النوع من الصناديق يشبه صناديق النمو الرأسمالي ولكن يستثمر في أوراق مالية تتسم بأنها عالية المخاطر أملا من المستثمرين فيها في تحقيق عائد أعلى. </a:t>
            </a:r>
          </a:p>
          <a:p>
            <a:pPr marL="342900" indent="-342900" algn="r" rtl="1">
              <a:lnSpc>
                <a:spcPct val="150000"/>
              </a:lnSpc>
              <a:buFont typeface="Arial" panose="020B0604020202020204" pitchFamily="34" charset="0"/>
              <a:buChar char="•"/>
              <a:defRPr/>
            </a:pPr>
            <a:r>
              <a:rPr lang="ar-SA" sz="2400" dirty="0">
                <a:latin typeface="Sakkal Majalla" panose="02000000000000000000" pitchFamily="2" charset="-78"/>
                <a:cs typeface="Sakkal Majalla" panose="02000000000000000000" pitchFamily="2" charset="-78"/>
              </a:rPr>
              <a:t>وتناسب هذه الصناديق المستثمر الذي يرغب في تحمل مخاطر عالية</a:t>
            </a:r>
            <a:r>
              <a:rPr lang="ar-SA" sz="2400" dirty="0" smtClean="0">
                <a:latin typeface="Sakkal Majalla" panose="02000000000000000000" pitchFamily="2" charset="-78"/>
                <a:cs typeface="Sakkal Majalla" panose="02000000000000000000" pitchFamily="2" charset="-78"/>
              </a:rPr>
              <a:t>.</a:t>
            </a:r>
            <a:endParaRPr lang="ar-EG"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29973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1902935" y="639026"/>
            <a:ext cx="7657623" cy="1651518"/>
          </a:xfrm>
        </p:spPr>
        <p:txBody>
          <a:bodyPr>
            <a:normAutofit/>
          </a:bodyPr>
          <a:lstStyle/>
          <a:p>
            <a:r>
              <a:rPr lang="ar-EG" sz="3600" b="1" dirty="0">
                <a:solidFill>
                  <a:schemeClr val="bg1"/>
                </a:solidFill>
                <a:latin typeface="Sakkal Majalla" panose="02000000000000000000" pitchFamily="2" charset="-78"/>
                <a:cs typeface="Sakkal Majalla" panose="02000000000000000000" pitchFamily="2" charset="-78"/>
              </a:rPr>
              <a:t>أنواع الصناديق وفقا </a:t>
            </a:r>
            <a:r>
              <a:rPr lang="ar-SA" sz="3600" b="1" dirty="0">
                <a:solidFill>
                  <a:schemeClr val="bg1"/>
                </a:solidFill>
                <a:latin typeface="Sakkal Majalla" panose="02000000000000000000" pitchFamily="2" charset="-78"/>
                <a:cs typeface="Sakkal Majalla" panose="02000000000000000000" pitchFamily="2" charset="-78"/>
              </a:rPr>
              <a:t>لأهدافها الاستثمارية</a:t>
            </a:r>
            <a:endParaRPr lang="ar-SA" altLang="en-US"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7" name="مستطيل 6">
            <a:extLst>
              <a:ext uri="{FF2B5EF4-FFF2-40B4-BE49-F238E27FC236}">
                <a16:creationId xmlns:a16="http://schemas.microsoft.com/office/drawing/2014/main" id="{08ECBF70-42B8-4D6B-AD48-AF4FE8D21DEC}"/>
              </a:ext>
            </a:extLst>
          </p:cNvPr>
          <p:cNvSpPr/>
          <p:nvPr/>
        </p:nvSpPr>
        <p:spPr>
          <a:xfrm>
            <a:off x="1326516" y="2237282"/>
            <a:ext cx="9538971" cy="3416320"/>
          </a:xfrm>
          <a:prstGeom prst="rect">
            <a:avLst/>
          </a:prstGeom>
          <a:solidFill>
            <a:schemeClr val="bg1"/>
          </a:solidFill>
        </p:spPr>
        <p:txBody>
          <a:bodyPr wrap="square">
            <a:spAutoFit/>
          </a:bodyPr>
          <a:lstStyle/>
          <a:p>
            <a:pPr algn="r" rtl="1">
              <a:lnSpc>
                <a:spcPct val="150000"/>
              </a:lnSpc>
              <a:defRPr/>
            </a:pPr>
            <a:r>
              <a:rPr lang="ar-SA" sz="2400" b="1" dirty="0">
                <a:solidFill>
                  <a:schemeClr val="accent5">
                    <a:lumMod val="75000"/>
                  </a:schemeClr>
                </a:solidFill>
                <a:latin typeface="Sakkal Majalla" panose="02000000000000000000" pitchFamily="2" charset="-78"/>
                <a:cs typeface="Sakkal Majalla" panose="02000000000000000000" pitchFamily="2" charset="-78"/>
              </a:rPr>
              <a:t> 5- صناديق المؤشرات </a:t>
            </a:r>
            <a:r>
              <a:rPr lang="ar-SA" sz="2400" b="1" dirty="0" smtClean="0">
                <a:solidFill>
                  <a:schemeClr val="accent5">
                    <a:lumMod val="75000"/>
                  </a:schemeClr>
                </a:solidFill>
                <a:latin typeface="Sakkal Majalla" panose="02000000000000000000" pitchFamily="2" charset="-78"/>
                <a:cs typeface="Sakkal Majalla" panose="02000000000000000000" pitchFamily="2" charset="-78"/>
              </a:rPr>
              <a:t>:</a:t>
            </a:r>
            <a:endParaRPr lang="ar-SA" sz="2400" b="1" dirty="0">
              <a:solidFill>
                <a:schemeClr val="accent5">
                  <a:lumMod val="75000"/>
                </a:schemeClr>
              </a:solidFill>
              <a:latin typeface="Sakkal Majalla" panose="02000000000000000000" pitchFamily="2" charset="-78"/>
              <a:cs typeface="Sakkal Majalla" panose="02000000000000000000" pitchFamily="2" charset="-78"/>
            </a:endParaRPr>
          </a:p>
          <a:p>
            <a:pPr algn="r" rtl="1">
              <a:lnSpc>
                <a:spcPct val="150000"/>
              </a:lnSpc>
              <a:defRPr/>
            </a:pPr>
            <a:r>
              <a:rPr lang="ar-SA" sz="2400" dirty="0">
                <a:latin typeface="Sakkal Majalla" panose="02000000000000000000" pitchFamily="2" charset="-78"/>
                <a:cs typeface="Sakkal Majalla" panose="02000000000000000000" pitchFamily="2" charset="-78"/>
              </a:rPr>
              <a:t>هذا النوع من الصناديق يستثمر في مجموعة من الأسهم التي يحتويها مؤشر معين في البورصة</a:t>
            </a:r>
            <a:r>
              <a:rPr lang="ar-SA" sz="2400" dirty="0" smtClean="0">
                <a:latin typeface="Sakkal Majalla" panose="02000000000000000000" pitchFamily="2" charset="-78"/>
                <a:cs typeface="Sakkal Majalla" panose="02000000000000000000" pitchFamily="2" charset="-78"/>
              </a:rPr>
              <a:t>.</a:t>
            </a:r>
          </a:p>
          <a:p>
            <a:pPr algn="r" rtl="1">
              <a:lnSpc>
                <a:spcPct val="150000"/>
              </a:lnSpc>
              <a:defRPr/>
            </a:pPr>
            <a:r>
              <a:rPr lang="ar-SA" sz="2400" b="1" dirty="0">
                <a:solidFill>
                  <a:schemeClr val="accent5">
                    <a:lumMod val="75000"/>
                  </a:schemeClr>
                </a:solidFill>
                <a:latin typeface="Sakkal Majalla" panose="02000000000000000000" pitchFamily="2" charset="-78"/>
                <a:cs typeface="Sakkal Majalla" panose="02000000000000000000" pitchFamily="2" charset="-78"/>
              </a:rPr>
              <a:t> 6- صناديق سوق المال قصيرة </a:t>
            </a:r>
            <a:r>
              <a:rPr lang="ar-SA" sz="2400" b="1" dirty="0" smtClean="0">
                <a:solidFill>
                  <a:schemeClr val="accent5">
                    <a:lumMod val="75000"/>
                  </a:schemeClr>
                </a:solidFill>
                <a:latin typeface="Sakkal Majalla" panose="02000000000000000000" pitchFamily="2" charset="-78"/>
                <a:cs typeface="Sakkal Majalla" panose="02000000000000000000" pitchFamily="2" charset="-78"/>
              </a:rPr>
              <a:t>الأجل:</a:t>
            </a:r>
            <a:endParaRPr lang="ar-SA" sz="2400" b="1" dirty="0">
              <a:solidFill>
                <a:schemeClr val="accent5">
                  <a:lumMod val="75000"/>
                </a:schemeClr>
              </a:solidFill>
              <a:latin typeface="Sakkal Majalla" panose="02000000000000000000" pitchFamily="2" charset="-78"/>
              <a:cs typeface="Sakkal Majalla" panose="02000000000000000000" pitchFamily="2" charset="-78"/>
            </a:endParaRPr>
          </a:p>
          <a:p>
            <a:pPr marL="342900" indent="-342900" algn="r" rtl="1" fontAlgn="auto">
              <a:lnSpc>
                <a:spcPct val="150000"/>
              </a:lnSpc>
              <a:spcAft>
                <a:spcPts val="0"/>
              </a:spcAft>
              <a:buFont typeface="Arial" panose="020B0604020202020204" pitchFamily="34" charset="0"/>
              <a:buChar char="•"/>
              <a:defRPr/>
            </a:pPr>
            <a:r>
              <a:rPr lang="ar-SA" sz="2400" dirty="0">
                <a:latin typeface="Sakkal Majalla" panose="02000000000000000000" pitchFamily="2" charset="-78"/>
                <a:cs typeface="Sakkal Majalla" panose="02000000000000000000" pitchFamily="2" charset="-78"/>
              </a:rPr>
              <a:t>هذه الصناديق تستثمر فقط في أدوات سوق المال قصيرة الاجل مثل أذون الخزانة، شهادات الادخار، وغيرها والتي لا تزيد فترة استحقاقها عن 90 يوم. </a:t>
            </a:r>
          </a:p>
          <a:p>
            <a:pPr marL="342900" indent="-342900" algn="r" rtl="1" fontAlgn="auto">
              <a:lnSpc>
                <a:spcPct val="150000"/>
              </a:lnSpc>
              <a:spcAft>
                <a:spcPts val="0"/>
              </a:spcAft>
              <a:buFont typeface="Arial" panose="020B0604020202020204" pitchFamily="34" charset="0"/>
              <a:buChar char="•"/>
              <a:defRPr/>
            </a:pPr>
            <a:r>
              <a:rPr lang="ar-SA" sz="2400" dirty="0">
                <a:latin typeface="Sakkal Majalla" panose="02000000000000000000" pitchFamily="2" charset="-78"/>
                <a:cs typeface="Sakkal Majalla" panose="02000000000000000000" pitchFamily="2" charset="-78"/>
              </a:rPr>
              <a:t>وهذه الصناديق تناسب المستثمر الذي يرغب في الاحتفاظ بمعدلات سيولة مرتفعة لمواجهة احتياجاته. </a:t>
            </a:r>
            <a:endParaRPr lang="ar-EG"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767172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a:extLst>
              <a:ext uri="{FF2B5EF4-FFF2-40B4-BE49-F238E27FC236}">
                <a16:creationId xmlns:a16="http://schemas.microsoft.com/office/drawing/2014/main" id="{D8A8BE06-8955-48E6-9641-BAEE24A012CF}"/>
              </a:ext>
            </a:extLst>
          </p:cNvPr>
          <p:cNvSpPr/>
          <p:nvPr/>
        </p:nvSpPr>
        <p:spPr>
          <a:xfrm>
            <a:off x="801636" y="1674226"/>
            <a:ext cx="3816220" cy="3558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4827565" y="1079025"/>
            <a:ext cx="6842904" cy="5248622"/>
          </a:xfrm>
        </p:spPr>
        <p:txBody>
          <a:bodyPr>
            <a:noAutofit/>
          </a:bodyPr>
          <a:lstStyle/>
          <a:p>
            <a:pPr marL="0" indent="0">
              <a:lnSpc>
                <a:spcPct val="100000"/>
              </a:lnSpc>
              <a:buNone/>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6">
            <a:extLst>
              <a:ext uri="{FF2B5EF4-FFF2-40B4-BE49-F238E27FC236}">
                <a16:creationId xmlns:a16="http://schemas.microsoft.com/office/drawing/2014/main" id="{BA1F146A-31ED-43B9-BE99-C5B39AA34D2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898644" y="1879845"/>
            <a:ext cx="3030280" cy="3558488"/>
          </a:xfrm>
          <a:prstGeom prst="rect">
            <a:avLst/>
          </a:prstGeom>
        </p:spPr>
      </p:pic>
      <p:sp>
        <p:nvSpPr>
          <p:cNvPr id="2" name="مستطيل 1">
            <a:extLst>
              <a:ext uri="{FF2B5EF4-FFF2-40B4-BE49-F238E27FC236}">
                <a16:creationId xmlns:a16="http://schemas.microsoft.com/office/drawing/2014/main" id="{E4596415-7FE5-4858-AA57-94361568E6AB}"/>
              </a:ext>
            </a:extLst>
          </p:cNvPr>
          <p:cNvSpPr/>
          <p:nvPr/>
        </p:nvSpPr>
        <p:spPr>
          <a:xfrm>
            <a:off x="4071450" y="1741261"/>
            <a:ext cx="7378995" cy="3924151"/>
          </a:xfrm>
          <a:prstGeom prst="rect">
            <a:avLst/>
          </a:prstGeom>
        </p:spPr>
        <p:txBody>
          <a:bodyPr wrap="square">
            <a:spAutoFit/>
          </a:bodyPr>
          <a:lstStyle/>
          <a:p>
            <a:pPr marL="357188" indent="-357188" algn="r" rtl="1">
              <a:lnSpc>
                <a:spcPct val="150000"/>
              </a:lnSpc>
              <a:buClr>
                <a:schemeClr val="accent5">
                  <a:lumMod val="50000"/>
                </a:schemeClr>
              </a:buClr>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فهم دورة حياة الفرد وعلاقتها باختيار سياسة الاستثمار. </a:t>
            </a:r>
          </a:p>
          <a:p>
            <a:pPr marL="357188" indent="-357188" algn="r" rtl="1">
              <a:lnSpc>
                <a:spcPct val="150000"/>
              </a:lnSpc>
              <a:buClr>
                <a:schemeClr val="accent5">
                  <a:lumMod val="50000"/>
                </a:schemeClr>
              </a:buClr>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التعرف على مجال وأدوات الاستثمار بشكل عام</a:t>
            </a:r>
            <a:r>
              <a:rPr lang="en-US" sz="2400" dirty="0">
                <a:solidFill>
                  <a:schemeClr val="tx1">
                    <a:lumMod val="95000"/>
                    <a:lumOff val="5000"/>
                  </a:schemeClr>
                </a:solidFill>
                <a:latin typeface="Sakkal Majalla" panose="02000000000000000000" pitchFamily="2" charset="-78"/>
                <a:cs typeface="Sakkal Majalla" panose="02000000000000000000" pitchFamily="2" charset="-78"/>
              </a:rPr>
              <a:t>.</a:t>
            </a:r>
          </a:p>
          <a:p>
            <a:pPr marL="357188" indent="-357188" algn="r" rtl="1">
              <a:lnSpc>
                <a:spcPct val="150000"/>
              </a:lnSpc>
              <a:buClr>
                <a:schemeClr val="accent5">
                  <a:lumMod val="50000"/>
                </a:schemeClr>
              </a:buClr>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فهم طبيعة الأدوات الاستثمارية المالية المباشرة وغير المباشرة.</a:t>
            </a:r>
          </a:p>
          <a:p>
            <a:pPr marL="357188" indent="-357188" algn="r" rtl="1">
              <a:lnSpc>
                <a:spcPct val="150000"/>
              </a:lnSpc>
              <a:buClr>
                <a:schemeClr val="accent5">
                  <a:lumMod val="50000"/>
                </a:schemeClr>
              </a:buClr>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التعرف على الأدوات الاستثمارية المالية المباشرة القابلة للتداول في سوق النقد.</a:t>
            </a:r>
          </a:p>
          <a:p>
            <a:pPr marL="357188" indent="-357188" algn="r" rtl="1">
              <a:lnSpc>
                <a:spcPct val="150000"/>
              </a:lnSpc>
              <a:buClr>
                <a:schemeClr val="accent5">
                  <a:lumMod val="50000"/>
                </a:schemeClr>
              </a:buClr>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التعرف على الأدوات الاستثمارية المالية المباشرة القابلة للتداول في سوق رأس المال.</a:t>
            </a:r>
          </a:p>
          <a:p>
            <a:pPr marL="357188" indent="-357188" algn="r" rtl="1">
              <a:lnSpc>
                <a:spcPct val="150000"/>
              </a:lnSpc>
              <a:buClr>
                <a:schemeClr val="accent5">
                  <a:lumMod val="50000"/>
                </a:schemeClr>
              </a:buClr>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فهم ماهية صناديق الاستثمار.</a:t>
            </a:r>
          </a:p>
          <a:p>
            <a:pPr marL="357188" indent="-357188" algn="r" rtl="1">
              <a:lnSpc>
                <a:spcPct val="150000"/>
              </a:lnSpc>
              <a:buClr>
                <a:schemeClr val="accent5">
                  <a:lumMod val="50000"/>
                </a:schemeClr>
              </a:buClr>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التعرف على محافظ الاستثمار.</a:t>
            </a:r>
          </a:p>
        </p:txBody>
      </p:sp>
      <p:sp>
        <p:nvSpPr>
          <p:cNvPr id="4" name="مستطيل 3">
            <a:extLst>
              <a:ext uri="{FF2B5EF4-FFF2-40B4-BE49-F238E27FC236}">
                <a16:creationId xmlns:a16="http://schemas.microsoft.com/office/drawing/2014/main" id="{BCAEEAEA-0719-4DEE-9A32-AD01FB10FEFD}"/>
              </a:ext>
            </a:extLst>
          </p:cNvPr>
          <p:cNvSpPr/>
          <p:nvPr/>
        </p:nvSpPr>
        <p:spPr>
          <a:xfrm>
            <a:off x="8909365" y="1255092"/>
            <a:ext cx="2541080" cy="461665"/>
          </a:xfrm>
          <a:prstGeom prst="rect">
            <a:avLst/>
          </a:prstGeom>
        </p:spPr>
        <p:txBody>
          <a:bodyPr wrap="none">
            <a:spAutoFit/>
          </a:bodyPr>
          <a:lstStyle/>
          <a:p>
            <a:pPr algn="r" rtl="1"/>
            <a:r>
              <a:rPr lang="ar-SA" sz="2400" b="1" dirty="0">
                <a:solidFill>
                  <a:schemeClr val="accent5">
                    <a:lumMod val="50000"/>
                  </a:schemeClr>
                </a:solidFill>
                <a:latin typeface="Sakkal Majalla" panose="02000000000000000000" pitchFamily="2" charset="-78"/>
                <a:cs typeface="Sakkal Majalla" panose="02000000000000000000" pitchFamily="2" charset="-78"/>
              </a:rPr>
              <a:t>سيكون الطالب قادراً على :</a:t>
            </a:r>
          </a:p>
        </p:txBody>
      </p:sp>
    </p:spTree>
    <p:extLst>
      <p:ext uri="{BB962C8B-B14F-4D97-AF65-F5344CB8AC3E}">
        <p14:creationId xmlns:p14="http://schemas.microsoft.com/office/powerpoint/2010/main" val="3226812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626462" y="631556"/>
            <a:ext cx="9253074" cy="1651518"/>
          </a:xfrm>
        </p:spPr>
        <p:txBody>
          <a:bodyPr>
            <a:normAutofit/>
          </a:bodyPr>
          <a:lstStyle/>
          <a:p>
            <a:r>
              <a:rPr lang="ar-EG" sz="3600" b="1" dirty="0">
                <a:solidFill>
                  <a:schemeClr val="bg1"/>
                </a:solidFill>
                <a:latin typeface="Sakkal Majalla" panose="02000000000000000000" pitchFamily="2" charset="-78"/>
                <a:cs typeface="Sakkal Majalla" panose="02000000000000000000" pitchFamily="2" charset="-78"/>
              </a:rPr>
              <a:t>المبادئ </a:t>
            </a:r>
            <a:r>
              <a:rPr lang="ar-SA" sz="3600" b="1" dirty="0">
                <a:solidFill>
                  <a:schemeClr val="bg1"/>
                </a:solidFill>
                <a:latin typeface="Sakkal Majalla" panose="02000000000000000000" pitchFamily="2" charset="-78"/>
                <a:cs typeface="Sakkal Majalla" panose="02000000000000000000" pitchFamily="2" charset="-78"/>
              </a:rPr>
              <a:t>الاساسية</a:t>
            </a:r>
            <a:r>
              <a:rPr lang="ar-EG" sz="3600" b="1" dirty="0">
                <a:solidFill>
                  <a:schemeClr val="bg1"/>
                </a:solidFill>
                <a:latin typeface="Sakkal Majalla" panose="02000000000000000000" pitchFamily="2" charset="-78"/>
                <a:cs typeface="Sakkal Majalla" panose="02000000000000000000" pitchFamily="2" charset="-78"/>
              </a:rPr>
              <a:t> التي يجب مراعاتها قبل اتخاذ قرار </a:t>
            </a:r>
            <a:r>
              <a:rPr lang="ar-SA" sz="3600" b="1" dirty="0">
                <a:solidFill>
                  <a:schemeClr val="bg1"/>
                </a:solidFill>
                <a:latin typeface="Sakkal Majalla" panose="02000000000000000000" pitchFamily="2" charset="-78"/>
                <a:cs typeface="Sakkal Majalla" panose="02000000000000000000" pitchFamily="2" charset="-78"/>
              </a:rPr>
              <a:t>الاستثمار  في الصندوق</a:t>
            </a:r>
            <a:endParaRPr lang="ar-SA" altLang="en-US"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3" name="مستطيل 2">
            <a:extLst>
              <a:ext uri="{FF2B5EF4-FFF2-40B4-BE49-F238E27FC236}">
                <a16:creationId xmlns:a16="http://schemas.microsoft.com/office/drawing/2014/main" id="{E0528B07-2D07-4191-BEF7-878B27FEEA05}"/>
              </a:ext>
            </a:extLst>
          </p:cNvPr>
          <p:cNvSpPr/>
          <p:nvPr/>
        </p:nvSpPr>
        <p:spPr>
          <a:xfrm>
            <a:off x="3794067" y="2237794"/>
            <a:ext cx="4603870" cy="3416320"/>
          </a:xfrm>
          <a:prstGeom prst="rect">
            <a:avLst/>
          </a:prstGeom>
        </p:spPr>
        <p:txBody>
          <a:bodyPr wrap="square">
            <a:spAutoFit/>
          </a:bodyPr>
          <a:lstStyle/>
          <a:p>
            <a:pPr marL="342900" indent="-342900" algn="r" rtl="1">
              <a:lnSpc>
                <a:spcPct val="150000"/>
              </a:lnSpc>
              <a:buFont typeface="Wingdings" panose="05000000000000000000" pitchFamily="2" charset="2"/>
              <a:buChar char="Ø"/>
              <a:defRPr/>
            </a:pPr>
            <a:r>
              <a:rPr lang="ar-SA" sz="2400" dirty="0">
                <a:latin typeface="Sakkal Majalla" panose="02000000000000000000" pitchFamily="2" charset="-78"/>
                <a:cs typeface="Sakkal Majalla" panose="02000000000000000000" pitchFamily="2" charset="-78"/>
              </a:rPr>
              <a:t>ما هي الاهداف الاستثمارية؟ </a:t>
            </a:r>
          </a:p>
          <a:p>
            <a:pPr marL="342900" indent="-342900" algn="r" rtl="1">
              <a:lnSpc>
                <a:spcPct val="150000"/>
              </a:lnSpc>
              <a:buFont typeface="Wingdings" panose="05000000000000000000" pitchFamily="2" charset="2"/>
              <a:buChar char="Ø"/>
              <a:defRPr/>
            </a:pPr>
            <a:r>
              <a:rPr lang="ar-SA" sz="2400" dirty="0">
                <a:latin typeface="Sakkal Majalla" panose="02000000000000000000" pitchFamily="2" charset="-78"/>
                <a:cs typeface="Sakkal Majalla" panose="02000000000000000000" pitchFamily="2" charset="-78"/>
              </a:rPr>
              <a:t>ما هي مدة الاستثمار؟</a:t>
            </a:r>
          </a:p>
          <a:p>
            <a:pPr marL="342900" indent="-342900" algn="r" rtl="1">
              <a:lnSpc>
                <a:spcPct val="150000"/>
              </a:lnSpc>
              <a:buFont typeface="Wingdings" panose="05000000000000000000" pitchFamily="2" charset="2"/>
              <a:buChar char="Ø"/>
              <a:defRPr/>
            </a:pPr>
            <a:r>
              <a:rPr lang="ar-SA" sz="2400" dirty="0">
                <a:latin typeface="Sakkal Majalla" panose="02000000000000000000" pitchFamily="2" charset="-78"/>
                <a:cs typeface="Sakkal Majalla" panose="02000000000000000000" pitchFamily="2" charset="-78"/>
              </a:rPr>
              <a:t>مخاطر الاستثمار في الصناديق: </a:t>
            </a:r>
            <a:endParaRPr lang="ar-SA" sz="2400" dirty="0" smtClean="0">
              <a:latin typeface="Sakkal Majalla" panose="02000000000000000000" pitchFamily="2" charset="-78"/>
              <a:cs typeface="Sakkal Majalla" panose="02000000000000000000" pitchFamily="2" charset="-78"/>
            </a:endParaRPr>
          </a:p>
          <a:p>
            <a:pPr marL="1257300" indent="-354013" algn="r" rtl="1" fontAlgn="auto">
              <a:lnSpc>
                <a:spcPct val="150000"/>
              </a:lnSpc>
              <a:spcAft>
                <a:spcPts val="0"/>
              </a:spcAft>
              <a:buClr>
                <a:srgbClr val="FF0000"/>
              </a:buClr>
              <a:buFont typeface="Arial" panose="020B0604020202020204" pitchFamily="34" charset="0"/>
              <a:buChar char="•"/>
              <a:defRPr/>
            </a:pPr>
            <a:r>
              <a:rPr lang="ar-SA" sz="2400" dirty="0">
                <a:latin typeface="Sakkal Majalla" panose="02000000000000000000" pitchFamily="2" charset="-78"/>
                <a:cs typeface="Sakkal Majalla" panose="02000000000000000000" pitchFamily="2" charset="-78"/>
              </a:rPr>
              <a:t>مخاطر السوق</a:t>
            </a:r>
          </a:p>
          <a:p>
            <a:pPr marL="1257300" indent="-354013" algn="r" rtl="1" fontAlgn="auto">
              <a:lnSpc>
                <a:spcPct val="150000"/>
              </a:lnSpc>
              <a:spcAft>
                <a:spcPts val="0"/>
              </a:spcAft>
              <a:buClr>
                <a:srgbClr val="FF0000"/>
              </a:buClr>
              <a:buFont typeface="Arial" panose="020B0604020202020204" pitchFamily="34" charset="0"/>
              <a:buChar char="•"/>
              <a:defRPr/>
            </a:pPr>
            <a:r>
              <a:rPr lang="ar-SA" sz="2400" dirty="0">
                <a:latin typeface="Sakkal Majalla" panose="02000000000000000000" pitchFamily="2" charset="-78"/>
                <a:cs typeface="Sakkal Majalla" panose="02000000000000000000" pitchFamily="2" charset="-78"/>
              </a:rPr>
              <a:t>مخاطر الائتمان </a:t>
            </a:r>
          </a:p>
          <a:p>
            <a:pPr marL="1257300" indent="-354013" algn="r" rtl="1" fontAlgn="auto">
              <a:lnSpc>
                <a:spcPct val="150000"/>
              </a:lnSpc>
              <a:spcAft>
                <a:spcPts val="0"/>
              </a:spcAft>
              <a:buClr>
                <a:srgbClr val="FF0000"/>
              </a:buClr>
              <a:buFont typeface="Arial" panose="020B0604020202020204" pitchFamily="34" charset="0"/>
              <a:buChar char="•"/>
              <a:defRPr/>
            </a:pPr>
            <a:r>
              <a:rPr lang="ar-SA" sz="2400" dirty="0">
                <a:latin typeface="Sakkal Majalla" panose="02000000000000000000" pitchFamily="2" charset="-78"/>
                <a:cs typeface="Sakkal Majalla" panose="02000000000000000000" pitchFamily="2" charset="-78"/>
              </a:rPr>
              <a:t>مخاطر </a:t>
            </a:r>
            <a:r>
              <a:rPr lang="ar-SA" sz="2400" dirty="0" smtClean="0">
                <a:latin typeface="Sakkal Majalla" panose="02000000000000000000" pitchFamily="2" charset="-78"/>
                <a:cs typeface="Sakkal Majalla" panose="02000000000000000000" pitchFamily="2" charset="-78"/>
              </a:rPr>
              <a:t>التضخم</a:t>
            </a: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34272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رسم 3">
            <a:extLst>
              <a:ext uri="{FF2B5EF4-FFF2-40B4-BE49-F238E27FC236}">
                <a16:creationId xmlns:a16="http://schemas.microsoft.com/office/drawing/2014/main" id="{3BE6478E-F9EE-485D-A2E3-6D2AEC76A4DF}"/>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5385689" y="3292878"/>
            <a:ext cx="1862052" cy="1862052"/>
          </a:xfrm>
          <a:prstGeom prst="rect">
            <a:avLst/>
          </a:prstGeom>
        </p:spPr>
      </p:pic>
      <p:sp>
        <p:nvSpPr>
          <p:cNvPr id="5" name="مربع نص 4">
            <a:extLst>
              <a:ext uri="{FF2B5EF4-FFF2-40B4-BE49-F238E27FC236}">
                <a16:creationId xmlns:a16="http://schemas.microsoft.com/office/drawing/2014/main" id="{42749C3E-1E25-49E7-AB3C-5FE2400D2B39}"/>
              </a:ext>
            </a:extLst>
          </p:cNvPr>
          <p:cNvSpPr txBox="1"/>
          <p:nvPr/>
        </p:nvSpPr>
        <p:spPr>
          <a:xfrm>
            <a:off x="3923769" y="1607534"/>
            <a:ext cx="4785892" cy="707886"/>
          </a:xfrm>
          <a:prstGeom prst="rect">
            <a:avLst/>
          </a:prstGeom>
          <a:noFill/>
        </p:spPr>
        <p:txBody>
          <a:bodyPr wrap="square" rtlCol="1">
            <a:spAutoFit/>
          </a:bodyPr>
          <a:lstStyle/>
          <a:p>
            <a:pPr algn="ctr" rtl="1"/>
            <a:r>
              <a:rPr lang="ar-SA" sz="4000" b="1" dirty="0">
                <a:solidFill>
                  <a:schemeClr val="accent5">
                    <a:lumMod val="50000"/>
                  </a:schemeClr>
                </a:solidFill>
                <a:latin typeface="Sakkal Majalla" panose="02000000000000000000" pitchFamily="2" charset="-78"/>
                <a:cs typeface="Sakkal Majalla" panose="02000000000000000000" pitchFamily="2" charset="-78"/>
              </a:rPr>
              <a:t>ما هي المحافظ الاستثمارية ؟</a:t>
            </a:r>
          </a:p>
        </p:txBody>
      </p:sp>
      <p:pic>
        <p:nvPicPr>
          <p:cNvPr id="6" name="Picture 15">
            <a:extLst>
              <a:ext uri="{FF2B5EF4-FFF2-40B4-BE49-F238E27FC236}">
                <a16:creationId xmlns:a16="http://schemas.microsoft.com/office/drawing/2014/main" id="{B699706C-6C8D-490A-AB1F-BE4809D9DB7F}"/>
              </a:ext>
              <a:ext uri="{C183D7F6-B498-43B3-948B-1728B52AA6E4}">
                <adec:decorative xmlns:adec="http://schemas.microsoft.com/office/drawing/2017/decorative" xmlns=""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AC437E3E-B1F9-4587-ACF1-C67D35CC861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Tree>
    <p:extLst>
      <p:ext uri="{BB962C8B-B14F-4D97-AF65-F5344CB8AC3E}">
        <p14:creationId xmlns:p14="http://schemas.microsoft.com/office/powerpoint/2010/main" val="2996582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626462" y="631556"/>
            <a:ext cx="9253074" cy="1651518"/>
          </a:xfrm>
        </p:spPr>
        <p:txBody>
          <a:bodyPr>
            <a:normAutofit/>
          </a:bodyPr>
          <a:lstStyle/>
          <a:p>
            <a:r>
              <a:rPr lang="ar-SA" sz="3600" b="1" dirty="0">
                <a:solidFill>
                  <a:schemeClr val="bg1"/>
                </a:solidFill>
                <a:latin typeface="Sakkal Majalla" panose="02000000000000000000" pitchFamily="2" charset="-78"/>
                <a:cs typeface="Sakkal Majalla" panose="02000000000000000000" pitchFamily="2" charset="-78"/>
              </a:rPr>
              <a:t>المحافظ الاستثمارية</a:t>
            </a:r>
            <a:endParaRPr lang="ar-SA" altLang="en-US"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5" name="مستطيل 4">
            <a:extLst>
              <a:ext uri="{FF2B5EF4-FFF2-40B4-BE49-F238E27FC236}">
                <a16:creationId xmlns:a16="http://schemas.microsoft.com/office/drawing/2014/main" id="{1F5B5027-CD4A-4BDF-BA7C-BF599EDCA593}"/>
              </a:ext>
            </a:extLst>
          </p:cNvPr>
          <p:cNvSpPr/>
          <p:nvPr/>
        </p:nvSpPr>
        <p:spPr>
          <a:xfrm>
            <a:off x="1604926" y="2104754"/>
            <a:ext cx="8982152" cy="3924151"/>
          </a:xfrm>
          <a:prstGeom prst="rect">
            <a:avLst/>
          </a:prstGeom>
          <a:solidFill>
            <a:schemeClr val="bg1"/>
          </a:solidFill>
        </p:spPr>
        <p:txBody>
          <a:bodyPr wrap="square">
            <a:spAutoFit/>
          </a:bodyPr>
          <a:lstStyle/>
          <a:p>
            <a:pPr lvl="1" algn="r" rtl="1">
              <a:lnSpc>
                <a:spcPct val="150000"/>
              </a:lnSpc>
            </a:pPr>
            <a:r>
              <a:rPr lang="ar-SA" sz="2400" b="1" dirty="0">
                <a:solidFill>
                  <a:schemeClr val="accent3"/>
                </a:solidFill>
                <a:latin typeface="Sakkal Majalla" panose="02000000000000000000" pitchFamily="2" charset="-78"/>
                <a:cs typeface="Sakkal Majalla" panose="02000000000000000000" pitchFamily="2" charset="-78"/>
              </a:rPr>
              <a:t>المحفظة </a:t>
            </a:r>
            <a:r>
              <a:rPr lang="ar-SA" sz="2400" b="1" dirty="0" smtClean="0">
                <a:solidFill>
                  <a:schemeClr val="accent3"/>
                </a:solidFill>
                <a:latin typeface="Sakkal Majalla" panose="02000000000000000000" pitchFamily="2" charset="-78"/>
                <a:cs typeface="Sakkal Majalla" panose="02000000000000000000" pitchFamily="2" charset="-78"/>
              </a:rPr>
              <a:t>الاستثمارية:</a:t>
            </a:r>
          </a:p>
          <a:p>
            <a:pPr lvl="1" algn="r" rtl="1">
              <a:lnSpc>
                <a:spcPct val="150000"/>
              </a:lnSpc>
            </a:pPr>
            <a:r>
              <a:rPr lang="ar-SA" sz="2400" dirty="0" smtClean="0">
                <a:latin typeface="Sakkal Majalla" panose="02000000000000000000" pitchFamily="2" charset="-78"/>
                <a:cs typeface="Sakkal Majalla" panose="02000000000000000000" pitchFamily="2" charset="-78"/>
              </a:rPr>
              <a:t>هي </a:t>
            </a:r>
            <a:r>
              <a:rPr lang="ar-SA" sz="2400" dirty="0">
                <a:latin typeface="Sakkal Majalla" panose="02000000000000000000" pitchFamily="2" charset="-78"/>
                <a:cs typeface="Sakkal Majalla" panose="02000000000000000000" pitchFamily="2" charset="-78"/>
              </a:rPr>
              <a:t>كل ما يملكه الفرد من أصول حقيقية أو مالية من أجل تنمية قيمتها.</a:t>
            </a:r>
          </a:p>
          <a:p>
            <a:pPr marL="628650" lvl="2" indent="-628650" algn="r" rtl="1">
              <a:lnSpc>
                <a:spcPct val="150000"/>
              </a:lnSpc>
              <a:buClr>
                <a:schemeClr val="bg2">
                  <a:lumMod val="50000"/>
                </a:schemeClr>
              </a:buClr>
              <a:buFont typeface="Wingdings" panose="05000000000000000000" pitchFamily="2" charset="2"/>
              <a:buChar char="Ø"/>
              <a:tabLst>
                <a:tab pos="446088" algn="l"/>
              </a:tabLst>
            </a:pPr>
            <a:r>
              <a:rPr lang="ar-SA" sz="2400" dirty="0">
                <a:latin typeface="Sakkal Majalla" panose="02000000000000000000" pitchFamily="2" charset="-78"/>
                <a:cs typeface="Sakkal Majalla" panose="02000000000000000000" pitchFamily="2" charset="-78"/>
              </a:rPr>
              <a:t>أطلق </a:t>
            </a:r>
            <a:r>
              <a:rPr lang="ar-SA" sz="2400" b="1" dirty="0" err="1">
                <a:solidFill>
                  <a:schemeClr val="accent3"/>
                </a:solidFill>
                <a:latin typeface="Sakkal Majalla" panose="02000000000000000000" pitchFamily="2" charset="-78"/>
                <a:cs typeface="Sakkal Majalla" panose="02000000000000000000" pitchFamily="2" charset="-78"/>
              </a:rPr>
              <a:t>ماركويتز</a:t>
            </a:r>
            <a:r>
              <a:rPr lang="ar-SA" sz="2400" dirty="0">
                <a:solidFill>
                  <a:srgbClr val="0099FF"/>
                </a:solidFill>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نظرية المحفظة في العام ١٩٥٢، واستند في نظريته</a:t>
            </a:r>
            <a:r>
              <a:rPr lang="en-MY" sz="2400" dirty="0">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وضع على عدة فرضيات تتعلق بسلوك المستثمر في اختياره للأصول المراد الاستثمار فيها من حيث الموازنة بين العائد المتوقع والمخاطر من خلال تعظيم العائد من دون أي زيادة في المخاطر أو تخفيض المخاطر عند مستوى معين من العائد .</a:t>
            </a:r>
          </a:p>
          <a:p>
            <a:pPr marL="628650" lvl="2" indent="-628650" algn="r" rtl="1">
              <a:lnSpc>
                <a:spcPct val="150000"/>
              </a:lnSpc>
              <a:buClr>
                <a:schemeClr val="bg2">
                  <a:lumMod val="50000"/>
                </a:schemeClr>
              </a:buClr>
              <a:buFont typeface="Wingdings" panose="05000000000000000000" pitchFamily="2" charset="2"/>
              <a:buChar char="Ø"/>
              <a:tabLst>
                <a:tab pos="446088" algn="l"/>
              </a:tabLst>
            </a:pPr>
            <a:r>
              <a:rPr lang="ar-SA" sz="2400" dirty="0">
                <a:latin typeface="Sakkal Majalla" panose="02000000000000000000" pitchFamily="2" charset="-78"/>
                <a:cs typeface="Sakkal Majalla" panose="02000000000000000000" pitchFamily="2" charset="-78"/>
              </a:rPr>
              <a:t>لا تضع كل البيض في سلة واحدة.</a:t>
            </a:r>
          </a:p>
        </p:txBody>
      </p:sp>
      <p:pic>
        <p:nvPicPr>
          <p:cNvPr id="6146" name="Picture 2" descr="Investment Icon Png #162785 - Free Icons Library">
            <a:extLst>
              <a:ext uri="{FF2B5EF4-FFF2-40B4-BE49-F238E27FC236}">
                <a16:creationId xmlns:a16="http://schemas.microsoft.com/office/drawing/2014/main" id="{A93AE347-0EC2-4F96-B14A-A7F4FDED48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86514" y="1149350"/>
            <a:ext cx="504146" cy="577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4689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1212979" y="651452"/>
            <a:ext cx="304004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212978" y="404527"/>
            <a:ext cx="3210165"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المحافظ الاستثمارية</a:t>
            </a:r>
          </a:p>
        </p:txBody>
      </p:sp>
      <p:sp>
        <p:nvSpPr>
          <p:cNvPr id="7" name="مربع نص 6">
            <a:extLst>
              <a:ext uri="{FF2B5EF4-FFF2-40B4-BE49-F238E27FC236}">
                <a16:creationId xmlns:a16="http://schemas.microsoft.com/office/drawing/2014/main" id="{AA1140A8-5C66-48D2-9652-A74F2D285DDF}"/>
              </a:ext>
            </a:extLst>
          </p:cNvPr>
          <p:cNvSpPr txBox="1"/>
          <p:nvPr/>
        </p:nvSpPr>
        <p:spPr>
          <a:xfrm>
            <a:off x="1948255" y="1424989"/>
            <a:ext cx="8992180" cy="461665"/>
          </a:xfrm>
          <a:prstGeom prst="rect">
            <a:avLst/>
          </a:prstGeom>
          <a:noFill/>
        </p:spPr>
        <p:txBody>
          <a:bodyPr wrap="square" rtlCol="1">
            <a:spAutoFit/>
          </a:bodyPr>
          <a:lstStyle/>
          <a:p>
            <a:pPr algn="r" rtl="1"/>
            <a:r>
              <a:rPr lang="ar-SA" sz="2400" b="1" dirty="0">
                <a:solidFill>
                  <a:schemeClr val="accent5">
                    <a:lumMod val="50000"/>
                  </a:schemeClr>
                </a:solidFill>
                <a:latin typeface="Sakkal Majalla" panose="02000000000000000000" pitchFamily="2" charset="-78"/>
                <a:cs typeface="Sakkal Majalla" panose="02000000000000000000" pitchFamily="2" charset="-78"/>
              </a:rPr>
              <a:t>يمكن تقسيم المحفظة من حيث الأصول المملوكة إلى ثلاثة أقسام:</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grpSp>
        <p:nvGrpSpPr>
          <p:cNvPr id="20" name="مجموعة 19">
            <a:extLst>
              <a:ext uri="{FF2B5EF4-FFF2-40B4-BE49-F238E27FC236}">
                <a16:creationId xmlns:a16="http://schemas.microsoft.com/office/drawing/2014/main" id="{E0976E16-B82D-4487-A035-D7CEFD6A7C94}"/>
              </a:ext>
            </a:extLst>
          </p:cNvPr>
          <p:cNvGrpSpPr/>
          <p:nvPr/>
        </p:nvGrpSpPr>
        <p:grpSpPr>
          <a:xfrm>
            <a:off x="7736545" y="1926253"/>
            <a:ext cx="3283165" cy="4123085"/>
            <a:chOff x="6884380" y="3166478"/>
            <a:chExt cx="2279894" cy="2638314"/>
          </a:xfrm>
        </p:grpSpPr>
        <p:grpSp>
          <p:nvGrpSpPr>
            <p:cNvPr id="21" name="مجموعة 20">
              <a:extLst>
                <a:ext uri="{FF2B5EF4-FFF2-40B4-BE49-F238E27FC236}">
                  <a16:creationId xmlns:a16="http://schemas.microsoft.com/office/drawing/2014/main" id="{FFD2880D-38D1-4B22-AC45-6C42DD1EFEA8}"/>
                </a:ext>
              </a:extLst>
            </p:cNvPr>
            <p:cNvGrpSpPr/>
            <p:nvPr/>
          </p:nvGrpSpPr>
          <p:grpSpPr>
            <a:xfrm>
              <a:off x="6884380" y="3166478"/>
              <a:ext cx="2279894" cy="2486886"/>
              <a:chOff x="6641784" y="3575121"/>
              <a:chExt cx="2279894" cy="2486886"/>
            </a:xfrm>
          </p:grpSpPr>
          <p:sp>
            <p:nvSpPr>
              <p:cNvPr id="23" name="مستطيل 22">
                <a:extLst>
                  <a:ext uri="{FF2B5EF4-FFF2-40B4-BE49-F238E27FC236}">
                    <a16:creationId xmlns:a16="http://schemas.microsoft.com/office/drawing/2014/main" id="{EC8BAF14-8959-4C9B-A8F3-969223E16750}"/>
                  </a:ext>
                </a:extLst>
              </p:cNvPr>
              <p:cNvSpPr/>
              <p:nvPr/>
            </p:nvSpPr>
            <p:spPr>
              <a:xfrm>
                <a:off x="6641784" y="3887696"/>
                <a:ext cx="2279894" cy="217431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4" name="شكل بيضاوي 23">
                <a:extLst>
                  <a:ext uri="{FF2B5EF4-FFF2-40B4-BE49-F238E27FC236}">
                    <a16:creationId xmlns:a16="http://schemas.microsoft.com/office/drawing/2014/main" id="{CB028938-C071-4159-8C89-4742F2649781}"/>
                  </a:ext>
                </a:extLst>
              </p:cNvPr>
              <p:cNvSpPr/>
              <p:nvPr/>
            </p:nvSpPr>
            <p:spPr>
              <a:xfrm>
                <a:off x="7469155" y="3575121"/>
                <a:ext cx="625151" cy="516514"/>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latin typeface="Sakkal Majalla" panose="02000000000000000000" pitchFamily="2" charset="-78"/>
                    <a:cs typeface="Sakkal Majalla" panose="02000000000000000000" pitchFamily="2" charset="-78"/>
                  </a:rPr>
                  <a:t>1</a:t>
                </a:r>
              </a:p>
            </p:txBody>
          </p:sp>
        </p:grpSp>
        <p:sp>
          <p:nvSpPr>
            <p:cNvPr id="22" name="مربع نص 21">
              <a:extLst>
                <a:ext uri="{FF2B5EF4-FFF2-40B4-BE49-F238E27FC236}">
                  <a16:creationId xmlns:a16="http://schemas.microsoft.com/office/drawing/2014/main" id="{BA4056EF-3A64-4540-BBEC-C86AB529F80E}"/>
                </a:ext>
              </a:extLst>
            </p:cNvPr>
            <p:cNvSpPr txBox="1"/>
            <p:nvPr/>
          </p:nvSpPr>
          <p:spPr>
            <a:xfrm>
              <a:off x="7035329" y="3682992"/>
              <a:ext cx="2024914" cy="2121800"/>
            </a:xfrm>
            <a:prstGeom prst="rect">
              <a:avLst/>
            </a:prstGeom>
            <a:noFill/>
          </p:spPr>
          <p:txBody>
            <a:bodyPr wrap="square" rtlCol="1">
              <a:spAutoFit/>
            </a:bodyPr>
            <a:lstStyle/>
            <a:p>
              <a:pPr algn="just" rtl="1"/>
              <a:r>
                <a:rPr lang="ar-SA" sz="2400" dirty="0">
                  <a:latin typeface="Sakkal Majalla" panose="02000000000000000000" pitchFamily="2" charset="-78"/>
                  <a:cs typeface="Sakkal Majalla" panose="02000000000000000000" pitchFamily="2" charset="-78"/>
                </a:rPr>
                <a:t>محافظ تختص في الأصول المالية</a:t>
              </a:r>
            </a:p>
            <a:p>
              <a:pPr algn="just" rtl="1"/>
              <a:r>
                <a:rPr lang="ar-SA" sz="2400" dirty="0">
                  <a:latin typeface="Sakkal Majalla" panose="02000000000000000000" pitchFamily="2" charset="-78"/>
                  <a:cs typeface="Sakkal Majalla" panose="02000000000000000000" pitchFamily="2" charset="-78"/>
                </a:rPr>
                <a:t> (اسهم، سندات، عقود الخيارات..) </a:t>
              </a:r>
              <a:r>
                <a:rPr lang="ar-EG" altLang="en-US" sz="2400" dirty="0">
                  <a:latin typeface="Sakkal Majalla" panose="02000000000000000000" pitchFamily="2" charset="-78"/>
                  <a:cs typeface="Sakkal Majalla" panose="02000000000000000000" pitchFamily="2" charset="-78"/>
                </a:rPr>
                <a:t>حيث تمثل محفظة الأوراق المالية مزيج من ال</a:t>
              </a:r>
              <a:r>
                <a:rPr lang="ar-SA" altLang="en-US" sz="2400" dirty="0">
                  <a:latin typeface="Sakkal Majalla" panose="02000000000000000000" pitchFamily="2" charset="-78"/>
                  <a:cs typeface="Sakkal Majalla" panose="02000000000000000000" pitchFamily="2" charset="-78"/>
                </a:rPr>
                <a:t>أ</a:t>
              </a:r>
              <a:r>
                <a:rPr lang="ar-EG" altLang="en-US" sz="2400" dirty="0">
                  <a:latin typeface="Sakkal Majalla" panose="02000000000000000000" pitchFamily="2" charset="-78"/>
                  <a:cs typeface="Sakkal Majalla" panose="02000000000000000000" pitchFamily="2" charset="-78"/>
                </a:rPr>
                <a:t>وراق المختارة بعناي</a:t>
              </a:r>
              <a:r>
                <a:rPr lang="ar-SA" altLang="en-US" sz="2400" dirty="0">
                  <a:latin typeface="Sakkal Majalla" panose="02000000000000000000" pitchFamily="2" charset="-78"/>
                  <a:cs typeface="Sakkal Majalla" panose="02000000000000000000" pitchFamily="2" charset="-78"/>
                </a:rPr>
                <a:t>ة</a:t>
              </a:r>
              <a:r>
                <a:rPr lang="ar-EG" altLang="en-US" sz="2400" dirty="0">
                  <a:latin typeface="Sakkal Majalla" panose="02000000000000000000" pitchFamily="2" charset="-78"/>
                  <a:cs typeface="Sakkal Majalla" panose="02000000000000000000" pitchFamily="2" charset="-78"/>
                </a:rPr>
                <a:t> ويراعي فيها مستويات التنويع المختلفة لتحقيق عائد </a:t>
              </a:r>
              <a:r>
                <a:rPr lang="ar-SA" altLang="en-US" sz="2400" dirty="0">
                  <a:latin typeface="Sakkal Majalla" panose="02000000000000000000" pitchFamily="2" charset="-78"/>
                  <a:cs typeface="Sakkal Majalla" panose="02000000000000000000" pitchFamily="2" charset="-78"/>
                </a:rPr>
                <a:t>معين </a:t>
              </a:r>
              <a:r>
                <a:rPr lang="ar-EG" altLang="en-US" sz="2400" dirty="0">
                  <a:latin typeface="Sakkal Majalla" panose="02000000000000000000" pitchFamily="2" charset="-78"/>
                  <a:cs typeface="Sakkal Majalla" panose="02000000000000000000" pitchFamily="2" charset="-78"/>
                </a:rPr>
                <a:t>عند مستوي مخاطرة معين</a:t>
              </a:r>
              <a:r>
                <a:rPr lang="ar-SA" altLang="en-US" sz="2400" dirty="0">
                  <a:latin typeface="Sakkal Majalla" panose="02000000000000000000" pitchFamily="2" charset="-78"/>
                  <a:cs typeface="Sakkal Majalla" panose="02000000000000000000" pitchFamily="2" charset="-78"/>
                </a:rPr>
                <a:t>.</a:t>
              </a:r>
              <a:r>
                <a:rPr lang="ar-EG" altLang="en-US" sz="2400" dirty="0">
                  <a:latin typeface="Sakkal Majalla" panose="02000000000000000000" pitchFamily="2" charset="-78"/>
                  <a:cs typeface="Sakkal Majalla" panose="02000000000000000000" pitchFamily="2" charset="-78"/>
                </a:rPr>
                <a:t> </a:t>
              </a:r>
              <a:endParaRPr lang="en-US" sz="2400" dirty="0">
                <a:latin typeface="Sakkal Majalla" panose="02000000000000000000" pitchFamily="2" charset="-78"/>
                <a:cs typeface="Sakkal Majalla" panose="02000000000000000000" pitchFamily="2" charset="-78"/>
              </a:endParaRPr>
            </a:p>
          </p:txBody>
        </p:sp>
      </p:grpSp>
      <p:grpSp>
        <p:nvGrpSpPr>
          <p:cNvPr id="25" name="مجموعة 24">
            <a:extLst>
              <a:ext uri="{FF2B5EF4-FFF2-40B4-BE49-F238E27FC236}">
                <a16:creationId xmlns:a16="http://schemas.microsoft.com/office/drawing/2014/main" id="{6B864338-844A-4808-BF68-7FFAF4F1D527}"/>
              </a:ext>
            </a:extLst>
          </p:cNvPr>
          <p:cNvGrpSpPr/>
          <p:nvPr/>
        </p:nvGrpSpPr>
        <p:grpSpPr>
          <a:xfrm>
            <a:off x="4423143" y="1915615"/>
            <a:ext cx="3283749" cy="3898015"/>
            <a:chOff x="6898057" y="3166142"/>
            <a:chExt cx="2280301" cy="2487226"/>
          </a:xfrm>
        </p:grpSpPr>
        <p:grpSp>
          <p:nvGrpSpPr>
            <p:cNvPr id="26" name="مجموعة 25">
              <a:extLst>
                <a:ext uri="{FF2B5EF4-FFF2-40B4-BE49-F238E27FC236}">
                  <a16:creationId xmlns:a16="http://schemas.microsoft.com/office/drawing/2014/main" id="{89E98AB3-63EC-48A4-8DA3-076C33DDBFA5}"/>
                </a:ext>
              </a:extLst>
            </p:cNvPr>
            <p:cNvGrpSpPr/>
            <p:nvPr/>
          </p:nvGrpSpPr>
          <p:grpSpPr>
            <a:xfrm>
              <a:off x="6898057" y="3166142"/>
              <a:ext cx="2252540" cy="2487226"/>
              <a:chOff x="6655461" y="3574785"/>
              <a:chExt cx="2252540" cy="2487226"/>
            </a:xfrm>
          </p:grpSpPr>
          <p:sp>
            <p:nvSpPr>
              <p:cNvPr id="28" name="مستطيل 27">
                <a:extLst>
                  <a:ext uri="{FF2B5EF4-FFF2-40B4-BE49-F238E27FC236}">
                    <a16:creationId xmlns:a16="http://schemas.microsoft.com/office/drawing/2014/main" id="{CAFEB700-4B89-4561-BF87-143D54F292E7}"/>
                  </a:ext>
                </a:extLst>
              </p:cNvPr>
              <p:cNvSpPr/>
              <p:nvPr/>
            </p:nvSpPr>
            <p:spPr>
              <a:xfrm>
                <a:off x="6655461" y="3887697"/>
                <a:ext cx="2252540" cy="2174314"/>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9" name="شكل بيضاوي 28">
                <a:extLst>
                  <a:ext uri="{FF2B5EF4-FFF2-40B4-BE49-F238E27FC236}">
                    <a16:creationId xmlns:a16="http://schemas.microsoft.com/office/drawing/2014/main" id="{68399A63-8243-40E5-B46D-64B5AFC84A4E}"/>
                  </a:ext>
                </a:extLst>
              </p:cNvPr>
              <p:cNvSpPr/>
              <p:nvPr/>
            </p:nvSpPr>
            <p:spPr>
              <a:xfrm>
                <a:off x="7500904" y="3574785"/>
                <a:ext cx="625151" cy="522438"/>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a:latin typeface="Sakkal Majalla" panose="02000000000000000000" pitchFamily="2" charset="-78"/>
                    <a:cs typeface="Sakkal Majalla" panose="02000000000000000000" pitchFamily="2" charset="-78"/>
                  </a:rPr>
                  <a:t>2</a:t>
                </a:r>
              </a:p>
            </p:txBody>
          </p:sp>
        </p:grpSp>
        <p:sp>
          <p:nvSpPr>
            <p:cNvPr id="27" name="مربع نص 26">
              <a:extLst>
                <a:ext uri="{FF2B5EF4-FFF2-40B4-BE49-F238E27FC236}">
                  <a16:creationId xmlns:a16="http://schemas.microsoft.com/office/drawing/2014/main" id="{8BB500EC-3071-44B7-98AE-7EE42924ECC5}"/>
                </a:ext>
              </a:extLst>
            </p:cNvPr>
            <p:cNvSpPr txBox="1"/>
            <p:nvPr/>
          </p:nvSpPr>
          <p:spPr>
            <a:xfrm>
              <a:off x="6934407" y="4088041"/>
              <a:ext cx="2243951" cy="801434"/>
            </a:xfrm>
            <a:prstGeom prst="rect">
              <a:avLst/>
            </a:prstGeom>
            <a:noFill/>
          </p:spPr>
          <p:txBody>
            <a:bodyPr wrap="square" rtlCol="1">
              <a:spAutoFit/>
            </a:bodyPr>
            <a:lstStyle/>
            <a:p>
              <a:pPr algn="ctr" rtl="1">
                <a:lnSpc>
                  <a:spcPct val="150000"/>
                </a:lnSpc>
              </a:pPr>
              <a:r>
                <a:rPr lang="ar-SA" sz="2400" dirty="0">
                  <a:latin typeface="Sakkal Majalla" panose="02000000000000000000" pitchFamily="2" charset="-78"/>
                  <a:cs typeface="Sakkal Majalla" panose="02000000000000000000" pitchFamily="2" charset="-78"/>
                </a:rPr>
                <a:t>محافظ تختص بالأصول الحقيقية</a:t>
              </a:r>
            </a:p>
            <a:p>
              <a:pPr algn="ctr" rtl="1">
                <a:lnSpc>
                  <a:spcPct val="150000"/>
                </a:lnSpc>
              </a:pPr>
              <a:r>
                <a:rPr lang="ar-SA" sz="2400" dirty="0">
                  <a:latin typeface="Sakkal Majalla" panose="02000000000000000000" pitchFamily="2" charset="-78"/>
                  <a:cs typeface="Sakkal Majalla" panose="02000000000000000000" pitchFamily="2" charset="-78"/>
                </a:rPr>
                <a:t> (ذهب، فضة، عقارات...).</a:t>
              </a:r>
            </a:p>
          </p:txBody>
        </p:sp>
      </p:grpSp>
      <p:grpSp>
        <p:nvGrpSpPr>
          <p:cNvPr id="35" name="مجموعة 34">
            <a:extLst>
              <a:ext uri="{FF2B5EF4-FFF2-40B4-BE49-F238E27FC236}">
                <a16:creationId xmlns:a16="http://schemas.microsoft.com/office/drawing/2014/main" id="{20399D88-580C-4C3B-BB45-F482846BD1F0}"/>
              </a:ext>
            </a:extLst>
          </p:cNvPr>
          <p:cNvGrpSpPr/>
          <p:nvPr/>
        </p:nvGrpSpPr>
        <p:grpSpPr>
          <a:xfrm>
            <a:off x="1087918" y="1915613"/>
            <a:ext cx="3295248" cy="3886441"/>
            <a:chOff x="6852659" y="3166478"/>
            <a:chExt cx="2288285" cy="2479842"/>
          </a:xfrm>
        </p:grpSpPr>
        <p:grpSp>
          <p:nvGrpSpPr>
            <p:cNvPr id="36" name="مجموعة 35">
              <a:extLst>
                <a:ext uri="{FF2B5EF4-FFF2-40B4-BE49-F238E27FC236}">
                  <a16:creationId xmlns:a16="http://schemas.microsoft.com/office/drawing/2014/main" id="{BC750DAE-9AB2-4B23-8F7F-0AF353F48593}"/>
                </a:ext>
              </a:extLst>
            </p:cNvPr>
            <p:cNvGrpSpPr/>
            <p:nvPr/>
          </p:nvGrpSpPr>
          <p:grpSpPr>
            <a:xfrm>
              <a:off x="6913250" y="3166478"/>
              <a:ext cx="2222154" cy="2479842"/>
              <a:chOff x="6670654" y="3575121"/>
              <a:chExt cx="2222154" cy="2479842"/>
            </a:xfrm>
          </p:grpSpPr>
          <p:sp>
            <p:nvSpPr>
              <p:cNvPr id="38" name="مستطيل 37">
                <a:extLst>
                  <a:ext uri="{FF2B5EF4-FFF2-40B4-BE49-F238E27FC236}">
                    <a16:creationId xmlns:a16="http://schemas.microsoft.com/office/drawing/2014/main" id="{AEE29C92-A8E4-4DBC-8B3D-D97031AFD35C}"/>
                  </a:ext>
                </a:extLst>
              </p:cNvPr>
              <p:cNvSpPr/>
              <p:nvPr/>
            </p:nvSpPr>
            <p:spPr>
              <a:xfrm>
                <a:off x="6670654" y="3887696"/>
                <a:ext cx="2222154" cy="2167267"/>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39" name="شكل بيضاوي 38">
                <a:extLst>
                  <a:ext uri="{FF2B5EF4-FFF2-40B4-BE49-F238E27FC236}">
                    <a16:creationId xmlns:a16="http://schemas.microsoft.com/office/drawing/2014/main" id="{38780C3A-3737-49D9-B2BB-4C3E03D7C1A0}"/>
                  </a:ext>
                </a:extLst>
              </p:cNvPr>
              <p:cNvSpPr/>
              <p:nvPr/>
            </p:nvSpPr>
            <p:spPr>
              <a:xfrm>
                <a:off x="7469155" y="3575121"/>
                <a:ext cx="625151" cy="522438"/>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latin typeface="Sakkal Majalla" panose="02000000000000000000" pitchFamily="2" charset="-78"/>
                    <a:cs typeface="Sakkal Majalla" panose="02000000000000000000" pitchFamily="2" charset="-78"/>
                  </a:rPr>
                  <a:t>3</a:t>
                </a:r>
              </a:p>
            </p:txBody>
          </p:sp>
        </p:grpSp>
        <p:sp>
          <p:nvSpPr>
            <p:cNvPr id="37" name="مربع نص 36">
              <a:extLst>
                <a:ext uri="{FF2B5EF4-FFF2-40B4-BE49-F238E27FC236}">
                  <a16:creationId xmlns:a16="http://schemas.microsoft.com/office/drawing/2014/main" id="{1B08F894-44DA-435D-8AB1-EAF3458E87E6}"/>
                </a:ext>
              </a:extLst>
            </p:cNvPr>
            <p:cNvSpPr txBox="1"/>
            <p:nvPr/>
          </p:nvSpPr>
          <p:spPr>
            <a:xfrm>
              <a:off x="6852659" y="4088377"/>
              <a:ext cx="2288285" cy="801435"/>
            </a:xfrm>
            <a:prstGeom prst="rect">
              <a:avLst/>
            </a:prstGeom>
            <a:noFill/>
          </p:spPr>
          <p:txBody>
            <a:bodyPr wrap="square" rtlCol="1">
              <a:spAutoFit/>
            </a:bodyPr>
            <a:lstStyle/>
            <a:p>
              <a:pPr algn="ctr" rtl="1">
                <a:lnSpc>
                  <a:spcPct val="150000"/>
                </a:lnSpc>
              </a:pPr>
              <a:r>
                <a:rPr lang="ar-SA" sz="2400" dirty="0">
                  <a:latin typeface="Sakkal Majalla" panose="02000000000000000000" pitchFamily="2" charset="-78"/>
                  <a:cs typeface="Sakkal Majalla" panose="02000000000000000000" pitchFamily="2" charset="-78"/>
                </a:rPr>
                <a:t>محافظ مختلطة</a:t>
              </a:r>
            </a:p>
            <a:p>
              <a:pPr algn="ctr" rtl="1">
                <a:lnSpc>
                  <a:spcPct val="150000"/>
                </a:lnSpc>
              </a:pPr>
              <a:r>
                <a:rPr lang="ar-SA" sz="2400" dirty="0">
                  <a:latin typeface="Sakkal Majalla" panose="02000000000000000000" pitchFamily="2" charset="-78"/>
                  <a:cs typeface="Sakkal Majalla" panose="02000000000000000000" pitchFamily="2" charset="-78"/>
                </a:rPr>
                <a:t> (أصول مالية، أصول حقيقية)</a:t>
              </a:r>
            </a:p>
          </p:txBody>
        </p:sp>
      </p:grpSp>
    </p:spTree>
    <p:extLst>
      <p:ext uri="{BB962C8B-B14F-4D97-AF65-F5344CB8AC3E}">
        <p14:creationId xmlns:p14="http://schemas.microsoft.com/office/powerpoint/2010/main" val="2289550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1212979" y="651452"/>
            <a:ext cx="304004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212978" y="404527"/>
            <a:ext cx="3210165"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المحافظ الاستثمارية</a:t>
            </a:r>
          </a:p>
        </p:txBody>
      </p:sp>
      <p:sp>
        <p:nvSpPr>
          <p:cNvPr id="7" name="مربع نص 6">
            <a:extLst>
              <a:ext uri="{FF2B5EF4-FFF2-40B4-BE49-F238E27FC236}">
                <a16:creationId xmlns:a16="http://schemas.microsoft.com/office/drawing/2014/main" id="{AA1140A8-5C66-48D2-9652-A74F2D285DDF}"/>
              </a:ext>
            </a:extLst>
          </p:cNvPr>
          <p:cNvSpPr txBox="1"/>
          <p:nvPr/>
        </p:nvSpPr>
        <p:spPr>
          <a:xfrm>
            <a:off x="950856" y="1405189"/>
            <a:ext cx="10081354" cy="1200329"/>
          </a:xfrm>
          <a:prstGeom prst="rect">
            <a:avLst/>
          </a:prstGeom>
          <a:noFill/>
        </p:spPr>
        <p:txBody>
          <a:bodyPr wrap="square" rtlCol="1">
            <a:spAutoFit/>
          </a:bodyPr>
          <a:lstStyle/>
          <a:p>
            <a:pPr algn="r">
              <a:lnSpc>
                <a:spcPct val="150000"/>
              </a:lnSpc>
            </a:pPr>
            <a:r>
              <a:rPr lang="ar-SA" sz="2400" b="1" dirty="0" smtClean="0">
                <a:latin typeface="Sakkal Majalla" panose="02000000000000000000" pitchFamily="2" charset="-78"/>
                <a:cs typeface="Sakkal Majalla" panose="02000000000000000000" pitchFamily="2" charset="-78"/>
              </a:rPr>
              <a:t>مدير المحفظة : </a:t>
            </a:r>
            <a:r>
              <a:rPr lang="ar-SA" sz="2400" dirty="0" smtClean="0">
                <a:latin typeface="Sakkal Majalla" panose="02000000000000000000" pitchFamily="2" charset="-78"/>
                <a:cs typeface="Sakkal Majalla" panose="02000000000000000000" pitchFamily="2" charset="-78"/>
              </a:rPr>
              <a:t>هو </a:t>
            </a:r>
            <a:r>
              <a:rPr lang="ar-SA" sz="2400" dirty="0">
                <a:latin typeface="Sakkal Majalla" panose="02000000000000000000" pitchFamily="2" charset="-78"/>
                <a:cs typeface="Sakkal Majalla" panose="02000000000000000000" pitchFamily="2" charset="-78"/>
              </a:rPr>
              <a:t>المسؤول عن ادارة المحفظة الاستثمارية (وقد يكون هو مالك المحفظة او شخص ينوب عنه </a:t>
            </a:r>
            <a:r>
              <a:rPr lang="ar-SA" sz="2400" dirty="0" smtClean="0">
                <a:latin typeface="Sakkal Majalla" panose="02000000000000000000" pitchFamily="2" charset="-78"/>
                <a:cs typeface="Sakkal Majalla" panose="02000000000000000000" pitchFamily="2" charset="-78"/>
              </a:rPr>
              <a:t>).</a:t>
            </a:r>
          </a:p>
          <a:p>
            <a:pPr algn="r">
              <a:lnSpc>
                <a:spcPct val="150000"/>
              </a:lnSpc>
            </a:pPr>
            <a:r>
              <a:rPr lang="ar-SA" sz="2400" b="1" dirty="0">
                <a:latin typeface="Sakkal Majalla" panose="02000000000000000000" pitchFamily="2" charset="-78"/>
                <a:cs typeface="Sakkal Majalla" panose="02000000000000000000" pitchFamily="2" charset="-78"/>
              </a:rPr>
              <a:t>أهداف إدارة المحافظ الاستثمارية</a:t>
            </a:r>
            <a:r>
              <a:rPr lang="ar-SA" sz="2400" b="1" dirty="0" smtClean="0">
                <a:latin typeface="Sakkal Majalla" panose="02000000000000000000" pitchFamily="2" charset="-78"/>
                <a:cs typeface="Sakkal Majalla" panose="02000000000000000000" pitchFamily="2" charset="-78"/>
              </a:rPr>
              <a:t>:</a:t>
            </a:r>
            <a:endParaRPr lang="ar-SA" sz="2400" b="1" dirty="0">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3" name="مستطيل 2">
            <a:extLst>
              <a:ext uri="{FF2B5EF4-FFF2-40B4-BE49-F238E27FC236}">
                <a16:creationId xmlns:a16="http://schemas.microsoft.com/office/drawing/2014/main" id="{418B9FD2-77FB-429C-A040-F584B3D04605}"/>
              </a:ext>
            </a:extLst>
          </p:cNvPr>
          <p:cNvSpPr/>
          <p:nvPr/>
        </p:nvSpPr>
        <p:spPr>
          <a:xfrm>
            <a:off x="6880861" y="2914048"/>
            <a:ext cx="4151350" cy="2677656"/>
          </a:xfrm>
          <a:prstGeom prst="rect">
            <a:avLst/>
          </a:prstGeom>
          <a:solidFill>
            <a:schemeClr val="accent5">
              <a:lumMod val="60000"/>
              <a:lumOff val="40000"/>
            </a:schemeClr>
          </a:solidFill>
        </p:spPr>
        <p:txBody>
          <a:bodyPr wrap="square">
            <a:spAutoFit/>
          </a:bodyPr>
          <a:lstStyle/>
          <a:p>
            <a:pPr algn="ctr" rtl="1"/>
            <a:r>
              <a:rPr lang="ar-SA" sz="2400" b="1" dirty="0" smtClean="0">
                <a:solidFill>
                  <a:schemeClr val="accent5">
                    <a:lumMod val="50000"/>
                  </a:schemeClr>
                </a:solidFill>
                <a:latin typeface="Sakkal Majalla" panose="02000000000000000000" pitchFamily="2" charset="-78"/>
                <a:cs typeface="Sakkal Majalla" panose="02000000000000000000" pitchFamily="2" charset="-78"/>
              </a:rPr>
              <a:t>الأهداف الرئيسية</a:t>
            </a:r>
          </a:p>
          <a:p>
            <a:pPr algn="ctr" rtl="1"/>
            <a:endParaRPr lang="ar-SA" sz="2400" b="1" dirty="0">
              <a:solidFill>
                <a:schemeClr val="accent5">
                  <a:lumMod val="50000"/>
                </a:schemeClr>
              </a:solidFill>
              <a:latin typeface="Sakkal Majalla" panose="02000000000000000000" pitchFamily="2" charset="-78"/>
              <a:cs typeface="Sakkal Majalla" panose="02000000000000000000" pitchFamily="2" charset="-78"/>
            </a:endParaRPr>
          </a:p>
          <a:p>
            <a:pPr marL="457200" indent="-457200" algn="just" rtl="1">
              <a:buFont typeface="+mj-lt"/>
              <a:buAutoNum type="arabicPeriod"/>
            </a:pPr>
            <a:r>
              <a:rPr lang="ar-SA" sz="2400" dirty="0">
                <a:latin typeface="Sakkal Majalla" panose="02000000000000000000" pitchFamily="2" charset="-78"/>
                <a:cs typeface="Sakkal Majalla" panose="02000000000000000000" pitchFamily="2" charset="-78"/>
              </a:rPr>
              <a:t>تحقيق اعلى عائد.</a:t>
            </a:r>
          </a:p>
          <a:p>
            <a:pPr marL="457200" indent="-457200" algn="just" rtl="1">
              <a:buFont typeface="+mj-lt"/>
              <a:buAutoNum type="arabicPeriod"/>
            </a:pPr>
            <a:r>
              <a:rPr lang="ar-SA" sz="2400" dirty="0">
                <a:latin typeface="Sakkal Majalla" panose="02000000000000000000" pitchFamily="2" charset="-78"/>
                <a:cs typeface="Sakkal Majalla" panose="02000000000000000000" pitchFamily="2" charset="-78"/>
              </a:rPr>
              <a:t>تحقيق السيولة اللازمة للمنظمة خوفا من العسر المالي</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algn="just" rtl="1"/>
            <a:r>
              <a:rPr lang="ar-SA" sz="2400" b="1" dirty="0">
                <a:solidFill>
                  <a:schemeClr val="accent5">
                    <a:lumMod val="50000"/>
                  </a:schemeClr>
                </a:solidFill>
                <a:latin typeface="Sakkal Majalla" panose="02000000000000000000" pitchFamily="2" charset="-78"/>
                <a:cs typeface="Sakkal Majalla" panose="02000000000000000000" pitchFamily="2" charset="-78"/>
              </a:rPr>
              <a:t>هل هناك تعارض في الهدفين</a:t>
            </a:r>
            <a:r>
              <a:rPr lang="ar-SA" sz="2400" b="1" dirty="0" smtClean="0">
                <a:solidFill>
                  <a:schemeClr val="accent5">
                    <a:lumMod val="50000"/>
                  </a:schemeClr>
                </a:solidFill>
                <a:latin typeface="Sakkal Majalla" panose="02000000000000000000" pitchFamily="2" charset="-78"/>
                <a:cs typeface="Sakkal Majalla" panose="02000000000000000000" pitchFamily="2" charset="-78"/>
              </a:rPr>
              <a:t>؟</a:t>
            </a:r>
          </a:p>
          <a:p>
            <a:pPr algn="just" rtl="1"/>
            <a:endParaRPr lang="ar-SA" sz="2400" dirty="0">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7159B111-58B9-44FA-908A-E4690AC2FCEE}"/>
              </a:ext>
            </a:extLst>
          </p:cNvPr>
          <p:cNvSpPr/>
          <p:nvPr/>
        </p:nvSpPr>
        <p:spPr>
          <a:xfrm>
            <a:off x="950856" y="2883270"/>
            <a:ext cx="5481924" cy="2708434"/>
          </a:xfrm>
          <a:prstGeom prst="rect">
            <a:avLst/>
          </a:prstGeom>
          <a:solidFill>
            <a:schemeClr val="accent5">
              <a:lumMod val="60000"/>
              <a:lumOff val="40000"/>
            </a:schemeClr>
          </a:solidFill>
        </p:spPr>
        <p:txBody>
          <a:bodyPr wrap="square">
            <a:spAutoFit/>
          </a:bodyPr>
          <a:lstStyle/>
          <a:p>
            <a:pPr algn="ctr" rtl="1"/>
            <a:r>
              <a:rPr lang="ar-SA" sz="2400" b="1" dirty="0">
                <a:solidFill>
                  <a:schemeClr val="accent5">
                    <a:lumMod val="50000"/>
                  </a:schemeClr>
                </a:solidFill>
                <a:latin typeface="Sakkal Majalla" panose="02000000000000000000" pitchFamily="2" charset="-78"/>
                <a:cs typeface="Sakkal Majalla" panose="02000000000000000000" pitchFamily="2" charset="-78"/>
              </a:rPr>
              <a:t>الأهداف  الفرعية</a:t>
            </a:r>
          </a:p>
          <a:p>
            <a:pPr marL="457200" indent="-457200" algn="r" rtl="1">
              <a:buFont typeface="+mj-lt"/>
              <a:buAutoNum type="arabicPeriod"/>
            </a:pPr>
            <a:r>
              <a:rPr lang="ar-SA" sz="2400" dirty="0">
                <a:latin typeface="Sakkal Majalla" panose="02000000000000000000" pitchFamily="2" charset="-78"/>
                <a:cs typeface="Sakkal Majalla" panose="02000000000000000000" pitchFamily="2" charset="-78"/>
              </a:rPr>
              <a:t>المحافظة على رأس المال الاصلي (مهما كانت المخاطر). </a:t>
            </a:r>
          </a:p>
          <a:p>
            <a:pPr marL="457200" indent="-457200" algn="r" rtl="1">
              <a:buFont typeface="+mj-lt"/>
              <a:buAutoNum type="arabicPeriod"/>
            </a:pPr>
            <a:r>
              <a:rPr lang="ar-SA" sz="2400" dirty="0">
                <a:latin typeface="Sakkal Majalla" panose="02000000000000000000" pitchFamily="2" charset="-78"/>
                <a:cs typeface="Sakkal Majalla" panose="02000000000000000000" pitchFamily="2" charset="-78"/>
              </a:rPr>
              <a:t>استقرار تدفق النقد </a:t>
            </a:r>
            <a:endParaRPr lang="en-US" sz="2400" dirty="0">
              <a:latin typeface="Sakkal Majalla" panose="02000000000000000000" pitchFamily="2" charset="-78"/>
              <a:cs typeface="Sakkal Majalla" panose="02000000000000000000" pitchFamily="2" charset="-78"/>
            </a:endParaRPr>
          </a:p>
          <a:p>
            <a:pPr marL="457200" indent="-457200" algn="r" rtl="1">
              <a:buFont typeface="+mj-lt"/>
              <a:buAutoNum type="arabicPeriod"/>
            </a:pPr>
            <a:r>
              <a:rPr lang="ar-SA" sz="2400" dirty="0">
                <a:latin typeface="Sakkal Majalla" panose="02000000000000000000" pitchFamily="2" charset="-78"/>
                <a:cs typeface="Sakkal Majalla" panose="02000000000000000000" pitchFamily="2" charset="-78"/>
              </a:rPr>
              <a:t>(اختيار اوراق مالية تحقق دخل شبة ثابت  مثل السندات).</a:t>
            </a:r>
          </a:p>
          <a:p>
            <a:pPr marL="457200" indent="-457200" algn="r" rtl="1">
              <a:buFont typeface="+mj-lt"/>
              <a:buAutoNum type="arabicPeriod"/>
            </a:pPr>
            <a:r>
              <a:rPr lang="ar-SA" sz="2400" dirty="0">
                <a:latin typeface="Sakkal Majalla" panose="02000000000000000000" pitchFamily="2" charset="-78"/>
                <a:cs typeface="Sakkal Majalla" panose="02000000000000000000" pitchFamily="2" charset="-78"/>
              </a:rPr>
              <a:t>تنمية رأس المال.                      </a:t>
            </a:r>
          </a:p>
          <a:p>
            <a:pPr marL="457200" indent="-457200" algn="r" rtl="1">
              <a:buFont typeface="+mj-lt"/>
              <a:buAutoNum type="arabicPeriod"/>
            </a:pPr>
            <a:r>
              <a:rPr lang="ar-SA" sz="2400" dirty="0">
                <a:latin typeface="Sakkal Majalla" panose="02000000000000000000" pitchFamily="2" charset="-78"/>
                <a:cs typeface="Sakkal Majalla" panose="02000000000000000000" pitchFamily="2" charset="-78"/>
              </a:rPr>
              <a:t>التنويع.</a:t>
            </a:r>
          </a:p>
          <a:p>
            <a:pPr marL="457200" indent="-457200" algn="r" rtl="1">
              <a:buFont typeface="+mj-lt"/>
              <a:buAutoNum type="arabicPeriod"/>
            </a:pPr>
            <a:r>
              <a:rPr lang="ar-SA" sz="2400" dirty="0">
                <a:latin typeface="Sakkal Majalla" panose="02000000000000000000" pitchFamily="2" charset="-78"/>
                <a:cs typeface="Sakkal Majalla" panose="02000000000000000000" pitchFamily="2" charset="-78"/>
              </a:rPr>
              <a:t>القابلية للتسييل وبدون خسائر.</a:t>
            </a:r>
          </a:p>
        </p:txBody>
      </p:sp>
    </p:spTree>
    <p:extLst>
      <p:ext uri="{BB962C8B-B14F-4D97-AF65-F5344CB8AC3E}">
        <p14:creationId xmlns:p14="http://schemas.microsoft.com/office/powerpoint/2010/main" val="22230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1212979" y="651452"/>
            <a:ext cx="321016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212978" y="404527"/>
            <a:ext cx="3210165" cy="854135"/>
          </a:xfrm>
          <a:prstGeom prst="rect">
            <a:avLst/>
          </a:prstGeom>
        </p:spPr>
        <p:txBody>
          <a:bodyPr vert="horz" lIns="91440" tIns="45720" rIns="91440" bIns="45720" rtlCol="1" anchor="b">
            <a:normAutofit fontScale="925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أنواع المحافظ الاستثمارية</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grpSp>
        <p:nvGrpSpPr>
          <p:cNvPr id="11" name="Google Shape;1382;p36">
            <a:extLst>
              <a:ext uri="{FF2B5EF4-FFF2-40B4-BE49-F238E27FC236}">
                <a16:creationId xmlns:a16="http://schemas.microsoft.com/office/drawing/2014/main" id="{EC4DF3CC-442F-4984-B0C8-0CF60355A6C9}"/>
              </a:ext>
            </a:extLst>
          </p:cNvPr>
          <p:cNvGrpSpPr/>
          <p:nvPr/>
        </p:nvGrpSpPr>
        <p:grpSpPr>
          <a:xfrm>
            <a:off x="8016579" y="1518603"/>
            <a:ext cx="3307095" cy="1866900"/>
            <a:chOff x="9092078" y="2209800"/>
            <a:chExt cx="1591582" cy="1866900"/>
          </a:xfrm>
        </p:grpSpPr>
        <p:sp>
          <p:nvSpPr>
            <p:cNvPr id="13" name="Google Shape;1383;p36">
              <a:extLst>
                <a:ext uri="{FF2B5EF4-FFF2-40B4-BE49-F238E27FC236}">
                  <a16:creationId xmlns:a16="http://schemas.microsoft.com/office/drawing/2014/main" id="{0D4B0C3C-2730-491B-8A03-024373A7F73E}"/>
                </a:ext>
              </a:extLst>
            </p:cNvPr>
            <p:cNvSpPr/>
            <p:nvPr/>
          </p:nvSpPr>
          <p:spPr>
            <a:xfrm>
              <a:off x="9092078" y="2209800"/>
              <a:ext cx="1591582" cy="1866900"/>
            </a:xfrm>
            <a:custGeom>
              <a:avLst/>
              <a:gdLst/>
              <a:ahLst/>
              <a:cxnLst/>
              <a:rect l="l" t="t" r="r" b="b"/>
              <a:pathLst>
                <a:path w="1591582" h="1866900" extrusionOk="0">
                  <a:moveTo>
                    <a:pt x="191993" y="0"/>
                  </a:moveTo>
                  <a:lnTo>
                    <a:pt x="1399589" y="0"/>
                  </a:lnTo>
                  <a:cubicBezTo>
                    <a:pt x="1505624" y="0"/>
                    <a:pt x="1591582" y="85958"/>
                    <a:pt x="1591582" y="191993"/>
                  </a:cubicBezTo>
                  <a:lnTo>
                    <a:pt x="1591582" y="1866900"/>
                  </a:lnTo>
                  <a:lnTo>
                    <a:pt x="1591582" y="1866900"/>
                  </a:lnTo>
                  <a:lnTo>
                    <a:pt x="0" y="1866900"/>
                  </a:lnTo>
                  <a:lnTo>
                    <a:pt x="0" y="1866900"/>
                  </a:lnTo>
                  <a:lnTo>
                    <a:pt x="0" y="191993"/>
                  </a:lnTo>
                  <a:cubicBezTo>
                    <a:pt x="0" y="85958"/>
                    <a:pt x="85958" y="0"/>
                    <a:pt x="191993" y="0"/>
                  </a:cubicBezTo>
                  <a:close/>
                </a:path>
              </a:pathLst>
            </a:custGeom>
            <a:solidFill>
              <a:srgbClr val="1C7CBB"/>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4" name="Google Shape;1384;p36">
              <a:extLst>
                <a:ext uri="{FF2B5EF4-FFF2-40B4-BE49-F238E27FC236}">
                  <a16:creationId xmlns:a16="http://schemas.microsoft.com/office/drawing/2014/main" id="{0A549A1E-C53C-4A41-BB23-6844EAAC5148}"/>
                </a:ext>
              </a:extLst>
            </p:cNvPr>
            <p:cNvSpPr txBox="1"/>
            <p:nvPr/>
          </p:nvSpPr>
          <p:spPr>
            <a:xfrm>
              <a:off x="9459653" y="2364077"/>
              <a:ext cx="894432" cy="954067"/>
            </a:xfrm>
            <a:prstGeom prst="rect">
              <a:avLst/>
            </a:prstGeom>
            <a:noFill/>
            <a:ln>
              <a:noFill/>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E6E7E9"/>
                </a:buClr>
                <a:buSzPts val="6000"/>
                <a:buFont typeface="Twentieth Century"/>
                <a:buNone/>
              </a:pPr>
              <a:r>
                <a:rPr lang="ar-SA" sz="2800" b="1" i="0" u="none" strike="noStrike" cap="none" dirty="0">
                  <a:solidFill>
                    <a:schemeClr val="bg1"/>
                  </a:solidFill>
                  <a:latin typeface="Sakkal Majalla" panose="02000000000000000000" pitchFamily="2" charset="-78"/>
                  <a:ea typeface="Twentieth Century"/>
                  <a:cs typeface="Sakkal Majalla" panose="02000000000000000000" pitchFamily="2" charset="-78"/>
                  <a:sym typeface="Twentieth Century"/>
                </a:rPr>
                <a:t>1- محفظة الدخل</a:t>
              </a:r>
              <a:endParaRPr sz="2800" b="0" i="0" u="none" strike="noStrike" cap="none" dirty="0">
                <a:solidFill>
                  <a:schemeClr val="bg1"/>
                </a:solidFill>
                <a:latin typeface="Sakkal Majalla" panose="02000000000000000000" pitchFamily="2" charset="-78"/>
                <a:ea typeface="Arial"/>
                <a:cs typeface="Sakkal Majalla" panose="02000000000000000000" pitchFamily="2" charset="-78"/>
                <a:sym typeface="Arial"/>
              </a:endParaRPr>
            </a:p>
          </p:txBody>
        </p:sp>
      </p:grpSp>
      <p:grpSp>
        <p:nvGrpSpPr>
          <p:cNvPr id="15" name="Google Shape;1385;p36">
            <a:extLst>
              <a:ext uri="{FF2B5EF4-FFF2-40B4-BE49-F238E27FC236}">
                <a16:creationId xmlns:a16="http://schemas.microsoft.com/office/drawing/2014/main" id="{F847FC7A-6899-4851-8DFE-D9D59D1086E6}"/>
              </a:ext>
            </a:extLst>
          </p:cNvPr>
          <p:cNvGrpSpPr/>
          <p:nvPr/>
        </p:nvGrpSpPr>
        <p:grpSpPr>
          <a:xfrm>
            <a:off x="4498667" y="1518603"/>
            <a:ext cx="3307095" cy="1866900"/>
            <a:chOff x="6488272" y="2209800"/>
            <a:chExt cx="1591582" cy="1866900"/>
          </a:xfrm>
        </p:grpSpPr>
        <p:sp>
          <p:nvSpPr>
            <p:cNvPr id="16" name="Google Shape;1386;p36">
              <a:extLst>
                <a:ext uri="{FF2B5EF4-FFF2-40B4-BE49-F238E27FC236}">
                  <a16:creationId xmlns:a16="http://schemas.microsoft.com/office/drawing/2014/main" id="{05906E6C-D368-4F68-95A0-C935D76AD585}"/>
                </a:ext>
              </a:extLst>
            </p:cNvPr>
            <p:cNvSpPr/>
            <p:nvPr/>
          </p:nvSpPr>
          <p:spPr>
            <a:xfrm>
              <a:off x="6488272" y="2209800"/>
              <a:ext cx="1591582" cy="1866900"/>
            </a:xfrm>
            <a:custGeom>
              <a:avLst/>
              <a:gdLst/>
              <a:ahLst/>
              <a:cxnLst/>
              <a:rect l="l" t="t" r="r" b="b"/>
              <a:pathLst>
                <a:path w="1591582" h="1866900" extrusionOk="0">
                  <a:moveTo>
                    <a:pt x="191993" y="0"/>
                  </a:moveTo>
                  <a:lnTo>
                    <a:pt x="1399589" y="0"/>
                  </a:lnTo>
                  <a:cubicBezTo>
                    <a:pt x="1505624" y="0"/>
                    <a:pt x="1591582" y="85958"/>
                    <a:pt x="1591582" y="191993"/>
                  </a:cubicBezTo>
                  <a:lnTo>
                    <a:pt x="1591582" y="1866900"/>
                  </a:lnTo>
                  <a:lnTo>
                    <a:pt x="1591582" y="1866900"/>
                  </a:lnTo>
                  <a:lnTo>
                    <a:pt x="0" y="1866900"/>
                  </a:lnTo>
                  <a:lnTo>
                    <a:pt x="0" y="1866900"/>
                  </a:lnTo>
                  <a:lnTo>
                    <a:pt x="0" y="191993"/>
                  </a:lnTo>
                  <a:cubicBezTo>
                    <a:pt x="0" y="85958"/>
                    <a:pt x="85958" y="0"/>
                    <a:pt x="191993" y="0"/>
                  </a:cubicBezTo>
                  <a:close/>
                </a:path>
              </a:pathLst>
            </a:custGeom>
            <a:solidFill>
              <a:srgbClr val="EE952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7" name="Google Shape;1387;p36">
              <a:extLst>
                <a:ext uri="{FF2B5EF4-FFF2-40B4-BE49-F238E27FC236}">
                  <a16:creationId xmlns:a16="http://schemas.microsoft.com/office/drawing/2014/main" id="{B921323C-13C8-419C-BC26-7626C877AF25}"/>
                </a:ext>
              </a:extLst>
            </p:cNvPr>
            <p:cNvSpPr txBox="1"/>
            <p:nvPr/>
          </p:nvSpPr>
          <p:spPr>
            <a:xfrm>
              <a:off x="6836845" y="2364076"/>
              <a:ext cx="894432" cy="954067"/>
            </a:xfrm>
            <a:prstGeom prst="rect">
              <a:avLst/>
            </a:prstGeom>
            <a:noFill/>
            <a:ln>
              <a:noFill/>
            </a:ln>
          </p:spPr>
          <p:txBody>
            <a:bodyPr spcFirstLastPara="1" wrap="square" lIns="91425" tIns="45700" rIns="91425" bIns="45700" anchor="t" anchorCtr="0">
              <a:spAutoFit/>
            </a:bodyPr>
            <a:lstStyle/>
            <a:p>
              <a:pPr algn="ctr" rtl="1">
                <a:buClr>
                  <a:srgbClr val="E6E7E9"/>
                </a:buClr>
                <a:buSzPts val="6000"/>
              </a:pPr>
              <a:r>
                <a:rPr lang="ar-SA" sz="2800" b="1" dirty="0">
                  <a:solidFill>
                    <a:schemeClr val="bg1"/>
                  </a:solidFill>
                  <a:latin typeface="Sakkal Majalla" panose="02000000000000000000" pitchFamily="2" charset="-78"/>
                  <a:cs typeface="Sakkal Majalla" panose="02000000000000000000" pitchFamily="2" charset="-78"/>
                </a:rPr>
                <a:t>2</a:t>
              </a:r>
              <a:r>
                <a:rPr lang="ar-SA" sz="2800" b="1" dirty="0">
                  <a:solidFill>
                    <a:schemeClr val="bg1"/>
                  </a:solidFill>
                  <a:latin typeface="Sakkal Majalla" panose="02000000000000000000" pitchFamily="2" charset="-78"/>
                  <a:ea typeface="Twentieth Century"/>
                  <a:cs typeface="Sakkal Majalla" panose="02000000000000000000" pitchFamily="2" charset="-78"/>
                </a:rPr>
                <a:t>- محفظة النمو</a:t>
              </a:r>
              <a:endParaRPr lang="en-US" sz="2800" b="1" dirty="0">
                <a:solidFill>
                  <a:schemeClr val="bg1"/>
                </a:solidFill>
                <a:latin typeface="Sakkal Majalla" panose="02000000000000000000" pitchFamily="2" charset="-78"/>
                <a:ea typeface="Twentieth Century"/>
                <a:cs typeface="Sakkal Majalla" panose="02000000000000000000" pitchFamily="2" charset="-78"/>
              </a:endParaRPr>
            </a:p>
          </p:txBody>
        </p:sp>
      </p:grpSp>
      <p:grpSp>
        <p:nvGrpSpPr>
          <p:cNvPr id="19" name="Google Shape;1388;p36">
            <a:extLst>
              <a:ext uri="{FF2B5EF4-FFF2-40B4-BE49-F238E27FC236}">
                <a16:creationId xmlns:a16="http://schemas.microsoft.com/office/drawing/2014/main" id="{5D509E0B-34EF-4466-BBBC-BC516941CF2E}"/>
              </a:ext>
            </a:extLst>
          </p:cNvPr>
          <p:cNvGrpSpPr/>
          <p:nvPr/>
        </p:nvGrpSpPr>
        <p:grpSpPr>
          <a:xfrm>
            <a:off x="948889" y="1589968"/>
            <a:ext cx="3307095" cy="1866900"/>
            <a:chOff x="3991395" y="2209800"/>
            <a:chExt cx="1591582" cy="1866900"/>
          </a:xfrm>
          <a:solidFill>
            <a:schemeClr val="accent1">
              <a:lumMod val="75000"/>
            </a:schemeClr>
          </a:solidFill>
        </p:grpSpPr>
        <p:sp>
          <p:nvSpPr>
            <p:cNvPr id="20" name="Google Shape;1389;p36">
              <a:extLst>
                <a:ext uri="{FF2B5EF4-FFF2-40B4-BE49-F238E27FC236}">
                  <a16:creationId xmlns:a16="http://schemas.microsoft.com/office/drawing/2014/main" id="{208DE1B2-5D6B-4614-B820-DE9F7BF2C39D}"/>
                </a:ext>
              </a:extLst>
            </p:cNvPr>
            <p:cNvSpPr/>
            <p:nvPr/>
          </p:nvSpPr>
          <p:spPr>
            <a:xfrm>
              <a:off x="3991395" y="2209800"/>
              <a:ext cx="1591582" cy="1866900"/>
            </a:xfrm>
            <a:custGeom>
              <a:avLst/>
              <a:gdLst/>
              <a:ahLst/>
              <a:cxnLst/>
              <a:rect l="l" t="t" r="r" b="b"/>
              <a:pathLst>
                <a:path w="1591582" h="1866900" extrusionOk="0">
                  <a:moveTo>
                    <a:pt x="191993" y="0"/>
                  </a:moveTo>
                  <a:lnTo>
                    <a:pt x="1399589" y="0"/>
                  </a:lnTo>
                  <a:cubicBezTo>
                    <a:pt x="1505624" y="0"/>
                    <a:pt x="1591582" y="85958"/>
                    <a:pt x="1591582" y="191993"/>
                  </a:cubicBezTo>
                  <a:lnTo>
                    <a:pt x="1591582" y="1866900"/>
                  </a:lnTo>
                  <a:lnTo>
                    <a:pt x="1591582" y="1866900"/>
                  </a:lnTo>
                  <a:lnTo>
                    <a:pt x="0" y="1866900"/>
                  </a:lnTo>
                  <a:lnTo>
                    <a:pt x="0" y="1866900"/>
                  </a:lnTo>
                  <a:lnTo>
                    <a:pt x="0" y="191993"/>
                  </a:lnTo>
                  <a:cubicBezTo>
                    <a:pt x="0" y="85958"/>
                    <a:pt x="85958" y="0"/>
                    <a:pt x="191993" y="0"/>
                  </a:cubicBezTo>
                  <a:close/>
                </a:path>
              </a:pathLst>
            </a:custGeom>
            <a:grp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1" name="Google Shape;1390;p36">
              <a:extLst>
                <a:ext uri="{FF2B5EF4-FFF2-40B4-BE49-F238E27FC236}">
                  <a16:creationId xmlns:a16="http://schemas.microsoft.com/office/drawing/2014/main" id="{21238F9E-852F-4E89-A42B-212124EB92F8}"/>
                </a:ext>
              </a:extLst>
            </p:cNvPr>
            <p:cNvSpPr txBox="1"/>
            <p:nvPr/>
          </p:nvSpPr>
          <p:spPr>
            <a:xfrm>
              <a:off x="4358123" y="2334907"/>
              <a:ext cx="894432" cy="954067"/>
            </a:xfrm>
            <a:prstGeom prst="rect">
              <a:avLst/>
            </a:prstGeom>
            <a:grpFill/>
            <a:ln>
              <a:noFill/>
            </a:ln>
          </p:spPr>
          <p:txBody>
            <a:bodyPr spcFirstLastPara="1" wrap="square" lIns="91425" tIns="45700" rIns="91425" bIns="45700" anchor="t" anchorCtr="0">
              <a:spAutoFit/>
            </a:bodyPr>
            <a:lstStyle/>
            <a:p>
              <a:pPr lvl="0" algn="ctr">
                <a:buClr>
                  <a:srgbClr val="E6E7E9"/>
                </a:buClr>
                <a:buSzPts val="6000"/>
              </a:pPr>
              <a:r>
                <a:rPr lang="ar-SA" sz="2800" b="1" dirty="0">
                  <a:solidFill>
                    <a:schemeClr val="bg1"/>
                  </a:solidFill>
                  <a:latin typeface="Sakkal Majalla" panose="02000000000000000000" pitchFamily="2" charset="-78"/>
                  <a:cs typeface="Sakkal Majalla" panose="02000000000000000000" pitchFamily="2" charset="-78"/>
                </a:rPr>
                <a:t>3- المحفظة المختلطة</a:t>
              </a:r>
              <a:endParaRPr sz="2800" b="1" i="0" strike="noStrike" cap="none" dirty="0">
                <a:solidFill>
                  <a:schemeClr val="bg1"/>
                </a:solidFill>
                <a:latin typeface="Arial"/>
                <a:ea typeface="Arial"/>
                <a:cs typeface="Arial"/>
                <a:sym typeface="Arial"/>
              </a:endParaRPr>
            </a:p>
          </p:txBody>
        </p:sp>
      </p:grpSp>
      <p:sp>
        <p:nvSpPr>
          <p:cNvPr id="22" name="Google Shape;1402;p36">
            <a:extLst>
              <a:ext uri="{FF2B5EF4-FFF2-40B4-BE49-F238E27FC236}">
                <a16:creationId xmlns:a16="http://schemas.microsoft.com/office/drawing/2014/main" id="{6AA41605-53A2-487C-A6B9-16AD30B869BE}"/>
              </a:ext>
            </a:extLst>
          </p:cNvPr>
          <p:cNvSpPr/>
          <p:nvPr/>
        </p:nvSpPr>
        <p:spPr>
          <a:xfrm rot="10800000" flipH="1">
            <a:off x="948889" y="2523415"/>
            <a:ext cx="3307095" cy="3317314"/>
          </a:xfrm>
          <a:custGeom>
            <a:avLst/>
            <a:gdLst/>
            <a:ahLst/>
            <a:cxnLst/>
            <a:rect l="l" t="t" r="r" b="b"/>
            <a:pathLst>
              <a:path w="1591582" h="3031986" extrusionOk="0">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lnTo>
                  <a:pt x="0" y="3031986"/>
                </a:lnTo>
                <a:close/>
              </a:path>
            </a:pathLst>
          </a:custGeom>
          <a:solidFill>
            <a:srgbClr val="F2F2F2"/>
          </a:solidFill>
          <a:ln>
            <a:noFill/>
          </a:ln>
          <a:effectLst>
            <a:outerShdw blurRad="63500" sx="107000" sy="107000">
              <a:srgbClr val="000000">
                <a:alpha val="22352"/>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3" name="Google Shape;1403;p36">
            <a:extLst>
              <a:ext uri="{FF2B5EF4-FFF2-40B4-BE49-F238E27FC236}">
                <a16:creationId xmlns:a16="http://schemas.microsoft.com/office/drawing/2014/main" id="{FABB05E2-E0A5-4C7C-BF4A-13346B226176}"/>
              </a:ext>
            </a:extLst>
          </p:cNvPr>
          <p:cNvSpPr/>
          <p:nvPr/>
        </p:nvSpPr>
        <p:spPr>
          <a:xfrm rot="10800000" flipH="1">
            <a:off x="4498667" y="2523415"/>
            <a:ext cx="3307095" cy="3317314"/>
          </a:xfrm>
          <a:custGeom>
            <a:avLst/>
            <a:gdLst/>
            <a:ahLst/>
            <a:cxnLst/>
            <a:rect l="l" t="t" r="r" b="b"/>
            <a:pathLst>
              <a:path w="1591582" h="3031986" extrusionOk="0">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lnTo>
                  <a:pt x="0" y="3031986"/>
                </a:lnTo>
                <a:close/>
              </a:path>
            </a:pathLst>
          </a:custGeom>
          <a:solidFill>
            <a:srgbClr val="F2F2F2"/>
          </a:solidFill>
          <a:ln>
            <a:noFill/>
          </a:ln>
          <a:effectLst>
            <a:outerShdw blurRad="63500" sx="107000" sy="107000">
              <a:srgbClr val="000000">
                <a:alpha val="22352"/>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4" name="Google Shape;1404;p36">
            <a:extLst>
              <a:ext uri="{FF2B5EF4-FFF2-40B4-BE49-F238E27FC236}">
                <a16:creationId xmlns:a16="http://schemas.microsoft.com/office/drawing/2014/main" id="{C2233F89-2C00-4EEA-A968-5CA83246253B}"/>
              </a:ext>
            </a:extLst>
          </p:cNvPr>
          <p:cNvSpPr/>
          <p:nvPr/>
        </p:nvSpPr>
        <p:spPr>
          <a:xfrm rot="10800000" flipH="1">
            <a:off x="8016579" y="2523415"/>
            <a:ext cx="3307095" cy="3317314"/>
          </a:xfrm>
          <a:custGeom>
            <a:avLst/>
            <a:gdLst/>
            <a:ahLst/>
            <a:cxnLst/>
            <a:rect l="l" t="t" r="r" b="b"/>
            <a:pathLst>
              <a:path w="1591582" h="3031986" extrusionOk="0">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lnTo>
                  <a:pt x="0" y="3031986"/>
                </a:lnTo>
                <a:close/>
              </a:path>
            </a:pathLst>
          </a:custGeom>
          <a:solidFill>
            <a:srgbClr val="F2F2F2"/>
          </a:solidFill>
          <a:ln>
            <a:noFill/>
          </a:ln>
          <a:effectLst>
            <a:outerShdw blurRad="63500" sx="107000" sy="107000">
              <a:srgbClr val="000000">
                <a:alpha val="22352"/>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
        <p:nvSpPr>
          <p:cNvPr id="9" name="مستطيل 8">
            <a:extLst>
              <a:ext uri="{FF2B5EF4-FFF2-40B4-BE49-F238E27FC236}">
                <a16:creationId xmlns:a16="http://schemas.microsoft.com/office/drawing/2014/main" id="{DFC277BA-6EBF-43C0-841D-4D48E63C9A87}"/>
              </a:ext>
            </a:extLst>
          </p:cNvPr>
          <p:cNvSpPr/>
          <p:nvPr/>
        </p:nvSpPr>
        <p:spPr>
          <a:xfrm>
            <a:off x="8186160" y="3051486"/>
            <a:ext cx="2967923" cy="2677656"/>
          </a:xfrm>
          <a:prstGeom prst="rect">
            <a:avLst/>
          </a:prstGeom>
        </p:spPr>
        <p:txBody>
          <a:bodyPr wrap="square">
            <a:spAutoFit/>
          </a:bodyPr>
          <a:lstStyle/>
          <a:p>
            <a:pPr marL="342900" indent="-342900" algn="just" rtl="1">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تهدف إلى تحقيق أعلى دخل بأقل مستوى من المخاطرة. كيف ؟؟</a:t>
            </a:r>
          </a:p>
          <a:p>
            <a:pPr marL="342900" indent="-342900" algn="just" rtl="1">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عبر اختيار السندات التي تحقق أعلى فائدة وبأقل وقت عبر اختيار الاسهم التي تحقق توزيعات أرباح عالية.</a:t>
            </a:r>
          </a:p>
        </p:txBody>
      </p:sp>
      <p:sp>
        <p:nvSpPr>
          <p:cNvPr id="10" name="مستطيل 9">
            <a:extLst>
              <a:ext uri="{FF2B5EF4-FFF2-40B4-BE49-F238E27FC236}">
                <a16:creationId xmlns:a16="http://schemas.microsoft.com/office/drawing/2014/main" id="{1CB56EC8-57C4-43D5-A354-E7B4799A551E}"/>
              </a:ext>
            </a:extLst>
          </p:cNvPr>
          <p:cNvSpPr/>
          <p:nvPr/>
        </p:nvSpPr>
        <p:spPr>
          <a:xfrm>
            <a:off x="4659666" y="3273521"/>
            <a:ext cx="2985091" cy="1938992"/>
          </a:xfrm>
          <a:prstGeom prst="rect">
            <a:avLst/>
          </a:prstGeom>
        </p:spPr>
        <p:txBody>
          <a:bodyPr wrap="square">
            <a:spAutoFit/>
          </a:bodyPr>
          <a:lstStyle/>
          <a:p>
            <a:pPr marL="342900" indent="-342900" algn="r" rtl="1">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تهتم  بأسهم الشركات النامية وهي الشركات التي تنمو أرباحها وتزداد سنة بعد سنة.</a:t>
            </a:r>
          </a:p>
          <a:p>
            <a:pPr marL="342900" indent="-342900" algn="r" rtl="1">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اختيار اسهم الشركات النامية عملية صعبة ومعقدة.</a:t>
            </a:r>
          </a:p>
        </p:txBody>
      </p:sp>
      <p:sp>
        <p:nvSpPr>
          <p:cNvPr id="29" name="مستطيل 28">
            <a:extLst>
              <a:ext uri="{FF2B5EF4-FFF2-40B4-BE49-F238E27FC236}">
                <a16:creationId xmlns:a16="http://schemas.microsoft.com/office/drawing/2014/main" id="{60E74C5C-A4D5-4436-91BA-3071A13D7811}"/>
              </a:ext>
            </a:extLst>
          </p:cNvPr>
          <p:cNvSpPr/>
          <p:nvPr/>
        </p:nvSpPr>
        <p:spPr>
          <a:xfrm>
            <a:off x="948887" y="3810082"/>
            <a:ext cx="3214636" cy="492443"/>
          </a:xfrm>
          <a:prstGeom prst="rect">
            <a:avLst/>
          </a:prstGeom>
        </p:spPr>
        <p:txBody>
          <a:bodyPr wrap="square">
            <a:spAutoFit/>
          </a:bodyPr>
          <a:lstStyle/>
          <a:p>
            <a:pPr algn="ctr" rtl="1"/>
            <a:r>
              <a:rPr lang="ar-SA" sz="2600" dirty="0">
                <a:latin typeface="Sakkal Majalla" panose="02000000000000000000" pitchFamily="2" charset="-78"/>
                <a:cs typeface="Sakkal Majalla" panose="02000000000000000000" pitchFamily="2" charset="-78"/>
              </a:rPr>
              <a:t>وتجمع بين النوعين السابقين.</a:t>
            </a:r>
            <a:endParaRPr lang="ar-SA" sz="2600" u="sng"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371434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269422" y="1042383"/>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1212978" y="498541"/>
            <a:ext cx="4883021" cy="83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212977" y="553389"/>
            <a:ext cx="4883021" cy="854135"/>
          </a:xfrm>
          <a:prstGeom prst="rect">
            <a:avLst/>
          </a:prstGeom>
        </p:spPr>
        <p:txBody>
          <a:bodyPr vert="horz" lIns="91440" tIns="45720" rIns="91440" bIns="45720" rtlCol="1" anchor="b">
            <a:normAutofit fontScale="92500" lnSpcReduction="100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sym typeface="Wingdings" panose="05000000000000000000" pitchFamily="2" charset="2"/>
              </a:rPr>
              <a:t>سياسات الاستثمار في محفظة الأوراق المالية</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grpSp>
        <p:nvGrpSpPr>
          <p:cNvPr id="11" name="Google Shape;1382;p36">
            <a:extLst>
              <a:ext uri="{FF2B5EF4-FFF2-40B4-BE49-F238E27FC236}">
                <a16:creationId xmlns:a16="http://schemas.microsoft.com/office/drawing/2014/main" id="{EC4DF3CC-442F-4984-B0C8-0CF60355A6C9}"/>
              </a:ext>
            </a:extLst>
          </p:cNvPr>
          <p:cNvGrpSpPr/>
          <p:nvPr/>
        </p:nvGrpSpPr>
        <p:grpSpPr>
          <a:xfrm>
            <a:off x="8492490" y="2328724"/>
            <a:ext cx="2568294" cy="2159072"/>
            <a:chOff x="9092078" y="2209800"/>
            <a:chExt cx="1591582" cy="1866900"/>
          </a:xfrm>
        </p:grpSpPr>
        <p:sp>
          <p:nvSpPr>
            <p:cNvPr id="13" name="Google Shape;1383;p36">
              <a:extLst>
                <a:ext uri="{FF2B5EF4-FFF2-40B4-BE49-F238E27FC236}">
                  <a16:creationId xmlns:a16="http://schemas.microsoft.com/office/drawing/2014/main" id="{0D4B0C3C-2730-491B-8A03-024373A7F73E}"/>
                </a:ext>
              </a:extLst>
            </p:cNvPr>
            <p:cNvSpPr/>
            <p:nvPr/>
          </p:nvSpPr>
          <p:spPr>
            <a:xfrm>
              <a:off x="9092078" y="2209800"/>
              <a:ext cx="1591582" cy="1866900"/>
            </a:xfrm>
            <a:custGeom>
              <a:avLst/>
              <a:gdLst/>
              <a:ahLst/>
              <a:cxnLst/>
              <a:rect l="l" t="t" r="r" b="b"/>
              <a:pathLst>
                <a:path w="1591582" h="1866900" extrusionOk="0">
                  <a:moveTo>
                    <a:pt x="191993" y="0"/>
                  </a:moveTo>
                  <a:lnTo>
                    <a:pt x="1399589" y="0"/>
                  </a:lnTo>
                  <a:cubicBezTo>
                    <a:pt x="1505624" y="0"/>
                    <a:pt x="1591582" y="85958"/>
                    <a:pt x="1591582" y="191993"/>
                  </a:cubicBezTo>
                  <a:lnTo>
                    <a:pt x="1591582" y="1866900"/>
                  </a:lnTo>
                  <a:lnTo>
                    <a:pt x="1591582" y="1866900"/>
                  </a:lnTo>
                  <a:lnTo>
                    <a:pt x="0" y="1866900"/>
                  </a:lnTo>
                  <a:lnTo>
                    <a:pt x="0" y="1866900"/>
                  </a:lnTo>
                  <a:lnTo>
                    <a:pt x="0" y="191993"/>
                  </a:lnTo>
                  <a:cubicBezTo>
                    <a:pt x="0" y="85958"/>
                    <a:pt x="85958" y="0"/>
                    <a:pt x="191993" y="0"/>
                  </a:cubicBezTo>
                  <a:close/>
                </a:path>
              </a:pathLst>
            </a:custGeom>
            <a:solidFill>
              <a:srgbClr val="1C7CBB"/>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4" name="Google Shape;1384;p36">
              <a:extLst>
                <a:ext uri="{FF2B5EF4-FFF2-40B4-BE49-F238E27FC236}">
                  <a16:creationId xmlns:a16="http://schemas.microsoft.com/office/drawing/2014/main" id="{0A549A1E-C53C-4A41-BB23-6844EAAC5148}"/>
                </a:ext>
              </a:extLst>
            </p:cNvPr>
            <p:cNvSpPr txBox="1"/>
            <p:nvPr/>
          </p:nvSpPr>
          <p:spPr>
            <a:xfrm>
              <a:off x="9137138" y="2587149"/>
              <a:ext cx="1501462" cy="954067"/>
            </a:xfrm>
            <a:prstGeom prst="rect">
              <a:avLst/>
            </a:prstGeom>
            <a:noFill/>
            <a:ln>
              <a:noFill/>
            </a:ln>
          </p:spPr>
          <p:txBody>
            <a:bodyPr spcFirstLastPara="1" wrap="square" lIns="91425" tIns="45700" rIns="91425" bIns="45700" anchor="t" anchorCtr="0">
              <a:spAutoFit/>
            </a:bodyPr>
            <a:lstStyle/>
            <a:p>
              <a:pPr algn="ctr" rtl="1">
                <a:buClr>
                  <a:srgbClr val="E6E7E9"/>
                </a:buClr>
                <a:buSzPts val="6000"/>
              </a:pPr>
              <a:r>
                <a:rPr lang="ar-SA" sz="2800" b="1" i="0" strike="noStrike" cap="none" dirty="0">
                  <a:solidFill>
                    <a:schemeClr val="bg1"/>
                  </a:solidFill>
                  <a:latin typeface="Sakkal Majalla" panose="02000000000000000000" pitchFamily="2" charset="-78"/>
                  <a:ea typeface="Twentieth Century"/>
                  <a:cs typeface="Sakkal Majalla" panose="02000000000000000000" pitchFamily="2" charset="-78"/>
                  <a:sym typeface="Twentieth Century"/>
                </a:rPr>
                <a:t>1- </a:t>
              </a:r>
              <a:r>
                <a:rPr lang="ar-SA" sz="2800" b="1" dirty="0">
                  <a:solidFill>
                    <a:schemeClr val="bg1"/>
                  </a:solidFill>
                  <a:latin typeface="Sakkal Majalla" panose="02000000000000000000" pitchFamily="2" charset="-78"/>
                  <a:cs typeface="Sakkal Majalla" panose="02000000000000000000" pitchFamily="2" charset="-78"/>
                </a:rPr>
                <a:t>سياسة المخاطر</a:t>
              </a:r>
            </a:p>
            <a:p>
              <a:pPr algn="ctr" rtl="1">
                <a:buClr>
                  <a:srgbClr val="E6E7E9"/>
                </a:buClr>
                <a:buSzPts val="6000"/>
              </a:pPr>
              <a:r>
                <a:rPr lang="ar-SA" sz="2800" b="1" dirty="0">
                  <a:solidFill>
                    <a:schemeClr val="bg1"/>
                  </a:solidFill>
                  <a:latin typeface="Sakkal Majalla" panose="02000000000000000000" pitchFamily="2" charset="-78"/>
                  <a:cs typeface="Sakkal Majalla" panose="02000000000000000000" pitchFamily="2" charset="-78"/>
                </a:rPr>
                <a:t>  أو الهجوم</a:t>
              </a:r>
              <a:endParaRPr lang="ar-SA" sz="2800" b="1" u="sng" dirty="0">
                <a:solidFill>
                  <a:schemeClr val="bg1"/>
                </a:solidFill>
              </a:endParaRPr>
            </a:p>
          </p:txBody>
        </p:sp>
      </p:grpSp>
      <p:sp>
        <p:nvSpPr>
          <p:cNvPr id="24" name="Google Shape;1404;p36">
            <a:extLst>
              <a:ext uri="{FF2B5EF4-FFF2-40B4-BE49-F238E27FC236}">
                <a16:creationId xmlns:a16="http://schemas.microsoft.com/office/drawing/2014/main" id="{C2233F89-2C00-4EEA-A968-5CA83246253B}"/>
              </a:ext>
            </a:extLst>
          </p:cNvPr>
          <p:cNvSpPr/>
          <p:nvPr/>
        </p:nvSpPr>
        <p:spPr>
          <a:xfrm rot="10800000" flipH="1">
            <a:off x="8492490" y="3973447"/>
            <a:ext cx="2568294" cy="1028699"/>
          </a:xfrm>
          <a:custGeom>
            <a:avLst/>
            <a:gdLst/>
            <a:ahLst/>
            <a:cxnLst/>
            <a:rect l="l" t="t" r="r" b="b"/>
            <a:pathLst>
              <a:path w="1591582" h="3031986" extrusionOk="0">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lnTo>
                  <a:pt x="0" y="3031986"/>
                </a:lnTo>
                <a:close/>
              </a:path>
            </a:pathLst>
          </a:custGeom>
          <a:solidFill>
            <a:srgbClr val="F2F2F2"/>
          </a:solidFill>
          <a:ln>
            <a:noFill/>
          </a:ln>
          <a:effectLst>
            <a:outerShdw blurRad="63500" sx="107000" sy="107000">
              <a:srgbClr val="000000">
                <a:alpha val="22352"/>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
        <p:nvSpPr>
          <p:cNvPr id="9" name="مستطيل 8">
            <a:extLst>
              <a:ext uri="{FF2B5EF4-FFF2-40B4-BE49-F238E27FC236}">
                <a16:creationId xmlns:a16="http://schemas.microsoft.com/office/drawing/2014/main" id="{DFC277BA-6EBF-43C0-841D-4D48E63C9A87}"/>
              </a:ext>
            </a:extLst>
          </p:cNvPr>
          <p:cNvSpPr/>
          <p:nvPr/>
        </p:nvSpPr>
        <p:spPr>
          <a:xfrm>
            <a:off x="1107729" y="2498576"/>
            <a:ext cx="6531210" cy="2308324"/>
          </a:xfrm>
          <a:prstGeom prst="rect">
            <a:avLst/>
          </a:prstGeom>
        </p:spPr>
        <p:txBody>
          <a:bodyPr wrap="square">
            <a:spAutoFit/>
          </a:bodyPr>
          <a:lstStyle/>
          <a:p>
            <a:pPr marL="342900" indent="-342900" algn="just" rtl="1">
              <a:lnSpc>
                <a:spcPct val="150000"/>
              </a:lnSpc>
              <a:buClr>
                <a:srgbClr val="0070C0"/>
              </a:buClr>
              <a:buFont typeface="Wingdings" panose="05000000000000000000" pitchFamily="2" charset="2"/>
              <a:buChar char="Ø"/>
            </a:pPr>
            <a:r>
              <a:rPr lang="ar-SA" sz="2400" dirty="0" smtClean="0">
                <a:latin typeface="Sakkal Majalla" panose="02000000000000000000" pitchFamily="2" charset="-78"/>
                <a:cs typeface="Sakkal Majalla" panose="02000000000000000000" pitchFamily="2" charset="-78"/>
              </a:rPr>
              <a:t>تحقي</a:t>
            </a:r>
            <a:r>
              <a:rPr lang="ar-SA" sz="2400" dirty="0">
                <a:latin typeface="Sakkal Majalla" panose="02000000000000000000" pitchFamily="2" charset="-78"/>
                <a:cs typeface="Sakkal Majalla" panose="02000000000000000000" pitchFamily="2" charset="-78"/>
              </a:rPr>
              <a:t>ق </a:t>
            </a:r>
            <a:r>
              <a:rPr lang="ar-SA" sz="2400" dirty="0">
                <a:latin typeface="Sakkal Majalla" panose="02000000000000000000" pitchFamily="2" charset="-78"/>
                <a:cs typeface="Sakkal Majalla" panose="02000000000000000000" pitchFamily="2" charset="-78"/>
              </a:rPr>
              <a:t>ارباح سريعة عالية تحمل مخاطر عالية.</a:t>
            </a:r>
          </a:p>
          <a:p>
            <a:pPr marL="342900" indent="-342900" algn="just" rtl="1">
              <a:lnSpc>
                <a:spcPct val="150000"/>
              </a:lnSpc>
              <a:buClr>
                <a:srgbClr val="0070C0"/>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التركيز </a:t>
            </a:r>
            <a:r>
              <a:rPr lang="ar-SA" sz="2400" dirty="0">
                <a:latin typeface="Sakkal Majalla" panose="02000000000000000000" pitchFamily="2" charset="-78"/>
                <a:cs typeface="Sakkal Majalla" panose="02000000000000000000" pitchFamily="2" charset="-78"/>
              </a:rPr>
              <a:t>على أسهم الشركات النامية لأنها تحقق أرباح عالية بسبب تحملها لمخاطر ناتجة عن التغيرات الاقتصادية.</a:t>
            </a:r>
          </a:p>
          <a:p>
            <a:pPr marL="342900" indent="-342900" algn="just" rtl="1">
              <a:lnSpc>
                <a:spcPct val="150000"/>
              </a:lnSpc>
              <a:buClr>
                <a:srgbClr val="0070C0"/>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فضل </a:t>
            </a:r>
            <a:r>
              <a:rPr lang="ar-SA" sz="2400" dirty="0">
                <a:latin typeface="Sakkal Majalla" panose="02000000000000000000" pitchFamily="2" charset="-78"/>
                <a:cs typeface="Sakkal Majalla" panose="02000000000000000000" pitchFamily="2" charset="-78"/>
              </a:rPr>
              <a:t>تطبيق هذه السياسة عندما يكون الاقتصاد في حالة رواج وازدهار.</a:t>
            </a:r>
          </a:p>
        </p:txBody>
      </p:sp>
    </p:spTree>
    <p:extLst>
      <p:ext uri="{BB962C8B-B14F-4D97-AF65-F5344CB8AC3E}">
        <p14:creationId xmlns:p14="http://schemas.microsoft.com/office/powerpoint/2010/main" val="630255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269422" y="1042383"/>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1212978" y="498541"/>
            <a:ext cx="4883021" cy="83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212977" y="553389"/>
            <a:ext cx="4883021" cy="854135"/>
          </a:xfrm>
          <a:prstGeom prst="rect">
            <a:avLst/>
          </a:prstGeom>
        </p:spPr>
        <p:txBody>
          <a:bodyPr vert="horz" lIns="91440" tIns="45720" rIns="91440" bIns="45720" rtlCol="1" anchor="b">
            <a:normAutofit fontScale="92500" lnSpcReduction="100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sym typeface="Wingdings" panose="05000000000000000000" pitchFamily="2" charset="2"/>
              </a:rPr>
              <a:t>سياسات الاستثمار في محفظة الأوراق المالية</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13" name="Google Shape;1383;p36">
            <a:extLst>
              <a:ext uri="{FF2B5EF4-FFF2-40B4-BE49-F238E27FC236}">
                <a16:creationId xmlns:a16="http://schemas.microsoft.com/office/drawing/2014/main" id="{0D4B0C3C-2730-491B-8A03-024373A7F73E}"/>
              </a:ext>
            </a:extLst>
          </p:cNvPr>
          <p:cNvSpPr/>
          <p:nvPr/>
        </p:nvSpPr>
        <p:spPr>
          <a:xfrm>
            <a:off x="8492490" y="2328724"/>
            <a:ext cx="2568294" cy="2159072"/>
          </a:xfrm>
          <a:custGeom>
            <a:avLst/>
            <a:gdLst/>
            <a:ahLst/>
            <a:cxnLst/>
            <a:rect l="l" t="t" r="r" b="b"/>
            <a:pathLst>
              <a:path w="1591582" h="1866900" extrusionOk="0">
                <a:moveTo>
                  <a:pt x="191993" y="0"/>
                </a:moveTo>
                <a:lnTo>
                  <a:pt x="1399589" y="0"/>
                </a:lnTo>
                <a:cubicBezTo>
                  <a:pt x="1505624" y="0"/>
                  <a:pt x="1591582" y="85958"/>
                  <a:pt x="1591582" y="191993"/>
                </a:cubicBezTo>
                <a:lnTo>
                  <a:pt x="1591582" y="1866900"/>
                </a:lnTo>
                <a:lnTo>
                  <a:pt x="1591582" y="1866900"/>
                </a:lnTo>
                <a:lnTo>
                  <a:pt x="0" y="1866900"/>
                </a:lnTo>
                <a:lnTo>
                  <a:pt x="0" y="1866900"/>
                </a:lnTo>
                <a:lnTo>
                  <a:pt x="0" y="191993"/>
                </a:lnTo>
                <a:cubicBezTo>
                  <a:pt x="0" y="85958"/>
                  <a:pt x="85958" y="0"/>
                  <a:pt x="191993" y="0"/>
                </a:cubicBezTo>
                <a:close/>
              </a:path>
            </a:pathLst>
          </a:custGeom>
          <a:solidFill>
            <a:srgbClr val="EE952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4" name="Google Shape;1404;p36">
            <a:extLst>
              <a:ext uri="{FF2B5EF4-FFF2-40B4-BE49-F238E27FC236}">
                <a16:creationId xmlns:a16="http://schemas.microsoft.com/office/drawing/2014/main" id="{C2233F89-2C00-4EEA-A968-5CA83246253B}"/>
              </a:ext>
            </a:extLst>
          </p:cNvPr>
          <p:cNvSpPr/>
          <p:nvPr/>
        </p:nvSpPr>
        <p:spPr>
          <a:xfrm rot="10800000" flipH="1">
            <a:off x="8492490" y="3973447"/>
            <a:ext cx="2568294" cy="1028699"/>
          </a:xfrm>
          <a:custGeom>
            <a:avLst/>
            <a:gdLst/>
            <a:ahLst/>
            <a:cxnLst/>
            <a:rect l="l" t="t" r="r" b="b"/>
            <a:pathLst>
              <a:path w="1591582" h="3031986" extrusionOk="0">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lnTo>
                  <a:pt x="0" y="3031986"/>
                </a:lnTo>
                <a:close/>
              </a:path>
            </a:pathLst>
          </a:custGeom>
          <a:solidFill>
            <a:srgbClr val="F2F2F2"/>
          </a:solidFill>
          <a:ln>
            <a:noFill/>
          </a:ln>
          <a:effectLst>
            <a:outerShdw blurRad="63500" sx="107000" sy="107000">
              <a:srgbClr val="000000">
                <a:alpha val="22352"/>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
        <p:nvSpPr>
          <p:cNvPr id="9" name="مستطيل 8">
            <a:extLst>
              <a:ext uri="{FF2B5EF4-FFF2-40B4-BE49-F238E27FC236}">
                <a16:creationId xmlns:a16="http://schemas.microsoft.com/office/drawing/2014/main" id="{DFC277BA-6EBF-43C0-841D-4D48E63C9A87}"/>
              </a:ext>
            </a:extLst>
          </p:cNvPr>
          <p:cNvSpPr/>
          <p:nvPr/>
        </p:nvSpPr>
        <p:spPr>
          <a:xfrm>
            <a:off x="1038128" y="2513549"/>
            <a:ext cx="6685656" cy="2308324"/>
          </a:xfrm>
          <a:prstGeom prst="rect">
            <a:avLst/>
          </a:prstGeom>
        </p:spPr>
        <p:txBody>
          <a:bodyPr wrap="square">
            <a:spAutoFit/>
          </a:bodyPr>
          <a:lstStyle/>
          <a:p>
            <a:pPr indent="182563" algn="r"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كسب أرباح شبة ثابتة بقليل </a:t>
            </a:r>
            <a:r>
              <a:rPr lang="ar-SA" sz="2400" dirty="0" smtClean="0">
                <a:latin typeface="Sakkal Majalla" panose="02000000000000000000" pitchFamily="2" charset="-78"/>
                <a:cs typeface="Sakkal Majalla" panose="02000000000000000000" pitchFamily="2" charset="-78"/>
              </a:rPr>
              <a:t>من </a:t>
            </a:r>
            <a:r>
              <a:rPr lang="ar-SA" sz="2400" dirty="0">
                <a:latin typeface="Sakkal Majalla" panose="02000000000000000000" pitchFamily="2" charset="-78"/>
                <a:cs typeface="Sakkal Majalla" panose="02000000000000000000" pitchFamily="2" charset="-78"/>
              </a:rPr>
              <a:t>المخاطرة لذلك تعتمد على </a:t>
            </a:r>
            <a:r>
              <a:rPr lang="ar-SA" sz="2400" dirty="0" smtClean="0">
                <a:latin typeface="Sakkal Majalla" panose="02000000000000000000" pitchFamily="2" charset="-78"/>
                <a:cs typeface="Sakkal Majalla" panose="02000000000000000000" pitchFamily="2" charset="-78"/>
              </a:rPr>
              <a:t>السندات (فائدة </a:t>
            </a:r>
            <a:r>
              <a:rPr lang="ar-SA" sz="2400" dirty="0">
                <a:latin typeface="Sakkal Majalla" panose="02000000000000000000" pitchFamily="2" charset="-78"/>
                <a:cs typeface="Sakkal Majalla" panose="02000000000000000000" pitchFamily="2" charset="-78"/>
              </a:rPr>
              <a:t>محددة) والأسهم التي تكون ذو عائد ثابت (اسهم الشركات الثابتة </a:t>
            </a:r>
            <a:r>
              <a:rPr lang="ar-SA" sz="2400" dirty="0" smtClean="0">
                <a:latin typeface="Sakkal Majalla" panose="02000000000000000000" pitchFamily="2" charset="-78"/>
                <a:cs typeface="Sakkal Majalla" panose="02000000000000000000" pitchFamily="2" charset="-78"/>
              </a:rPr>
              <a:t>لا تتأثر </a:t>
            </a:r>
            <a:r>
              <a:rPr lang="ar-SA" sz="2400" dirty="0">
                <a:latin typeface="Sakkal Majalla" panose="02000000000000000000" pitchFamily="2" charset="-78"/>
                <a:cs typeface="Sakkal Majalla" panose="02000000000000000000" pitchFamily="2" charset="-78"/>
              </a:rPr>
              <a:t>هذه الشركات كثيرا بالتغيرات الاقتصادية).</a:t>
            </a:r>
          </a:p>
          <a:p>
            <a:pPr indent="182563" algn="r"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يفضل تطبيق هذه السياسة عندما </a:t>
            </a:r>
            <a:r>
              <a:rPr lang="ar-SA" sz="2400" dirty="0" smtClean="0">
                <a:latin typeface="Sakkal Majalla" panose="02000000000000000000" pitchFamily="2" charset="-78"/>
                <a:cs typeface="Sakkal Majalla" panose="02000000000000000000" pitchFamily="2" charset="-78"/>
              </a:rPr>
              <a:t>يكون </a:t>
            </a:r>
            <a:r>
              <a:rPr lang="ar-SA" sz="2400" dirty="0">
                <a:latin typeface="Sakkal Majalla" panose="02000000000000000000" pitchFamily="2" charset="-78"/>
                <a:cs typeface="Sakkal Majalla" panose="02000000000000000000" pitchFamily="2" charset="-78"/>
              </a:rPr>
              <a:t>الاقتصاد في حالة كساد</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p:txBody>
      </p:sp>
      <p:sp>
        <p:nvSpPr>
          <p:cNvPr id="15" name="Google Shape;1387;p36">
            <a:extLst>
              <a:ext uri="{FF2B5EF4-FFF2-40B4-BE49-F238E27FC236}">
                <a16:creationId xmlns:a16="http://schemas.microsoft.com/office/drawing/2014/main" id="{B921323C-13C8-419C-BC26-7626C877AF25}"/>
              </a:ext>
            </a:extLst>
          </p:cNvPr>
          <p:cNvSpPr txBox="1"/>
          <p:nvPr/>
        </p:nvSpPr>
        <p:spPr>
          <a:xfrm>
            <a:off x="8416420" y="2744105"/>
            <a:ext cx="2720433" cy="984845"/>
          </a:xfrm>
          <a:prstGeom prst="rect">
            <a:avLst/>
          </a:prstGeom>
          <a:noFill/>
          <a:ln>
            <a:noFill/>
          </a:ln>
        </p:spPr>
        <p:txBody>
          <a:bodyPr spcFirstLastPara="1" wrap="square" lIns="91425" tIns="45700" rIns="91425" bIns="45700" anchor="t" anchorCtr="0">
            <a:spAutoFit/>
          </a:bodyPr>
          <a:lstStyle/>
          <a:p>
            <a:pPr algn="ctr" rtl="1">
              <a:buClr>
                <a:srgbClr val="E6E7E9"/>
              </a:buClr>
              <a:buSzPts val="6000"/>
            </a:pPr>
            <a:r>
              <a:rPr lang="ar-SA" sz="3000" b="1" dirty="0">
                <a:solidFill>
                  <a:schemeClr val="bg1"/>
                </a:solidFill>
                <a:latin typeface="Sakkal Majalla" panose="02000000000000000000" pitchFamily="2" charset="-78"/>
                <a:cs typeface="Sakkal Majalla" panose="02000000000000000000" pitchFamily="2" charset="-78"/>
              </a:rPr>
              <a:t>2</a:t>
            </a:r>
            <a:r>
              <a:rPr lang="ar-SA" sz="2800" b="1" dirty="0">
                <a:solidFill>
                  <a:schemeClr val="bg1"/>
                </a:solidFill>
                <a:latin typeface="Sakkal Majalla" panose="02000000000000000000" pitchFamily="2" charset="-78"/>
                <a:cs typeface="Sakkal Majalla" panose="02000000000000000000" pitchFamily="2" charset="-78"/>
              </a:rPr>
              <a:t>- السياسات المتحفظة</a:t>
            </a:r>
          </a:p>
          <a:p>
            <a:pPr algn="ctr" rtl="1">
              <a:buClr>
                <a:srgbClr val="E6E7E9"/>
              </a:buClr>
              <a:buSzPts val="6000"/>
            </a:pPr>
            <a:r>
              <a:rPr lang="ar-SA" sz="2800" b="1" dirty="0">
                <a:solidFill>
                  <a:schemeClr val="bg1"/>
                </a:solidFill>
                <a:latin typeface="Sakkal Majalla" panose="02000000000000000000" pitchFamily="2" charset="-78"/>
                <a:cs typeface="Sakkal Majalla" panose="02000000000000000000" pitchFamily="2" charset="-78"/>
              </a:rPr>
              <a:t> أو الدفاعية</a:t>
            </a:r>
            <a:endParaRPr lang="en-US" sz="28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4736810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269422" y="1042383"/>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1212978" y="498541"/>
            <a:ext cx="4883021" cy="83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212977" y="553389"/>
            <a:ext cx="4883021" cy="854135"/>
          </a:xfrm>
          <a:prstGeom prst="rect">
            <a:avLst/>
          </a:prstGeom>
        </p:spPr>
        <p:txBody>
          <a:bodyPr vert="horz" lIns="91440" tIns="45720" rIns="91440" bIns="45720" rtlCol="1" anchor="b">
            <a:normAutofit fontScale="92500" lnSpcReduction="100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sym typeface="Wingdings" panose="05000000000000000000" pitchFamily="2" charset="2"/>
              </a:rPr>
              <a:t>سياسات الاستثمار في محفظة الأوراق المالية</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13" name="Google Shape;1383;p36">
            <a:extLst>
              <a:ext uri="{FF2B5EF4-FFF2-40B4-BE49-F238E27FC236}">
                <a16:creationId xmlns:a16="http://schemas.microsoft.com/office/drawing/2014/main" id="{0D4B0C3C-2730-491B-8A03-024373A7F73E}"/>
              </a:ext>
            </a:extLst>
          </p:cNvPr>
          <p:cNvSpPr/>
          <p:nvPr/>
        </p:nvSpPr>
        <p:spPr>
          <a:xfrm>
            <a:off x="8492490" y="2328724"/>
            <a:ext cx="2568294" cy="2159072"/>
          </a:xfrm>
          <a:custGeom>
            <a:avLst/>
            <a:gdLst/>
            <a:ahLst/>
            <a:cxnLst/>
            <a:rect l="l" t="t" r="r" b="b"/>
            <a:pathLst>
              <a:path w="1591582" h="1866900" extrusionOk="0">
                <a:moveTo>
                  <a:pt x="191993" y="0"/>
                </a:moveTo>
                <a:lnTo>
                  <a:pt x="1399589" y="0"/>
                </a:lnTo>
                <a:cubicBezTo>
                  <a:pt x="1505624" y="0"/>
                  <a:pt x="1591582" y="85958"/>
                  <a:pt x="1591582" y="191993"/>
                </a:cubicBezTo>
                <a:lnTo>
                  <a:pt x="1591582" y="1866900"/>
                </a:lnTo>
                <a:lnTo>
                  <a:pt x="1591582" y="1866900"/>
                </a:lnTo>
                <a:lnTo>
                  <a:pt x="0" y="1866900"/>
                </a:lnTo>
                <a:lnTo>
                  <a:pt x="0" y="1866900"/>
                </a:lnTo>
                <a:lnTo>
                  <a:pt x="0" y="191993"/>
                </a:lnTo>
                <a:cubicBezTo>
                  <a:pt x="0" y="85958"/>
                  <a:pt x="85958" y="0"/>
                  <a:pt x="191993" y="0"/>
                </a:cubicBezTo>
                <a:close/>
              </a:path>
            </a:pathLst>
          </a:custGeom>
          <a:solidFill>
            <a:srgbClr val="26264D"/>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4" name="Google Shape;1404;p36">
            <a:extLst>
              <a:ext uri="{FF2B5EF4-FFF2-40B4-BE49-F238E27FC236}">
                <a16:creationId xmlns:a16="http://schemas.microsoft.com/office/drawing/2014/main" id="{C2233F89-2C00-4EEA-A968-5CA83246253B}"/>
              </a:ext>
            </a:extLst>
          </p:cNvPr>
          <p:cNvSpPr/>
          <p:nvPr/>
        </p:nvSpPr>
        <p:spPr>
          <a:xfrm rot="10800000" flipH="1">
            <a:off x="8492490" y="3973447"/>
            <a:ext cx="2568294" cy="1028699"/>
          </a:xfrm>
          <a:custGeom>
            <a:avLst/>
            <a:gdLst/>
            <a:ahLst/>
            <a:cxnLst/>
            <a:rect l="l" t="t" r="r" b="b"/>
            <a:pathLst>
              <a:path w="1591582" h="3031986" extrusionOk="0">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lnTo>
                  <a:pt x="0" y="3031986"/>
                </a:lnTo>
                <a:close/>
              </a:path>
            </a:pathLst>
          </a:custGeom>
          <a:solidFill>
            <a:srgbClr val="F2F2F2"/>
          </a:solidFill>
          <a:ln>
            <a:noFill/>
          </a:ln>
          <a:effectLst>
            <a:outerShdw blurRad="63500" sx="107000" sy="107000">
              <a:srgbClr val="000000">
                <a:alpha val="22352"/>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
        <p:nvSpPr>
          <p:cNvPr id="9" name="مستطيل 8">
            <a:extLst>
              <a:ext uri="{FF2B5EF4-FFF2-40B4-BE49-F238E27FC236}">
                <a16:creationId xmlns:a16="http://schemas.microsoft.com/office/drawing/2014/main" id="{DFC277BA-6EBF-43C0-841D-4D48E63C9A87}"/>
              </a:ext>
            </a:extLst>
          </p:cNvPr>
          <p:cNvSpPr/>
          <p:nvPr/>
        </p:nvSpPr>
        <p:spPr>
          <a:xfrm>
            <a:off x="1146404" y="2554180"/>
            <a:ext cx="6685656" cy="1708160"/>
          </a:xfrm>
          <a:prstGeom prst="rect">
            <a:avLst/>
          </a:prstGeom>
        </p:spPr>
        <p:txBody>
          <a:bodyPr wrap="square">
            <a:spAutoFit/>
          </a:bodyPr>
          <a:lstStyle/>
          <a:p>
            <a:pPr algn="r" rtl="1">
              <a:lnSpc>
                <a:spcPct val="150000"/>
              </a:lnSpc>
            </a:pPr>
            <a:r>
              <a:rPr lang="ar-SA" sz="2400" dirty="0">
                <a:latin typeface="Sakkal Majalla" panose="02000000000000000000" pitchFamily="2" charset="-78"/>
                <a:cs typeface="Sakkal Majalla" panose="02000000000000000000" pitchFamily="2" charset="-78"/>
              </a:rPr>
              <a:t>وهذه تجمع بين السياستين السابقتين بحيث يتم زيادة رأس المال الموجهة إلى الاسهم الخطرة (الهجوم) في حالة ازدهار النشاط الاقتصادي وزيادة رأس المال الموجهة الى الاسهم والسندات الدفاعية في حالة الكساد</a:t>
            </a:r>
            <a:r>
              <a:rPr lang="ar-SA" sz="2400" dirty="0" smtClean="0">
                <a:latin typeface="Sakkal Majalla" panose="02000000000000000000" pitchFamily="2" charset="-78"/>
                <a:cs typeface="Sakkal Majalla" panose="02000000000000000000" pitchFamily="2" charset="-78"/>
              </a:rPr>
              <a:t>.</a:t>
            </a:r>
            <a:endParaRPr lang="ar-SA" sz="2400" u="sng" dirty="0">
              <a:latin typeface="Sakkal Majalla" panose="02000000000000000000" pitchFamily="2" charset="-78"/>
              <a:cs typeface="Sakkal Majalla" panose="02000000000000000000" pitchFamily="2" charset="-78"/>
            </a:endParaRPr>
          </a:p>
        </p:txBody>
      </p:sp>
      <p:sp>
        <p:nvSpPr>
          <p:cNvPr id="15" name="Google Shape;1387;p36">
            <a:extLst>
              <a:ext uri="{FF2B5EF4-FFF2-40B4-BE49-F238E27FC236}">
                <a16:creationId xmlns:a16="http://schemas.microsoft.com/office/drawing/2014/main" id="{B921323C-13C8-419C-BC26-7626C877AF25}"/>
              </a:ext>
            </a:extLst>
          </p:cNvPr>
          <p:cNvSpPr txBox="1"/>
          <p:nvPr/>
        </p:nvSpPr>
        <p:spPr>
          <a:xfrm>
            <a:off x="8416420" y="2823525"/>
            <a:ext cx="2720433" cy="584735"/>
          </a:xfrm>
          <a:prstGeom prst="rect">
            <a:avLst/>
          </a:prstGeom>
          <a:noFill/>
          <a:ln>
            <a:noFill/>
          </a:ln>
        </p:spPr>
        <p:txBody>
          <a:bodyPr spcFirstLastPara="1" wrap="square" lIns="91425" tIns="45700" rIns="91425" bIns="45700" anchor="t" anchorCtr="0">
            <a:spAutoFit/>
          </a:bodyPr>
          <a:lstStyle/>
          <a:p>
            <a:pPr algn="ctr" rtl="1">
              <a:buClr>
                <a:srgbClr val="E6E7E9"/>
              </a:buClr>
              <a:buSzPts val="6000"/>
            </a:pPr>
            <a:r>
              <a:rPr lang="ar-SA" sz="3200" b="1" dirty="0">
                <a:solidFill>
                  <a:schemeClr val="bg1"/>
                </a:solidFill>
                <a:latin typeface="Sakkal Majalla" panose="02000000000000000000" pitchFamily="2" charset="-78"/>
                <a:cs typeface="Sakkal Majalla" panose="02000000000000000000" pitchFamily="2" charset="-78"/>
              </a:rPr>
              <a:t>3- </a:t>
            </a:r>
            <a:r>
              <a:rPr lang="ar-SA" sz="2800" b="1" dirty="0">
                <a:solidFill>
                  <a:schemeClr val="bg1"/>
                </a:solidFill>
                <a:latin typeface="Sakkal Majalla" panose="02000000000000000000" pitchFamily="2" charset="-78"/>
                <a:cs typeface="Sakkal Majalla" panose="02000000000000000000" pitchFamily="2" charset="-78"/>
              </a:rPr>
              <a:t>السياسات </a:t>
            </a:r>
            <a:r>
              <a:rPr lang="ar-SA" sz="2800" b="1" dirty="0" smtClean="0">
                <a:solidFill>
                  <a:schemeClr val="bg1"/>
                </a:solidFill>
                <a:latin typeface="Sakkal Majalla" panose="02000000000000000000" pitchFamily="2" charset="-78"/>
                <a:cs typeface="Sakkal Majalla" panose="02000000000000000000" pitchFamily="2" charset="-78"/>
              </a:rPr>
              <a:t>المتوازنة</a:t>
            </a:r>
            <a:endParaRPr lang="ar-SA" sz="3200" b="1" dirty="0">
              <a:solidFill>
                <a:schemeClr val="bg1"/>
              </a:solidFill>
              <a:latin typeface="Arial"/>
              <a:ea typeface="Arial"/>
              <a:cs typeface="Arial"/>
              <a:sym typeface="Arial"/>
            </a:endParaRPr>
          </a:p>
        </p:txBody>
      </p:sp>
    </p:spTree>
    <p:extLst>
      <p:ext uri="{BB962C8B-B14F-4D97-AF65-F5344CB8AC3E}">
        <p14:creationId xmlns:p14="http://schemas.microsoft.com/office/powerpoint/2010/main" val="30532919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1017218"/>
            <a:ext cx="11485984" cy="509110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892939" y="607015"/>
            <a:ext cx="304004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892938" y="360090"/>
            <a:ext cx="3210165"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المحافظ الاستثمارية</a:t>
            </a:r>
          </a:p>
        </p:txBody>
      </p:sp>
      <p:sp>
        <p:nvSpPr>
          <p:cNvPr id="7" name="مربع نص 6">
            <a:extLst>
              <a:ext uri="{FF2B5EF4-FFF2-40B4-BE49-F238E27FC236}">
                <a16:creationId xmlns:a16="http://schemas.microsoft.com/office/drawing/2014/main" id="{AA1140A8-5C66-48D2-9652-A74F2D285DDF}"/>
              </a:ext>
            </a:extLst>
          </p:cNvPr>
          <p:cNvSpPr txBox="1"/>
          <p:nvPr/>
        </p:nvSpPr>
        <p:spPr>
          <a:xfrm>
            <a:off x="1086034" y="1692037"/>
            <a:ext cx="10019936" cy="1754326"/>
          </a:xfrm>
          <a:prstGeom prst="rect">
            <a:avLst/>
          </a:prstGeom>
          <a:noFill/>
        </p:spPr>
        <p:txBody>
          <a:bodyPr wrap="square" rtlCol="1">
            <a:spAutoFit/>
          </a:bodyPr>
          <a:lstStyle/>
          <a:p>
            <a:pPr algn="just" rtl="1">
              <a:lnSpc>
                <a:spcPct val="150000"/>
              </a:lnSpc>
            </a:pPr>
            <a:r>
              <a:rPr lang="ar-SA" sz="2400" b="1" dirty="0">
                <a:solidFill>
                  <a:schemeClr val="accent5">
                    <a:lumMod val="50000"/>
                  </a:schemeClr>
                </a:solidFill>
                <a:latin typeface="Sakkal Majalla" panose="02000000000000000000" pitchFamily="2" charset="-78"/>
                <a:cs typeface="Sakkal Majalla" panose="02000000000000000000" pitchFamily="2" charset="-78"/>
              </a:rPr>
              <a:t>مفهوم المحفظة الاستثمارية المثلى :</a:t>
            </a:r>
          </a:p>
          <a:p>
            <a:pPr algn="just" rtl="1">
              <a:lnSpc>
                <a:spcPct val="150000"/>
              </a:lnSpc>
            </a:pPr>
            <a:r>
              <a:rPr lang="ar-SA" sz="2400" dirty="0">
                <a:latin typeface="Sakkal Majalla" panose="02000000000000000000" pitchFamily="2" charset="-78"/>
                <a:cs typeface="Sakkal Majalla" panose="02000000000000000000" pitchFamily="2" charset="-78"/>
              </a:rPr>
              <a:t>هي تلك المحفظة التي تتكون من تشكيلة متنوعة ومتوازنة من الأصول وبالشكل الذي يؤدي إلى تحقيق أهداف المستثمر</a:t>
            </a:r>
            <a:r>
              <a:rPr lang="ar-SA" sz="2400" dirty="0" smtClean="0">
                <a:latin typeface="Sakkal Majalla" panose="02000000000000000000" pitchFamily="2" charset="-78"/>
                <a:cs typeface="Sakkal Majalla" panose="02000000000000000000" pitchFamily="2" charset="-78"/>
              </a:rPr>
              <a:t>.</a:t>
            </a:r>
          </a:p>
          <a:p>
            <a:pPr algn="just" rtl="1">
              <a:lnSpc>
                <a:spcPct val="150000"/>
              </a:lnSpc>
            </a:pPr>
            <a:r>
              <a:rPr lang="ar-SA" sz="2400" b="1" dirty="0">
                <a:solidFill>
                  <a:schemeClr val="accent5">
                    <a:lumMod val="50000"/>
                  </a:schemeClr>
                </a:solidFill>
                <a:latin typeface="Sakkal Majalla" panose="02000000000000000000" pitchFamily="2" charset="-78"/>
                <a:cs typeface="Sakkal Majalla" panose="02000000000000000000" pitchFamily="2" charset="-78"/>
              </a:rPr>
              <a:t>المبادئ التي تقوم عليها المحفظة الاستثمارية المثلى</a:t>
            </a:r>
            <a:r>
              <a:rPr lang="ar-SA" sz="2400" b="1" dirty="0" smtClean="0">
                <a:solidFill>
                  <a:schemeClr val="accent5">
                    <a:lumMod val="50000"/>
                  </a:schemeClr>
                </a:solidFill>
                <a:latin typeface="Sakkal Majalla" panose="02000000000000000000" pitchFamily="2" charset="-78"/>
                <a:cs typeface="Sakkal Majalla" panose="02000000000000000000" pitchFamily="2" charset="-78"/>
              </a:rPr>
              <a:t>:</a:t>
            </a:r>
            <a:endParaRPr lang="ar-SA" sz="2400" b="1" dirty="0">
              <a:solidFill>
                <a:schemeClr val="accent5">
                  <a:lumMod val="50000"/>
                </a:schemeClr>
              </a:solidFill>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8" name="مستطيل 7">
            <a:extLst>
              <a:ext uri="{FF2B5EF4-FFF2-40B4-BE49-F238E27FC236}">
                <a16:creationId xmlns:a16="http://schemas.microsoft.com/office/drawing/2014/main" id="{7159B111-58B9-44FA-908A-E4690AC2FCEE}"/>
              </a:ext>
            </a:extLst>
          </p:cNvPr>
          <p:cNvSpPr/>
          <p:nvPr/>
        </p:nvSpPr>
        <p:spPr>
          <a:xfrm>
            <a:off x="716745" y="3562769"/>
            <a:ext cx="10705638" cy="2308324"/>
          </a:xfrm>
          <a:prstGeom prst="rect">
            <a:avLst/>
          </a:prstGeom>
          <a:solidFill>
            <a:schemeClr val="accent5">
              <a:lumMod val="20000"/>
              <a:lumOff val="80000"/>
            </a:schemeClr>
          </a:solidFill>
        </p:spPr>
        <p:txBody>
          <a:bodyPr wrap="square">
            <a:spAutoFit/>
          </a:bodyPr>
          <a:lstStyle/>
          <a:p>
            <a:pPr marL="457200" indent="-457200" algn="r" rtl="1">
              <a:lnSpc>
                <a:spcPct val="150000"/>
              </a:lnSpc>
              <a:buClr>
                <a:srgbClr val="00B050"/>
              </a:buClr>
              <a:buFont typeface="+mj-lt"/>
              <a:buAutoNum type="arabicPeriod"/>
            </a:pPr>
            <a:r>
              <a:rPr lang="ar-SA" sz="2400" dirty="0">
                <a:latin typeface="Sakkal Majalla" panose="02000000000000000000" pitchFamily="2" charset="-78"/>
                <a:cs typeface="Sakkal Majalla" panose="02000000000000000000" pitchFamily="2" charset="-78"/>
              </a:rPr>
              <a:t>اذا خير المستثمر بين محفظتين استثماريتين لهما نفس العائد ومختلفتين في المخاطر فإنه سيختار المحفظة الأقل مخاطر.</a:t>
            </a:r>
          </a:p>
          <a:p>
            <a:pPr marL="457200" indent="-457200" algn="r" rtl="1">
              <a:lnSpc>
                <a:spcPct val="150000"/>
              </a:lnSpc>
              <a:buClr>
                <a:srgbClr val="00B050"/>
              </a:buClr>
              <a:buFont typeface="+mj-lt"/>
              <a:buAutoNum type="arabicPeriod"/>
            </a:pPr>
            <a:r>
              <a:rPr lang="ar-SA" sz="2400" dirty="0">
                <a:latin typeface="Sakkal Majalla" panose="02000000000000000000" pitchFamily="2" charset="-78"/>
                <a:cs typeface="Sakkal Majalla" panose="02000000000000000000" pitchFamily="2" charset="-78"/>
              </a:rPr>
              <a:t>اذا خير المستثمر بين محفظتين استثماريتين لهما نفس المخاطر ومختلفتين في العائد فإنه سيختار المحفظة  الاكثر عائد.</a:t>
            </a:r>
          </a:p>
          <a:p>
            <a:pPr marL="457200" indent="-457200" algn="r" rtl="1">
              <a:lnSpc>
                <a:spcPct val="150000"/>
              </a:lnSpc>
              <a:buClr>
                <a:srgbClr val="00B050"/>
              </a:buClr>
              <a:buFont typeface="+mj-lt"/>
              <a:buAutoNum type="arabicPeriod"/>
            </a:pPr>
            <a:r>
              <a:rPr lang="ar-SA" sz="2400" dirty="0">
                <a:latin typeface="Sakkal Majalla" panose="02000000000000000000" pitchFamily="2" charset="-78"/>
                <a:cs typeface="Sakkal Majalla" panose="02000000000000000000" pitchFamily="2" charset="-78"/>
              </a:rPr>
              <a:t>اذا خير المستثمر بين محفظتين استثماريتين والأولى ذات عائد أعلى وفى نفس الوقت مخاطر أقل  فإنه سيختار هذه المحفظة.</a:t>
            </a:r>
          </a:p>
        </p:txBody>
      </p:sp>
    </p:spTree>
    <p:extLst>
      <p:ext uri="{BB962C8B-B14F-4D97-AF65-F5344CB8AC3E}">
        <p14:creationId xmlns:p14="http://schemas.microsoft.com/office/powerpoint/2010/main" val="2948210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55794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سياسات الاستثمار في الأوراق المالية</a:t>
            </a:r>
          </a:p>
        </p:txBody>
      </p:sp>
      <p:sp>
        <p:nvSpPr>
          <p:cNvPr id="7" name="مربع نص 6">
            <a:extLst>
              <a:ext uri="{FF2B5EF4-FFF2-40B4-BE49-F238E27FC236}">
                <a16:creationId xmlns:a16="http://schemas.microsoft.com/office/drawing/2014/main" id="{AA1140A8-5C66-48D2-9652-A74F2D285DDF}"/>
              </a:ext>
            </a:extLst>
          </p:cNvPr>
          <p:cNvSpPr txBox="1"/>
          <p:nvPr/>
        </p:nvSpPr>
        <p:spPr>
          <a:xfrm>
            <a:off x="864846" y="1453932"/>
            <a:ext cx="10657282" cy="461665"/>
          </a:xfrm>
          <a:prstGeom prst="rect">
            <a:avLst/>
          </a:prstGeom>
          <a:noFill/>
        </p:spPr>
        <p:txBody>
          <a:bodyPr wrap="square" rtlCol="1">
            <a:spAutoFit/>
          </a:bodyPr>
          <a:lstStyle/>
          <a:p>
            <a:pPr algn="r" rtl="1"/>
            <a:r>
              <a:rPr lang="ar-SA" altLang="en-US" sz="2400" cap="small" dirty="0">
                <a:latin typeface="Sakkal Majalla" panose="02000000000000000000" pitchFamily="2" charset="-78"/>
                <a:cs typeface="Sakkal Majalla" panose="02000000000000000000" pitchFamily="2" charset="-78"/>
              </a:rPr>
              <a:t>دورة حياة الفرد وعلاقتها باختيار سياسة الاستثمار:</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grpSp>
        <p:nvGrpSpPr>
          <p:cNvPr id="21" name="مجموعة 20">
            <a:extLst>
              <a:ext uri="{FF2B5EF4-FFF2-40B4-BE49-F238E27FC236}">
                <a16:creationId xmlns:a16="http://schemas.microsoft.com/office/drawing/2014/main" id="{FFD2880D-38D1-4B22-AC45-6C42DD1EFEA8}"/>
              </a:ext>
            </a:extLst>
          </p:cNvPr>
          <p:cNvGrpSpPr/>
          <p:nvPr/>
        </p:nvGrpSpPr>
        <p:grpSpPr>
          <a:xfrm>
            <a:off x="8205725" y="1894816"/>
            <a:ext cx="3406189" cy="3962445"/>
            <a:chOff x="6641784" y="3516057"/>
            <a:chExt cx="2279894" cy="2751466"/>
          </a:xfrm>
        </p:grpSpPr>
        <p:sp>
          <p:nvSpPr>
            <p:cNvPr id="23" name="مستطيل 22">
              <a:extLst>
                <a:ext uri="{FF2B5EF4-FFF2-40B4-BE49-F238E27FC236}">
                  <a16:creationId xmlns:a16="http://schemas.microsoft.com/office/drawing/2014/main" id="{EC8BAF14-8959-4C9B-A8F3-969223E16750}"/>
                </a:ext>
              </a:extLst>
            </p:cNvPr>
            <p:cNvSpPr/>
            <p:nvPr/>
          </p:nvSpPr>
          <p:spPr>
            <a:xfrm>
              <a:off x="6641784" y="3887696"/>
              <a:ext cx="2279894" cy="2379827"/>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4" name="شكل بيضاوي 23">
              <a:extLst>
                <a:ext uri="{FF2B5EF4-FFF2-40B4-BE49-F238E27FC236}">
                  <a16:creationId xmlns:a16="http://schemas.microsoft.com/office/drawing/2014/main" id="{CB028938-C071-4159-8C89-4742F2649781}"/>
                </a:ext>
              </a:extLst>
            </p:cNvPr>
            <p:cNvSpPr/>
            <p:nvPr/>
          </p:nvSpPr>
          <p:spPr>
            <a:xfrm>
              <a:off x="7469155" y="3516057"/>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latin typeface="Sakkal Majalla" panose="02000000000000000000" pitchFamily="2" charset="-78"/>
                  <a:cs typeface="Sakkal Majalla" panose="02000000000000000000" pitchFamily="2" charset="-78"/>
                </a:rPr>
                <a:t>1</a:t>
              </a:r>
            </a:p>
          </p:txBody>
        </p:sp>
      </p:grpSp>
      <p:grpSp>
        <p:nvGrpSpPr>
          <p:cNvPr id="25" name="مجموعة 24">
            <a:extLst>
              <a:ext uri="{FF2B5EF4-FFF2-40B4-BE49-F238E27FC236}">
                <a16:creationId xmlns:a16="http://schemas.microsoft.com/office/drawing/2014/main" id="{6B864338-844A-4808-BF68-7FFAF4F1D527}"/>
              </a:ext>
            </a:extLst>
          </p:cNvPr>
          <p:cNvGrpSpPr/>
          <p:nvPr/>
        </p:nvGrpSpPr>
        <p:grpSpPr>
          <a:xfrm>
            <a:off x="4534152" y="1926712"/>
            <a:ext cx="3365321" cy="3930549"/>
            <a:chOff x="6898057" y="3129563"/>
            <a:chExt cx="2252540" cy="2729321"/>
          </a:xfrm>
        </p:grpSpPr>
        <p:grpSp>
          <p:nvGrpSpPr>
            <p:cNvPr id="26" name="مجموعة 25">
              <a:extLst>
                <a:ext uri="{FF2B5EF4-FFF2-40B4-BE49-F238E27FC236}">
                  <a16:creationId xmlns:a16="http://schemas.microsoft.com/office/drawing/2014/main" id="{89E98AB3-63EC-48A4-8DA3-076C33DDBFA5}"/>
                </a:ext>
              </a:extLst>
            </p:cNvPr>
            <p:cNvGrpSpPr/>
            <p:nvPr/>
          </p:nvGrpSpPr>
          <p:grpSpPr>
            <a:xfrm>
              <a:off x="6898057" y="3129563"/>
              <a:ext cx="2252540" cy="2729321"/>
              <a:chOff x="6655461" y="3538206"/>
              <a:chExt cx="2252540" cy="2729321"/>
            </a:xfrm>
          </p:grpSpPr>
          <p:sp>
            <p:nvSpPr>
              <p:cNvPr id="28" name="مستطيل 27">
                <a:extLst>
                  <a:ext uri="{FF2B5EF4-FFF2-40B4-BE49-F238E27FC236}">
                    <a16:creationId xmlns:a16="http://schemas.microsoft.com/office/drawing/2014/main" id="{CAFEB700-4B89-4561-BF87-143D54F292E7}"/>
                  </a:ext>
                </a:extLst>
              </p:cNvPr>
              <p:cNvSpPr/>
              <p:nvPr/>
            </p:nvSpPr>
            <p:spPr>
              <a:xfrm>
                <a:off x="6655461" y="3887696"/>
                <a:ext cx="2252540" cy="237983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9" name="شكل بيضاوي 28">
                <a:extLst>
                  <a:ext uri="{FF2B5EF4-FFF2-40B4-BE49-F238E27FC236}">
                    <a16:creationId xmlns:a16="http://schemas.microsoft.com/office/drawing/2014/main" id="{68399A63-8243-40E5-B46D-64B5AFC84A4E}"/>
                  </a:ext>
                </a:extLst>
              </p:cNvPr>
              <p:cNvSpPr/>
              <p:nvPr/>
            </p:nvSpPr>
            <p:spPr>
              <a:xfrm>
                <a:off x="7469155" y="3538206"/>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a:latin typeface="Sakkal Majalla" panose="02000000000000000000" pitchFamily="2" charset="-78"/>
                    <a:cs typeface="Sakkal Majalla" panose="02000000000000000000" pitchFamily="2" charset="-78"/>
                  </a:rPr>
                  <a:t>2</a:t>
                </a:r>
              </a:p>
            </p:txBody>
          </p:sp>
        </p:grpSp>
        <p:sp>
          <p:nvSpPr>
            <p:cNvPr id="27" name="مربع نص 26">
              <a:extLst>
                <a:ext uri="{FF2B5EF4-FFF2-40B4-BE49-F238E27FC236}">
                  <a16:creationId xmlns:a16="http://schemas.microsoft.com/office/drawing/2014/main" id="{8BB500EC-3071-44B7-98AE-7EE42924ECC5}"/>
                </a:ext>
              </a:extLst>
            </p:cNvPr>
            <p:cNvSpPr txBox="1"/>
            <p:nvPr/>
          </p:nvSpPr>
          <p:spPr>
            <a:xfrm>
              <a:off x="7061663" y="3982380"/>
              <a:ext cx="1925326" cy="1175438"/>
            </a:xfrm>
            <a:prstGeom prst="rect">
              <a:avLst/>
            </a:prstGeom>
            <a:noFill/>
          </p:spPr>
          <p:txBody>
            <a:bodyPr wrap="square" rtlCol="1">
              <a:spAutoFit/>
            </a:bodyPr>
            <a:lstStyle/>
            <a:p>
              <a:pPr algn="ctr"/>
              <a:r>
                <a:rPr lang="ar-SA" altLang="en-US" sz="2400" b="1" dirty="0">
                  <a:solidFill>
                    <a:schemeClr val="accent3"/>
                  </a:solidFill>
                  <a:latin typeface="Sakkal Majalla" panose="02000000000000000000" pitchFamily="2" charset="-78"/>
                  <a:ea typeface="Arial Unicode MS" panose="020B0604020202020204" pitchFamily="34" charset="-128"/>
                  <a:cs typeface="Sakkal Majalla" panose="02000000000000000000" pitchFamily="2" charset="-78"/>
                </a:rPr>
                <a:t>مرحلة منتصف العمر:</a:t>
              </a:r>
            </a:p>
            <a:p>
              <a:pPr algn="just" rtl="1"/>
              <a:r>
                <a:rPr lang="ar-SA" altLang="en-US" sz="2000" dirty="0">
                  <a:latin typeface="Sakkal Majalla" panose="02000000000000000000" pitchFamily="2" charset="-78"/>
                  <a:ea typeface="Arial Unicode MS" panose="020B0604020202020204" pitchFamily="34" charset="-128"/>
                  <a:cs typeface="Sakkal Majalla" panose="02000000000000000000" pitchFamily="2" charset="-78"/>
                </a:rPr>
                <a:t>(بين 35 إلى 50 سنة) مرحلة النضج واستقرار. يفضل المستثمر اختيار أدوات استثمارية مختلفة. ويتحمل المستثمر درجة عالية من المخاطر.</a:t>
              </a:r>
              <a:endParaRPr lang="en-MY" altLang="en-US" sz="2000" dirty="0">
                <a:latin typeface="Sakkal Majalla" panose="02000000000000000000" pitchFamily="2" charset="-78"/>
                <a:ea typeface="Arial Unicode MS" panose="020B0604020202020204" pitchFamily="34" charset="-128"/>
                <a:cs typeface="Sakkal Majalla" panose="02000000000000000000" pitchFamily="2" charset="-78"/>
              </a:endParaRPr>
            </a:p>
          </p:txBody>
        </p:sp>
      </p:grpSp>
      <p:grpSp>
        <p:nvGrpSpPr>
          <p:cNvPr id="35" name="مجموعة 34">
            <a:extLst>
              <a:ext uri="{FF2B5EF4-FFF2-40B4-BE49-F238E27FC236}">
                <a16:creationId xmlns:a16="http://schemas.microsoft.com/office/drawing/2014/main" id="{20399D88-580C-4C3B-BB45-F482846BD1F0}"/>
              </a:ext>
            </a:extLst>
          </p:cNvPr>
          <p:cNvGrpSpPr/>
          <p:nvPr/>
        </p:nvGrpSpPr>
        <p:grpSpPr>
          <a:xfrm>
            <a:off x="864846" y="1915597"/>
            <a:ext cx="3319924" cy="3941664"/>
            <a:chOff x="6913250" y="3114797"/>
            <a:chExt cx="2222154" cy="2737040"/>
          </a:xfrm>
        </p:grpSpPr>
        <p:grpSp>
          <p:nvGrpSpPr>
            <p:cNvPr id="36" name="مجموعة 35">
              <a:extLst>
                <a:ext uri="{FF2B5EF4-FFF2-40B4-BE49-F238E27FC236}">
                  <a16:creationId xmlns:a16="http://schemas.microsoft.com/office/drawing/2014/main" id="{BC750DAE-9AB2-4B23-8F7F-0AF353F48593}"/>
                </a:ext>
              </a:extLst>
            </p:cNvPr>
            <p:cNvGrpSpPr/>
            <p:nvPr/>
          </p:nvGrpSpPr>
          <p:grpSpPr>
            <a:xfrm>
              <a:off x="6913250" y="3114797"/>
              <a:ext cx="2222154" cy="2737040"/>
              <a:chOff x="6670654" y="3523440"/>
              <a:chExt cx="2222154" cy="2737040"/>
            </a:xfrm>
          </p:grpSpPr>
          <p:sp>
            <p:nvSpPr>
              <p:cNvPr id="38" name="مستطيل 37">
                <a:extLst>
                  <a:ext uri="{FF2B5EF4-FFF2-40B4-BE49-F238E27FC236}">
                    <a16:creationId xmlns:a16="http://schemas.microsoft.com/office/drawing/2014/main" id="{AEE29C92-A8E4-4DBC-8B3D-D97031AFD35C}"/>
                  </a:ext>
                </a:extLst>
              </p:cNvPr>
              <p:cNvSpPr/>
              <p:nvPr/>
            </p:nvSpPr>
            <p:spPr>
              <a:xfrm>
                <a:off x="6670654" y="3887696"/>
                <a:ext cx="2222154" cy="2372784"/>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39" name="شكل بيضاوي 38">
                <a:extLst>
                  <a:ext uri="{FF2B5EF4-FFF2-40B4-BE49-F238E27FC236}">
                    <a16:creationId xmlns:a16="http://schemas.microsoft.com/office/drawing/2014/main" id="{38780C3A-3737-49D9-B2BB-4C3E03D7C1A0}"/>
                  </a:ext>
                </a:extLst>
              </p:cNvPr>
              <p:cNvSpPr/>
              <p:nvPr/>
            </p:nvSpPr>
            <p:spPr>
              <a:xfrm>
                <a:off x="7469155" y="3523440"/>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latin typeface="Sakkal Majalla" panose="02000000000000000000" pitchFamily="2" charset="-78"/>
                    <a:cs typeface="Sakkal Majalla" panose="02000000000000000000" pitchFamily="2" charset="-78"/>
                  </a:rPr>
                  <a:t>3</a:t>
                </a:r>
              </a:p>
            </p:txBody>
          </p:sp>
        </p:grpSp>
        <p:sp>
          <p:nvSpPr>
            <p:cNvPr id="37" name="مربع نص 36">
              <a:extLst>
                <a:ext uri="{FF2B5EF4-FFF2-40B4-BE49-F238E27FC236}">
                  <a16:creationId xmlns:a16="http://schemas.microsoft.com/office/drawing/2014/main" id="{1B08F894-44DA-435D-8AB1-EAF3458E87E6}"/>
                </a:ext>
              </a:extLst>
            </p:cNvPr>
            <p:cNvSpPr txBox="1"/>
            <p:nvPr/>
          </p:nvSpPr>
          <p:spPr>
            <a:xfrm>
              <a:off x="7128460" y="4060522"/>
              <a:ext cx="1791732" cy="1175438"/>
            </a:xfrm>
            <a:prstGeom prst="rect">
              <a:avLst/>
            </a:prstGeom>
            <a:noFill/>
          </p:spPr>
          <p:txBody>
            <a:bodyPr wrap="square" rtlCol="1">
              <a:spAutoFit/>
            </a:bodyPr>
            <a:lstStyle/>
            <a:p>
              <a:pPr algn="ctr" rtl="1"/>
              <a:r>
                <a:rPr lang="ar-SA" altLang="en-US" sz="2400" b="1" dirty="0">
                  <a:solidFill>
                    <a:schemeClr val="accent3"/>
                  </a:solidFill>
                  <a:latin typeface="Sakkal Majalla" panose="02000000000000000000" pitchFamily="2" charset="-78"/>
                  <a:ea typeface="Arial Unicode MS" panose="020B0604020202020204" pitchFamily="34" charset="-128"/>
                  <a:cs typeface="Sakkal Majalla" panose="02000000000000000000" pitchFamily="2" charset="-78"/>
                </a:rPr>
                <a:t>مرحلة الشيخوخة:</a:t>
              </a:r>
            </a:p>
            <a:p>
              <a:pPr algn="just" rtl="1"/>
              <a:r>
                <a:rPr lang="ar-SA" altLang="en-US" sz="2000" dirty="0">
                  <a:latin typeface="Sakkal Majalla" panose="02000000000000000000" pitchFamily="2" charset="-78"/>
                  <a:ea typeface="Arial Unicode MS" panose="020B0604020202020204" pitchFamily="34" charset="-128"/>
                  <a:cs typeface="Sakkal Majalla" panose="02000000000000000000" pitchFamily="2" charset="-78"/>
                </a:rPr>
                <a:t>(ما فوق 50 سنة) مرحلة التراجع. يهتم المستثمر بالأدوات الاستثمارية التي تحقق عائد مضمون دون تحمل أي مخاطر.</a:t>
              </a:r>
              <a:endParaRPr lang="en-MY" altLang="en-US" sz="2000" dirty="0">
                <a:latin typeface="Sakkal Majalla" panose="02000000000000000000" pitchFamily="2" charset="-78"/>
                <a:ea typeface="Arial Unicode MS" panose="020B0604020202020204" pitchFamily="34" charset="-128"/>
                <a:cs typeface="Sakkal Majalla" panose="02000000000000000000" pitchFamily="2" charset="-78"/>
              </a:endParaRPr>
            </a:p>
          </p:txBody>
        </p:sp>
      </p:grpSp>
      <p:sp>
        <p:nvSpPr>
          <p:cNvPr id="2" name="مربع نص 1"/>
          <p:cNvSpPr txBox="1"/>
          <p:nvPr/>
        </p:nvSpPr>
        <p:spPr>
          <a:xfrm>
            <a:off x="8429218" y="3125848"/>
            <a:ext cx="2959199" cy="2308324"/>
          </a:xfrm>
          <a:prstGeom prst="rect">
            <a:avLst/>
          </a:prstGeom>
          <a:noFill/>
        </p:spPr>
        <p:txBody>
          <a:bodyPr wrap="square" rtlCol="1">
            <a:spAutoFit/>
          </a:bodyPr>
          <a:lstStyle/>
          <a:p>
            <a:pPr algn="ctr"/>
            <a:r>
              <a:rPr lang="ar-SA" altLang="en-US" sz="2400" b="1" dirty="0">
                <a:solidFill>
                  <a:schemeClr val="accent3"/>
                </a:solidFill>
                <a:latin typeface="Sakkal Majalla" panose="02000000000000000000" pitchFamily="2" charset="-78"/>
                <a:ea typeface="Arial Unicode MS" panose="020B0604020202020204" pitchFamily="34" charset="-128"/>
                <a:cs typeface="Sakkal Majalla" panose="02000000000000000000" pitchFamily="2" charset="-78"/>
              </a:rPr>
              <a:t>مرحلة الشباب: </a:t>
            </a:r>
            <a:endParaRPr lang="en-US" altLang="en-US" sz="2400" b="1" dirty="0">
              <a:solidFill>
                <a:schemeClr val="accent3"/>
              </a:solidFill>
              <a:latin typeface="Sakkal Majalla" panose="02000000000000000000" pitchFamily="2" charset="-78"/>
              <a:ea typeface="Arial Unicode MS" panose="020B0604020202020204" pitchFamily="34" charset="-128"/>
              <a:cs typeface="Sakkal Majalla" panose="02000000000000000000" pitchFamily="2" charset="-78"/>
            </a:endParaRPr>
          </a:p>
          <a:p>
            <a:pPr algn="just" rtl="1"/>
            <a:r>
              <a:rPr lang="ar-SA" altLang="en-US" sz="2000" dirty="0">
                <a:latin typeface="Sakkal Majalla" panose="02000000000000000000" pitchFamily="2" charset="-78"/>
                <a:ea typeface="Arial Unicode MS" panose="020B0604020202020204" pitchFamily="34" charset="-128"/>
                <a:cs typeface="Sakkal Majalla" panose="02000000000000000000" pitchFamily="2" charset="-78"/>
              </a:rPr>
              <a:t>(بين 25 إلى 35 سنة) مرحلة دخول الاستثمار. ويفضل الشخص الاستثمار في أصول تحقق له عائد رأسمالي وبنفس الوقت مع وجود درجة معقولة من الأمان لان الفرد غير مستعد نفسيا وماديا على تحول درجة عالية من المخاطر</a:t>
            </a:r>
            <a:r>
              <a:rPr lang="ar-SA" altLang="en-US" sz="2000" dirty="0" smtClean="0">
                <a:latin typeface="Sakkal Majalla" panose="02000000000000000000" pitchFamily="2" charset="-78"/>
                <a:ea typeface="Arial Unicode MS" panose="020B0604020202020204" pitchFamily="34" charset="-128"/>
                <a:cs typeface="Sakkal Majalla" panose="02000000000000000000" pitchFamily="2" charset="-78"/>
              </a:rPr>
              <a:t>.</a:t>
            </a:r>
            <a:endParaRPr lang="en-MY" altLang="en-US" sz="2000" dirty="0">
              <a:latin typeface="Sakkal Majalla" panose="02000000000000000000" pitchFamily="2" charset="-78"/>
              <a:ea typeface="Arial Unicode MS" panose="020B0604020202020204" pitchFamily="34" charset="-128"/>
              <a:cs typeface="Sakkal Majalla" panose="02000000000000000000" pitchFamily="2" charset="-78"/>
            </a:endParaRPr>
          </a:p>
        </p:txBody>
      </p:sp>
    </p:spTree>
    <p:extLst>
      <p:ext uri="{BB962C8B-B14F-4D97-AF65-F5344CB8AC3E}">
        <p14:creationId xmlns:p14="http://schemas.microsoft.com/office/powerpoint/2010/main" val="32811652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1212979" y="651452"/>
            <a:ext cx="304004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212978" y="404527"/>
            <a:ext cx="3210165"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المحافظ الاستثمارية</a:t>
            </a:r>
          </a:p>
        </p:txBody>
      </p:sp>
      <p:sp>
        <p:nvSpPr>
          <p:cNvPr id="7" name="مربع نص 6">
            <a:extLst>
              <a:ext uri="{FF2B5EF4-FFF2-40B4-BE49-F238E27FC236}">
                <a16:creationId xmlns:a16="http://schemas.microsoft.com/office/drawing/2014/main" id="{AA1140A8-5C66-48D2-9652-A74F2D285DDF}"/>
              </a:ext>
            </a:extLst>
          </p:cNvPr>
          <p:cNvSpPr txBox="1"/>
          <p:nvPr/>
        </p:nvSpPr>
        <p:spPr>
          <a:xfrm>
            <a:off x="3093664" y="1894629"/>
            <a:ext cx="5951800" cy="461665"/>
          </a:xfrm>
          <a:prstGeom prst="rect">
            <a:avLst/>
          </a:prstGeom>
          <a:noFill/>
        </p:spPr>
        <p:txBody>
          <a:bodyPr wrap="square" rtlCol="1">
            <a:spAutoFit/>
          </a:bodyPr>
          <a:lstStyle/>
          <a:p>
            <a:pPr algn="r" rtl="1"/>
            <a:r>
              <a:rPr lang="ar-SA" sz="2400" dirty="0" smtClean="0">
                <a:latin typeface="Sakkal Majalla" panose="02000000000000000000" pitchFamily="2" charset="-78"/>
                <a:cs typeface="Sakkal Majalla" panose="02000000000000000000" pitchFamily="2" charset="-78"/>
              </a:rPr>
              <a:t>يمكن تقسيم المحفظة من حيث الأصول المملوكة إلى ثلاثة أقسام:</a:t>
            </a:r>
            <a:endParaRPr lang="ar-SA" sz="2400" dirty="0">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grpSp>
        <p:nvGrpSpPr>
          <p:cNvPr id="20" name="مجموعة 19">
            <a:extLst>
              <a:ext uri="{FF2B5EF4-FFF2-40B4-BE49-F238E27FC236}">
                <a16:creationId xmlns:a16="http://schemas.microsoft.com/office/drawing/2014/main" id="{E0976E16-B82D-4487-A035-D7CEFD6A7C94}"/>
              </a:ext>
            </a:extLst>
          </p:cNvPr>
          <p:cNvGrpSpPr/>
          <p:nvPr/>
        </p:nvGrpSpPr>
        <p:grpSpPr>
          <a:xfrm>
            <a:off x="7645838" y="2812207"/>
            <a:ext cx="3084710" cy="1896666"/>
            <a:chOff x="6884380" y="3166478"/>
            <a:chExt cx="2279894" cy="1317017"/>
          </a:xfrm>
        </p:grpSpPr>
        <p:grpSp>
          <p:nvGrpSpPr>
            <p:cNvPr id="21" name="مجموعة 20">
              <a:extLst>
                <a:ext uri="{FF2B5EF4-FFF2-40B4-BE49-F238E27FC236}">
                  <a16:creationId xmlns:a16="http://schemas.microsoft.com/office/drawing/2014/main" id="{FFD2880D-38D1-4B22-AC45-6C42DD1EFEA8}"/>
                </a:ext>
              </a:extLst>
            </p:cNvPr>
            <p:cNvGrpSpPr/>
            <p:nvPr/>
          </p:nvGrpSpPr>
          <p:grpSpPr>
            <a:xfrm>
              <a:off x="6884380" y="3166478"/>
              <a:ext cx="2279894" cy="1317017"/>
              <a:chOff x="6641784" y="3575121"/>
              <a:chExt cx="2279894" cy="1317017"/>
            </a:xfrm>
          </p:grpSpPr>
          <p:sp>
            <p:nvSpPr>
              <p:cNvPr id="23" name="مستطيل 22">
                <a:extLst>
                  <a:ext uri="{FF2B5EF4-FFF2-40B4-BE49-F238E27FC236}">
                    <a16:creationId xmlns:a16="http://schemas.microsoft.com/office/drawing/2014/main" id="{EC8BAF14-8959-4C9B-A8F3-969223E16750}"/>
                  </a:ext>
                </a:extLst>
              </p:cNvPr>
              <p:cNvSpPr/>
              <p:nvPr/>
            </p:nvSpPr>
            <p:spPr>
              <a:xfrm>
                <a:off x="6641784" y="3887697"/>
                <a:ext cx="2279894"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4" name="شكل بيضاوي 23">
                <a:extLst>
                  <a:ext uri="{FF2B5EF4-FFF2-40B4-BE49-F238E27FC236}">
                    <a16:creationId xmlns:a16="http://schemas.microsoft.com/office/drawing/2014/main" id="{CB028938-C071-4159-8C89-4742F2649781}"/>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latin typeface="Sakkal Majalla" panose="02000000000000000000" pitchFamily="2" charset="-78"/>
                    <a:cs typeface="Sakkal Majalla" panose="02000000000000000000" pitchFamily="2" charset="-78"/>
                  </a:rPr>
                  <a:t>1</a:t>
                </a:r>
              </a:p>
            </p:txBody>
          </p:sp>
        </p:grpSp>
        <p:sp>
          <p:nvSpPr>
            <p:cNvPr id="22" name="مربع نص 21">
              <a:extLst>
                <a:ext uri="{FF2B5EF4-FFF2-40B4-BE49-F238E27FC236}">
                  <a16:creationId xmlns:a16="http://schemas.microsoft.com/office/drawing/2014/main" id="{BA4056EF-3A64-4540-BBEC-C86AB529F80E}"/>
                </a:ext>
              </a:extLst>
            </p:cNvPr>
            <p:cNvSpPr txBox="1"/>
            <p:nvPr/>
          </p:nvSpPr>
          <p:spPr>
            <a:xfrm>
              <a:off x="6884380" y="3901720"/>
              <a:ext cx="2252539" cy="320573"/>
            </a:xfrm>
            <a:prstGeom prst="rect">
              <a:avLst/>
            </a:prstGeom>
            <a:noFill/>
          </p:spPr>
          <p:txBody>
            <a:bodyPr wrap="square" rtlCol="1">
              <a:spAutoFit/>
            </a:bodyPr>
            <a:lstStyle/>
            <a:p>
              <a:pPr algn="ctr" rtl="1"/>
              <a:r>
                <a:rPr lang="ar-SA" sz="2400" b="1" dirty="0">
                  <a:latin typeface="Sakkal Majalla" panose="02000000000000000000" pitchFamily="2" charset="-78"/>
                  <a:cs typeface="Sakkal Majalla" panose="02000000000000000000" pitchFamily="2" charset="-78"/>
                </a:rPr>
                <a:t>تحديد أهداف المحفظة</a:t>
              </a:r>
              <a:endParaRPr lang="en-US" sz="2200" b="1" dirty="0">
                <a:latin typeface="Sakkal Majalla" panose="02000000000000000000" pitchFamily="2" charset="-78"/>
                <a:cs typeface="Sakkal Majalla" panose="02000000000000000000" pitchFamily="2" charset="-78"/>
              </a:endParaRPr>
            </a:p>
          </p:txBody>
        </p:sp>
      </p:grpSp>
      <p:grpSp>
        <p:nvGrpSpPr>
          <p:cNvPr id="25" name="مجموعة 24">
            <a:extLst>
              <a:ext uri="{FF2B5EF4-FFF2-40B4-BE49-F238E27FC236}">
                <a16:creationId xmlns:a16="http://schemas.microsoft.com/office/drawing/2014/main" id="{6B864338-844A-4808-BF68-7FFAF4F1D527}"/>
              </a:ext>
            </a:extLst>
          </p:cNvPr>
          <p:cNvGrpSpPr/>
          <p:nvPr/>
        </p:nvGrpSpPr>
        <p:grpSpPr>
          <a:xfrm>
            <a:off x="4460035" y="2802050"/>
            <a:ext cx="3047699" cy="1896663"/>
            <a:chOff x="6898057" y="3166478"/>
            <a:chExt cx="2252540" cy="1317017"/>
          </a:xfrm>
        </p:grpSpPr>
        <p:grpSp>
          <p:nvGrpSpPr>
            <p:cNvPr id="26" name="مجموعة 25">
              <a:extLst>
                <a:ext uri="{FF2B5EF4-FFF2-40B4-BE49-F238E27FC236}">
                  <a16:creationId xmlns:a16="http://schemas.microsoft.com/office/drawing/2014/main" id="{89E98AB3-63EC-48A4-8DA3-076C33DDBFA5}"/>
                </a:ext>
              </a:extLst>
            </p:cNvPr>
            <p:cNvGrpSpPr/>
            <p:nvPr/>
          </p:nvGrpSpPr>
          <p:grpSpPr>
            <a:xfrm>
              <a:off x="6898057" y="3166478"/>
              <a:ext cx="2252540" cy="1317017"/>
              <a:chOff x="6655461" y="3575121"/>
              <a:chExt cx="2252540" cy="1317017"/>
            </a:xfrm>
          </p:grpSpPr>
          <p:sp>
            <p:nvSpPr>
              <p:cNvPr id="28" name="مستطيل 27">
                <a:extLst>
                  <a:ext uri="{FF2B5EF4-FFF2-40B4-BE49-F238E27FC236}">
                    <a16:creationId xmlns:a16="http://schemas.microsoft.com/office/drawing/2014/main" id="{CAFEB700-4B89-4561-BF87-143D54F292E7}"/>
                  </a:ext>
                </a:extLst>
              </p:cNvPr>
              <p:cNvSpPr/>
              <p:nvPr/>
            </p:nvSpPr>
            <p:spPr>
              <a:xfrm>
                <a:off x="6655461" y="3887697"/>
                <a:ext cx="2252540"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9" name="شكل بيضاوي 28">
                <a:extLst>
                  <a:ext uri="{FF2B5EF4-FFF2-40B4-BE49-F238E27FC236}">
                    <a16:creationId xmlns:a16="http://schemas.microsoft.com/office/drawing/2014/main" id="{68399A63-8243-40E5-B46D-64B5AFC84A4E}"/>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a:latin typeface="Sakkal Majalla" panose="02000000000000000000" pitchFamily="2" charset="-78"/>
                    <a:cs typeface="Sakkal Majalla" panose="02000000000000000000" pitchFamily="2" charset="-78"/>
                  </a:rPr>
                  <a:t>2</a:t>
                </a:r>
              </a:p>
            </p:txBody>
          </p:sp>
        </p:grpSp>
        <p:sp>
          <p:nvSpPr>
            <p:cNvPr id="27" name="مربع نص 26">
              <a:extLst>
                <a:ext uri="{FF2B5EF4-FFF2-40B4-BE49-F238E27FC236}">
                  <a16:creationId xmlns:a16="http://schemas.microsoft.com/office/drawing/2014/main" id="{8BB500EC-3071-44B7-98AE-7EE42924ECC5}"/>
                </a:ext>
              </a:extLst>
            </p:cNvPr>
            <p:cNvSpPr txBox="1"/>
            <p:nvPr/>
          </p:nvSpPr>
          <p:spPr>
            <a:xfrm>
              <a:off x="7048821" y="3898852"/>
              <a:ext cx="1988195" cy="577033"/>
            </a:xfrm>
            <a:prstGeom prst="rect">
              <a:avLst/>
            </a:prstGeom>
            <a:noFill/>
          </p:spPr>
          <p:txBody>
            <a:bodyPr wrap="square" rtlCol="1">
              <a:spAutoFit/>
            </a:bodyPr>
            <a:lstStyle/>
            <a:p>
              <a:pPr algn="ctr" rtl="1"/>
              <a:r>
                <a:rPr lang="ar-SA" sz="2400" b="1" dirty="0">
                  <a:latin typeface="Sakkal Majalla" panose="02000000000000000000" pitchFamily="2" charset="-78"/>
                  <a:cs typeface="Sakkal Majalla" panose="02000000000000000000" pitchFamily="2" charset="-78"/>
                </a:rPr>
                <a:t>التعرف على القيود المرتبطة  بالمحفظة.</a:t>
              </a:r>
            </a:p>
          </p:txBody>
        </p:sp>
      </p:grpSp>
      <p:grpSp>
        <p:nvGrpSpPr>
          <p:cNvPr id="35" name="مجموعة 34">
            <a:extLst>
              <a:ext uri="{FF2B5EF4-FFF2-40B4-BE49-F238E27FC236}">
                <a16:creationId xmlns:a16="http://schemas.microsoft.com/office/drawing/2014/main" id="{20399D88-580C-4C3B-BB45-F482846BD1F0}"/>
              </a:ext>
            </a:extLst>
          </p:cNvPr>
          <p:cNvGrpSpPr/>
          <p:nvPr/>
        </p:nvGrpSpPr>
        <p:grpSpPr>
          <a:xfrm>
            <a:off x="1294923" y="2812200"/>
            <a:ext cx="3038631" cy="1896663"/>
            <a:chOff x="6889567" y="3166478"/>
            <a:chExt cx="2245837" cy="1317017"/>
          </a:xfrm>
        </p:grpSpPr>
        <p:grpSp>
          <p:nvGrpSpPr>
            <p:cNvPr id="36" name="مجموعة 35">
              <a:extLst>
                <a:ext uri="{FF2B5EF4-FFF2-40B4-BE49-F238E27FC236}">
                  <a16:creationId xmlns:a16="http://schemas.microsoft.com/office/drawing/2014/main" id="{BC750DAE-9AB2-4B23-8F7F-0AF353F48593}"/>
                </a:ext>
              </a:extLst>
            </p:cNvPr>
            <p:cNvGrpSpPr/>
            <p:nvPr/>
          </p:nvGrpSpPr>
          <p:grpSpPr>
            <a:xfrm>
              <a:off x="6913250" y="3166478"/>
              <a:ext cx="2222154" cy="1317017"/>
              <a:chOff x="6670654" y="3575121"/>
              <a:chExt cx="2222154" cy="1317017"/>
            </a:xfrm>
          </p:grpSpPr>
          <p:sp>
            <p:nvSpPr>
              <p:cNvPr id="38" name="مستطيل 37">
                <a:extLst>
                  <a:ext uri="{FF2B5EF4-FFF2-40B4-BE49-F238E27FC236}">
                    <a16:creationId xmlns:a16="http://schemas.microsoft.com/office/drawing/2014/main" id="{AEE29C92-A8E4-4DBC-8B3D-D97031AFD35C}"/>
                  </a:ext>
                </a:extLst>
              </p:cNvPr>
              <p:cNvSpPr/>
              <p:nvPr/>
            </p:nvSpPr>
            <p:spPr>
              <a:xfrm>
                <a:off x="6670654" y="3887697"/>
                <a:ext cx="2222154"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9" name="شكل بيضاوي 38">
                <a:extLst>
                  <a:ext uri="{FF2B5EF4-FFF2-40B4-BE49-F238E27FC236}">
                    <a16:creationId xmlns:a16="http://schemas.microsoft.com/office/drawing/2014/main" id="{38780C3A-3737-49D9-B2BB-4C3E03D7C1A0}"/>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latin typeface="Sakkal Majalla" panose="02000000000000000000" pitchFamily="2" charset="-78"/>
                    <a:cs typeface="Sakkal Majalla" panose="02000000000000000000" pitchFamily="2" charset="-78"/>
                  </a:rPr>
                  <a:t>3</a:t>
                </a:r>
              </a:p>
            </p:txBody>
          </p:sp>
        </p:grpSp>
        <p:sp>
          <p:nvSpPr>
            <p:cNvPr id="37" name="مربع نص 36">
              <a:extLst>
                <a:ext uri="{FF2B5EF4-FFF2-40B4-BE49-F238E27FC236}">
                  <a16:creationId xmlns:a16="http://schemas.microsoft.com/office/drawing/2014/main" id="{1B08F894-44DA-435D-8AB1-EAF3458E87E6}"/>
                </a:ext>
              </a:extLst>
            </p:cNvPr>
            <p:cNvSpPr txBox="1"/>
            <p:nvPr/>
          </p:nvSpPr>
          <p:spPr>
            <a:xfrm>
              <a:off x="6889567" y="3770710"/>
              <a:ext cx="2075712" cy="577033"/>
            </a:xfrm>
            <a:prstGeom prst="rect">
              <a:avLst/>
            </a:prstGeom>
            <a:noFill/>
          </p:spPr>
          <p:txBody>
            <a:bodyPr wrap="square" rtlCol="1">
              <a:spAutoFit/>
            </a:bodyPr>
            <a:lstStyle/>
            <a:p>
              <a:pPr algn="ctr" rtl="1"/>
              <a:r>
                <a:rPr lang="ar-SA" sz="2400" b="1" dirty="0">
                  <a:latin typeface="Sakkal Majalla" panose="02000000000000000000" pitchFamily="2" charset="-78"/>
                  <a:cs typeface="Sakkal Majalla" panose="02000000000000000000" pitchFamily="2" charset="-78"/>
                </a:rPr>
                <a:t>تحليل عوائد ومخاطر الاستثمار.</a:t>
              </a:r>
            </a:p>
          </p:txBody>
        </p:sp>
      </p:grpSp>
    </p:spTree>
    <p:extLst>
      <p:ext uri="{BB962C8B-B14F-4D97-AF65-F5344CB8AC3E}">
        <p14:creationId xmlns:p14="http://schemas.microsoft.com/office/powerpoint/2010/main" val="3478075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17609" y="1886452"/>
            <a:ext cx="260782"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2" name="مستطيل 21">
            <a:extLst>
              <a:ext uri="{FF2B5EF4-FFF2-40B4-BE49-F238E27FC236}">
                <a16:creationId xmlns:a16="http://schemas.microsoft.com/office/drawing/2014/main" id="{004C321B-95BD-4CB6-B23B-5FB541844140}"/>
              </a:ext>
            </a:extLst>
          </p:cNvPr>
          <p:cNvSpPr/>
          <p:nvPr/>
        </p:nvSpPr>
        <p:spPr>
          <a:xfrm>
            <a:off x="1106514" y="2354921"/>
            <a:ext cx="6932259" cy="2262158"/>
          </a:xfrm>
          <a:prstGeom prst="rect">
            <a:avLst/>
          </a:prstGeom>
        </p:spPr>
        <p:txBody>
          <a:bodyPr wrap="square">
            <a:spAutoFit/>
          </a:bodyPr>
          <a:lstStyle/>
          <a:p>
            <a:pPr algn="just" rtl="1">
              <a:lnSpc>
                <a:spcPct val="150000"/>
              </a:lnSpc>
            </a:pPr>
            <a:r>
              <a:rPr lang="ar-SA" sz="2400" b="1" dirty="0">
                <a:solidFill>
                  <a:schemeClr val="accent5">
                    <a:lumMod val="50000"/>
                  </a:schemeClr>
                </a:solidFill>
                <a:latin typeface="Sakkal Majalla" panose="02000000000000000000" pitchFamily="2" charset="-78"/>
                <a:cs typeface="Sakkal Majalla" panose="02000000000000000000" pitchFamily="2" charset="-78"/>
              </a:rPr>
              <a:t>من حيث:</a:t>
            </a:r>
          </a:p>
          <a:p>
            <a:pPr marL="514350" indent="-514350" algn="just" rtl="1">
              <a:lnSpc>
                <a:spcPct val="150000"/>
              </a:lnSpc>
              <a:buClr>
                <a:schemeClr val="bg2">
                  <a:lumMod val="50000"/>
                </a:schemeClr>
              </a:buClr>
              <a:buFont typeface="+mj-lt"/>
              <a:buAutoNum type="arabicPeriod"/>
            </a:pPr>
            <a:r>
              <a:rPr lang="ar-SA" sz="2400" dirty="0">
                <a:latin typeface="Sakkal Majalla" panose="02000000000000000000" pitchFamily="2" charset="-78"/>
                <a:cs typeface="Sakkal Majalla" panose="02000000000000000000" pitchFamily="2" charset="-78"/>
              </a:rPr>
              <a:t> الربحية</a:t>
            </a:r>
          </a:p>
          <a:p>
            <a:pPr marL="514350" indent="-514350" algn="just" rtl="1">
              <a:lnSpc>
                <a:spcPct val="150000"/>
              </a:lnSpc>
              <a:buClr>
                <a:schemeClr val="bg2">
                  <a:lumMod val="50000"/>
                </a:schemeClr>
              </a:buClr>
              <a:buFont typeface="+mj-lt"/>
              <a:buAutoNum type="arabicPeriod"/>
            </a:pPr>
            <a:r>
              <a:rPr lang="ar-SA" sz="2400" dirty="0">
                <a:latin typeface="Sakkal Majalla" panose="02000000000000000000" pitchFamily="2" charset="-78"/>
                <a:cs typeface="Sakkal Majalla" panose="02000000000000000000" pitchFamily="2" charset="-78"/>
              </a:rPr>
              <a:t> والسيولة.</a:t>
            </a:r>
          </a:p>
          <a:p>
            <a:pPr marL="514350" indent="-514350" algn="just" rtl="1">
              <a:lnSpc>
                <a:spcPct val="150000"/>
              </a:lnSpc>
              <a:buClr>
                <a:schemeClr val="bg2">
                  <a:lumMod val="50000"/>
                </a:schemeClr>
              </a:buClr>
              <a:buFont typeface="+mj-lt"/>
              <a:buAutoNum type="arabicPeriod"/>
            </a:pPr>
            <a:r>
              <a:rPr lang="ar-SA" sz="2400" dirty="0">
                <a:latin typeface="Sakkal Majalla" panose="02000000000000000000" pitchFamily="2" charset="-78"/>
                <a:cs typeface="Sakkal Majalla" panose="02000000000000000000" pitchFamily="2" charset="-78"/>
              </a:rPr>
              <a:t>التأمين ضد المخاطر.</a:t>
            </a:r>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1</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1020" y="2768620"/>
            <a:ext cx="2506823" cy="954107"/>
          </a:xfrm>
          <a:prstGeom prst="rect">
            <a:avLst/>
          </a:prstGeom>
        </p:spPr>
        <p:txBody>
          <a:bodyPr wrap="square">
            <a:spAutoFit/>
          </a:bodyPr>
          <a:lstStyle/>
          <a:p>
            <a:pPr algn="ctr" rtl="1" eaLnBrk="0" hangingPunct="0"/>
            <a:r>
              <a:rPr lang="ar-SA" sz="2800" dirty="0">
                <a:latin typeface="Sakkal Majalla" panose="02000000000000000000" pitchFamily="2" charset="-78"/>
                <a:cs typeface="Sakkal Majalla" panose="02000000000000000000" pitchFamily="2" charset="-78"/>
                <a:sym typeface="Wingdings" panose="05000000000000000000" pitchFamily="2" charset="2"/>
              </a:rPr>
              <a:t>أولا: </a:t>
            </a:r>
            <a:r>
              <a:rPr lang="ar-SA" sz="2800" dirty="0">
                <a:latin typeface="Sakkal Majalla" panose="02000000000000000000" pitchFamily="2" charset="-78"/>
                <a:cs typeface="Sakkal Majalla" panose="02000000000000000000" pitchFamily="2" charset="-78"/>
              </a:rPr>
              <a:t>تحديد أهداف المحفظة </a:t>
            </a:r>
            <a:endParaRPr lang="ar-SA" sz="2800" dirty="0">
              <a:latin typeface="Sakkal Majalla" panose="02000000000000000000" pitchFamily="2" charset="-78"/>
              <a:cs typeface="Sakkal Majalla" panose="02000000000000000000" pitchFamily="2" charset="-78"/>
              <a:sym typeface="Wingdings" panose="05000000000000000000" pitchFamily="2" charset="2"/>
            </a:endParaRPr>
          </a:p>
        </p:txBody>
      </p:sp>
      <p:sp>
        <p:nvSpPr>
          <p:cNvPr id="28" name="عنوان 1">
            <a:extLst>
              <a:ext uri="{FF2B5EF4-FFF2-40B4-BE49-F238E27FC236}">
                <a16:creationId xmlns:a16="http://schemas.microsoft.com/office/drawing/2014/main" id="{F224E239-DC64-44C1-8EF8-6B70599F3268}"/>
              </a:ext>
            </a:extLst>
          </p:cNvPr>
          <p:cNvSpPr>
            <a:spLocks noGrp="1"/>
          </p:cNvSpPr>
          <p:nvPr>
            <p:ph type="title" idx="4294967295"/>
          </p:nvPr>
        </p:nvSpPr>
        <p:spPr>
          <a:xfrm>
            <a:off x="1970565" y="631232"/>
            <a:ext cx="7657623" cy="1101465"/>
          </a:xfrm>
        </p:spPr>
        <p:txBody>
          <a:bodyPr>
            <a:normAutofit/>
          </a:bodyPr>
          <a:lstStyle/>
          <a:p>
            <a:r>
              <a:rPr lang="ar-SA" sz="3600" b="1" dirty="0">
                <a:latin typeface="Sakkal Majalla" panose="02000000000000000000" pitchFamily="2" charset="-78"/>
                <a:cs typeface="Sakkal Majalla" panose="02000000000000000000" pitchFamily="2" charset="-78"/>
              </a:rPr>
              <a:t>المحافظ الاستثمارية</a:t>
            </a: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pic>
        <p:nvPicPr>
          <p:cNvPr id="19" name="Picture 2" descr="Investment Icon Png #162785 - Free Icons Library">
            <a:extLst>
              <a:ext uri="{FF2B5EF4-FFF2-40B4-BE49-F238E27FC236}">
                <a16:creationId xmlns:a16="http://schemas.microsoft.com/office/drawing/2014/main" id="{2E2E05BB-5158-4100-8D4F-604B92BC06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47179" y="3888788"/>
            <a:ext cx="635485" cy="715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93659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17017"/>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2</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8851" y="2613298"/>
            <a:ext cx="2506823" cy="1384995"/>
          </a:xfrm>
          <a:prstGeom prst="rect">
            <a:avLst/>
          </a:prstGeom>
        </p:spPr>
        <p:txBody>
          <a:bodyPr wrap="square">
            <a:spAutoFit/>
          </a:bodyPr>
          <a:lstStyle/>
          <a:p>
            <a:pPr algn="ctr" rtl="1" eaLnBrk="0" hangingPunct="0"/>
            <a:r>
              <a:rPr lang="ar-SA" sz="2800" dirty="0">
                <a:latin typeface="Sakkal Majalla" panose="02000000000000000000" pitchFamily="2" charset="-78"/>
                <a:cs typeface="Sakkal Majalla" panose="02000000000000000000" pitchFamily="2" charset="-78"/>
                <a:sym typeface="Wingdings" panose="05000000000000000000" pitchFamily="2" charset="2"/>
              </a:rPr>
              <a:t>ثانيا: </a:t>
            </a:r>
            <a:r>
              <a:rPr lang="ar-SA" sz="2800" dirty="0">
                <a:latin typeface="Sakkal Majalla" panose="02000000000000000000" pitchFamily="2" charset="-78"/>
                <a:cs typeface="Sakkal Majalla" panose="02000000000000000000" pitchFamily="2" charset="-78"/>
              </a:rPr>
              <a:t>التعرف على القيود </a:t>
            </a:r>
            <a:r>
              <a:rPr lang="ar-SA" sz="2800" dirty="0" smtClean="0">
                <a:latin typeface="Sakkal Majalla" panose="02000000000000000000" pitchFamily="2" charset="-78"/>
                <a:cs typeface="Sakkal Majalla" panose="02000000000000000000" pitchFamily="2" charset="-78"/>
              </a:rPr>
              <a:t>المرتبطة بالمحفظة</a:t>
            </a:r>
            <a:endParaRPr lang="ar-SA" sz="2800" dirty="0">
              <a:latin typeface="Sakkal Majalla" panose="02000000000000000000" pitchFamily="2" charset="-78"/>
              <a:cs typeface="Sakkal Majalla" panose="02000000000000000000" pitchFamily="2" charset="-78"/>
            </a:endParaRPr>
          </a:p>
        </p:txBody>
      </p:sp>
      <p:sp>
        <p:nvSpPr>
          <p:cNvPr id="28" name="عنوان 1">
            <a:extLst>
              <a:ext uri="{FF2B5EF4-FFF2-40B4-BE49-F238E27FC236}">
                <a16:creationId xmlns:a16="http://schemas.microsoft.com/office/drawing/2014/main" id="{F224E239-DC64-44C1-8EF8-6B70599F3268}"/>
              </a:ext>
            </a:extLst>
          </p:cNvPr>
          <p:cNvSpPr>
            <a:spLocks noGrp="1"/>
          </p:cNvSpPr>
          <p:nvPr>
            <p:ph type="title" idx="4294967295"/>
          </p:nvPr>
        </p:nvSpPr>
        <p:spPr>
          <a:xfrm>
            <a:off x="2322526" y="290968"/>
            <a:ext cx="7657623" cy="1101465"/>
          </a:xfrm>
        </p:spPr>
        <p:txBody>
          <a:bodyPr>
            <a:normAutofit/>
          </a:bodyPr>
          <a:lstStyle/>
          <a:p>
            <a:r>
              <a:rPr lang="ar-SA" sz="3600" b="1" dirty="0">
                <a:latin typeface="Sakkal Majalla" panose="02000000000000000000" pitchFamily="2" charset="-78"/>
                <a:cs typeface="Sakkal Majalla" panose="02000000000000000000" pitchFamily="2" charset="-78"/>
              </a:rPr>
              <a:t>المحافظ الاستثمارية</a:t>
            </a: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pic>
        <p:nvPicPr>
          <p:cNvPr id="15" name="Picture 2" descr="Investment Icon Png #162785 - Free Icons Library">
            <a:extLst>
              <a:ext uri="{FF2B5EF4-FFF2-40B4-BE49-F238E27FC236}">
                <a16:creationId xmlns:a16="http://schemas.microsoft.com/office/drawing/2014/main" id="{7E3CFF4F-27E9-464F-BAC4-1A6EDC0639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3101" y="3923417"/>
            <a:ext cx="638321" cy="719027"/>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a:extLst>
              <a:ext uri="{FF2B5EF4-FFF2-40B4-BE49-F238E27FC236}">
                <a16:creationId xmlns:a16="http://schemas.microsoft.com/office/drawing/2014/main" id="{E645D7D4-63E4-4247-836C-66A36D766AF1}"/>
              </a:ext>
            </a:extLst>
          </p:cNvPr>
          <p:cNvSpPr/>
          <p:nvPr/>
        </p:nvSpPr>
        <p:spPr>
          <a:xfrm>
            <a:off x="411882" y="1547117"/>
            <a:ext cx="8267523" cy="4524315"/>
          </a:xfrm>
          <a:prstGeom prst="rect">
            <a:avLst/>
          </a:prstGeom>
          <a:solidFill>
            <a:schemeClr val="bg1"/>
          </a:solidFill>
        </p:spPr>
        <p:txBody>
          <a:bodyPr wrap="square">
            <a:spAutoFit/>
          </a:bodyPr>
          <a:lstStyle/>
          <a:p>
            <a:pPr algn="just" rtl="1"/>
            <a:r>
              <a:rPr lang="ar-SA" sz="2400" b="1" dirty="0">
                <a:latin typeface="Sakkal Majalla" panose="02000000000000000000" pitchFamily="2" charset="-78"/>
                <a:cs typeface="Sakkal Majalla" panose="02000000000000000000" pitchFamily="2" charset="-78"/>
              </a:rPr>
              <a:t>قيود زمنية</a:t>
            </a:r>
            <a:r>
              <a:rPr lang="ar-SA" sz="2400" dirty="0">
                <a:latin typeface="Sakkal Majalla" panose="02000000000000000000" pitchFamily="2" charset="-78"/>
                <a:cs typeface="Sakkal Majalla" panose="02000000000000000000" pitchFamily="2" charset="-78"/>
              </a:rPr>
              <a:t>:</a:t>
            </a:r>
          </a:p>
          <a:p>
            <a:pPr algn="just" rtl="1"/>
            <a:r>
              <a:rPr lang="ar-SA" sz="2400" dirty="0">
                <a:latin typeface="Sakkal Majalla" panose="02000000000000000000" pitchFamily="2" charset="-78"/>
                <a:cs typeface="Sakkal Majalla" panose="02000000000000000000" pitchFamily="2" charset="-78"/>
              </a:rPr>
              <a:t> ويقصد بها المدى الزمني </a:t>
            </a:r>
            <a:r>
              <a:rPr lang="ar-SA" sz="2400" dirty="0" smtClean="0">
                <a:latin typeface="Sakkal Majalla" panose="02000000000000000000" pitchFamily="2" charset="-78"/>
                <a:cs typeface="Sakkal Majalla" panose="02000000000000000000" pitchFamily="2" charset="-78"/>
              </a:rPr>
              <a:t>للمحفظة(قصير </a:t>
            </a:r>
            <a:r>
              <a:rPr lang="ar-SA" sz="2400" dirty="0">
                <a:latin typeface="Sakkal Majalla" panose="02000000000000000000" pitchFamily="2" charset="-78"/>
                <a:cs typeface="Sakkal Majalla" panose="02000000000000000000" pitchFamily="2" charset="-78"/>
              </a:rPr>
              <a:t>– متوسط – طويل ) الأجل ويتيح المدي الزمني لمدير الاستثمار حرية أكبر في الحركة لتنويع وتوزيع الاستثمارات المالية</a:t>
            </a:r>
            <a:r>
              <a:rPr lang="ar-SA" sz="2400" dirty="0" smtClean="0">
                <a:latin typeface="Sakkal Majalla" panose="02000000000000000000" pitchFamily="2" charset="-78"/>
                <a:cs typeface="Sakkal Majalla" panose="02000000000000000000" pitchFamily="2" charset="-78"/>
              </a:rPr>
              <a:t>.</a:t>
            </a:r>
          </a:p>
          <a:p>
            <a:pPr algn="just" rtl="1"/>
            <a:r>
              <a:rPr lang="ar-SA" sz="2400" b="1" dirty="0">
                <a:latin typeface="Sakkal Majalla" panose="02000000000000000000" pitchFamily="2" charset="-78"/>
                <a:cs typeface="Sakkal Majalla" panose="02000000000000000000" pitchFamily="2" charset="-78"/>
              </a:rPr>
              <a:t>قيود السيولة:</a:t>
            </a:r>
          </a:p>
          <a:p>
            <a:pPr algn="just" rtl="1"/>
            <a:r>
              <a:rPr lang="ar-SA" sz="2400" dirty="0" smtClean="0">
                <a:latin typeface="Sakkal Majalla" panose="02000000000000000000" pitchFamily="2" charset="-78"/>
                <a:cs typeface="Sakkal Majalla" panose="02000000000000000000" pitchFamily="2" charset="-78"/>
              </a:rPr>
              <a:t>مدى </a:t>
            </a:r>
            <a:r>
              <a:rPr lang="ar-SA" sz="2400" dirty="0">
                <a:latin typeface="Sakkal Majalla" panose="02000000000000000000" pitchFamily="2" charset="-78"/>
                <a:cs typeface="Sakkal Majalla" panose="02000000000000000000" pitchFamily="2" charset="-78"/>
              </a:rPr>
              <a:t>قابلية الاصول المالية في المحفظة للتسييل بسهولة وسرعة عند الحاجة</a:t>
            </a:r>
            <a:r>
              <a:rPr lang="ar-SA" sz="2400" dirty="0" smtClean="0">
                <a:latin typeface="Sakkal Majalla" panose="02000000000000000000" pitchFamily="2" charset="-78"/>
                <a:cs typeface="Sakkal Majalla" panose="02000000000000000000" pitchFamily="2" charset="-78"/>
              </a:rPr>
              <a:t>.</a:t>
            </a:r>
          </a:p>
          <a:p>
            <a:pPr algn="just" rtl="1"/>
            <a:r>
              <a:rPr lang="ar-SA" sz="2400" b="1" dirty="0">
                <a:latin typeface="Sakkal Majalla" panose="02000000000000000000" pitchFamily="2" charset="-78"/>
                <a:cs typeface="Sakkal Majalla" panose="02000000000000000000" pitchFamily="2" charset="-78"/>
              </a:rPr>
              <a:t>قيود مالية</a:t>
            </a:r>
            <a:r>
              <a:rPr lang="ar-SA" sz="2400" dirty="0" smtClean="0">
                <a:latin typeface="Sakkal Majalla" panose="02000000000000000000" pitchFamily="2" charset="-78"/>
                <a:cs typeface="Sakkal Majalla" panose="02000000000000000000" pitchFamily="2" charset="-78"/>
              </a:rPr>
              <a:t>: </a:t>
            </a:r>
          </a:p>
          <a:p>
            <a:pPr algn="just" rtl="1"/>
            <a:r>
              <a:rPr lang="ar-SA" sz="2400" dirty="0" smtClean="0">
                <a:latin typeface="Sakkal Majalla" panose="02000000000000000000" pitchFamily="2" charset="-78"/>
                <a:cs typeface="Sakkal Majalla" panose="02000000000000000000" pitchFamily="2" charset="-78"/>
              </a:rPr>
              <a:t>يقصد </a:t>
            </a:r>
            <a:r>
              <a:rPr lang="ar-SA" sz="2400" dirty="0">
                <a:latin typeface="Sakkal Majalla" panose="02000000000000000000" pitchFamily="2" charset="-78"/>
                <a:cs typeface="Sakkal Majalla" panose="02000000000000000000" pitchFamily="2" charset="-78"/>
              </a:rPr>
              <a:t>به ما تفرضه بعض الاستثمارات المالية من حدود دنيا مقبولة للاستثمار وكلما زاد حجم الأموال المتاحة لمدير الاستثمار كلما كانت قدرته أعلي علي تنويع الاستثمارات وانتهاز الفرص المتاحة امامه وعدم بيع أي من استثمارات محفظته في وقت غير مناسب ليتمكن من شراء أوراق مالية أخرى</a:t>
            </a:r>
            <a:r>
              <a:rPr lang="ar-SA" sz="2400" dirty="0" smtClean="0">
                <a:latin typeface="Sakkal Majalla" panose="02000000000000000000" pitchFamily="2" charset="-78"/>
                <a:cs typeface="Sakkal Majalla" panose="02000000000000000000" pitchFamily="2" charset="-78"/>
              </a:rPr>
              <a:t>.</a:t>
            </a:r>
          </a:p>
          <a:p>
            <a:pPr algn="just" rtl="1"/>
            <a:r>
              <a:rPr lang="ar-EG" sz="2400" b="1" dirty="0">
                <a:latin typeface="Sakkal Majalla" panose="02000000000000000000" pitchFamily="2" charset="-78"/>
                <a:cs typeface="Sakkal Majalla" panose="02000000000000000000" pitchFamily="2" charset="-78"/>
              </a:rPr>
              <a:t>قيد العائد</a:t>
            </a:r>
            <a:r>
              <a:rPr lang="en-US" sz="2400" b="1" dirty="0">
                <a:latin typeface="Sakkal Majalla" panose="02000000000000000000" pitchFamily="2" charset="-78"/>
                <a:cs typeface="Sakkal Majalla" panose="02000000000000000000" pitchFamily="2" charset="-78"/>
              </a:rPr>
              <a:t>:</a:t>
            </a:r>
          </a:p>
          <a:p>
            <a:pPr algn="just" rtl="1"/>
            <a:r>
              <a:rPr lang="ar-EG" sz="2400" dirty="0">
                <a:latin typeface="Sakkal Majalla" panose="02000000000000000000" pitchFamily="2" charset="-78"/>
                <a:cs typeface="Sakkal Majalla" panose="02000000000000000000" pitchFamily="2" charset="-78"/>
              </a:rPr>
              <a:t>ويقصد به </a:t>
            </a:r>
            <a:r>
              <a:rPr lang="ar-SA" sz="2400" dirty="0">
                <a:latin typeface="Sakkal Majalla" panose="02000000000000000000" pitchFamily="2" charset="-78"/>
                <a:cs typeface="Sakkal Majalla" panose="02000000000000000000" pitchFamily="2" charset="-78"/>
              </a:rPr>
              <a:t>معدل </a:t>
            </a:r>
            <a:r>
              <a:rPr lang="ar-EG" sz="2400" dirty="0">
                <a:latin typeface="Sakkal Majalla" panose="02000000000000000000" pitchFamily="2" charset="-78"/>
                <a:cs typeface="Sakkal Majalla" panose="02000000000000000000" pitchFamily="2" charset="-78"/>
              </a:rPr>
              <a:t>العائد </a:t>
            </a:r>
            <a:r>
              <a:rPr lang="ar-SA" sz="2400" dirty="0">
                <a:latin typeface="Sakkal Majalla" panose="02000000000000000000" pitchFamily="2" charset="-78"/>
                <a:cs typeface="Sakkal Majalla" panose="02000000000000000000" pitchFamily="2" charset="-78"/>
              </a:rPr>
              <a:t>المطلوب</a:t>
            </a:r>
            <a:r>
              <a:rPr lang="ar-EG" sz="2400" dirty="0">
                <a:latin typeface="Sakkal Majalla" panose="02000000000000000000" pitchFamily="2" charset="-78"/>
                <a:cs typeface="Sakkal Majalla" panose="02000000000000000000" pitchFamily="2" charset="-78"/>
              </a:rPr>
              <a:t> على الاستثمار في المحفظة</a:t>
            </a:r>
            <a:r>
              <a:rPr lang="ar-SA" sz="2400" dirty="0">
                <a:latin typeface="Sakkal Majalla" panose="02000000000000000000" pitchFamily="2" charset="-78"/>
                <a:cs typeface="Sakkal Majalla" panose="02000000000000000000" pitchFamily="2" charset="-78"/>
              </a:rPr>
              <a:t>.</a:t>
            </a:r>
            <a:r>
              <a:rPr lang="ar-EG" sz="2400" dirty="0">
                <a:latin typeface="Sakkal Majalla" panose="02000000000000000000" pitchFamily="2" charset="-78"/>
                <a:cs typeface="Sakkal Majalla" panose="02000000000000000000" pitchFamily="2" charset="-78"/>
              </a:rPr>
              <a:t> </a:t>
            </a: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9516018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3</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424603" y="2791179"/>
            <a:ext cx="2099655" cy="954107"/>
          </a:xfrm>
          <a:prstGeom prst="rect">
            <a:avLst/>
          </a:prstGeom>
        </p:spPr>
        <p:txBody>
          <a:bodyPr wrap="square">
            <a:spAutoFit/>
          </a:bodyPr>
          <a:lstStyle/>
          <a:p>
            <a:pPr algn="just" rtl="1" eaLnBrk="0" hangingPunct="0"/>
            <a:r>
              <a:rPr lang="ar-SA" sz="2800" dirty="0">
                <a:latin typeface="Sakkal Majalla" panose="02000000000000000000" pitchFamily="2" charset="-78"/>
                <a:cs typeface="Sakkal Majalla" panose="02000000000000000000" pitchFamily="2" charset="-78"/>
                <a:sym typeface="Wingdings" panose="05000000000000000000" pitchFamily="2" charset="2"/>
              </a:rPr>
              <a:t>ثالثا: </a:t>
            </a:r>
            <a:r>
              <a:rPr lang="ar-SA" sz="2800" dirty="0">
                <a:latin typeface="Sakkal Majalla" panose="02000000000000000000" pitchFamily="2" charset="-78"/>
                <a:cs typeface="Sakkal Majalla" panose="02000000000000000000" pitchFamily="2" charset="-78"/>
              </a:rPr>
              <a:t>تحليل عوائد ومخاطر </a:t>
            </a:r>
            <a:r>
              <a:rPr lang="ar-SA" sz="2800" dirty="0" smtClean="0">
                <a:latin typeface="Sakkal Majalla" panose="02000000000000000000" pitchFamily="2" charset="-78"/>
                <a:cs typeface="Sakkal Majalla" panose="02000000000000000000" pitchFamily="2" charset="-78"/>
              </a:rPr>
              <a:t>الاستثمار</a:t>
            </a:r>
            <a:endParaRPr lang="ar-SA" sz="2800" dirty="0">
              <a:latin typeface="Sakkal Majalla" panose="02000000000000000000" pitchFamily="2" charset="-78"/>
              <a:cs typeface="Sakkal Majalla" panose="02000000000000000000" pitchFamily="2" charset="-78"/>
            </a:endParaRPr>
          </a:p>
        </p:txBody>
      </p:sp>
      <p:sp>
        <p:nvSpPr>
          <p:cNvPr id="28" name="عنوان 1">
            <a:extLst>
              <a:ext uri="{FF2B5EF4-FFF2-40B4-BE49-F238E27FC236}">
                <a16:creationId xmlns:a16="http://schemas.microsoft.com/office/drawing/2014/main" id="{F224E239-DC64-44C1-8EF8-6B70599F3268}"/>
              </a:ext>
            </a:extLst>
          </p:cNvPr>
          <p:cNvSpPr>
            <a:spLocks noGrp="1"/>
          </p:cNvSpPr>
          <p:nvPr>
            <p:ph type="title" idx="4294967295"/>
          </p:nvPr>
        </p:nvSpPr>
        <p:spPr>
          <a:xfrm>
            <a:off x="2522282" y="262951"/>
            <a:ext cx="7657623" cy="1101465"/>
          </a:xfrm>
        </p:spPr>
        <p:txBody>
          <a:bodyPr>
            <a:normAutofit/>
          </a:bodyPr>
          <a:lstStyle/>
          <a:p>
            <a:r>
              <a:rPr lang="ar-SA" sz="3600" b="1" dirty="0">
                <a:latin typeface="Sakkal Majalla" panose="02000000000000000000" pitchFamily="2" charset="-78"/>
                <a:cs typeface="Sakkal Majalla" panose="02000000000000000000" pitchFamily="2" charset="-78"/>
              </a:rPr>
              <a:t>المحافظ الاستثمارية</a:t>
            </a: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pic>
        <p:nvPicPr>
          <p:cNvPr id="15" name="Picture 2" descr="Investment Icon Png #162785 - Free Icons Library">
            <a:extLst>
              <a:ext uri="{FF2B5EF4-FFF2-40B4-BE49-F238E27FC236}">
                <a16:creationId xmlns:a16="http://schemas.microsoft.com/office/drawing/2014/main" id="{7E3CFF4F-27E9-464F-BAC4-1A6EDC0639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3838" y="3977140"/>
            <a:ext cx="569741" cy="641776"/>
          </a:xfrm>
          <a:prstGeom prst="rect">
            <a:avLst/>
          </a:prstGeom>
          <a:noFill/>
          <a:extLst>
            <a:ext uri="{909E8E84-426E-40DD-AFC4-6F175D3DCCD1}">
              <a14:hiddenFill xmlns:a14="http://schemas.microsoft.com/office/drawing/2010/main">
                <a:solidFill>
                  <a:srgbClr val="FFFFFF"/>
                </a:solidFill>
              </a14:hiddenFill>
            </a:ext>
          </a:extLst>
        </p:spPr>
      </p:pic>
      <p:sp>
        <p:nvSpPr>
          <p:cNvPr id="25" name="مستطيل 24">
            <a:extLst>
              <a:ext uri="{FF2B5EF4-FFF2-40B4-BE49-F238E27FC236}">
                <a16:creationId xmlns:a16="http://schemas.microsoft.com/office/drawing/2014/main" id="{CCED7859-8AB2-4802-ACD7-584BA6FA0D92}"/>
              </a:ext>
            </a:extLst>
          </p:cNvPr>
          <p:cNvSpPr/>
          <p:nvPr/>
        </p:nvSpPr>
        <p:spPr>
          <a:xfrm>
            <a:off x="457200" y="1217586"/>
            <a:ext cx="8213349" cy="5078313"/>
          </a:xfrm>
          <a:prstGeom prst="rect">
            <a:avLst/>
          </a:prstGeom>
          <a:solidFill>
            <a:schemeClr val="bg1"/>
          </a:solidFill>
        </p:spPr>
        <p:txBody>
          <a:bodyPr wrap="square">
            <a:spAutoFit/>
          </a:bodyPr>
          <a:lstStyle/>
          <a:p>
            <a:pPr algn="just" rtl="1">
              <a:lnSpc>
                <a:spcPct val="150000"/>
              </a:lnSpc>
            </a:pPr>
            <a:r>
              <a:rPr lang="ar-SA" sz="2400" dirty="0">
                <a:latin typeface="Sakkal Majalla" panose="02000000000000000000" pitchFamily="2" charset="-78"/>
                <a:cs typeface="Sakkal Majalla" panose="02000000000000000000" pitchFamily="2" charset="-78"/>
              </a:rPr>
              <a:t>وتحدد مخاطر المحفظة بنوعين </a:t>
            </a:r>
            <a:r>
              <a:rPr lang="ar-SA" sz="2400" dirty="0" smtClean="0">
                <a:latin typeface="Sakkal Majalla" panose="02000000000000000000" pitchFamily="2" charset="-78"/>
                <a:cs typeface="Sakkal Majalla" panose="02000000000000000000" pitchFamily="2" charset="-78"/>
              </a:rPr>
              <a:t>هما:</a:t>
            </a:r>
            <a:endParaRPr lang="ar-SA" sz="2400" dirty="0" smtClean="0">
              <a:solidFill>
                <a:schemeClr val="accent5">
                  <a:lumMod val="50000"/>
                </a:schemeClr>
              </a:solidFill>
              <a:latin typeface="Sakkal Majalla" panose="02000000000000000000" pitchFamily="2" charset="-78"/>
              <a:cs typeface="Sakkal Majalla" panose="02000000000000000000" pitchFamily="2" charset="-78"/>
            </a:endParaRPr>
          </a:p>
          <a:p>
            <a:pPr algn="just" rtl="1">
              <a:lnSpc>
                <a:spcPct val="150000"/>
              </a:lnSpc>
            </a:pPr>
            <a:r>
              <a:rPr lang="ar-SA" sz="2400" dirty="0" smtClean="0">
                <a:solidFill>
                  <a:schemeClr val="accent5">
                    <a:lumMod val="50000"/>
                  </a:schemeClr>
                </a:solidFill>
                <a:latin typeface="Sakkal Majalla" panose="02000000000000000000" pitchFamily="2" charset="-78"/>
                <a:cs typeface="Sakkal Majalla" panose="02000000000000000000" pitchFamily="2" charset="-78"/>
              </a:rPr>
              <a:t> </a:t>
            </a:r>
            <a:r>
              <a:rPr lang="ar-SA" sz="2400" b="1" dirty="0">
                <a:solidFill>
                  <a:schemeClr val="accent5">
                    <a:lumMod val="50000"/>
                  </a:schemeClr>
                </a:solidFill>
                <a:latin typeface="Sakkal Majalla" panose="02000000000000000000" pitchFamily="2" charset="-78"/>
                <a:cs typeface="Sakkal Majalla" panose="02000000000000000000" pitchFamily="2" charset="-78"/>
              </a:rPr>
              <a:t>المخاطر المنتظمة:</a:t>
            </a: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وهي المخاطر التي لا يمكن تجنبها بالتنويع، فهي مخاطر عامة تحيط بسوق الأوراق المالية (مخاطر الكساد او تغيير في القوانين</a:t>
            </a:r>
            <a:r>
              <a:rPr lang="ar-SA" sz="2400" dirty="0" smtClean="0">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ويطلق عليها مخاطر </a:t>
            </a:r>
            <a:r>
              <a:rPr lang="ar-SA" sz="2400" dirty="0" smtClean="0">
                <a:latin typeface="Sakkal Majalla" panose="02000000000000000000" pitchFamily="2" charset="-78"/>
                <a:cs typeface="Sakkal Majalla" panose="02000000000000000000" pitchFamily="2" charset="-78"/>
              </a:rPr>
              <a:t>السوق.</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Arial" panose="020B0604020202020204" pitchFamily="34" charset="0"/>
              <a:buChar char="•"/>
            </a:pPr>
            <a:r>
              <a:rPr lang="ar-EG" sz="2400" dirty="0">
                <a:latin typeface="Sakkal Majalla" panose="02000000000000000000" pitchFamily="2" charset="-78"/>
                <a:cs typeface="Sakkal Majalla" panose="02000000000000000000" pitchFamily="2" charset="-78"/>
              </a:rPr>
              <a:t>يمكن التوجه الي التنويع الجغرافي لمكونات المحفظة لتلافي أثر الظروف على </a:t>
            </a:r>
            <a:r>
              <a:rPr lang="ar-SA" sz="2400" dirty="0">
                <a:latin typeface="Sakkal Majalla" panose="02000000000000000000" pitchFamily="2" charset="-78"/>
                <a:cs typeface="Sakkal Majalla" panose="02000000000000000000" pitchFamily="2" charset="-78"/>
              </a:rPr>
              <a:t>أ</a:t>
            </a:r>
            <a:r>
              <a:rPr lang="ar-EG" sz="2400" dirty="0">
                <a:latin typeface="Sakkal Majalla" panose="02000000000000000000" pitchFamily="2" charset="-78"/>
                <a:cs typeface="Sakkal Majalla" panose="02000000000000000000" pitchFamily="2" charset="-78"/>
              </a:rPr>
              <a:t>حد الأسواق</a:t>
            </a:r>
            <a:r>
              <a:rPr lang="ar-SA" sz="2400" dirty="0" smtClean="0">
                <a:latin typeface="Sakkal Majalla" panose="02000000000000000000" pitchFamily="2" charset="-78"/>
                <a:cs typeface="Sakkal Majalla" panose="02000000000000000000" pitchFamily="2" charset="-78"/>
              </a:rPr>
              <a:t>.</a:t>
            </a:r>
          </a:p>
          <a:p>
            <a:pPr algn="just" rtl="1">
              <a:lnSpc>
                <a:spcPct val="150000"/>
              </a:lnSpc>
            </a:pPr>
            <a:r>
              <a:rPr lang="ar-SA" sz="2400" b="1" dirty="0">
                <a:solidFill>
                  <a:schemeClr val="accent5">
                    <a:lumMod val="50000"/>
                  </a:schemeClr>
                </a:solidFill>
                <a:latin typeface="Sakkal Majalla" panose="02000000000000000000" pitchFamily="2" charset="-78"/>
                <a:cs typeface="Sakkal Majalla" panose="02000000000000000000" pitchFamily="2" charset="-78"/>
                <a:sym typeface="Wingdings" panose="05000000000000000000" pitchFamily="2" charset="2"/>
              </a:rPr>
              <a:t>المخاطر غير المنتظمة: </a:t>
            </a: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sym typeface="Wingdings" panose="05000000000000000000" pitchFamily="2" charset="2"/>
              </a:rPr>
              <a:t>هي المخاطر التي تخص منظمة أو قطاع صناعي بعينه، ويمكن تجنبها </a:t>
            </a:r>
            <a:r>
              <a:rPr lang="ar-SA" sz="2400" dirty="0" smtClean="0">
                <a:latin typeface="Sakkal Majalla" panose="02000000000000000000" pitchFamily="2" charset="-78"/>
                <a:cs typeface="Sakkal Majalla" panose="02000000000000000000" pitchFamily="2" charset="-78"/>
                <a:sym typeface="Wingdings" panose="05000000000000000000" pitchFamily="2" charset="2"/>
              </a:rPr>
              <a:t>بالتنويع. </a:t>
            </a:r>
            <a:r>
              <a:rPr lang="ar-SA" sz="2400" b="1" dirty="0" smtClean="0">
                <a:latin typeface="Sakkal Majalla" panose="02000000000000000000" pitchFamily="2" charset="-78"/>
                <a:cs typeface="Sakkal Majalla" panose="02000000000000000000" pitchFamily="2" charset="-78"/>
                <a:sym typeface="Wingdings" panose="05000000000000000000" pitchFamily="2" charset="2"/>
              </a:rPr>
              <a:t>ومن </a:t>
            </a:r>
            <a:r>
              <a:rPr lang="ar-SA" sz="2400" b="1" dirty="0">
                <a:latin typeface="Sakkal Majalla" panose="02000000000000000000" pitchFamily="2" charset="-78"/>
                <a:cs typeface="Sakkal Majalla" panose="02000000000000000000" pitchFamily="2" charset="-78"/>
                <a:sym typeface="Wingdings" panose="05000000000000000000" pitchFamily="2" charset="2"/>
              </a:rPr>
              <a:t>أمثلتها: </a:t>
            </a:r>
          </a:p>
          <a:p>
            <a:pPr marL="457200" indent="-457200" algn="just" rtl="1">
              <a:lnSpc>
                <a:spcPct val="150000"/>
              </a:lnSpc>
              <a:buFont typeface="+mj-lt"/>
              <a:buAutoNum type="arabicPeriod"/>
            </a:pPr>
            <a:r>
              <a:rPr lang="ar-SA" sz="2400" dirty="0">
                <a:latin typeface="Sakkal Majalla" panose="02000000000000000000" pitchFamily="2" charset="-78"/>
                <a:cs typeface="Sakkal Majalla" panose="02000000000000000000" pitchFamily="2" charset="-78"/>
                <a:sym typeface="Wingdings" panose="05000000000000000000" pitchFamily="2" charset="2"/>
              </a:rPr>
              <a:t>مخاطر التخلف في السداد.</a:t>
            </a:r>
          </a:p>
          <a:p>
            <a:pPr marL="457200" indent="-457200" algn="just" rtl="1">
              <a:lnSpc>
                <a:spcPct val="150000"/>
              </a:lnSpc>
              <a:buFont typeface="+mj-lt"/>
              <a:buAutoNum type="arabicPeriod"/>
            </a:pPr>
            <a:r>
              <a:rPr lang="ar-SA" sz="2400" dirty="0">
                <a:latin typeface="Sakkal Majalla" panose="02000000000000000000" pitchFamily="2" charset="-78"/>
                <a:cs typeface="Sakkal Majalla" panose="02000000000000000000" pitchFamily="2" charset="-78"/>
                <a:sym typeface="Wingdings" panose="05000000000000000000" pitchFamily="2" charset="2"/>
              </a:rPr>
              <a:t>مخاطر التسييل. </a:t>
            </a:r>
          </a:p>
        </p:txBody>
      </p:sp>
    </p:spTree>
    <p:extLst>
      <p:ext uri="{BB962C8B-B14F-4D97-AF65-F5344CB8AC3E}">
        <p14:creationId xmlns:p14="http://schemas.microsoft.com/office/powerpoint/2010/main" val="15164573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a:extLst>
              <a:ext uri="{FF2B5EF4-FFF2-40B4-BE49-F238E27FC236}">
                <a16:creationId xmlns:a16="http://schemas.microsoft.com/office/drawing/2014/main" id="{567CCC72-6306-47F3-A04F-BFCD65803853}"/>
              </a:ext>
            </a:extLst>
          </p:cNvPr>
          <p:cNvSpPr/>
          <p:nvPr/>
        </p:nvSpPr>
        <p:spPr>
          <a:xfrm>
            <a:off x="1" y="1058109"/>
            <a:ext cx="9619860"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4" name="TextBox 11">
            <a:extLst>
              <a:ext uri="{FF2B5EF4-FFF2-40B4-BE49-F238E27FC236}">
                <a16:creationId xmlns:a16="http://schemas.microsoft.com/office/drawing/2014/main" id="{9AD14715-ABE5-4CC4-BE85-847D68EEAF78}"/>
              </a:ext>
            </a:extLst>
          </p:cNvPr>
          <p:cNvSpPr txBox="1"/>
          <p:nvPr/>
        </p:nvSpPr>
        <p:spPr>
          <a:xfrm>
            <a:off x="2572139" y="1159682"/>
            <a:ext cx="6752614" cy="646331"/>
          </a:xfrm>
          <a:prstGeom prst="rect">
            <a:avLst/>
          </a:prstGeom>
          <a:noFill/>
        </p:spPr>
        <p:txBody>
          <a:bodyPr wrap="square">
            <a:spAutoFit/>
          </a:bodyPr>
          <a:lstStyle/>
          <a:p>
            <a:pPr algn="ctr" rtl="1" fontAlgn="auto">
              <a:spcAft>
                <a:spcPts val="0"/>
              </a:spcAft>
            </a:pPr>
            <a:r>
              <a:rPr lang="ar-SA" sz="3600" b="1" dirty="0">
                <a:solidFill>
                  <a:schemeClr val="bg1"/>
                </a:solidFill>
                <a:latin typeface="Sakkal Majalla" panose="02000000000000000000" pitchFamily="2" charset="-78"/>
                <a:cs typeface="Sakkal Majalla" panose="02000000000000000000" pitchFamily="2" charset="-78"/>
              </a:rPr>
              <a:t>بعض الاستراتيجيات المتبعة في الاستثمار</a:t>
            </a:r>
            <a:endParaRPr lang="en-US" sz="3600" b="1" dirty="0">
              <a:solidFill>
                <a:schemeClr val="bg1"/>
              </a:solidFill>
              <a:latin typeface="Sakkal Majalla" panose="02000000000000000000" pitchFamily="2" charset="-78"/>
              <a:cs typeface="Sakkal Majalla" panose="02000000000000000000" pitchFamily="2" charset="-78"/>
            </a:endParaRPr>
          </a:p>
        </p:txBody>
      </p:sp>
      <p:sp>
        <p:nvSpPr>
          <p:cNvPr id="24" name="مستطيل 6">
            <a:extLst>
              <a:ext uri="{FF2B5EF4-FFF2-40B4-BE49-F238E27FC236}">
                <a16:creationId xmlns:a16="http://schemas.microsoft.com/office/drawing/2014/main" id="{EEDA7922-D9CF-4FAE-8970-8DABA2E3C85B}"/>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2" name="مستطيل 1">
            <a:extLst>
              <a:ext uri="{FF2B5EF4-FFF2-40B4-BE49-F238E27FC236}">
                <a16:creationId xmlns:a16="http://schemas.microsoft.com/office/drawing/2014/main" id="{12D1FA41-8983-4DB5-B77F-1FB29BBB9A23}"/>
              </a:ext>
            </a:extLst>
          </p:cNvPr>
          <p:cNvSpPr/>
          <p:nvPr/>
        </p:nvSpPr>
        <p:spPr>
          <a:xfrm>
            <a:off x="1357149" y="2620207"/>
            <a:ext cx="9182593" cy="2262158"/>
          </a:xfrm>
          <a:prstGeom prst="rect">
            <a:avLst/>
          </a:prstGeom>
          <a:solidFill>
            <a:schemeClr val="bg1"/>
          </a:solidFill>
        </p:spPr>
        <p:txBody>
          <a:bodyPr wrap="square">
            <a:spAutoFit/>
          </a:bodyPr>
          <a:lstStyle/>
          <a:p>
            <a:pPr algn="just" rtl="1">
              <a:lnSpc>
                <a:spcPct val="150000"/>
              </a:lnSpc>
            </a:pPr>
            <a:r>
              <a:rPr lang="ar-SA" sz="2400" dirty="0">
                <a:latin typeface="Sakkal Majalla" panose="02000000000000000000" pitchFamily="2" charset="-78"/>
                <a:cs typeface="Sakkal Majalla" panose="02000000000000000000" pitchFamily="2" charset="-78"/>
              </a:rPr>
              <a:t>هناك العديد من استراتيجيات الاستثمار ، وفي هذا الصدد سنركز على </a:t>
            </a:r>
            <a:r>
              <a:rPr lang="ar-SA" sz="2400" dirty="0">
                <a:solidFill>
                  <a:schemeClr val="accent5">
                    <a:lumMod val="50000"/>
                  </a:schemeClr>
                </a:solidFill>
                <a:latin typeface="Sakkal Majalla" panose="02000000000000000000" pitchFamily="2" charset="-78"/>
                <a:cs typeface="Sakkal Majalla" panose="02000000000000000000" pitchFamily="2" charset="-78"/>
              </a:rPr>
              <a:t>استراتيجية السمات المتعددة</a:t>
            </a:r>
            <a:r>
              <a:rPr lang="ar-SA" sz="2400" dirty="0" smtClean="0">
                <a:solidFill>
                  <a:schemeClr val="accent5">
                    <a:lumMod val="50000"/>
                  </a:schemeClr>
                </a:solidFill>
                <a:latin typeface="Sakkal Majalla" panose="02000000000000000000" pitchFamily="2" charset="-78"/>
                <a:cs typeface="Sakkal Majalla" panose="02000000000000000000" pitchFamily="2" charset="-78"/>
              </a:rPr>
              <a:t>:</a:t>
            </a:r>
          </a:p>
          <a:p>
            <a:pPr algn="just" rtl="1">
              <a:lnSpc>
                <a:spcPct val="150000"/>
              </a:lnSpc>
              <a:defRPr/>
            </a:pPr>
            <a:r>
              <a:rPr lang="ar-SA" sz="2400" b="1" dirty="0" err="1">
                <a:solidFill>
                  <a:schemeClr val="accent5">
                    <a:lumMod val="75000"/>
                  </a:schemeClr>
                </a:solidFill>
                <a:latin typeface="Sakkal Majalla" panose="02000000000000000000" pitchFamily="2" charset="-78"/>
                <a:cs typeface="Sakkal Majalla" panose="02000000000000000000" pitchFamily="2" charset="-78"/>
              </a:rPr>
              <a:t>إستراتيجية</a:t>
            </a:r>
            <a:r>
              <a:rPr lang="ar-SA" sz="2400" b="1" dirty="0">
                <a:solidFill>
                  <a:schemeClr val="accent5">
                    <a:lumMod val="75000"/>
                  </a:schemeClr>
                </a:solidFill>
                <a:latin typeface="Sakkal Majalla" panose="02000000000000000000" pitchFamily="2" charset="-78"/>
                <a:cs typeface="Sakkal Majalla" panose="02000000000000000000" pitchFamily="2" charset="-78"/>
              </a:rPr>
              <a:t> السمات المتعددة:</a:t>
            </a:r>
          </a:p>
          <a:p>
            <a:pPr algn="just" rtl="1">
              <a:lnSpc>
                <a:spcPct val="150000"/>
              </a:lnSpc>
              <a:defRPr/>
            </a:pPr>
            <a:r>
              <a:rPr lang="ar-SA" sz="2400" dirty="0">
                <a:latin typeface="Sakkal Majalla" panose="02000000000000000000" pitchFamily="2" charset="-78"/>
                <a:cs typeface="Sakkal Majalla" panose="02000000000000000000" pitchFamily="2" charset="-78"/>
              </a:rPr>
              <a:t>يقصد </a:t>
            </a:r>
            <a:r>
              <a:rPr lang="ar-SA" sz="2400" dirty="0" err="1">
                <a:latin typeface="Sakkal Majalla" panose="02000000000000000000" pitchFamily="2" charset="-78"/>
                <a:cs typeface="Sakkal Majalla" panose="02000000000000000000" pitchFamily="2" charset="-78"/>
              </a:rPr>
              <a:t>بإستراتيجية</a:t>
            </a:r>
            <a:r>
              <a:rPr lang="ar-SA" sz="2400" dirty="0">
                <a:latin typeface="Sakkal Majalla" panose="02000000000000000000" pitchFamily="2" charset="-78"/>
                <a:cs typeface="Sakkal Majalla" panose="02000000000000000000" pitchFamily="2" charset="-78"/>
              </a:rPr>
              <a:t> السمات المتعددة ضرورة توافر سمات معينة في المنشأة التي ينبغي أن يوجه المستثمر جانبا من مخصصاته لشراء أسهمها</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423524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EED640-42D0-4D7F-A81D-5B7F57273FDF}"/>
              </a:ext>
            </a:extLst>
          </p:cNvPr>
          <p:cNvSpPr>
            <a:spLocks noGrp="1"/>
          </p:cNvSpPr>
          <p:nvPr>
            <p:ph type="title" idx="4294967295"/>
          </p:nvPr>
        </p:nvSpPr>
        <p:spPr>
          <a:xfrm>
            <a:off x="888631" y="2349925"/>
            <a:ext cx="3498979" cy="2456442"/>
          </a:xfrm>
        </p:spPr>
        <p:txBody>
          <a:bodyPr/>
          <a:lstStyle/>
          <a:p>
            <a:endParaRPr lang="ar-SA"/>
          </a:p>
        </p:txBody>
      </p:sp>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038990"/>
            <a:ext cx="11688573" cy="5200900"/>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2919524" y="370061"/>
            <a:ext cx="5905856"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85D4B483-8594-4F5E-8302-0D34DDD34D73}"/>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6" name="TextBox 57">
            <a:extLst>
              <a:ext uri="{FF2B5EF4-FFF2-40B4-BE49-F238E27FC236}">
                <a16:creationId xmlns:a16="http://schemas.microsoft.com/office/drawing/2014/main" id="{2C9CC049-BBD5-4908-B04D-9CAD2043943C}"/>
              </a:ext>
            </a:extLst>
          </p:cNvPr>
          <p:cNvSpPr txBox="1"/>
          <p:nvPr/>
        </p:nvSpPr>
        <p:spPr>
          <a:xfrm>
            <a:off x="3537535" y="429984"/>
            <a:ext cx="4669834" cy="584775"/>
          </a:xfrm>
          <a:prstGeom prst="rect">
            <a:avLst/>
          </a:prstGeom>
          <a:noFill/>
        </p:spPr>
        <p:txBody>
          <a:bodyPr wrap="square">
            <a:spAutoFit/>
          </a:bodyPr>
          <a:lstStyle/>
          <a:p>
            <a:pPr algn="ctr" rtl="1">
              <a:defRPr/>
            </a:pPr>
            <a:r>
              <a:rPr lang="ar-SA" sz="3200" b="1" dirty="0">
                <a:solidFill>
                  <a:schemeClr val="bg1"/>
                </a:solidFill>
                <a:latin typeface="Sakkal Majalla" panose="02000000000000000000" pitchFamily="2" charset="-78"/>
                <a:cs typeface="Sakkal Majalla" panose="02000000000000000000" pitchFamily="2" charset="-78"/>
              </a:rPr>
              <a:t>إستراتيجية السمات المتعددة</a:t>
            </a:r>
          </a:p>
        </p:txBody>
      </p:sp>
      <p:sp>
        <p:nvSpPr>
          <p:cNvPr id="10" name="مستطيل 9">
            <a:extLst>
              <a:ext uri="{FF2B5EF4-FFF2-40B4-BE49-F238E27FC236}">
                <a16:creationId xmlns:a16="http://schemas.microsoft.com/office/drawing/2014/main" id="{5C0FACD6-7959-43F2-9300-89072939D2B9}"/>
              </a:ext>
            </a:extLst>
          </p:cNvPr>
          <p:cNvSpPr/>
          <p:nvPr/>
        </p:nvSpPr>
        <p:spPr>
          <a:xfrm>
            <a:off x="1102227" y="1073541"/>
            <a:ext cx="9987549" cy="5078313"/>
          </a:xfrm>
          <a:prstGeom prst="rect">
            <a:avLst/>
          </a:prstGeom>
        </p:spPr>
        <p:txBody>
          <a:bodyPr wrap="square">
            <a:spAutoFit/>
          </a:bodyPr>
          <a:lstStyle/>
          <a:p>
            <a:pPr algn="r" rtl="1">
              <a:lnSpc>
                <a:spcPct val="150000"/>
              </a:lnSpc>
              <a:buClr>
                <a:schemeClr val="accent3"/>
              </a:buClr>
            </a:pPr>
            <a:r>
              <a:rPr lang="ar-SA" sz="2400" b="1" dirty="0">
                <a:solidFill>
                  <a:schemeClr val="accent5">
                    <a:lumMod val="75000"/>
                  </a:schemeClr>
                </a:solidFill>
                <a:latin typeface="Sakkal Majalla" panose="02000000000000000000" pitchFamily="2" charset="-78"/>
                <a:cs typeface="Sakkal Majalla" panose="02000000000000000000" pitchFamily="2" charset="-78"/>
              </a:rPr>
              <a:t>مجموعة السمات بناء على اقتراح بنجامين </a:t>
            </a:r>
            <a:r>
              <a:rPr lang="ar-SA" sz="2400" b="1" dirty="0" err="1" smtClean="0">
                <a:solidFill>
                  <a:schemeClr val="accent5">
                    <a:lumMod val="75000"/>
                  </a:schemeClr>
                </a:solidFill>
                <a:latin typeface="Sakkal Majalla" panose="02000000000000000000" pitchFamily="2" charset="-78"/>
                <a:cs typeface="Sakkal Majalla" panose="02000000000000000000" pitchFamily="2" charset="-78"/>
              </a:rPr>
              <a:t>قراهام</a:t>
            </a:r>
            <a:r>
              <a:rPr lang="ar-SA" sz="2400" b="1" dirty="0" smtClean="0">
                <a:solidFill>
                  <a:schemeClr val="accent5">
                    <a:lumMod val="75000"/>
                  </a:schemeClr>
                </a:solidFill>
                <a:latin typeface="Sakkal Majalla" panose="02000000000000000000" pitchFamily="2" charset="-78"/>
                <a:cs typeface="Sakkal Majalla" panose="02000000000000000000" pitchFamily="2" charset="-78"/>
              </a:rPr>
              <a:t>:</a:t>
            </a:r>
            <a:endParaRPr lang="ar-SA" sz="2400" dirty="0" smtClean="0">
              <a:latin typeface="Sakkal Majalla" panose="02000000000000000000" pitchFamily="2" charset="-78"/>
              <a:cs typeface="Sakkal Majalla" panose="02000000000000000000" pitchFamily="2" charset="-78"/>
            </a:endParaRPr>
          </a:p>
          <a:p>
            <a:pPr marL="457200" indent="-457200" algn="r" rtl="1">
              <a:lnSpc>
                <a:spcPct val="150000"/>
              </a:lnSpc>
              <a:buClr>
                <a:schemeClr val="accent3"/>
              </a:buClr>
              <a:buFont typeface="+mj-lt"/>
              <a:buAutoNum type="arabicPeriod"/>
            </a:pPr>
            <a:r>
              <a:rPr lang="ar-SA" sz="2400" dirty="0" smtClean="0">
                <a:latin typeface="Sakkal Majalla" panose="02000000000000000000" pitchFamily="2" charset="-78"/>
                <a:cs typeface="Sakkal Majalla" panose="02000000000000000000" pitchFamily="2" charset="-78"/>
              </a:rPr>
              <a:t>أن </a:t>
            </a:r>
            <a:r>
              <a:rPr lang="ar-SA" sz="2400" dirty="0">
                <a:latin typeface="Sakkal Majalla" panose="02000000000000000000" pitchFamily="2" charset="-78"/>
                <a:cs typeface="Sakkal Majalla" panose="02000000000000000000" pitchFamily="2" charset="-78"/>
              </a:rPr>
              <a:t>تكون ربحية السهم الى السعر ضعف عائد السندات مرتفعة الجودة على الاقل.</a:t>
            </a:r>
          </a:p>
          <a:p>
            <a:pPr marL="457200" indent="-457200" algn="r" rtl="1">
              <a:lnSpc>
                <a:spcPct val="150000"/>
              </a:lnSpc>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أن يكون مضاعف الربحية اقل من 40% مقارنة بأعلى مضاعف ربحية لنفس السهم في الخمس السنوات الماضية.</a:t>
            </a:r>
          </a:p>
          <a:p>
            <a:pPr marL="457200" indent="-457200" algn="r" rtl="1">
              <a:lnSpc>
                <a:spcPct val="150000"/>
              </a:lnSpc>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أن يكون معدل التوزيعات مساوي لثلثي عائد السندات مرتفعة الجودة على الاقل.</a:t>
            </a:r>
          </a:p>
          <a:p>
            <a:pPr marL="457200" indent="-457200" algn="r" rtl="1">
              <a:lnSpc>
                <a:spcPct val="150000"/>
              </a:lnSpc>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أن تكون القيمة السوقية التي يباع بها السهم ثلثي نصيب السهم من الاصول المكونة للمنشاة على الاقل.</a:t>
            </a:r>
          </a:p>
          <a:p>
            <a:pPr marL="457200" indent="-457200" algn="r" rtl="1">
              <a:lnSpc>
                <a:spcPct val="150000"/>
              </a:lnSpc>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أن تكون القيمة السوقية التي يباع بها السهم اقل من ثلثي نصيب السهم من صافي الاصول المتداولة.</a:t>
            </a:r>
          </a:p>
          <a:p>
            <a:pPr marL="457200" indent="-457200" algn="r" rtl="1">
              <a:lnSpc>
                <a:spcPct val="150000"/>
              </a:lnSpc>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أن يكون مجموع الاموال المقترضة اقل من القيمة الدفترية للأصول الملموسة.</a:t>
            </a:r>
          </a:p>
          <a:p>
            <a:pPr marL="457200" indent="-457200" algn="r" rtl="1">
              <a:lnSpc>
                <a:spcPct val="150000"/>
              </a:lnSpc>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أن لا تقل نسبة التداول عن 2.</a:t>
            </a:r>
          </a:p>
          <a:p>
            <a:pPr marL="457200" indent="-457200" algn="r" rtl="1">
              <a:lnSpc>
                <a:spcPct val="150000"/>
              </a:lnSpc>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أن يكون مجموع الاموال المقترضة اقل من ضعف قيمة صافي الاصول المتداولة</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8725768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EED640-42D0-4D7F-A81D-5B7F57273FDF}"/>
              </a:ext>
            </a:extLst>
          </p:cNvPr>
          <p:cNvSpPr>
            <a:spLocks noGrp="1"/>
          </p:cNvSpPr>
          <p:nvPr>
            <p:ph type="title" idx="4294967295"/>
          </p:nvPr>
        </p:nvSpPr>
        <p:spPr>
          <a:xfrm>
            <a:off x="888631" y="2349925"/>
            <a:ext cx="3498979" cy="2456442"/>
          </a:xfrm>
        </p:spPr>
        <p:txBody>
          <a:bodyPr/>
          <a:lstStyle/>
          <a:p>
            <a:endParaRPr lang="ar-SA"/>
          </a:p>
        </p:txBody>
      </p:sp>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014759"/>
            <a:ext cx="11688573" cy="5200900"/>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2919524" y="370061"/>
            <a:ext cx="5905856"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85D4B483-8594-4F5E-8302-0D34DDD34D73}"/>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6" name="TextBox 57">
            <a:extLst>
              <a:ext uri="{FF2B5EF4-FFF2-40B4-BE49-F238E27FC236}">
                <a16:creationId xmlns:a16="http://schemas.microsoft.com/office/drawing/2014/main" id="{2C9CC049-BBD5-4908-B04D-9CAD2043943C}"/>
              </a:ext>
            </a:extLst>
          </p:cNvPr>
          <p:cNvSpPr txBox="1"/>
          <p:nvPr/>
        </p:nvSpPr>
        <p:spPr>
          <a:xfrm>
            <a:off x="3537535" y="429984"/>
            <a:ext cx="4669834" cy="584775"/>
          </a:xfrm>
          <a:prstGeom prst="rect">
            <a:avLst/>
          </a:prstGeom>
          <a:noFill/>
        </p:spPr>
        <p:txBody>
          <a:bodyPr wrap="square">
            <a:spAutoFit/>
          </a:bodyPr>
          <a:lstStyle/>
          <a:p>
            <a:pPr algn="ctr" rtl="1">
              <a:defRPr/>
            </a:pPr>
            <a:r>
              <a:rPr lang="ar-SA" sz="3200" b="1" dirty="0">
                <a:solidFill>
                  <a:schemeClr val="bg1"/>
                </a:solidFill>
                <a:latin typeface="Sakkal Majalla" panose="02000000000000000000" pitchFamily="2" charset="-78"/>
                <a:cs typeface="Sakkal Majalla" panose="02000000000000000000" pitchFamily="2" charset="-78"/>
              </a:rPr>
              <a:t>إستراتيجية السمات المتعددة</a:t>
            </a:r>
          </a:p>
        </p:txBody>
      </p:sp>
      <p:sp>
        <p:nvSpPr>
          <p:cNvPr id="10" name="مستطيل 9">
            <a:extLst>
              <a:ext uri="{FF2B5EF4-FFF2-40B4-BE49-F238E27FC236}">
                <a16:creationId xmlns:a16="http://schemas.microsoft.com/office/drawing/2014/main" id="{5C0FACD6-7959-43F2-9300-89072939D2B9}"/>
              </a:ext>
            </a:extLst>
          </p:cNvPr>
          <p:cNvSpPr/>
          <p:nvPr/>
        </p:nvSpPr>
        <p:spPr>
          <a:xfrm>
            <a:off x="878677" y="2605161"/>
            <a:ext cx="9987549" cy="1154162"/>
          </a:xfrm>
          <a:prstGeom prst="rect">
            <a:avLst/>
          </a:prstGeom>
        </p:spPr>
        <p:txBody>
          <a:bodyPr wrap="square">
            <a:spAutoFit/>
          </a:bodyPr>
          <a:lstStyle/>
          <a:p>
            <a:pPr marL="457200" indent="-457200" algn="r" rtl="1">
              <a:lnSpc>
                <a:spcPct val="150000"/>
              </a:lnSpc>
              <a:buClr>
                <a:schemeClr val="accent3"/>
              </a:buClr>
              <a:buFont typeface="+mj-lt"/>
              <a:buAutoNum type="arabicPeriod" startAt="9"/>
            </a:pPr>
            <a:r>
              <a:rPr lang="ar-SA" sz="2400" dirty="0">
                <a:latin typeface="Sakkal Majalla" panose="02000000000000000000" pitchFamily="2" charset="-78"/>
                <a:cs typeface="Sakkal Majalla" panose="02000000000000000000" pitchFamily="2" charset="-78"/>
              </a:rPr>
              <a:t>أن يكون المعدل المركب للربحية في العشر سنوات السابقة لا يقل عن 7%. </a:t>
            </a:r>
          </a:p>
          <a:p>
            <a:pPr marL="457200" indent="-457200" algn="r" rtl="1">
              <a:lnSpc>
                <a:spcPct val="150000"/>
              </a:lnSpc>
              <a:buClr>
                <a:schemeClr val="accent3"/>
              </a:buClr>
              <a:buFont typeface="+mj-lt"/>
              <a:buAutoNum type="arabicPeriod" startAt="9"/>
            </a:pPr>
            <a:r>
              <a:rPr lang="ar-SA" sz="2400" dirty="0">
                <a:latin typeface="Sakkal Majalla" panose="02000000000000000000" pitchFamily="2" charset="-78"/>
                <a:cs typeface="Sakkal Majalla" panose="02000000000000000000" pitchFamily="2" charset="-78"/>
              </a:rPr>
              <a:t>أن يتسم معدل نمو ربحية المنشأة بالاستقرار</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140135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EED640-42D0-4D7F-A81D-5B7F57273FDF}"/>
              </a:ext>
            </a:extLst>
          </p:cNvPr>
          <p:cNvSpPr>
            <a:spLocks noGrp="1"/>
          </p:cNvSpPr>
          <p:nvPr>
            <p:ph type="title" idx="4294967295"/>
          </p:nvPr>
        </p:nvSpPr>
        <p:spPr>
          <a:xfrm>
            <a:off x="888631" y="2349925"/>
            <a:ext cx="3498979" cy="2456442"/>
          </a:xfrm>
        </p:spPr>
        <p:txBody>
          <a:bodyPr/>
          <a:lstStyle/>
          <a:p>
            <a:endParaRPr lang="ar-SA"/>
          </a:p>
        </p:txBody>
      </p:sp>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85D4B483-8594-4F5E-8302-0D34DDD34D73}"/>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6" name="TextBox 57">
            <a:extLst>
              <a:ext uri="{FF2B5EF4-FFF2-40B4-BE49-F238E27FC236}">
                <a16:creationId xmlns:a16="http://schemas.microsoft.com/office/drawing/2014/main" id="{2C9CC049-BBD5-4908-B04D-9CAD2043943C}"/>
              </a:ext>
            </a:extLst>
          </p:cNvPr>
          <p:cNvSpPr txBox="1"/>
          <p:nvPr/>
        </p:nvSpPr>
        <p:spPr>
          <a:xfrm>
            <a:off x="3294739" y="1058059"/>
            <a:ext cx="5478462" cy="584775"/>
          </a:xfrm>
          <a:prstGeom prst="rect">
            <a:avLst/>
          </a:prstGeom>
          <a:noFill/>
        </p:spPr>
        <p:txBody>
          <a:bodyPr wrap="square">
            <a:spAutoFit/>
          </a:bodyPr>
          <a:lstStyle/>
          <a:p>
            <a:pPr algn="ctr" rtl="1">
              <a:defRPr/>
            </a:pPr>
            <a:r>
              <a:rPr lang="ar-SA" sz="3200" b="1" dirty="0">
                <a:solidFill>
                  <a:schemeClr val="bg1"/>
                </a:solidFill>
                <a:latin typeface="Sakkal Majalla" panose="02000000000000000000" pitchFamily="2" charset="-78"/>
                <a:cs typeface="Sakkal Majalla" panose="02000000000000000000" pitchFamily="2" charset="-78"/>
              </a:rPr>
              <a:t>إستراتيجية السمات المتعددة</a:t>
            </a:r>
          </a:p>
        </p:txBody>
      </p:sp>
      <p:sp>
        <p:nvSpPr>
          <p:cNvPr id="10" name="مستطيل 9">
            <a:extLst>
              <a:ext uri="{FF2B5EF4-FFF2-40B4-BE49-F238E27FC236}">
                <a16:creationId xmlns:a16="http://schemas.microsoft.com/office/drawing/2014/main" id="{5C0FACD6-7959-43F2-9300-89072939D2B9}"/>
              </a:ext>
            </a:extLst>
          </p:cNvPr>
          <p:cNvSpPr/>
          <p:nvPr/>
        </p:nvSpPr>
        <p:spPr>
          <a:xfrm>
            <a:off x="1361280" y="2005390"/>
            <a:ext cx="9646237" cy="3924151"/>
          </a:xfrm>
          <a:prstGeom prst="rect">
            <a:avLst/>
          </a:prstGeom>
        </p:spPr>
        <p:txBody>
          <a:bodyPr wrap="square">
            <a:spAutoFit/>
          </a:bodyPr>
          <a:lstStyle/>
          <a:p>
            <a:pPr algn="r" rtl="1">
              <a:lnSpc>
                <a:spcPct val="150000"/>
              </a:lnSpc>
              <a:buClr>
                <a:schemeClr val="accent3"/>
              </a:buClr>
            </a:pPr>
            <a:r>
              <a:rPr lang="ar-SA" sz="2400" b="1" dirty="0">
                <a:solidFill>
                  <a:srgbClr val="0070C0"/>
                </a:solidFill>
                <a:latin typeface="Sakkal Majalla" panose="02000000000000000000" pitchFamily="2" charset="-78"/>
                <a:cs typeface="Sakkal Majalla" panose="02000000000000000000" pitchFamily="2" charset="-78"/>
              </a:rPr>
              <a:t>مجموعة السمات بناء على اقتراح </a:t>
            </a:r>
            <a:r>
              <a:rPr lang="ar-SA" sz="2400" b="1" dirty="0" err="1" smtClean="0">
                <a:solidFill>
                  <a:srgbClr val="0070C0"/>
                </a:solidFill>
                <a:latin typeface="Sakkal Majalla" panose="02000000000000000000" pitchFamily="2" charset="-78"/>
                <a:cs typeface="Sakkal Majalla" panose="02000000000000000000" pitchFamily="2" charset="-78"/>
              </a:rPr>
              <a:t>رنقانيم</a:t>
            </a:r>
            <a:r>
              <a:rPr lang="ar-SA" sz="2400" b="1" dirty="0" smtClean="0">
                <a:solidFill>
                  <a:srgbClr val="0070C0"/>
                </a:solidFill>
                <a:latin typeface="Sakkal Majalla" panose="02000000000000000000" pitchFamily="2" charset="-78"/>
                <a:cs typeface="Sakkal Majalla" panose="02000000000000000000" pitchFamily="2" charset="-78"/>
              </a:rPr>
              <a:t> </a:t>
            </a:r>
            <a:r>
              <a:rPr lang="ar-SA" sz="2400" dirty="0" smtClean="0">
                <a:latin typeface="Sakkal Majalla" panose="02000000000000000000" pitchFamily="2" charset="-78"/>
                <a:cs typeface="Sakkal Majalla" panose="02000000000000000000" pitchFamily="2" charset="-78"/>
              </a:rPr>
              <a:t>وقدم </a:t>
            </a:r>
            <a:r>
              <a:rPr lang="ar-SA" sz="2400" dirty="0" err="1">
                <a:latin typeface="Sakkal Majalla" panose="02000000000000000000" pitchFamily="2" charset="-78"/>
                <a:cs typeface="Sakkal Majalla" panose="02000000000000000000" pitchFamily="2" charset="-78"/>
              </a:rPr>
              <a:t>ريقانيم</a:t>
            </a:r>
            <a:r>
              <a:rPr lang="ar-SA" sz="2400" dirty="0">
                <a:latin typeface="Sakkal Majalla" panose="02000000000000000000" pitchFamily="2" charset="-78"/>
                <a:cs typeface="Sakkal Majalla" panose="02000000000000000000" pitchFamily="2" charset="-78"/>
              </a:rPr>
              <a:t> دراسة كشفت عن أربع سمات لو  توافرت لحقق المستثمر عائد على الاستثمار يفوق متوسط عائد السوق وتتمثل في</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457200" indent="-457200" algn="r" rtl="1">
              <a:lnSpc>
                <a:spcPct val="150000"/>
              </a:lnSpc>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تزايد مضطرد في الربحية ربع السنوية للمنشأة.</a:t>
            </a:r>
          </a:p>
          <a:p>
            <a:pPr marL="457200" indent="-457200" algn="r" rtl="1">
              <a:lnSpc>
                <a:spcPct val="150000"/>
              </a:lnSpc>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أن يكون عدد الاسهم المصدرة اقل من 20 مليون سهم.</a:t>
            </a:r>
          </a:p>
          <a:p>
            <a:pPr marL="457200" indent="-457200" algn="r" rtl="1">
              <a:lnSpc>
                <a:spcPct val="150000"/>
              </a:lnSpc>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أن تكون نسبة القيمة السوقية للسهم إلى قيمته الدفترية أقل من الواحد الصحيح. بما يعني أن القيمة السوقية للسهم أقل من قيمته الحقيقية. بما يتيح فرصة لتحقيق الارباح الرأسمالية في المستقبل.</a:t>
            </a:r>
          </a:p>
          <a:p>
            <a:pPr marL="457200" indent="-457200" algn="r" rtl="1">
              <a:lnSpc>
                <a:spcPct val="150000"/>
              </a:lnSpc>
              <a:buClr>
                <a:schemeClr val="accent3"/>
              </a:buClr>
              <a:buFont typeface="+mj-lt"/>
              <a:buAutoNum type="arabicPeriod"/>
            </a:pPr>
            <a:r>
              <a:rPr lang="ar-SA" altLang="en-US" sz="2400" dirty="0">
                <a:latin typeface="Sakkal Majalla" panose="02000000000000000000" pitchFamily="2" charset="-78"/>
                <a:cs typeface="Sakkal Majalla" panose="02000000000000000000" pitchFamily="2" charset="-78"/>
              </a:rPr>
              <a:t>أن تكون القوة النسبية للسهم في ربع السنة الحالي أعلى مما كانت عليه في ربع السنة الماضي.</a:t>
            </a:r>
            <a:r>
              <a:rPr lang="ar-SA" sz="2400" dirty="0">
                <a:latin typeface="Sakkal Majalla" panose="02000000000000000000" pitchFamily="2" charset="-78"/>
                <a:cs typeface="Sakkal Majalla" panose="02000000000000000000" pitchFamily="2" charset="-78"/>
              </a:rPr>
              <a:t> </a:t>
            </a:r>
          </a:p>
        </p:txBody>
      </p:sp>
    </p:spTree>
    <p:extLst>
      <p:ext uri="{BB962C8B-B14F-4D97-AF65-F5344CB8AC3E}">
        <p14:creationId xmlns:p14="http://schemas.microsoft.com/office/powerpoint/2010/main" val="23056476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FF2B5EF4-FFF2-40B4-BE49-F238E27FC236}">
                <a16:creationId xmlns:a16="http://schemas.microsoft.com/office/drawing/2014/main" id="{B699706C-6C8D-490A-AB1F-BE4809D9DB7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AC437E3E-B1F9-4587-ACF1-C67D35CC861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pic>
        <p:nvPicPr>
          <p:cNvPr id="9218" name="Picture 2" descr="What the Most Profitable Markets of 2014 Have Been | Stock Investor">
            <a:extLst>
              <a:ext uri="{FF2B5EF4-FFF2-40B4-BE49-F238E27FC236}">
                <a16:creationId xmlns:a16="http://schemas.microsoft.com/office/drawing/2014/main" id="{26E86548-8274-45C5-8DDF-39EB52E1E8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1914" y="2043786"/>
            <a:ext cx="5348176" cy="3563182"/>
          </a:xfrm>
          <a:prstGeom prst="rect">
            <a:avLst/>
          </a:prstGeom>
          <a:noFill/>
          <a:extLst>
            <a:ext uri="{909E8E84-426E-40DD-AFC4-6F175D3DCCD1}">
              <a14:hiddenFill xmlns:a14="http://schemas.microsoft.com/office/drawing/2010/main">
                <a:solidFill>
                  <a:srgbClr val="FFFFFF"/>
                </a:solidFill>
              </a14:hiddenFill>
            </a:ext>
          </a:extLst>
        </p:spPr>
      </p:pic>
      <p:sp>
        <p:nvSpPr>
          <p:cNvPr id="5" name="مربع نص 4">
            <a:extLst>
              <a:ext uri="{FF2B5EF4-FFF2-40B4-BE49-F238E27FC236}">
                <a16:creationId xmlns:a16="http://schemas.microsoft.com/office/drawing/2014/main" id="{42749C3E-1E25-49E7-AB3C-5FE2400D2B39}"/>
              </a:ext>
            </a:extLst>
          </p:cNvPr>
          <p:cNvSpPr txBox="1"/>
          <p:nvPr/>
        </p:nvSpPr>
        <p:spPr>
          <a:xfrm>
            <a:off x="2909779" y="1645707"/>
            <a:ext cx="6372446" cy="523220"/>
          </a:xfrm>
          <a:prstGeom prst="rect">
            <a:avLst/>
          </a:prstGeom>
          <a:noFill/>
        </p:spPr>
        <p:txBody>
          <a:bodyPr wrap="square" rtlCol="1">
            <a:spAutoFit/>
          </a:bodyPr>
          <a:lstStyle/>
          <a:p>
            <a:pPr algn="ctr" rtl="1"/>
            <a:r>
              <a:rPr lang="ar-SA" altLang="en-US" sz="2800" b="1" dirty="0">
                <a:solidFill>
                  <a:schemeClr val="accent5">
                    <a:lumMod val="50000"/>
                  </a:schemeClr>
                </a:solidFill>
                <a:latin typeface="Sakkal Majalla" panose="02000000000000000000" pitchFamily="2" charset="-78"/>
                <a:cs typeface="Sakkal Majalla" panose="02000000000000000000" pitchFamily="2" charset="-78"/>
              </a:rPr>
              <a:t>إستراتيجيات الاستثمار   في سوق الأسهم السعودية</a:t>
            </a:r>
            <a:endParaRPr lang="en-MY" altLang="en-US" sz="2800" b="1" dirty="0">
              <a:solidFill>
                <a:schemeClr val="accent5">
                  <a:lumMod val="50000"/>
                </a:schemeClr>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9666429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626462" y="631556"/>
            <a:ext cx="9253074" cy="1651518"/>
          </a:xfrm>
        </p:spPr>
        <p:txBody>
          <a:bodyPr>
            <a:normAutofit/>
          </a:bodyPr>
          <a:lstStyle/>
          <a:p>
            <a:r>
              <a:rPr lang="ar-SA" altLang="en-US" sz="3600" b="1" dirty="0">
                <a:solidFill>
                  <a:schemeClr val="bg1"/>
                </a:solidFill>
                <a:latin typeface="Sakkal Majalla" panose="02000000000000000000" pitchFamily="2" charset="-78"/>
                <a:cs typeface="Sakkal Majalla" panose="02000000000000000000" pitchFamily="2" charset="-78"/>
              </a:rPr>
              <a:t>أولا: نظرة تاريخية عن سوق الأسهم السعودية</a:t>
            </a:r>
            <a:endParaRPr lang="en-US" altLang="en-US" sz="3600" b="1"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89210"/>
            <a:ext cx="2506823" cy="71680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5" name="مستطيل 4">
            <a:extLst>
              <a:ext uri="{FF2B5EF4-FFF2-40B4-BE49-F238E27FC236}">
                <a16:creationId xmlns:a16="http://schemas.microsoft.com/office/drawing/2014/main" id="{1F5B5027-CD4A-4BDF-BA7C-BF599EDCA593}"/>
              </a:ext>
            </a:extLst>
          </p:cNvPr>
          <p:cNvSpPr/>
          <p:nvPr/>
        </p:nvSpPr>
        <p:spPr>
          <a:xfrm>
            <a:off x="1175830" y="2381753"/>
            <a:ext cx="9856380" cy="3370153"/>
          </a:xfrm>
          <a:prstGeom prst="rect">
            <a:avLst/>
          </a:prstGeom>
          <a:solidFill>
            <a:schemeClr val="bg1"/>
          </a:solidFill>
        </p:spPr>
        <p:txBody>
          <a:bodyPr wrap="square">
            <a:spAutoFit/>
          </a:bodyPr>
          <a:lstStyle/>
          <a:p>
            <a:pPr marL="457200" indent="-457200" algn="r" rtl="1">
              <a:lnSpc>
                <a:spcPct val="150000"/>
              </a:lnSpc>
              <a:buClr>
                <a:schemeClr val="accent3"/>
              </a:buClr>
              <a:buFont typeface="+mj-lt"/>
              <a:buAutoNum type="arabicPeriod"/>
            </a:pPr>
            <a:r>
              <a:rPr lang="ar-SA" altLang="en-US" sz="2400" dirty="0">
                <a:latin typeface="Sakkal Majalla" panose="02000000000000000000" pitchFamily="2" charset="-78"/>
                <a:cs typeface="Sakkal Majalla" panose="02000000000000000000" pitchFamily="2" charset="-78"/>
              </a:rPr>
              <a:t>أول شركة مساهمة في المملكة كانت الشركة العربية للسيارات حيث أسست عام 1348 هـ الموافق 1932 م (قبل 74 سنة). بدأ يزيد الرقم ليصل إلى 81 شركة مساهمة مقسمة على 8 قطاعات رئيسية.</a:t>
            </a:r>
            <a:endParaRPr lang="en-US" altLang="en-US" sz="2400" dirty="0">
              <a:latin typeface="Sakkal Majalla" panose="02000000000000000000" pitchFamily="2" charset="-78"/>
              <a:cs typeface="Sakkal Majalla" panose="02000000000000000000" pitchFamily="2" charset="-78"/>
            </a:endParaRPr>
          </a:p>
          <a:p>
            <a:pPr marL="457200" indent="-457200" algn="r" rtl="1">
              <a:lnSpc>
                <a:spcPct val="150000"/>
              </a:lnSpc>
              <a:buClr>
                <a:schemeClr val="accent3"/>
              </a:buClr>
              <a:buFont typeface="+mj-lt"/>
              <a:buAutoNum type="arabicPeriod"/>
            </a:pPr>
            <a:r>
              <a:rPr lang="ar-SA" altLang="en-US" sz="2400" dirty="0">
                <a:latin typeface="Sakkal Majalla" panose="02000000000000000000" pitchFamily="2" charset="-78"/>
                <a:cs typeface="Sakkal Majalla" panose="02000000000000000000" pitchFamily="2" charset="-78"/>
              </a:rPr>
              <a:t>قبل عام 1988 م لم يكن للسوق مؤشر عام و مدى الرقابة علية من الجهات الرسمية ضعيفة جدا ولكن و بعد انهيار سوق الأسهم الكويتية أدركت الدولة ضرورة إنشاء لجان رقابية وبالفعل تم تأسيس بعض اللجان و كذلك تأسيس مؤشر عام يحسب على أساس السعر السوقي المرجح.</a:t>
            </a:r>
          </a:p>
          <a:p>
            <a:pPr marL="457200" indent="-457200" algn="r" rtl="1">
              <a:lnSpc>
                <a:spcPct val="150000"/>
              </a:lnSpc>
              <a:buClr>
                <a:schemeClr val="accent3"/>
              </a:buClr>
              <a:buFont typeface="+mj-lt"/>
              <a:buAutoNum type="arabicPeriod"/>
            </a:pPr>
            <a:r>
              <a:rPr lang="ar-SA" altLang="en-US" sz="2400" dirty="0">
                <a:latin typeface="Sakkal Majalla" panose="02000000000000000000" pitchFamily="2" charset="-78"/>
                <a:cs typeface="Sakkal Majalla" panose="02000000000000000000" pitchFamily="2" charset="-78"/>
              </a:rPr>
              <a:t>في عام 2004 تم تأسيس هيئة السوق المالية للإشراف على تنظيم وتطوير السوق المالية.</a:t>
            </a:r>
            <a:endParaRPr lang="en-MY" alt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70961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ربع نص 6">
            <a:extLst>
              <a:ext uri="{FF2B5EF4-FFF2-40B4-BE49-F238E27FC236}">
                <a16:creationId xmlns:a16="http://schemas.microsoft.com/office/drawing/2014/main" id="{AA1140A8-5C66-48D2-9652-A74F2D285DDF}"/>
              </a:ext>
            </a:extLst>
          </p:cNvPr>
          <p:cNvSpPr txBox="1"/>
          <p:nvPr/>
        </p:nvSpPr>
        <p:spPr>
          <a:xfrm>
            <a:off x="352255" y="1411815"/>
            <a:ext cx="11317368" cy="4708981"/>
          </a:xfrm>
          <a:prstGeom prst="rect">
            <a:avLst/>
          </a:prstGeom>
          <a:noFill/>
        </p:spPr>
        <p:txBody>
          <a:bodyPr wrap="square" rtlCol="1">
            <a:spAutoFit/>
          </a:bodyPr>
          <a:lstStyle/>
          <a:p>
            <a:pPr marL="342900" indent="-342900" algn="r" rtl="1">
              <a:lnSpc>
                <a:spcPct val="150000"/>
              </a:lnSpc>
              <a:buClr>
                <a:schemeClr val="accent5">
                  <a:lumMod val="50000"/>
                </a:schemeClr>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في ظل الظروف الاقتصادية والاجتماعية وكذلك السمات التي يتسم بها عالم اليوم الذي يعتبر عالم السرعة والتغير التكنولوجي، يجد المستثمر نفسة في تردد كبير حول اختيار افضل سياسية استثمارية لتوظيف أمواله والتي تؤدي إلى تحقيق أكبر عائد في ظل مستوى معين من درجة المخاطرة</a:t>
            </a:r>
            <a:r>
              <a:rPr lang="ar-SA" sz="2400" dirty="0" smtClean="0">
                <a:latin typeface="Sakkal Majalla" panose="02000000000000000000" pitchFamily="2" charset="-78"/>
                <a:cs typeface="Sakkal Majalla" panose="02000000000000000000" pitchFamily="2" charset="-78"/>
              </a:rPr>
              <a:t>.</a:t>
            </a:r>
          </a:p>
          <a:p>
            <a:pPr marL="342900" indent="-342900" algn="r" rtl="1">
              <a:buClr>
                <a:schemeClr val="accent5">
                  <a:lumMod val="50000"/>
                </a:schemeClr>
              </a:buClr>
              <a:buFont typeface="Wingdings" panose="05000000000000000000" pitchFamily="2" charset="2"/>
              <a:buChar char="Ø"/>
            </a:pPr>
            <a:endParaRPr lang="ar-SA" sz="2400" dirty="0">
              <a:latin typeface="Sakkal Majalla" panose="02000000000000000000" pitchFamily="2" charset="-78"/>
              <a:cs typeface="Sakkal Majalla" panose="02000000000000000000" pitchFamily="2" charset="-78"/>
            </a:endParaRPr>
          </a:p>
          <a:p>
            <a:pPr marL="342900" indent="-342900" algn="r" rtl="1">
              <a:buClr>
                <a:schemeClr val="accent5">
                  <a:lumMod val="50000"/>
                </a:schemeClr>
              </a:buClr>
              <a:buFont typeface="Wingdings" panose="05000000000000000000" pitchFamily="2" charset="2"/>
              <a:buChar char="Ø"/>
            </a:pPr>
            <a:endParaRPr lang="ar-SA" sz="2400" dirty="0" smtClean="0">
              <a:latin typeface="Sakkal Majalla" panose="02000000000000000000" pitchFamily="2" charset="-78"/>
              <a:cs typeface="Sakkal Majalla" panose="02000000000000000000" pitchFamily="2" charset="-78"/>
            </a:endParaRPr>
          </a:p>
          <a:p>
            <a:pPr marL="342900" indent="-342900" algn="r" rtl="1">
              <a:buClr>
                <a:schemeClr val="accent5">
                  <a:lumMod val="50000"/>
                </a:schemeClr>
              </a:buClr>
              <a:buFont typeface="Wingdings" panose="05000000000000000000" pitchFamily="2" charset="2"/>
              <a:buChar char="Ø"/>
            </a:pPr>
            <a:endParaRPr lang="ar-SA" sz="2400" dirty="0">
              <a:latin typeface="Sakkal Majalla" panose="02000000000000000000" pitchFamily="2" charset="-78"/>
              <a:cs typeface="Sakkal Majalla" panose="02000000000000000000" pitchFamily="2" charset="-78"/>
            </a:endParaRPr>
          </a:p>
          <a:p>
            <a:pPr marL="342900" indent="-342900" algn="r" rtl="1">
              <a:buClr>
                <a:schemeClr val="accent5">
                  <a:lumMod val="50000"/>
                </a:schemeClr>
              </a:buClr>
              <a:buFont typeface="Wingdings" panose="05000000000000000000" pitchFamily="2" charset="2"/>
              <a:buChar char="Ø"/>
            </a:pPr>
            <a:endParaRPr lang="ar-SA" sz="2400" dirty="0" smtClean="0">
              <a:latin typeface="Sakkal Majalla" panose="02000000000000000000" pitchFamily="2" charset="-78"/>
              <a:cs typeface="Sakkal Majalla" panose="02000000000000000000" pitchFamily="2" charset="-78"/>
            </a:endParaRPr>
          </a:p>
          <a:p>
            <a:pPr marL="342900" indent="-342900" algn="r" rtl="1">
              <a:buClr>
                <a:schemeClr val="accent5">
                  <a:lumMod val="50000"/>
                </a:schemeClr>
              </a:buClr>
              <a:buFont typeface="Wingdings" panose="05000000000000000000" pitchFamily="2" charset="2"/>
              <a:buChar char="Ø"/>
            </a:pPr>
            <a:endParaRPr lang="ar-SA" sz="2400" dirty="0">
              <a:latin typeface="Sakkal Majalla" panose="02000000000000000000" pitchFamily="2" charset="-78"/>
              <a:cs typeface="Sakkal Majalla" panose="02000000000000000000" pitchFamily="2" charset="-78"/>
            </a:endParaRPr>
          </a:p>
          <a:p>
            <a:pPr algn="r" rtl="1">
              <a:buClr>
                <a:schemeClr val="accent5">
                  <a:lumMod val="50000"/>
                </a:schemeClr>
              </a:buClr>
            </a:pPr>
            <a:endParaRPr lang="ar-SA" sz="2400" dirty="0">
              <a:latin typeface="Sakkal Majalla" panose="02000000000000000000" pitchFamily="2" charset="-78"/>
              <a:cs typeface="Sakkal Majalla" panose="02000000000000000000" pitchFamily="2" charset="-78"/>
            </a:endParaRPr>
          </a:p>
          <a:p>
            <a:pPr marL="342900" indent="-342900" algn="r" rtl="1">
              <a:buClr>
                <a:schemeClr val="accent5">
                  <a:lumMod val="50000"/>
                </a:schemeClr>
              </a:buClr>
              <a:buFont typeface="Wingdings" panose="05000000000000000000" pitchFamily="2" charset="2"/>
              <a:buChar char="Ø"/>
            </a:pPr>
            <a:endParaRPr lang="ar-SA" sz="2400" dirty="0" smtClean="0">
              <a:latin typeface="Sakkal Majalla" panose="02000000000000000000" pitchFamily="2" charset="-78"/>
              <a:cs typeface="Sakkal Majalla" panose="02000000000000000000" pitchFamily="2" charset="-78"/>
            </a:endParaRPr>
          </a:p>
          <a:p>
            <a:pPr marL="342900" indent="-342900" algn="r" rtl="1">
              <a:buClr>
                <a:schemeClr val="accent5">
                  <a:lumMod val="50000"/>
                </a:schemeClr>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تحتل المتاجرة بالأوراق المالية المرتبة الأولى, و هي بذلك الأداة الأكثر استقطابا من قبل المستثمرين</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grpSp>
        <p:nvGrpSpPr>
          <p:cNvPr id="19" name="مجموعة 18">
            <a:extLst>
              <a:ext uri="{FF2B5EF4-FFF2-40B4-BE49-F238E27FC236}">
                <a16:creationId xmlns:a16="http://schemas.microsoft.com/office/drawing/2014/main" id="{8336C6EF-55C9-4683-BAC3-4ABC44701D22}"/>
              </a:ext>
            </a:extLst>
          </p:cNvPr>
          <p:cNvGrpSpPr/>
          <p:nvPr/>
        </p:nvGrpSpPr>
        <p:grpSpPr>
          <a:xfrm>
            <a:off x="2043005" y="3099366"/>
            <a:ext cx="9374589" cy="771490"/>
            <a:chOff x="3213693" y="5327782"/>
            <a:chExt cx="6583449" cy="771490"/>
          </a:xfrm>
        </p:grpSpPr>
        <p:sp>
          <p:nvSpPr>
            <p:cNvPr id="15" name="مستطيل 14">
              <a:extLst>
                <a:ext uri="{FF2B5EF4-FFF2-40B4-BE49-F238E27FC236}">
                  <a16:creationId xmlns:a16="http://schemas.microsoft.com/office/drawing/2014/main" id="{C0823162-76DB-42F4-B46F-C0F78107785E}"/>
                </a:ext>
              </a:extLst>
            </p:cNvPr>
            <p:cNvSpPr/>
            <p:nvPr/>
          </p:nvSpPr>
          <p:spPr>
            <a:xfrm>
              <a:off x="3279426" y="5327782"/>
              <a:ext cx="4150987" cy="77149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14" name="سهم: لليمين 13">
              <a:extLst>
                <a:ext uri="{FF2B5EF4-FFF2-40B4-BE49-F238E27FC236}">
                  <a16:creationId xmlns:a16="http://schemas.microsoft.com/office/drawing/2014/main" id="{0C5D6DA7-7FAE-4463-85EF-0E1833B968A5}"/>
                </a:ext>
              </a:extLst>
            </p:cNvPr>
            <p:cNvSpPr/>
            <p:nvPr/>
          </p:nvSpPr>
          <p:spPr>
            <a:xfrm flipH="1">
              <a:off x="7053940" y="5327782"/>
              <a:ext cx="2743202" cy="771490"/>
            </a:xfrm>
            <a:prstGeom prst="rightArrow">
              <a:avLst>
                <a:gd name="adj1" fmla="val 66872"/>
                <a:gd name="adj2" fmla="val 49063"/>
              </a:avLst>
            </a:prstGeom>
            <a:solidFill>
              <a:srgbClr val="4D4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16" name="مربع نص 15">
              <a:extLst>
                <a:ext uri="{FF2B5EF4-FFF2-40B4-BE49-F238E27FC236}">
                  <a16:creationId xmlns:a16="http://schemas.microsoft.com/office/drawing/2014/main" id="{85C80E07-1412-4D88-BC31-D77BA673434F}"/>
                </a:ext>
              </a:extLst>
            </p:cNvPr>
            <p:cNvSpPr txBox="1"/>
            <p:nvPr/>
          </p:nvSpPr>
          <p:spPr>
            <a:xfrm>
              <a:off x="7202090" y="5486327"/>
              <a:ext cx="2518426" cy="461665"/>
            </a:xfrm>
            <a:prstGeom prst="rect">
              <a:avLst/>
            </a:prstGeom>
            <a:noFill/>
          </p:spPr>
          <p:txBody>
            <a:bodyPr wrap="squar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مجال الاستثمار </a:t>
              </a:r>
            </a:p>
          </p:txBody>
        </p:sp>
        <p:sp>
          <p:nvSpPr>
            <p:cNvPr id="17" name="مربع نص 16">
              <a:extLst>
                <a:ext uri="{FF2B5EF4-FFF2-40B4-BE49-F238E27FC236}">
                  <a16:creationId xmlns:a16="http://schemas.microsoft.com/office/drawing/2014/main" id="{B9CE9D78-B5BF-476C-AF78-D2768AB14002}"/>
                </a:ext>
              </a:extLst>
            </p:cNvPr>
            <p:cNvSpPr txBox="1"/>
            <p:nvPr/>
          </p:nvSpPr>
          <p:spPr>
            <a:xfrm>
              <a:off x="3213693" y="5494177"/>
              <a:ext cx="3787546" cy="461665"/>
            </a:xfrm>
            <a:prstGeom prst="rect">
              <a:avLst/>
            </a:prstGeom>
            <a:noFill/>
          </p:spPr>
          <p:txBody>
            <a:bodyPr wrap="none" rtlCol="1">
              <a:spAutoFit/>
            </a:bodyPr>
            <a:lstStyle/>
            <a:p>
              <a:pPr algn="r" rtl="1"/>
              <a:r>
                <a:rPr lang="ar-SA" sz="2400" dirty="0">
                  <a:latin typeface="Sakkal Majalla" panose="02000000000000000000" pitchFamily="2" charset="-78"/>
                  <a:cs typeface="Sakkal Majalla" panose="02000000000000000000" pitchFamily="2" charset="-78"/>
                </a:rPr>
                <a:t> طبيعة النشاط الذي يقوم المستثمر بتوظيف أمواله فيه.</a:t>
              </a:r>
            </a:p>
          </p:txBody>
        </p:sp>
      </p:grpSp>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30" name="مستطيل 29">
            <a:extLst>
              <a:ext uri="{FF2B5EF4-FFF2-40B4-BE49-F238E27FC236}">
                <a16:creationId xmlns:a16="http://schemas.microsoft.com/office/drawing/2014/main" id="{9E3A126B-4B1C-49C0-93DE-13D1B1FE9222}"/>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1" name="عنوان 1">
            <a:extLst>
              <a:ext uri="{FF2B5EF4-FFF2-40B4-BE49-F238E27FC236}">
                <a16:creationId xmlns:a16="http://schemas.microsoft.com/office/drawing/2014/main" id="{9C80A49D-F833-4469-B10E-4977B5E8A9B9}"/>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سياسات الاستثمار في الأوراق المالية</a:t>
            </a:r>
          </a:p>
        </p:txBody>
      </p:sp>
      <p:grpSp>
        <p:nvGrpSpPr>
          <p:cNvPr id="32" name="مجموعة 31">
            <a:extLst>
              <a:ext uri="{FF2B5EF4-FFF2-40B4-BE49-F238E27FC236}">
                <a16:creationId xmlns:a16="http://schemas.microsoft.com/office/drawing/2014/main" id="{CDFB4F1C-9016-4311-A617-A22FA673414D}"/>
              </a:ext>
            </a:extLst>
          </p:cNvPr>
          <p:cNvGrpSpPr/>
          <p:nvPr/>
        </p:nvGrpSpPr>
        <p:grpSpPr>
          <a:xfrm>
            <a:off x="2136299" y="4022373"/>
            <a:ext cx="9281295" cy="771490"/>
            <a:chOff x="3279426" y="5327782"/>
            <a:chExt cx="6517716" cy="771490"/>
          </a:xfrm>
        </p:grpSpPr>
        <p:sp>
          <p:nvSpPr>
            <p:cNvPr id="33" name="مستطيل 32">
              <a:extLst>
                <a:ext uri="{FF2B5EF4-FFF2-40B4-BE49-F238E27FC236}">
                  <a16:creationId xmlns:a16="http://schemas.microsoft.com/office/drawing/2014/main" id="{D108DD73-BAAD-4612-816C-D228059951AA}"/>
                </a:ext>
              </a:extLst>
            </p:cNvPr>
            <p:cNvSpPr/>
            <p:nvPr/>
          </p:nvSpPr>
          <p:spPr>
            <a:xfrm>
              <a:off x="3279426" y="5327782"/>
              <a:ext cx="4150987" cy="77149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34" name="سهم: لليمين 33">
              <a:extLst>
                <a:ext uri="{FF2B5EF4-FFF2-40B4-BE49-F238E27FC236}">
                  <a16:creationId xmlns:a16="http://schemas.microsoft.com/office/drawing/2014/main" id="{025D4356-CFE9-4566-9000-B600DFC3ACCF}"/>
                </a:ext>
              </a:extLst>
            </p:cNvPr>
            <p:cNvSpPr/>
            <p:nvPr/>
          </p:nvSpPr>
          <p:spPr>
            <a:xfrm flipH="1">
              <a:off x="7053940" y="5327782"/>
              <a:ext cx="2743202" cy="771490"/>
            </a:xfrm>
            <a:prstGeom prst="rightArrow">
              <a:avLst>
                <a:gd name="adj1" fmla="val 66872"/>
                <a:gd name="adj2" fmla="val 49063"/>
              </a:avLst>
            </a:prstGeom>
            <a:solidFill>
              <a:srgbClr val="4D4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40" name="مربع نص 39">
              <a:extLst>
                <a:ext uri="{FF2B5EF4-FFF2-40B4-BE49-F238E27FC236}">
                  <a16:creationId xmlns:a16="http://schemas.microsoft.com/office/drawing/2014/main" id="{09B5DE89-9F23-4E0C-8478-A30954701993}"/>
                </a:ext>
              </a:extLst>
            </p:cNvPr>
            <p:cNvSpPr txBox="1"/>
            <p:nvPr/>
          </p:nvSpPr>
          <p:spPr>
            <a:xfrm>
              <a:off x="7202090" y="5486327"/>
              <a:ext cx="2518426" cy="461665"/>
            </a:xfrm>
            <a:prstGeom prst="rect">
              <a:avLst/>
            </a:prstGeom>
            <a:noFill/>
          </p:spPr>
          <p:txBody>
            <a:bodyPr wrap="squar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أداة الاستثمار </a:t>
              </a:r>
            </a:p>
          </p:txBody>
        </p:sp>
        <p:sp>
          <p:nvSpPr>
            <p:cNvPr id="41" name="مربع نص 40">
              <a:extLst>
                <a:ext uri="{FF2B5EF4-FFF2-40B4-BE49-F238E27FC236}">
                  <a16:creationId xmlns:a16="http://schemas.microsoft.com/office/drawing/2014/main" id="{69003B40-67BD-4387-9A1F-F77500FCD645}"/>
                </a:ext>
              </a:extLst>
            </p:cNvPr>
            <p:cNvSpPr txBox="1"/>
            <p:nvPr/>
          </p:nvSpPr>
          <p:spPr>
            <a:xfrm>
              <a:off x="3764976" y="5475651"/>
              <a:ext cx="2924658" cy="461665"/>
            </a:xfrm>
            <a:prstGeom prst="rect">
              <a:avLst/>
            </a:prstGeom>
            <a:noFill/>
          </p:spPr>
          <p:txBody>
            <a:bodyPr wrap="none" rtlCol="1">
              <a:spAutoFit/>
            </a:bodyPr>
            <a:lstStyle/>
            <a:p>
              <a:pPr algn="r" rtl="1"/>
              <a:r>
                <a:rPr lang="ar-SA" sz="2400" dirty="0">
                  <a:latin typeface="Sakkal Majalla" panose="02000000000000000000" pitchFamily="2" charset="-78"/>
                  <a:cs typeface="Sakkal Majalla" panose="02000000000000000000" pitchFamily="2" charset="-78"/>
                </a:rPr>
                <a:t>هي الوسيلة التي ستوظف بها أموال المستثمر. </a:t>
              </a:r>
            </a:p>
          </p:txBody>
        </p:sp>
      </p:grpSp>
      <p:sp>
        <p:nvSpPr>
          <p:cNvPr id="3" name="مستطيل 2">
            <a:extLst>
              <a:ext uri="{FF2B5EF4-FFF2-40B4-BE49-F238E27FC236}">
                <a16:creationId xmlns:a16="http://schemas.microsoft.com/office/drawing/2014/main" id="{EC140E21-E815-45B9-89CD-569B87AE4719}"/>
              </a:ext>
            </a:extLst>
          </p:cNvPr>
          <p:cNvSpPr/>
          <p:nvPr/>
        </p:nvSpPr>
        <p:spPr>
          <a:xfrm>
            <a:off x="662908" y="4961007"/>
            <a:ext cx="10813311" cy="461665"/>
          </a:xfrm>
          <a:prstGeom prst="rect">
            <a:avLst/>
          </a:prstGeom>
          <a:solidFill>
            <a:schemeClr val="accent5">
              <a:lumMod val="40000"/>
              <a:lumOff val="60000"/>
            </a:schemeClr>
          </a:solidFill>
        </p:spPr>
        <p:txBody>
          <a:bodyPr wrap="square">
            <a:spAutoFit/>
          </a:bodyPr>
          <a:lstStyle/>
          <a:p>
            <a:pPr algn="ctr" rtl="1"/>
            <a:r>
              <a:rPr lang="ar-SA" sz="2400" dirty="0" smtClean="0">
                <a:latin typeface="Sakkal Majalla" panose="02000000000000000000" pitchFamily="2" charset="-78"/>
                <a:cs typeface="Sakkal Majalla" panose="02000000000000000000" pitchFamily="2" charset="-78"/>
              </a:rPr>
              <a:t>و العلاقة بين أداه الاستثمار </a:t>
            </a:r>
            <a:r>
              <a:rPr lang="ar-SA" sz="2300" dirty="0" smtClean="0">
                <a:latin typeface="Sakkal Majalla" panose="02000000000000000000" pitchFamily="2" charset="-78"/>
                <a:cs typeface="Sakkal Majalla" panose="02000000000000000000" pitchFamily="2" charset="-78"/>
              </a:rPr>
              <a:t>ومجال</a:t>
            </a:r>
            <a:r>
              <a:rPr lang="ar-SA" sz="2400" dirty="0" smtClean="0">
                <a:latin typeface="Sakkal Majalla" panose="02000000000000000000" pitchFamily="2" charset="-78"/>
                <a:cs typeface="Sakkal Majalla" panose="02000000000000000000" pitchFamily="2" charset="-78"/>
              </a:rPr>
              <a:t> الاستثمار هي علاقة الجزء من الكل, بمعنى أن مجال الاستثمار أشمل و أوسع من كلمة أداة.</a:t>
            </a: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0123958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626462" y="631556"/>
            <a:ext cx="9253074" cy="1651518"/>
          </a:xfrm>
        </p:spPr>
        <p:txBody>
          <a:bodyPr>
            <a:normAutofit/>
          </a:bodyPr>
          <a:lstStyle/>
          <a:p>
            <a:r>
              <a:rPr lang="ar-SA" altLang="en-US" sz="3600" b="1" dirty="0">
                <a:solidFill>
                  <a:schemeClr val="bg1"/>
                </a:solidFill>
                <a:latin typeface="Sakkal Majalla" panose="02000000000000000000" pitchFamily="2" charset="-78"/>
                <a:cs typeface="Sakkal Majalla" panose="02000000000000000000" pitchFamily="2" charset="-78"/>
              </a:rPr>
              <a:t>ثانيا: تكوين المحفظة الاستثمارية المثلى</a:t>
            </a:r>
            <a:endParaRPr lang="en-US" altLang="en-US" sz="3600" b="1"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70295"/>
            <a:ext cx="2506823" cy="73571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3" name="مستطيل 2">
            <a:extLst>
              <a:ext uri="{FF2B5EF4-FFF2-40B4-BE49-F238E27FC236}">
                <a16:creationId xmlns:a16="http://schemas.microsoft.com/office/drawing/2014/main" id="{5B079C93-2B80-4CFA-8805-753DFDD4BD33}"/>
              </a:ext>
            </a:extLst>
          </p:cNvPr>
          <p:cNvSpPr/>
          <p:nvPr/>
        </p:nvSpPr>
        <p:spPr>
          <a:xfrm>
            <a:off x="364298" y="1795694"/>
            <a:ext cx="10667912" cy="1200329"/>
          </a:xfrm>
          <a:prstGeom prst="rect">
            <a:avLst/>
          </a:prstGeom>
          <a:solidFill>
            <a:schemeClr val="bg1"/>
          </a:solidFill>
        </p:spPr>
        <p:txBody>
          <a:bodyPr wrap="square">
            <a:spAutoFit/>
          </a:bodyPr>
          <a:lstStyle/>
          <a:p>
            <a:pPr algn="r" rtl="1">
              <a:lnSpc>
                <a:spcPct val="150000"/>
              </a:lnSpc>
            </a:pPr>
            <a:r>
              <a:rPr lang="ar-SA" altLang="en-US" sz="2400" dirty="0">
                <a:latin typeface="Sakkal Majalla" panose="02000000000000000000" pitchFamily="2" charset="-78"/>
                <a:cs typeface="Sakkal Majalla" panose="02000000000000000000" pitchFamily="2" charset="-78"/>
              </a:rPr>
              <a:t>يجب على كل مستثمر وضع أو تبني إستراتيجية خاصة به تتناسب مع شخصيته وتتناسب مع العوامل الاقتصادية والمالية والنفسية المحيطة بالسوق. فمثلا :</a:t>
            </a:r>
          </a:p>
        </p:txBody>
      </p:sp>
      <p:grpSp>
        <p:nvGrpSpPr>
          <p:cNvPr id="9" name="مجموعة 8">
            <a:extLst>
              <a:ext uri="{FF2B5EF4-FFF2-40B4-BE49-F238E27FC236}">
                <a16:creationId xmlns:a16="http://schemas.microsoft.com/office/drawing/2014/main" id="{DD664244-DABB-4DED-A7C3-B06D5EE8BF68}"/>
              </a:ext>
            </a:extLst>
          </p:cNvPr>
          <p:cNvGrpSpPr/>
          <p:nvPr/>
        </p:nvGrpSpPr>
        <p:grpSpPr>
          <a:xfrm>
            <a:off x="7611548" y="3107216"/>
            <a:ext cx="3084710" cy="3018360"/>
            <a:chOff x="6884380" y="3166478"/>
            <a:chExt cx="2279894" cy="2095905"/>
          </a:xfrm>
        </p:grpSpPr>
        <p:grpSp>
          <p:nvGrpSpPr>
            <p:cNvPr id="10" name="مجموعة 9">
              <a:extLst>
                <a:ext uri="{FF2B5EF4-FFF2-40B4-BE49-F238E27FC236}">
                  <a16:creationId xmlns:a16="http://schemas.microsoft.com/office/drawing/2014/main" id="{2130B7AE-A882-48E6-A38F-550907B1B0AE}"/>
                </a:ext>
              </a:extLst>
            </p:cNvPr>
            <p:cNvGrpSpPr/>
            <p:nvPr/>
          </p:nvGrpSpPr>
          <p:grpSpPr>
            <a:xfrm>
              <a:off x="6884380" y="3166478"/>
              <a:ext cx="2279894" cy="2095905"/>
              <a:chOff x="6641784" y="3575121"/>
              <a:chExt cx="2279894" cy="2095905"/>
            </a:xfrm>
          </p:grpSpPr>
          <p:sp>
            <p:nvSpPr>
              <p:cNvPr id="13" name="مستطيل 12">
                <a:extLst>
                  <a:ext uri="{FF2B5EF4-FFF2-40B4-BE49-F238E27FC236}">
                    <a16:creationId xmlns:a16="http://schemas.microsoft.com/office/drawing/2014/main" id="{85D5F55B-DC55-47C0-8959-4D2ABBAE1E03}"/>
                  </a:ext>
                </a:extLst>
              </p:cNvPr>
              <p:cNvSpPr/>
              <p:nvPr/>
            </p:nvSpPr>
            <p:spPr>
              <a:xfrm>
                <a:off x="6641784" y="3887697"/>
                <a:ext cx="2279894" cy="1783329"/>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4" name="شكل بيضاوي 13">
                <a:extLst>
                  <a:ext uri="{FF2B5EF4-FFF2-40B4-BE49-F238E27FC236}">
                    <a16:creationId xmlns:a16="http://schemas.microsoft.com/office/drawing/2014/main" id="{1E3FF359-8CB6-432E-95DF-C9698D43E93B}"/>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latin typeface="Sakkal Majalla" panose="02000000000000000000" pitchFamily="2" charset="-78"/>
                    <a:cs typeface="Sakkal Majalla" panose="02000000000000000000" pitchFamily="2" charset="-78"/>
                  </a:rPr>
                  <a:t>1</a:t>
                </a:r>
              </a:p>
            </p:txBody>
          </p:sp>
        </p:grpSp>
        <p:sp>
          <p:nvSpPr>
            <p:cNvPr id="11" name="مربع نص 10">
              <a:extLst>
                <a:ext uri="{FF2B5EF4-FFF2-40B4-BE49-F238E27FC236}">
                  <a16:creationId xmlns:a16="http://schemas.microsoft.com/office/drawing/2014/main" id="{2010632B-5DCB-4EDF-BF50-9B05000B152B}"/>
                </a:ext>
              </a:extLst>
            </p:cNvPr>
            <p:cNvSpPr txBox="1"/>
            <p:nvPr/>
          </p:nvSpPr>
          <p:spPr>
            <a:xfrm>
              <a:off x="6884380" y="3865469"/>
              <a:ext cx="2252539" cy="1346408"/>
            </a:xfrm>
            <a:prstGeom prst="rect">
              <a:avLst/>
            </a:prstGeom>
            <a:noFill/>
          </p:spPr>
          <p:txBody>
            <a:bodyPr wrap="square" rtlCol="1">
              <a:spAutoFit/>
            </a:bodyPr>
            <a:lstStyle/>
            <a:p>
              <a:pPr algn="ctr" rtl="1"/>
              <a:r>
                <a:rPr lang="ar-SA" altLang="en-US" sz="2400" dirty="0">
                  <a:solidFill>
                    <a:schemeClr val="accent5">
                      <a:lumMod val="75000"/>
                    </a:schemeClr>
                  </a:solidFill>
                  <a:latin typeface="Sakkal Majalla" panose="02000000000000000000" pitchFamily="2" charset="-78"/>
                  <a:cs typeface="Sakkal Majalla" panose="02000000000000000000" pitchFamily="2" charset="-78"/>
                </a:rPr>
                <a:t>إستراتيجية ورن بفت</a:t>
              </a:r>
            </a:p>
            <a:p>
              <a:pPr algn="ctr" rtl="1"/>
              <a:endParaRPr lang="ar-SA" altLang="en-US" sz="2400" b="1" dirty="0">
                <a:latin typeface="Sakkal Majalla" panose="02000000000000000000" pitchFamily="2" charset="-78"/>
                <a:cs typeface="Sakkal Majalla" panose="02000000000000000000" pitchFamily="2" charset="-78"/>
              </a:endParaRPr>
            </a:p>
            <a:p>
              <a:pPr algn="ctr" rtl="1"/>
              <a:r>
                <a:rPr lang="ar-SA" altLang="en-US" sz="2400" dirty="0">
                  <a:latin typeface="Sakkal Majalla" panose="02000000000000000000" pitchFamily="2" charset="-78"/>
                  <a:cs typeface="Sakkal Majalla" panose="02000000000000000000" pitchFamily="2" charset="-78"/>
                </a:rPr>
                <a:t>الاستثمار في شركات الدخل، عدم الاستثمار في شركة يقل عمرها عن 10 سنوات، الصبر.</a:t>
              </a:r>
            </a:p>
          </p:txBody>
        </p:sp>
      </p:grpSp>
      <p:grpSp>
        <p:nvGrpSpPr>
          <p:cNvPr id="15" name="مجموعة 14">
            <a:extLst>
              <a:ext uri="{FF2B5EF4-FFF2-40B4-BE49-F238E27FC236}">
                <a16:creationId xmlns:a16="http://schemas.microsoft.com/office/drawing/2014/main" id="{7B89FC79-5DD5-4E61-8D59-BDA60ACDF1F9}"/>
              </a:ext>
            </a:extLst>
          </p:cNvPr>
          <p:cNvGrpSpPr/>
          <p:nvPr/>
        </p:nvGrpSpPr>
        <p:grpSpPr>
          <a:xfrm>
            <a:off x="4462756" y="3097059"/>
            <a:ext cx="3047699" cy="3028517"/>
            <a:chOff x="6925412" y="3166478"/>
            <a:chExt cx="2252540" cy="2102961"/>
          </a:xfrm>
        </p:grpSpPr>
        <p:grpSp>
          <p:nvGrpSpPr>
            <p:cNvPr id="16" name="مجموعة 15">
              <a:extLst>
                <a:ext uri="{FF2B5EF4-FFF2-40B4-BE49-F238E27FC236}">
                  <a16:creationId xmlns:a16="http://schemas.microsoft.com/office/drawing/2014/main" id="{928E1B70-37CA-4371-99BE-643381F952F6}"/>
                </a:ext>
              </a:extLst>
            </p:cNvPr>
            <p:cNvGrpSpPr/>
            <p:nvPr/>
          </p:nvGrpSpPr>
          <p:grpSpPr>
            <a:xfrm>
              <a:off x="6925412" y="3166478"/>
              <a:ext cx="2252540" cy="2102961"/>
              <a:chOff x="6682816" y="3575121"/>
              <a:chExt cx="2252540" cy="2102961"/>
            </a:xfrm>
          </p:grpSpPr>
          <p:sp>
            <p:nvSpPr>
              <p:cNvPr id="18" name="مستطيل 17">
                <a:extLst>
                  <a:ext uri="{FF2B5EF4-FFF2-40B4-BE49-F238E27FC236}">
                    <a16:creationId xmlns:a16="http://schemas.microsoft.com/office/drawing/2014/main" id="{A12FC23F-0EBF-41EB-B327-FE80B2460B72}"/>
                  </a:ext>
                </a:extLst>
              </p:cNvPr>
              <p:cNvSpPr/>
              <p:nvPr/>
            </p:nvSpPr>
            <p:spPr>
              <a:xfrm>
                <a:off x="6682816" y="3881267"/>
                <a:ext cx="2252540" cy="1796815"/>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9" name="شكل بيضاوي 18">
                <a:extLst>
                  <a:ext uri="{FF2B5EF4-FFF2-40B4-BE49-F238E27FC236}">
                    <a16:creationId xmlns:a16="http://schemas.microsoft.com/office/drawing/2014/main" id="{E30A75B6-EEB6-4534-B574-BE0DF7322FCF}"/>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a:latin typeface="Sakkal Majalla" panose="02000000000000000000" pitchFamily="2" charset="-78"/>
                    <a:cs typeface="Sakkal Majalla" panose="02000000000000000000" pitchFamily="2" charset="-78"/>
                  </a:rPr>
                  <a:t>2</a:t>
                </a:r>
              </a:p>
            </p:txBody>
          </p:sp>
        </p:grpSp>
        <p:sp>
          <p:nvSpPr>
            <p:cNvPr id="17" name="مربع نص 16">
              <a:extLst>
                <a:ext uri="{FF2B5EF4-FFF2-40B4-BE49-F238E27FC236}">
                  <a16:creationId xmlns:a16="http://schemas.microsoft.com/office/drawing/2014/main" id="{4F9D79BE-EA9F-4DEF-934B-C871B90E1E9E}"/>
                </a:ext>
              </a:extLst>
            </p:cNvPr>
            <p:cNvSpPr txBox="1"/>
            <p:nvPr/>
          </p:nvSpPr>
          <p:spPr>
            <a:xfrm>
              <a:off x="7048821" y="3898852"/>
              <a:ext cx="1988195" cy="1089951"/>
            </a:xfrm>
            <a:prstGeom prst="rect">
              <a:avLst/>
            </a:prstGeom>
            <a:noFill/>
          </p:spPr>
          <p:txBody>
            <a:bodyPr wrap="square" rtlCol="1">
              <a:spAutoFit/>
            </a:bodyPr>
            <a:lstStyle/>
            <a:p>
              <a:pPr algn="ctr" rtl="1"/>
              <a:r>
                <a:rPr lang="ar-SA" altLang="en-US" sz="2400" dirty="0">
                  <a:solidFill>
                    <a:schemeClr val="accent5">
                      <a:lumMod val="75000"/>
                    </a:schemeClr>
                  </a:solidFill>
                  <a:latin typeface="Sakkal Majalla" panose="02000000000000000000" pitchFamily="2" charset="-78"/>
                  <a:cs typeface="Sakkal Majalla" panose="02000000000000000000" pitchFamily="2" charset="-78"/>
                </a:rPr>
                <a:t>إستراتيجية جون بوقل</a:t>
              </a:r>
              <a:r>
                <a:rPr lang="ar-SA" altLang="en-US" sz="2400" dirty="0">
                  <a:solidFill>
                    <a:schemeClr val="accent5">
                      <a:lumMod val="75000"/>
                    </a:schemeClr>
                  </a:solidFill>
                  <a:latin typeface="Sakkal Majalla" panose="02000000000000000000" pitchFamily="2" charset="-78"/>
                  <a:cs typeface="Sakkal Majalla" panose="02000000000000000000" pitchFamily="2" charset="-78"/>
                  <a:sym typeface="Wingdings" panose="05000000000000000000" pitchFamily="2" charset="2"/>
                </a:rPr>
                <a:t> (مؤسس مجموعة </a:t>
              </a:r>
              <a:r>
                <a:rPr lang="ar-SA" altLang="en-US" sz="2400" dirty="0" err="1">
                  <a:solidFill>
                    <a:schemeClr val="accent5">
                      <a:lumMod val="75000"/>
                    </a:schemeClr>
                  </a:solidFill>
                  <a:latin typeface="Sakkal Majalla" panose="02000000000000000000" pitchFamily="2" charset="-78"/>
                  <a:cs typeface="Sakkal Majalla" panose="02000000000000000000" pitchFamily="2" charset="-78"/>
                  <a:sym typeface="Wingdings" panose="05000000000000000000" pitchFamily="2" charset="2"/>
                </a:rPr>
                <a:t>فانقارد</a:t>
              </a:r>
              <a:r>
                <a:rPr lang="ar-SA" altLang="en-US" sz="2400" dirty="0">
                  <a:solidFill>
                    <a:schemeClr val="accent5">
                      <a:lumMod val="75000"/>
                    </a:schemeClr>
                  </a:solidFill>
                  <a:latin typeface="Sakkal Majalla" panose="02000000000000000000" pitchFamily="2" charset="-78"/>
                  <a:cs typeface="Sakkal Majalla" panose="02000000000000000000" pitchFamily="2" charset="-78"/>
                  <a:sym typeface="Wingdings" panose="05000000000000000000" pitchFamily="2" charset="2"/>
                </a:rPr>
                <a:t>):</a:t>
              </a:r>
              <a:r>
                <a:rPr lang="ar-SA" altLang="en-US" sz="2400" dirty="0">
                  <a:solidFill>
                    <a:schemeClr val="accent5">
                      <a:lumMod val="75000"/>
                    </a:schemeClr>
                  </a:solidFill>
                  <a:latin typeface="Sakkal Majalla" panose="02000000000000000000" pitchFamily="2" charset="-78"/>
                  <a:cs typeface="Sakkal Majalla" panose="02000000000000000000" pitchFamily="2" charset="-78"/>
                </a:rPr>
                <a:t> </a:t>
              </a:r>
            </a:p>
            <a:p>
              <a:pPr algn="ctr" rtl="1"/>
              <a:endParaRPr lang="ar-SA" altLang="en-US" sz="2400" b="1" dirty="0">
                <a:latin typeface="Sakkal Majalla" panose="02000000000000000000" pitchFamily="2" charset="-78"/>
                <a:cs typeface="Sakkal Majalla" panose="02000000000000000000" pitchFamily="2" charset="-78"/>
              </a:endParaRPr>
            </a:p>
            <a:p>
              <a:pPr algn="ctr" rtl="1"/>
              <a:r>
                <a:rPr lang="ar-SA" altLang="en-US" sz="2400" dirty="0">
                  <a:latin typeface="Sakkal Majalla" panose="02000000000000000000" pitchFamily="2" charset="-78"/>
                  <a:cs typeface="Sakkal Majalla" panose="02000000000000000000" pitchFamily="2" charset="-78"/>
                </a:rPr>
                <a:t>العودة إلى الاساسيات.</a:t>
              </a:r>
            </a:p>
          </p:txBody>
        </p:sp>
      </p:grpSp>
      <p:grpSp>
        <p:nvGrpSpPr>
          <p:cNvPr id="20" name="مجموعة 19">
            <a:extLst>
              <a:ext uri="{FF2B5EF4-FFF2-40B4-BE49-F238E27FC236}">
                <a16:creationId xmlns:a16="http://schemas.microsoft.com/office/drawing/2014/main" id="{E6EB186D-BCF0-4C55-A1B1-50F8668D4C71}"/>
              </a:ext>
            </a:extLst>
          </p:cNvPr>
          <p:cNvGrpSpPr/>
          <p:nvPr/>
        </p:nvGrpSpPr>
        <p:grpSpPr>
          <a:xfrm>
            <a:off x="1292677" y="3107209"/>
            <a:ext cx="3006588" cy="3018367"/>
            <a:chOff x="6913250" y="3166478"/>
            <a:chExt cx="2222154" cy="2095913"/>
          </a:xfrm>
        </p:grpSpPr>
        <p:grpSp>
          <p:nvGrpSpPr>
            <p:cNvPr id="21" name="مجموعة 20">
              <a:extLst>
                <a:ext uri="{FF2B5EF4-FFF2-40B4-BE49-F238E27FC236}">
                  <a16:creationId xmlns:a16="http://schemas.microsoft.com/office/drawing/2014/main" id="{17295E29-FFA7-40BE-8EA7-0799239D0445}"/>
                </a:ext>
              </a:extLst>
            </p:cNvPr>
            <p:cNvGrpSpPr/>
            <p:nvPr/>
          </p:nvGrpSpPr>
          <p:grpSpPr>
            <a:xfrm>
              <a:off x="6913250" y="3166478"/>
              <a:ext cx="2222154" cy="2095913"/>
              <a:chOff x="6670654" y="3575121"/>
              <a:chExt cx="2222154" cy="2095913"/>
            </a:xfrm>
          </p:grpSpPr>
          <p:sp>
            <p:nvSpPr>
              <p:cNvPr id="23" name="مستطيل 22">
                <a:extLst>
                  <a:ext uri="{FF2B5EF4-FFF2-40B4-BE49-F238E27FC236}">
                    <a16:creationId xmlns:a16="http://schemas.microsoft.com/office/drawing/2014/main" id="{D26493C1-F058-43DD-99C6-B60F0A9ACA7C}"/>
                  </a:ext>
                </a:extLst>
              </p:cNvPr>
              <p:cNvSpPr/>
              <p:nvPr/>
            </p:nvSpPr>
            <p:spPr>
              <a:xfrm>
                <a:off x="6670654" y="3887697"/>
                <a:ext cx="2222154" cy="1783337"/>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4" name="شكل بيضاوي 23">
                <a:extLst>
                  <a:ext uri="{FF2B5EF4-FFF2-40B4-BE49-F238E27FC236}">
                    <a16:creationId xmlns:a16="http://schemas.microsoft.com/office/drawing/2014/main" id="{0463CBE7-5364-4FED-87B5-D207D9E87C4B}"/>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latin typeface="Sakkal Majalla" panose="02000000000000000000" pitchFamily="2" charset="-78"/>
                    <a:cs typeface="Sakkal Majalla" panose="02000000000000000000" pitchFamily="2" charset="-78"/>
                  </a:rPr>
                  <a:t>3</a:t>
                </a:r>
              </a:p>
            </p:txBody>
          </p:sp>
        </p:grpSp>
        <p:sp>
          <p:nvSpPr>
            <p:cNvPr id="22" name="مربع نص 21">
              <a:extLst>
                <a:ext uri="{FF2B5EF4-FFF2-40B4-BE49-F238E27FC236}">
                  <a16:creationId xmlns:a16="http://schemas.microsoft.com/office/drawing/2014/main" id="{4CDB1B0B-191D-483C-968F-C5CAFED5E089}"/>
                </a:ext>
              </a:extLst>
            </p:cNvPr>
            <p:cNvSpPr txBox="1"/>
            <p:nvPr/>
          </p:nvSpPr>
          <p:spPr>
            <a:xfrm>
              <a:off x="6995751" y="3940520"/>
              <a:ext cx="2119553" cy="833492"/>
            </a:xfrm>
            <a:prstGeom prst="rect">
              <a:avLst/>
            </a:prstGeom>
            <a:noFill/>
          </p:spPr>
          <p:txBody>
            <a:bodyPr wrap="square" rtlCol="1">
              <a:spAutoFit/>
            </a:bodyPr>
            <a:lstStyle/>
            <a:p>
              <a:pPr algn="ctr" rtl="1"/>
              <a:r>
                <a:rPr lang="ar-SA" altLang="en-US" sz="2400" dirty="0">
                  <a:solidFill>
                    <a:schemeClr val="accent5">
                      <a:lumMod val="75000"/>
                    </a:schemeClr>
                  </a:solidFill>
                  <a:latin typeface="Sakkal Majalla" panose="02000000000000000000" pitchFamily="2" charset="-78"/>
                  <a:cs typeface="Sakkal Majalla" panose="02000000000000000000" pitchFamily="2" charset="-78"/>
                </a:rPr>
                <a:t>إستراتيجية جون </a:t>
              </a:r>
              <a:r>
                <a:rPr lang="ar-SA" altLang="en-US" sz="2400" dirty="0" err="1">
                  <a:solidFill>
                    <a:schemeClr val="accent5">
                      <a:lumMod val="75000"/>
                    </a:schemeClr>
                  </a:solidFill>
                  <a:latin typeface="Sakkal Majalla" panose="02000000000000000000" pitchFamily="2" charset="-78"/>
                  <a:cs typeface="Sakkal Majalla" panose="02000000000000000000" pitchFamily="2" charset="-78"/>
                </a:rPr>
                <a:t>تاملتون</a:t>
              </a:r>
              <a:endParaRPr lang="ar-SA" altLang="en-US" sz="2400" dirty="0">
                <a:solidFill>
                  <a:schemeClr val="accent5">
                    <a:lumMod val="75000"/>
                  </a:schemeClr>
                </a:solidFill>
                <a:latin typeface="Sakkal Majalla" panose="02000000000000000000" pitchFamily="2" charset="-78"/>
                <a:cs typeface="Sakkal Majalla" panose="02000000000000000000" pitchFamily="2" charset="-78"/>
              </a:endParaRPr>
            </a:p>
            <a:p>
              <a:pPr algn="ctr" rtl="1"/>
              <a:endParaRPr lang="ar-SA" altLang="en-US" sz="2400" b="1" dirty="0">
                <a:latin typeface="Sakkal Majalla" panose="02000000000000000000" pitchFamily="2" charset="-78"/>
                <a:cs typeface="Sakkal Majalla" panose="02000000000000000000" pitchFamily="2" charset="-78"/>
              </a:endParaRPr>
            </a:p>
            <a:p>
              <a:pPr algn="ctr" rtl="1"/>
              <a:r>
                <a:rPr lang="ar-SA" altLang="en-US" sz="2400" dirty="0">
                  <a:latin typeface="Sakkal Majalla" panose="02000000000000000000" pitchFamily="2" charset="-78"/>
                  <a:cs typeface="Sakkal Majalla" panose="02000000000000000000" pitchFamily="2" charset="-78"/>
                </a:rPr>
                <a:t> التنويع</a:t>
              </a:r>
            </a:p>
          </p:txBody>
        </p:sp>
      </p:grpSp>
    </p:spTree>
    <p:extLst>
      <p:ext uri="{BB962C8B-B14F-4D97-AF65-F5344CB8AC3E}">
        <p14:creationId xmlns:p14="http://schemas.microsoft.com/office/powerpoint/2010/main" val="19590076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626462" y="631556"/>
            <a:ext cx="9253074" cy="1651518"/>
          </a:xfrm>
        </p:spPr>
        <p:txBody>
          <a:bodyPr>
            <a:normAutofit/>
          </a:bodyPr>
          <a:lstStyle/>
          <a:p>
            <a:r>
              <a:rPr lang="ar-SA" altLang="en-US" sz="3600" b="1" dirty="0">
                <a:solidFill>
                  <a:schemeClr val="bg1"/>
                </a:solidFill>
                <a:latin typeface="Sakkal Majalla" panose="02000000000000000000" pitchFamily="2" charset="-78"/>
                <a:cs typeface="Sakkal Majalla" panose="02000000000000000000" pitchFamily="2" charset="-78"/>
              </a:rPr>
              <a:t>ثانيا: تكوين المحفظة الاستثمارية المثلى</a:t>
            </a:r>
            <a:endParaRPr lang="en-US" altLang="en-US" sz="3600" b="1"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70295"/>
            <a:ext cx="2506823" cy="73571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3" name="مستطيل 2">
            <a:extLst>
              <a:ext uri="{FF2B5EF4-FFF2-40B4-BE49-F238E27FC236}">
                <a16:creationId xmlns:a16="http://schemas.microsoft.com/office/drawing/2014/main" id="{5B079C93-2B80-4CFA-8805-753DFDD4BD33}"/>
              </a:ext>
            </a:extLst>
          </p:cNvPr>
          <p:cNvSpPr/>
          <p:nvPr/>
        </p:nvSpPr>
        <p:spPr>
          <a:xfrm>
            <a:off x="988134" y="2109230"/>
            <a:ext cx="10215736" cy="646331"/>
          </a:xfrm>
          <a:prstGeom prst="rect">
            <a:avLst/>
          </a:prstGeom>
          <a:solidFill>
            <a:schemeClr val="bg1"/>
          </a:solidFill>
        </p:spPr>
        <p:txBody>
          <a:bodyPr wrap="square">
            <a:spAutoFit/>
          </a:bodyPr>
          <a:lstStyle/>
          <a:p>
            <a:pPr lvl="1" algn="r" rtl="1">
              <a:lnSpc>
                <a:spcPct val="150000"/>
              </a:lnSpc>
              <a:spcBef>
                <a:spcPct val="0"/>
              </a:spcBef>
              <a:buFontTx/>
              <a:buNone/>
            </a:pPr>
            <a:r>
              <a:rPr lang="ar-SA" altLang="en-US" sz="2400" dirty="0">
                <a:latin typeface="Sakkal Majalla" panose="02000000000000000000" pitchFamily="2" charset="-78"/>
                <a:cs typeface="Sakkal Majalla" panose="02000000000000000000" pitchFamily="2" charset="-78"/>
              </a:rPr>
              <a:t>وحتى يتبنى المتعامل في الأسواق المالية الاستراتيجية المناسبة يجب عليه دراسة العوامل الرئيسية التالية:</a:t>
            </a:r>
            <a:endParaRPr lang="ar-SA" altLang="en-US" sz="2400" dirty="0">
              <a:solidFill>
                <a:srgbClr val="000066"/>
              </a:solidFill>
              <a:latin typeface="Sakkal Majalla" panose="02000000000000000000" pitchFamily="2" charset="-78"/>
              <a:cs typeface="Sakkal Majalla" panose="02000000000000000000" pitchFamily="2" charset="-78"/>
            </a:endParaRPr>
          </a:p>
        </p:txBody>
      </p:sp>
      <p:grpSp>
        <p:nvGrpSpPr>
          <p:cNvPr id="10" name="مجموعة 9">
            <a:extLst>
              <a:ext uri="{FF2B5EF4-FFF2-40B4-BE49-F238E27FC236}">
                <a16:creationId xmlns:a16="http://schemas.microsoft.com/office/drawing/2014/main" id="{2130B7AE-A882-48E6-A38F-550907B1B0AE}"/>
              </a:ext>
            </a:extLst>
          </p:cNvPr>
          <p:cNvGrpSpPr/>
          <p:nvPr/>
        </p:nvGrpSpPr>
        <p:grpSpPr>
          <a:xfrm>
            <a:off x="8054997" y="3343495"/>
            <a:ext cx="2622362" cy="1910298"/>
            <a:chOff x="6641784" y="3575121"/>
            <a:chExt cx="2279894" cy="2095905"/>
          </a:xfrm>
        </p:grpSpPr>
        <p:sp>
          <p:nvSpPr>
            <p:cNvPr id="13" name="مستطيل 12">
              <a:extLst>
                <a:ext uri="{FF2B5EF4-FFF2-40B4-BE49-F238E27FC236}">
                  <a16:creationId xmlns:a16="http://schemas.microsoft.com/office/drawing/2014/main" id="{85D5F55B-DC55-47C0-8959-4D2ABBAE1E03}"/>
                </a:ext>
              </a:extLst>
            </p:cNvPr>
            <p:cNvSpPr/>
            <p:nvPr/>
          </p:nvSpPr>
          <p:spPr>
            <a:xfrm>
              <a:off x="6641784" y="3887697"/>
              <a:ext cx="2279894" cy="1783329"/>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solidFill>
                  <a:schemeClr val="tx1"/>
                </a:solidFill>
                <a:latin typeface="Sakkal Majalla" panose="02000000000000000000" pitchFamily="2" charset="-78"/>
                <a:cs typeface="Sakkal Majalla" panose="02000000000000000000" pitchFamily="2" charset="-78"/>
              </a:endParaRPr>
            </a:p>
          </p:txBody>
        </p:sp>
        <p:sp>
          <p:nvSpPr>
            <p:cNvPr id="14" name="شكل بيضاوي 13">
              <a:extLst>
                <a:ext uri="{FF2B5EF4-FFF2-40B4-BE49-F238E27FC236}">
                  <a16:creationId xmlns:a16="http://schemas.microsoft.com/office/drawing/2014/main" id="{1E3FF359-8CB6-432E-95DF-C9698D43E93B}"/>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b="1" dirty="0">
                  <a:solidFill>
                    <a:schemeClr val="tx1"/>
                  </a:solidFill>
                  <a:latin typeface="Sakkal Majalla" panose="02000000000000000000" pitchFamily="2" charset="-78"/>
                  <a:cs typeface="Sakkal Majalla" panose="02000000000000000000" pitchFamily="2" charset="-78"/>
                </a:rPr>
                <a:t>1</a:t>
              </a:r>
            </a:p>
          </p:txBody>
        </p:sp>
      </p:grpSp>
      <p:grpSp>
        <p:nvGrpSpPr>
          <p:cNvPr id="16" name="مجموعة 15">
            <a:extLst>
              <a:ext uri="{FF2B5EF4-FFF2-40B4-BE49-F238E27FC236}">
                <a16:creationId xmlns:a16="http://schemas.microsoft.com/office/drawing/2014/main" id="{928E1B70-37CA-4371-99BE-643381F952F6}"/>
              </a:ext>
            </a:extLst>
          </p:cNvPr>
          <p:cNvGrpSpPr/>
          <p:nvPr/>
        </p:nvGrpSpPr>
        <p:grpSpPr>
          <a:xfrm>
            <a:off x="4913474" y="3326948"/>
            <a:ext cx="2622362" cy="1926845"/>
            <a:chOff x="6682816" y="3575121"/>
            <a:chExt cx="2252540" cy="2102961"/>
          </a:xfrm>
        </p:grpSpPr>
        <p:sp>
          <p:nvSpPr>
            <p:cNvPr id="18" name="مستطيل 17">
              <a:extLst>
                <a:ext uri="{FF2B5EF4-FFF2-40B4-BE49-F238E27FC236}">
                  <a16:creationId xmlns:a16="http://schemas.microsoft.com/office/drawing/2014/main" id="{A12FC23F-0EBF-41EB-B327-FE80B2460B72}"/>
                </a:ext>
              </a:extLst>
            </p:cNvPr>
            <p:cNvSpPr/>
            <p:nvPr/>
          </p:nvSpPr>
          <p:spPr>
            <a:xfrm>
              <a:off x="6682816" y="3881267"/>
              <a:ext cx="2252540" cy="1796815"/>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solidFill>
                  <a:schemeClr val="tx1"/>
                </a:solidFill>
                <a:latin typeface="Sakkal Majalla" panose="02000000000000000000" pitchFamily="2" charset="-78"/>
                <a:cs typeface="Sakkal Majalla" panose="02000000000000000000" pitchFamily="2" charset="-78"/>
              </a:endParaRPr>
            </a:p>
          </p:txBody>
        </p:sp>
        <p:sp>
          <p:nvSpPr>
            <p:cNvPr id="19" name="شكل بيضاوي 18">
              <a:extLst>
                <a:ext uri="{FF2B5EF4-FFF2-40B4-BE49-F238E27FC236}">
                  <a16:creationId xmlns:a16="http://schemas.microsoft.com/office/drawing/2014/main" id="{E30A75B6-EEB6-4534-B574-BE0DF7322FCF}"/>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b="1" dirty="0">
                  <a:solidFill>
                    <a:schemeClr val="tx1"/>
                  </a:solidFill>
                  <a:latin typeface="Sakkal Majalla" panose="02000000000000000000" pitchFamily="2" charset="-78"/>
                  <a:cs typeface="Sakkal Majalla" panose="02000000000000000000" pitchFamily="2" charset="-78"/>
                </a:rPr>
                <a:t>2</a:t>
              </a:r>
            </a:p>
          </p:txBody>
        </p:sp>
      </p:grpSp>
      <p:grpSp>
        <p:nvGrpSpPr>
          <p:cNvPr id="21" name="مجموعة 20">
            <a:extLst>
              <a:ext uri="{FF2B5EF4-FFF2-40B4-BE49-F238E27FC236}">
                <a16:creationId xmlns:a16="http://schemas.microsoft.com/office/drawing/2014/main" id="{17295E29-FFA7-40BE-8EA7-0799239D0445}"/>
              </a:ext>
            </a:extLst>
          </p:cNvPr>
          <p:cNvGrpSpPr/>
          <p:nvPr/>
        </p:nvGrpSpPr>
        <p:grpSpPr>
          <a:xfrm>
            <a:off x="1708257" y="3303248"/>
            <a:ext cx="2622362" cy="1957602"/>
            <a:chOff x="6670654" y="3575121"/>
            <a:chExt cx="2222154" cy="2095913"/>
          </a:xfrm>
        </p:grpSpPr>
        <p:sp>
          <p:nvSpPr>
            <p:cNvPr id="23" name="مستطيل 22">
              <a:extLst>
                <a:ext uri="{FF2B5EF4-FFF2-40B4-BE49-F238E27FC236}">
                  <a16:creationId xmlns:a16="http://schemas.microsoft.com/office/drawing/2014/main" id="{D26493C1-F058-43DD-99C6-B60F0A9ACA7C}"/>
                </a:ext>
              </a:extLst>
            </p:cNvPr>
            <p:cNvSpPr/>
            <p:nvPr/>
          </p:nvSpPr>
          <p:spPr>
            <a:xfrm>
              <a:off x="6670654" y="3887697"/>
              <a:ext cx="2222154" cy="1783337"/>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endParaRPr lang="ar-SA" altLang="en-US" sz="2400" dirty="0">
                <a:solidFill>
                  <a:schemeClr val="tx1"/>
                </a:solidFill>
                <a:latin typeface="Sakkal Majalla" panose="02000000000000000000" pitchFamily="2" charset="-78"/>
                <a:cs typeface="Sakkal Majalla" panose="02000000000000000000" pitchFamily="2" charset="-78"/>
              </a:endParaRPr>
            </a:p>
          </p:txBody>
        </p:sp>
        <p:sp>
          <p:nvSpPr>
            <p:cNvPr id="24" name="شكل بيضاوي 23">
              <a:extLst>
                <a:ext uri="{FF2B5EF4-FFF2-40B4-BE49-F238E27FC236}">
                  <a16:creationId xmlns:a16="http://schemas.microsoft.com/office/drawing/2014/main" id="{0463CBE7-5364-4FED-87B5-D207D9E87C4B}"/>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b="1" dirty="0">
                  <a:solidFill>
                    <a:schemeClr val="tx1"/>
                  </a:solidFill>
                  <a:latin typeface="Sakkal Majalla" panose="02000000000000000000" pitchFamily="2" charset="-78"/>
                  <a:cs typeface="Sakkal Majalla" panose="02000000000000000000" pitchFamily="2" charset="-78"/>
                </a:rPr>
                <a:t>3</a:t>
              </a:r>
            </a:p>
          </p:txBody>
        </p:sp>
      </p:grpSp>
      <p:sp>
        <p:nvSpPr>
          <p:cNvPr id="4" name="مربع نص 3"/>
          <p:cNvSpPr txBox="1"/>
          <p:nvPr/>
        </p:nvSpPr>
        <p:spPr>
          <a:xfrm>
            <a:off x="1459932" y="3913285"/>
            <a:ext cx="3119010" cy="1154162"/>
          </a:xfrm>
          <a:prstGeom prst="rect">
            <a:avLst/>
          </a:prstGeom>
          <a:noFill/>
        </p:spPr>
        <p:txBody>
          <a:bodyPr wrap="square" rtlCol="1">
            <a:spAutoFit/>
          </a:bodyPr>
          <a:lstStyle/>
          <a:p>
            <a:pPr algn="ctr">
              <a:lnSpc>
                <a:spcPct val="150000"/>
              </a:lnSpc>
            </a:pPr>
            <a:r>
              <a:rPr lang="ar-SA" altLang="en-US" sz="2400" dirty="0">
                <a:latin typeface="Sakkal Majalla" panose="02000000000000000000" pitchFamily="2" charset="-78"/>
                <a:cs typeface="Sakkal Majalla" panose="02000000000000000000" pitchFamily="2" charset="-78"/>
              </a:rPr>
              <a:t>العوامل التي يجب أن تأخذ في الاعتبار عن اختيار </a:t>
            </a:r>
            <a:r>
              <a:rPr lang="ar-SA" altLang="en-US" sz="2400" dirty="0" smtClean="0">
                <a:latin typeface="Sakkal Majalla" panose="02000000000000000000" pitchFamily="2" charset="-78"/>
                <a:cs typeface="Sakkal Majalla" panose="02000000000000000000" pitchFamily="2" charset="-78"/>
              </a:rPr>
              <a:t>السهم</a:t>
            </a:r>
            <a:endParaRPr lang="ar-SA" altLang="en-US" sz="2400" dirty="0">
              <a:latin typeface="Sakkal Majalla" panose="02000000000000000000" pitchFamily="2" charset="-78"/>
              <a:cs typeface="Sakkal Majalla" panose="02000000000000000000" pitchFamily="2" charset="-78"/>
            </a:endParaRPr>
          </a:p>
        </p:txBody>
      </p:sp>
      <p:sp>
        <p:nvSpPr>
          <p:cNvPr id="5" name="مربع نص 4"/>
          <p:cNvSpPr txBox="1"/>
          <p:nvPr/>
        </p:nvSpPr>
        <p:spPr>
          <a:xfrm>
            <a:off x="5013075" y="4197190"/>
            <a:ext cx="2423160" cy="461665"/>
          </a:xfrm>
          <a:prstGeom prst="rect">
            <a:avLst/>
          </a:prstGeom>
          <a:noFill/>
        </p:spPr>
        <p:txBody>
          <a:bodyPr wrap="square" rtlCol="1">
            <a:spAutoFit/>
          </a:bodyPr>
          <a:lstStyle/>
          <a:p>
            <a:pPr lvl="0" algn="ctr" rtl="1"/>
            <a:r>
              <a:rPr lang="ar-SA" altLang="en-US" sz="2400" dirty="0">
                <a:solidFill>
                  <a:prstClr val="black"/>
                </a:solidFill>
                <a:latin typeface="Sakkal Majalla" panose="02000000000000000000" pitchFamily="2" charset="-78"/>
                <a:cs typeface="Sakkal Majalla" panose="02000000000000000000" pitchFamily="2" charset="-78"/>
              </a:rPr>
              <a:t>ما بعد </a:t>
            </a:r>
            <a:r>
              <a:rPr lang="ar-SA" altLang="en-US" sz="2400" dirty="0" smtClean="0">
                <a:solidFill>
                  <a:prstClr val="black"/>
                </a:solidFill>
                <a:latin typeface="Sakkal Majalla" panose="02000000000000000000" pitchFamily="2" charset="-78"/>
                <a:cs typeface="Sakkal Majalla" panose="02000000000000000000" pitchFamily="2" charset="-78"/>
              </a:rPr>
              <a:t>التأسيس</a:t>
            </a:r>
            <a:endParaRPr lang="ar-SA" altLang="en-US" sz="2400" dirty="0">
              <a:solidFill>
                <a:prstClr val="black"/>
              </a:solidFill>
              <a:latin typeface="Sakkal Majalla" panose="02000000000000000000" pitchFamily="2" charset="-78"/>
              <a:cs typeface="Sakkal Majalla" panose="02000000000000000000" pitchFamily="2" charset="-78"/>
            </a:endParaRPr>
          </a:p>
        </p:txBody>
      </p:sp>
      <p:sp>
        <p:nvSpPr>
          <p:cNvPr id="6" name="مربع نص 5"/>
          <p:cNvSpPr txBox="1"/>
          <p:nvPr/>
        </p:nvSpPr>
        <p:spPr>
          <a:xfrm>
            <a:off x="8489434" y="4210258"/>
            <a:ext cx="1753485" cy="461665"/>
          </a:xfrm>
          <a:prstGeom prst="rect">
            <a:avLst/>
          </a:prstGeom>
          <a:noFill/>
        </p:spPr>
        <p:txBody>
          <a:bodyPr wrap="square" rtlCol="1">
            <a:spAutoFit/>
          </a:bodyPr>
          <a:lstStyle/>
          <a:p>
            <a:pPr algn="ctr"/>
            <a:r>
              <a:rPr lang="ar-SA" altLang="en-US" sz="2400" dirty="0">
                <a:latin typeface="Sakkal Majalla" panose="02000000000000000000" pitchFamily="2" charset="-78"/>
                <a:cs typeface="Sakkal Majalla" panose="02000000000000000000" pitchFamily="2" charset="-78"/>
              </a:rPr>
              <a:t>قبل </a:t>
            </a:r>
            <a:r>
              <a:rPr lang="ar-SA" altLang="en-US" sz="2400" dirty="0" smtClean="0">
                <a:latin typeface="Sakkal Majalla" panose="02000000000000000000" pitchFamily="2" charset="-78"/>
                <a:cs typeface="Sakkal Majalla" panose="02000000000000000000" pitchFamily="2" charset="-78"/>
              </a:rPr>
              <a:t>التأسيس</a:t>
            </a:r>
            <a:endParaRPr lang="ar-SA" alt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6761632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EED640-42D0-4D7F-A81D-5B7F57273FDF}"/>
              </a:ext>
            </a:extLst>
          </p:cNvPr>
          <p:cNvSpPr>
            <a:spLocks noGrp="1"/>
          </p:cNvSpPr>
          <p:nvPr>
            <p:ph type="title" idx="4294967295"/>
          </p:nvPr>
        </p:nvSpPr>
        <p:spPr>
          <a:xfrm>
            <a:off x="888631" y="2349925"/>
            <a:ext cx="3498979" cy="2456442"/>
          </a:xfrm>
        </p:spPr>
        <p:txBody>
          <a:bodyPr/>
          <a:lstStyle/>
          <a:p>
            <a:endParaRPr lang="ar-SA"/>
          </a:p>
        </p:txBody>
      </p:sp>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85D4B483-8594-4F5E-8302-0D34DDD34D73}"/>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6" name="TextBox 57">
            <a:extLst>
              <a:ext uri="{FF2B5EF4-FFF2-40B4-BE49-F238E27FC236}">
                <a16:creationId xmlns:a16="http://schemas.microsoft.com/office/drawing/2014/main" id="{2C9CC049-BBD5-4908-B04D-9CAD2043943C}"/>
              </a:ext>
            </a:extLst>
          </p:cNvPr>
          <p:cNvSpPr txBox="1"/>
          <p:nvPr/>
        </p:nvSpPr>
        <p:spPr>
          <a:xfrm>
            <a:off x="3294739" y="1058059"/>
            <a:ext cx="5478462" cy="584775"/>
          </a:xfrm>
          <a:prstGeom prst="rect">
            <a:avLst/>
          </a:prstGeom>
          <a:noFill/>
        </p:spPr>
        <p:txBody>
          <a:bodyPr wrap="square">
            <a:spAutoFit/>
          </a:bodyPr>
          <a:lstStyle/>
          <a:p>
            <a:pPr algn="ctr">
              <a:buFontTx/>
              <a:buNone/>
            </a:pPr>
            <a:r>
              <a:rPr lang="ar-SA" altLang="en-US" sz="3200" b="1" dirty="0">
                <a:solidFill>
                  <a:schemeClr val="bg1"/>
                </a:solidFill>
                <a:latin typeface="Sakkal Majalla" panose="02000000000000000000" pitchFamily="2" charset="-78"/>
                <a:cs typeface="Sakkal Majalla" panose="02000000000000000000" pitchFamily="2" charset="-78"/>
              </a:rPr>
              <a:t>أولاً: قبل التأسيس</a:t>
            </a:r>
          </a:p>
        </p:txBody>
      </p:sp>
      <p:sp>
        <p:nvSpPr>
          <p:cNvPr id="3" name="مربع نص 2">
            <a:extLst>
              <a:ext uri="{FF2B5EF4-FFF2-40B4-BE49-F238E27FC236}">
                <a16:creationId xmlns:a16="http://schemas.microsoft.com/office/drawing/2014/main" id="{C35AE665-2019-408B-94CA-3FBE485C2465}"/>
              </a:ext>
            </a:extLst>
          </p:cNvPr>
          <p:cNvSpPr txBox="1"/>
          <p:nvPr/>
        </p:nvSpPr>
        <p:spPr>
          <a:xfrm>
            <a:off x="436866" y="2282389"/>
            <a:ext cx="10366744" cy="3370153"/>
          </a:xfrm>
          <a:prstGeom prst="rect">
            <a:avLst/>
          </a:prstGeom>
          <a:noFill/>
        </p:spPr>
        <p:txBody>
          <a:bodyPr wrap="square" rtlCol="1">
            <a:spAutoFit/>
          </a:bodyPr>
          <a:lstStyle/>
          <a:p>
            <a:pPr algn="r" rtl="1">
              <a:lnSpc>
                <a:spcPct val="150000"/>
              </a:lnSpc>
              <a:buFontTx/>
              <a:buNone/>
            </a:pPr>
            <a:r>
              <a:rPr lang="ar-SA" altLang="en-US" sz="2400" b="1" dirty="0">
                <a:solidFill>
                  <a:srgbClr val="00B0F0"/>
                </a:solidFill>
                <a:latin typeface="Sakkal Majalla" panose="02000000000000000000" pitchFamily="2" charset="-78"/>
                <a:cs typeface="Sakkal Majalla" panose="02000000000000000000" pitchFamily="2" charset="-78"/>
              </a:rPr>
              <a:t>يجب على المستثمر الأخذ في الاعتبار النقاط التالية عند تأسيس المحفظة:</a:t>
            </a:r>
          </a:p>
          <a:p>
            <a:pPr marL="457200" indent="-457200" algn="r" rtl="1">
              <a:lnSpc>
                <a:spcPct val="150000"/>
              </a:lnSpc>
              <a:buClr>
                <a:schemeClr val="bg2">
                  <a:lumMod val="50000"/>
                </a:schemeClr>
              </a:buClr>
              <a:buFont typeface="+mj-lt"/>
              <a:buAutoNum type="arabicPeriod"/>
            </a:pPr>
            <a:r>
              <a:rPr lang="ar-SA" altLang="en-US" sz="2400" dirty="0">
                <a:latin typeface="Sakkal Majalla" panose="02000000000000000000" pitchFamily="2" charset="-78"/>
                <a:cs typeface="Sakkal Majalla" panose="02000000000000000000" pitchFamily="2" charset="-78"/>
              </a:rPr>
              <a:t>ضوابط وقيود زمنية ( عمر المحفظة. ولكما زاد عمرها زادت حرية المستثمر في الاختيار).</a:t>
            </a:r>
          </a:p>
          <a:p>
            <a:pPr marL="457200" indent="-457200" algn="r" rtl="1">
              <a:lnSpc>
                <a:spcPct val="150000"/>
              </a:lnSpc>
              <a:buClr>
                <a:schemeClr val="bg2">
                  <a:lumMod val="50000"/>
                </a:schemeClr>
              </a:buClr>
              <a:buFont typeface="+mj-lt"/>
              <a:buAutoNum type="arabicPeriod"/>
            </a:pPr>
            <a:r>
              <a:rPr lang="ar-SA" altLang="en-US" sz="2400" dirty="0">
                <a:latin typeface="Sakkal Majalla" panose="02000000000000000000" pitchFamily="2" charset="-78"/>
                <a:cs typeface="Sakkal Majalla" panose="02000000000000000000" pitchFamily="2" charset="-78"/>
              </a:rPr>
              <a:t>ضوابط وقيود مالية ( حجم الأموال).</a:t>
            </a:r>
          </a:p>
          <a:p>
            <a:pPr marL="457200" indent="-457200" algn="r" rtl="1">
              <a:lnSpc>
                <a:spcPct val="150000"/>
              </a:lnSpc>
              <a:buClr>
                <a:schemeClr val="bg2">
                  <a:lumMod val="50000"/>
                </a:schemeClr>
              </a:buClr>
              <a:buFont typeface="+mj-lt"/>
              <a:buAutoNum type="arabicPeriod"/>
            </a:pPr>
            <a:r>
              <a:rPr lang="ar-SA" altLang="en-US" sz="2400" dirty="0">
                <a:latin typeface="Sakkal Majalla" panose="02000000000000000000" pitchFamily="2" charset="-78"/>
                <a:cs typeface="Sakkal Majalla" panose="02000000000000000000" pitchFamily="2" charset="-78"/>
              </a:rPr>
              <a:t>ضوابط وقيود السيولة (مدى الحاجه إلى سيولة مفاجئة. فإذا كان هناك حاجة للسيولة في أي وقت فعلى المستثمر التركيز على الأسهم قليلة المخاطرة).</a:t>
            </a:r>
          </a:p>
          <a:p>
            <a:pPr marL="457200" indent="-457200" algn="r" rtl="1">
              <a:lnSpc>
                <a:spcPct val="150000"/>
              </a:lnSpc>
              <a:buClr>
                <a:schemeClr val="bg2">
                  <a:lumMod val="50000"/>
                </a:schemeClr>
              </a:buClr>
              <a:buFont typeface="+mj-lt"/>
              <a:buAutoNum type="arabicPeriod"/>
            </a:pPr>
            <a:r>
              <a:rPr lang="ar-SA" altLang="en-US" sz="2400" dirty="0">
                <a:latin typeface="Sakkal Majalla" panose="02000000000000000000" pitchFamily="2" charset="-78"/>
                <a:cs typeface="Sakkal Majalla" panose="02000000000000000000" pitchFamily="2" charset="-78"/>
              </a:rPr>
              <a:t>الايمان بعنف السوق.</a:t>
            </a:r>
          </a:p>
        </p:txBody>
      </p:sp>
    </p:spTree>
    <p:extLst>
      <p:ext uri="{BB962C8B-B14F-4D97-AF65-F5344CB8AC3E}">
        <p14:creationId xmlns:p14="http://schemas.microsoft.com/office/powerpoint/2010/main" val="30905915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83B18D90-C335-4622-9E2C-B55E3636FC08}"/>
              </a:ext>
            </a:extLst>
          </p:cNvPr>
          <p:cNvSpPr/>
          <p:nvPr/>
        </p:nvSpPr>
        <p:spPr>
          <a:xfrm>
            <a:off x="3829049" y="274331"/>
            <a:ext cx="4206241" cy="6526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مستطيل 6">
            <a:extLst>
              <a:ext uri="{FF2B5EF4-FFF2-40B4-BE49-F238E27FC236}">
                <a16:creationId xmlns:a16="http://schemas.microsoft.com/office/drawing/2014/main" id="{85D4B483-8594-4F5E-8302-0D34DDD34D73}"/>
              </a:ext>
              <a:ext uri="{C183D7F6-B498-43B3-948B-1728B52AA6E4}">
                <adec:decorative xmlns:adec="http://schemas.microsoft.com/office/drawing/2017/decorative" xmlns="" val="1"/>
              </a:ext>
            </a:extLst>
          </p:cNvPr>
          <p:cNvSpPr/>
          <p:nvPr/>
        </p:nvSpPr>
        <p:spPr>
          <a:xfrm>
            <a:off x="0" y="6368832"/>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10" name="مستطيل 9">
            <a:extLst>
              <a:ext uri="{FF2B5EF4-FFF2-40B4-BE49-F238E27FC236}">
                <a16:creationId xmlns:a16="http://schemas.microsoft.com/office/drawing/2014/main" id="{D75FCC4D-F5C9-4C16-9DD3-3D5E35591FCE}"/>
              </a:ext>
            </a:extLst>
          </p:cNvPr>
          <p:cNvSpPr/>
          <p:nvPr/>
        </p:nvSpPr>
        <p:spPr>
          <a:xfrm>
            <a:off x="780837" y="866968"/>
            <a:ext cx="10629673" cy="2816156"/>
          </a:xfrm>
          <a:prstGeom prst="rect">
            <a:avLst/>
          </a:prstGeom>
          <a:solidFill>
            <a:schemeClr val="bg1"/>
          </a:solidFill>
        </p:spPr>
        <p:txBody>
          <a:bodyPr wrap="square">
            <a:spAutoFit/>
          </a:bodyPr>
          <a:lstStyle/>
          <a:p>
            <a:pPr marL="263525" indent="-263525" algn="just" rtl="1">
              <a:lnSpc>
                <a:spcPct val="150000"/>
              </a:lnSpc>
              <a:buFont typeface="+mj-lt"/>
              <a:buAutoNum type="arabicPeriod"/>
            </a:pPr>
            <a:r>
              <a:rPr lang="ar-SA" altLang="en-US" sz="2400" dirty="0">
                <a:solidFill>
                  <a:srgbClr val="C00000"/>
                </a:solidFill>
                <a:latin typeface="Sakkal Majalla" panose="02000000000000000000" pitchFamily="2" charset="-78"/>
                <a:cs typeface="Sakkal Majalla" panose="02000000000000000000" pitchFamily="2" charset="-78"/>
              </a:rPr>
              <a:t>هل سيقوم بالمضاربة أم الاستثمار أم الاثنين </a:t>
            </a:r>
            <a:r>
              <a:rPr lang="ar-SA" altLang="en-US" sz="2400" dirty="0" smtClean="0">
                <a:solidFill>
                  <a:srgbClr val="C00000"/>
                </a:solidFill>
                <a:latin typeface="Sakkal Majalla" panose="02000000000000000000" pitchFamily="2" charset="-78"/>
                <a:cs typeface="Sakkal Majalla" panose="02000000000000000000" pitchFamily="2" charset="-78"/>
              </a:rPr>
              <a:t>معاً؟ </a:t>
            </a:r>
            <a:r>
              <a:rPr lang="ar-SA" altLang="en-US" sz="2400" dirty="0" smtClean="0">
                <a:latin typeface="Sakkal Majalla" panose="02000000000000000000" pitchFamily="2" charset="-78"/>
                <a:cs typeface="Sakkal Majalla" panose="02000000000000000000" pitchFamily="2" charset="-78"/>
              </a:rPr>
              <a:t>ويجب </a:t>
            </a:r>
            <a:r>
              <a:rPr lang="ar-SA" altLang="en-US" sz="2400" dirty="0">
                <a:latin typeface="Sakkal Majalla" panose="02000000000000000000" pitchFamily="2" charset="-78"/>
                <a:cs typeface="Sakkal Majalla" panose="02000000000000000000" pitchFamily="2" charset="-78"/>
              </a:rPr>
              <a:t>التنويه هنا بأن معظم الدراسات أوضحت بأن الاستثمار طويل الأجل أفضل بكثير من حيث العائد من المضاربات اليومية. فنسبة تحقيق ارباح في حالة المضاربات اليومية 6% بينما تصل الى 75% في حالة الاستثمار لمدة خمس سنوات</a:t>
            </a:r>
            <a:r>
              <a:rPr lang="ar-SA" altLang="en-US" sz="2400" dirty="0" smtClean="0">
                <a:latin typeface="Sakkal Majalla" panose="02000000000000000000" pitchFamily="2" charset="-78"/>
                <a:cs typeface="Sakkal Majalla" panose="02000000000000000000" pitchFamily="2" charset="-78"/>
              </a:rPr>
              <a:t>.</a:t>
            </a:r>
          </a:p>
          <a:p>
            <a:pPr marL="263525" indent="-263525" algn="just" rtl="1">
              <a:lnSpc>
                <a:spcPct val="150000"/>
              </a:lnSpc>
              <a:buFont typeface="+mj-lt"/>
              <a:buAutoNum type="arabicPeriod" startAt="2"/>
            </a:pPr>
            <a:r>
              <a:rPr lang="ar-SA" altLang="en-US" sz="2400" dirty="0">
                <a:solidFill>
                  <a:srgbClr val="C00000"/>
                </a:solidFill>
                <a:latin typeface="Sakkal Majalla" panose="02000000000000000000" pitchFamily="2" charset="-78"/>
                <a:cs typeface="Sakkal Majalla" panose="02000000000000000000" pitchFamily="2" charset="-78"/>
              </a:rPr>
              <a:t>درجة المخاطرة التي يمكن أن </a:t>
            </a:r>
            <a:r>
              <a:rPr lang="ar-SA" altLang="en-US" sz="2400" dirty="0" smtClean="0">
                <a:solidFill>
                  <a:srgbClr val="C00000"/>
                </a:solidFill>
                <a:latin typeface="Sakkal Majalla" panose="02000000000000000000" pitchFamily="2" charset="-78"/>
                <a:cs typeface="Sakkal Majalla" panose="02000000000000000000" pitchFamily="2" charset="-78"/>
              </a:rPr>
              <a:t>تتحملها؟ </a:t>
            </a:r>
            <a:r>
              <a:rPr lang="ar-SA" altLang="en-US" sz="2400" dirty="0" smtClean="0">
                <a:latin typeface="Sakkal Majalla" panose="02000000000000000000" pitchFamily="2" charset="-78"/>
                <a:cs typeface="Sakkal Majalla" panose="02000000000000000000" pitchFamily="2" charset="-78"/>
              </a:rPr>
              <a:t>ويقصد </a:t>
            </a:r>
            <a:r>
              <a:rPr lang="ar-SA" altLang="en-US" sz="2400" dirty="0">
                <a:latin typeface="Sakkal Majalla" panose="02000000000000000000" pitchFamily="2" charset="-78"/>
                <a:cs typeface="Sakkal Majalla" panose="02000000000000000000" pitchFamily="2" charset="-78"/>
              </a:rPr>
              <a:t>بالمخاطرة عدم التأكد من التدفقات النقدية المستقبلية. وتختلف درجة المخاطرة باختلاف نوع الأداة الاستثمارية ومقدار العائد المتوقع. </a:t>
            </a:r>
            <a:r>
              <a:rPr lang="ar-SA" altLang="en-US" sz="2400" dirty="0">
                <a:solidFill>
                  <a:schemeClr val="accent5">
                    <a:lumMod val="50000"/>
                  </a:schemeClr>
                </a:solidFill>
                <a:latin typeface="Sakkal Majalla" panose="02000000000000000000" pitchFamily="2" charset="-78"/>
                <a:cs typeface="Sakkal Majalla" panose="02000000000000000000" pitchFamily="2" charset="-78"/>
              </a:rPr>
              <a:t>ويصنف المستثمرون إلى ثلاثة أنوع حسب تحملهم للمخاطر</a:t>
            </a:r>
            <a:r>
              <a:rPr lang="ar-SA" altLang="en-US" sz="2400" dirty="0" smtClean="0">
                <a:solidFill>
                  <a:schemeClr val="accent5">
                    <a:lumMod val="50000"/>
                  </a:schemeClr>
                </a:solidFill>
                <a:latin typeface="Sakkal Majalla" panose="02000000000000000000" pitchFamily="2" charset="-78"/>
                <a:cs typeface="Sakkal Majalla" panose="02000000000000000000" pitchFamily="2" charset="-78"/>
              </a:rPr>
              <a:t>:</a:t>
            </a:r>
            <a:endParaRPr lang="ar-SA" altLang="en-US" sz="2400" dirty="0">
              <a:solidFill>
                <a:schemeClr val="accent5">
                  <a:lumMod val="50000"/>
                </a:schemeClr>
              </a:solidFill>
              <a:latin typeface="Sakkal Majalla" panose="02000000000000000000" pitchFamily="2" charset="-78"/>
              <a:cs typeface="Sakkal Majalla" panose="02000000000000000000" pitchFamily="2" charset="-78"/>
            </a:endParaRPr>
          </a:p>
        </p:txBody>
      </p:sp>
      <p:grpSp>
        <p:nvGrpSpPr>
          <p:cNvPr id="13" name="مجموعة 12">
            <a:extLst>
              <a:ext uri="{FF2B5EF4-FFF2-40B4-BE49-F238E27FC236}">
                <a16:creationId xmlns:a16="http://schemas.microsoft.com/office/drawing/2014/main" id="{47736B93-509F-4865-B4E5-1BEFEB82A9B4}"/>
              </a:ext>
            </a:extLst>
          </p:cNvPr>
          <p:cNvGrpSpPr/>
          <p:nvPr/>
        </p:nvGrpSpPr>
        <p:grpSpPr>
          <a:xfrm>
            <a:off x="992912" y="4646380"/>
            <a:ext cx="10205528" cy="700431"/>
            <a:chOff x="6376736" y="-1018196"/>
            <a:chExt cx="2346159" cy="753485"/>
          </a:xfrm>
        </p:grpSpPr>
        <p:sp>
          <p:nvSpPr>
            <p:cNvPr id="14" name="مستطيل 13">
              <a:extLst>
                <a:ext uri="{FF2B5EF4-FFF2-40B4-BE49-F238E27FC236}">
                  <a16:creationId xmlns:a16="http://schemas.microsoft.com/office/drawing/2014/main" id="{61E998C6-2664-4342-B836-DB88F7B468B2}"/>
                </a:ext>
              </a:extLst>
            </p:cNvPr>
            <p:cNvSpPr/>
            <p:nvPr/>
          </p:nvSpPr>
          <p:spPr>
            <a:xfrm>
              <a:off x="6376737" y="-1018196"/>
              <a:ext cx="2346158" cy="753485"/>
            </a:xfrm>
            <a:prstGeom prst="rect">
              <a:avLst/>
            </a:prstGeom>
            <a:solidFill>
              <a:schemeClr val="accent1">
                <a:lumMod val="40000"/>
                <a:lumOff val="60000"/>
              </a:schemeClr>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 name="مستطيل 14">
              <a:extLst>
                <a:ext uri="{FF2B5EF4-FFF2-40B4-BE49-F238E27FC236}">
                  <a16:creationId xmlns:a16="http://schemas.microsoft.com/office/drawing/2014/main" id="{41D7FCD5-13AE-4E9B-9113-A3E3FD08DB68}"/>
                </a:ext>
              </a:extLst>
            </p:cNvPr>
            <p:cNvSpPr/>
            <p:nvPr/>
          </p:nvSpPr>
          <p:spPr>
            <a:xfrm>
              <a:off x="6376736" y="-1018196"/>
              <a:ext cx="2229695" cy="753485"/>
            </a:xfrm>
            <a:prstGeom prst="rect">
              <a:avLst/>
            </a:prstGeom>
            <a:solidFill>
              <a:schemeClr val="bg1"/>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ctr" rtl="1"/>
              <a:endParaRPr lang="ar-SA" altLang="en-US" sz="2400" dirty="0">
                <a:solidFill>
                  <a:schemeClr val="tx1"/>
                </a:solidFill>
                <a:latin typeface="Sakkal Majalla" panose="02000000000000000000" pitchFamily="2" charset="-78"/>
                <a:cs typeface="Sakkal Majalla" panose="02000000000000000000" pitchFamily="2" charset="-78"/>
              </a:endParaRPr>
            </a:p>
          </p:txBody>
        </p:sp>
      </p:grpSp>
      <p:sp>
        <p:nvSpPr>
          <p:cNvPr id="19" name="مستطيل 18">
            <a:extLst>
              <a:ext uri="{FF2B5EF4-FFF2-40B4-BE49-F238E27FC236}">
                <a16:creationId xmlns:a16="http://schemas.microsoft.com/office/drawing/2014/main" id="{05E3FE1C-6E60-4112-A2EF-ADCF25319047}"/>
              </a:ext>
            </a:extLst>
          </p:cNvPr>
          <p:cNvSpPr/>
          <p:nvPr/>
        </p:nvSpPr>
        <p:spPr>
          <a:xfrm>
            <a:off x="1395358" y="4798186"/>
            <a:ext cx="9074747" cy="430887"/>
          </a:xfrm>
          <a:prstGeom prst="rect">
            <a:avLst/>
          </a:prstGeom>
        </p:spPr>
        <p:txBody>
          <a:bodyPr wrap="square">
            <a:spAutoFit/>
          </a:bodyPr>
          <a:lstStyle/>
          <a:p>
            <a:pPr algn="ctr" rtl="1"/>
            <a:r>
              <a:rPr lang="ar-SA" altLang="en-US" sz="2200" b="1" dirty="0" smtClean="0">
                <a:latin typeface="Sakkal Majalla" panose="02000000000000000000" pitchFamily="2" charset="-78"/>
                <a:cs typeface="Sakkal Majalla" panose="02000000000000000000" pitchFamily="2" charset="-78"/>
              </a:rPr>
              <a:t>المحبون </a:t>
            </a:r>
            <a:r>
              <a:rPr lang="ar-SA" altLang="en-US" sz="2200" b="1" dirty="0">
                <a:latin typeface="Sakkal Majalla" panose="02000000000000000000" pitchFamily="2" charset="-78"/>
                <a:cs typeface="Sakkal Majalla" panose="02000000000000000000" pitchFamily="2" charset="-78"/>
              </a:rPr>
              <a:t>للمخاطرة (</a:t>
            </a:r>
            <a:r>
              <a:rPr lang="en-US" altLang="en-US" sz="2200" b="1" dirty="0">
                <a:latin typeface="Sakkal Majalla" panose="02000000000000000000" pitchFamily="2" charset="-78"/>
                <a:cs typeface="Sakkal Majalla" panose="02000000000000000000" pitchFamily="2" charset="-78"/>
              </a:rPr>
              <a:t>Risk Seekers</a:t>
            </a:r>
            <a:r>
              <a:rPr lang="ar-SA" altLang="en-US" sz="2200" b="1" dirty="0">
                <a:latin typeface="Sakkal Majalla" panose="02000000000000000000" pitchFamily="2" charset="-78"/>
                <a:cs typeface="Sakkal Majalla" panose="02000000000000000000" pitchFamily="2" charset="-78"/>
              </a:rPr>
              <a:t>) </a:t>
            </a:r>
            <a:r>
              <a:rPr lang="ar-SA" altLang="en-US" sz="2200" b="1" dirty="0" smtClean="0">
                <a:latin typeface="Sakkal Majalla" panose="02000000000000000000" pitchFamily="2" charset="-78"/>
                <a:cs typeface="Sakkal Majalla" panose="02000000000000000000" pitchFamily="2" charset="-78"/>
              </a:rPr>
              <a:t>:</a:t>
            </a:r>
            <a:r>
              <a:rPr lang="ar-SA" altLang="en-US" sz="2200" dirty="0" smtClean="0">
                <a:latin typeface="Sakkal Majalla" panose="02000000000000000000" pitchFamily="2" charset="-78"/>
                <a:cs typeface="Sakkal Majalla" panose="02000000000000000000" pitchFamily="2" charset="-78"/>
              </a:rPr>
              <a:t>من </a:t>
            </a:r>
            <a:r>
              <a:rPr lang="ar-SA" altLang="en-US" sz="2200" dirty="0">
                <a:latin typeface="Sakkal Majalla" panose="02000000000000000000" pitchFamily="2" charset="-78"/>
                <a:cs typeface="Sakkal Majalla" panose="02000000000000000000" pitchFamily="2" charset="-78"/>
              </a:rPr>
              <a:t>يقبل مخاطرة عالية على أمل الحصول على عائد عالي (سياسة هجومية</a:t>
            </a:r>
            <a:r>
              <a:rPr lang="ar-SA" altLang="en-US" sz="2200" dirty="0" smtClean="0">
                <a:latin typeface="Sakkal Majalla" panose="02000000000000000000" pitchFamily="2" charset="-78"/>
                <a:cs typeface="Sakkal Majalla" panose="02000000000000000000" pitchFamily="2" charset="-78"/>
              </a:rPr>
              <a:t>).</a:t>
            </a:r>
            <a:endParaRPr lang="ar-SA" altLang="en-US" sz="2200" dirty="0">
              <a:latin typeface="Sakkal Majalla" panose="02000000000000000000" pitchFamily="2" charset="-78"/>
              <a:cs typeface="Sakkal Majalla" panose="02000000000000000000" pitchFamily="2" charset="-78"/>
            </a:endParaRPr>
          </a:p>
        </p:txBody>
      </p:sp>
      <p:grpSp>
        <p:nvGrpSpPr>
          <p:cNvPr id="22" name="مجموعة 21">
            <a:extLst>
              <a:ext uri="{FF2B5EF4-FFF2-40B4-BE49-F238E27FC236}">
                <a16:creationId xmlns:a16="http://schemas.microsoft.com/office/drawing/2014/main" id="{47736B93-509F-4865-B4E5-1BEFEB82A9B4}"/>
              </a:ext>
            </a:extLst>
          </p:cNvPr>
          <p:cNvGrpSpPr/>
          <p:nvPr/>
        </p:nvGrpSpPr>
        <p:grpSpPr>
          <a:xfrm>
            <a:off x="992912" y="3746639"/>
            <a:ext cx="10205528" cy="739747"/>
            <a:chOff x="6376736" y="-1018196"/>
            <a:chExt cx="2346159" cy="753485"/>
          </a:xfrm>
        </p:grpSpPr>
        <p:sp>
          <p:nvSpPr>
            <p:cNvPr id="28" name="مستطيل 27">
              <a:extLst>
                <a:ext uri="{FF2B5EF4-FFF2-40B4-BE49-F238E27FC236}">
                  <a16:creationId xmlns:a16="http://schemas.microsoft.com/office/drawing/2014/main" id="{61E998C6-2664-4342-B836-DB88F7B468B2}"/>
                </a:ext>
              </a:extLst>
            </p:cNvPr>
            <p:cNvSpPr/>
            <p:nvPr/>
          </p:nvSpPr>
          <p:spPr>
            <a:xfrm>
              <a:off x="6376737" y="-1018196"/>
              <a:ext cx="2346158" cy="753485"/>
            </a:xfrm>
            <a:prstGeom prst="rect">
              <a:avLst/>
            </a:prstGeom>
            <a:solidFill>
              <a:schemeClr val="accent1">
                <a:lumMod val="40000"/>
                <a:lumOff val="60000"/>
              </a:schemeClr>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9" name="مستطيل 28">
              <a:extLst>
                <a:ext uri="{FF2B5EF4-FFF2-40B4-BE49-F238E27FC236}">
                  <a16:creationId xmlns:a16="http://schemas.microsoft.com/office/drawing/2014/main" id="{41D7FCD5-13AE-4E9B-9113-A3E3FD08DB68}"/>
                </a:ext>
              </a:extLst>
            </p:cNvPr>
            <p:cNvSpPr/>
            <p:nvPr/>
          </p:nvSpPr>
          <p:spPr>
            <a:xfrm>
              <a:off x="6376736" y="-1018196"/>
              <a:ext cx="2229695" cy="753485"/>
            </a:xfrm>
            <a:prstGeom prst="rect">
              <a:avLst/>
            </a:prstGeom>
            <a:solidFill>
              <a:schemeClr val="bg1"/>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ctr" rtl="1"/>
              <a:endParaRPr lang="ar-SA" altLang="en-US" sz="2400" dirty="0">
                <a:solidFill>
                  <a:schemeClr val="tx1"/>
                </a:solidFill>
                <a:latin typeface="Sakkal Majalla" panose="02000000000000000000" pitchFamily="2" charset="-78"/>
                <a:cs typeface="Sakkal Majalla" panose="02000000000000000000" pitchFamily="2" charset="-78"/>
              </a:endParaRPr>
            </a:p>
          </p:txBody>
        </p:sp>
      </p:grpSp>
      <p:grpSp>
        <p:nvGrpSpPr>
          <p:cNvPr id="30" name="مجموعة 29">
            <a:extLst>
              <a:ext uri="{FF2B5EF4-FFF2-40B4-BE49-F238E27FC236}">
                <a16:creationId xmlns:a16="http://schemas.microsoft.com/office/drawing/2014/main" id="{47736B93-509F-4865-B4E5-1BEFEB82A9B4}"/>
              </a:ext>
            </a:extLst>
          </p:cNvPr>
          <p:cNvGrpSpPr/>
          <p:nvPr/>
        </p:nvGrpSpPr>
        <p:grpSpPr>
          <a:xfrm>
            <a:off x="992912" y="5485510"/>
            <a:ext cx="10205528" cy="748188"/>
            <a:chOff x="6376736" y="-1018196"/>
            <a:chExt cx="2346159" cy="753485"/>
          </a:xfrm>
        </p:grpSpPr>
        <p:sp>
          <p:nvSpPr>
            <p:cNvPr id="31" name="مستطيل 30">
              <a:extLst>
                <a:ext uri="{FF2B5EF4-FFF2-40B4-BE49-F238E27FC236}">
                  <a16:creationId xmlns:a16="http://schemas.microsoft.com/office/drawing/2014/main" id="{61E998C6-2664-4342-B836-DB88F7B468B2}"/>
                </a:ext>
              </a:extLst>
            </p:cNvPr>
            <p:cNvSpPr/>
            <p:nvPr/>
          </p:nvSpPr>
          <p:spPr>
            <a:xfrm>
              <a:off x="6376737" y="-1018196"/>
              <a:ext cx="2346158" cy="753485"/>
            </a:xfrm>
            <a:prstGeom prst="rect">
              <a:avLst/>
            </a:prstGeom>
            <a:solidFill>
              <a:schemeClr val="accent1">
                <a:lumMod val="40000"/>
                <a:lumOff val="60000"/>
              </a:schemeClr>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2" name="مستطيل 31">
              <a:extLst>
                <a:ext uri="{FF2B5EF4-FFF2-40B4-BE49-F238E27FC236}">
                  <a16:creationId xmlns:a16="http://schemas.microsoft.com/office/drawing/2014/main" id="{41D7FCD5-13AE-4E9B-9113-A3E3FD08DB68}"/>
                </a:ext>
              </a:extLst>
            </p:cNvPr>
            <p:cNvSpPr/>
            <p:nvPr/>
          </p:nvSpPr>
          <p:spPr>
            <a:xfrm>
              <a:off x="6376736" y="-1018196"/>
              <a:ext cx="2229695" cy="753485"/>
            </a:xfrm>
            <a:prstGeom prst="rect">
              <a:avLst/>
            </a:prstGeom>
            <a:solidFill>
              <a:schemeClr val="bg1"/>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ctr" rtl="1"/>
              <a:endParaRPr lang="ar-SA" altLang="en-US" sz="2400" dirty="0">
                <a:solidFill>
                  <a:schemeClr val="tx1"/>
                </a:solidFill>
                <a:latin typeface="Sakkal Majalla" panose="02000000000000000000" pitchFamily="2" charset="-78"/>
                <a:cs typeface="Sakkal Majalla" panose="02000000000000000000" pitchFamily="2" charset="-78"/>
              </a:endParaRPr>
            </a:p>
          </p:txBody>
        </p:sp>
      </p:grpSp>
      <p:sp>
        <p:nvSpPr>
          <p:cNvPr id="26" name="مستطيل 25">
            <a:extLst>
              <a:ext uri="{FF2B5EF4-FFF2-40B4-BE49-F238E27FC236}">
                <a16:creationId xmlns:a16="http://schemas.microsoft.com/office/drawing/2014/main" id="{19E216A0-EEF9-4828-BDE9-B50AE1FAB968}"/>
              </a:ext>
            </a:extLst>
          </p:cNvPr>
          <p:cNvSpPr/>
          <p:nvPr/>
        </p:nvSpPr>
        <p:spPr>
          <a:xfrm>
            <a:off x="1138348" y="3897957"/>
            <a:ext cx="9914653" cy="430887"/>
          </a:xfrm>
          <a:prstGeom prst="rect">
            <a:avLst/>
          </a:prstGeom>
        </p:spPr>
        <p:txBody>
          <a:bodyPr wrap="square">
            <a:spAutoFit/>
          </a:bodyPr>
          <a:lstStyle/>
          <a:p>
            <a:pPr lvl="1" algn="ctr" rtl="1"/>
            <a:r>
              <a:rPr lang="ar-SA" altLang="en-US" sz="2200" b="1" dirty="0" smtClean="0">
                <a:latin typeface="Sakkal Majalla" panose="02000000000000000000" pitchFamily="2" charset="-78"/>
                <a:cs typeface="Sakkal Majalla" panose="02000000000000000000" pitchFamily="2" charset="-78"/>
              </a:rPr>
              <a:t>الكارهون </a:t>
            </a:r>
            <a:r>
              <a:rPr lang="ar-SA" altLang="en-US" sz="2200" b="1" dirty="0">
                <a:latin typeface="Sakkal Majalla" panose="02000000000000000000" pitchFamily="2" charset="-78"/>
                <a:cs typeface="Sakkal Majalla" panose="02000000000000000000" pitchFamily="2" charset="-78"/>
              </a:rPr>
              <a:t>للمخاطر (</a:t>
            </a:r>
            <a:r>
              <a:rPr lang="en-US" altLang="en-US" sz="2200" b="1" dirty="0">
                <a:latin typeface="Sakkal Majalla" panose="02000000000000000000" pitchFamily="2" charset="-78"/>
                <a:cs typeface="Sakkal Majalla" panose="02000000000000000000" pitchFamily="2" charset="-78"/>
              </a:rPr>
              <a:t>Risk Averters</a:t>
            </a:r>
            <a:r>
              <a:rPr lang="ar-SA" altLang="en-US" sz="2200" b="1" dirty="0">
                <a:latin typeface="Sakkal Majalla" panose="02000000000000000000" pitchFamily="2" charset="-78"/>
                <a:cs typeface="Sakkal Majalla" panose="02000000000000000000" pitchFamily="2" charset="-78"/>
              </a:rPr>
              <a:t>): </a:t>
            </a:r>
            <a:r>
              <a:rPr lang="ar-SA" altLang="en-US" sz="2200" dirty="0">
                <a:latin typeface="Sakkal Majalla" panose="02000000000000000000" pitchFamily="2" charset="-78"/>
                <a:cs typeface="Sakkal Majalla" panose="02000000000000000000" pitchFamily="2" charset="-78"/>
              </a:rPr>
              <a:t>من يرغب بمخاطرة منخفضة نظير الحصول على عائد منخفض (سياسة دفاعية</a:t>
            </a:r>
            <a:r>
              <a:rPr lang="ar-SA" altLang="en-US" sz="2200" dirty="0" smtClean="0">
                <a:latin typeface="Sakkal Majalla" panose="02000000000000000000" pitchFamily="2" charset="-78"/>
                <a:cs typeface="Sakkal Majalla" panose="02000000000000000000" pitchFamily="2" charset="-78"/>
              </a:rPr>
              <a:t>).</a:t>
            </a:r>
            <a:endParaRPr lang="ar-SA" sz="2200" dirty="0">
              <a:latin typeface="Sakkal Majalla" panose="02000000000000000000" pitchFamily="2" charset="-78"/>
              <a:cs typeface="Sakkal Majalla" panose="02000000000000000000" pitchFamily="2" charset="-78"/>
            </a:endParaRPr>
          </a:p>
        </p:txBody>
      </p:sp>
      <p:sp>
        <p:nvSpPr>
          <p:cNvPr id="27" name="مستطيل 26">
            <a:extLst>
              <a:ext uri="{FF2B5EF4-FFF2-40B4-BE49-F238E27FC236}">
                <a16:creationId xmlns:a16="http://schemas.microsoft.com/office/drawing/2014/main" id="{245C1C0D-EA47-4FE9-B870-BEB8B9F10D83}"/>
              </a:ext>
            </a:extLst>
          </p:cNvPr>
          <p:cNvSpPr/>
          <p:nvPr/>
        </p:nvSpPr>
        <p:spPr>
          <a:xfrm>
            <a:off x="1800412" y="5642378"/>
            <a:ext cx="8590524" cy="430887"/>
          </a:xfrm>
          <a:prstGeom prst="rect">
            <a:avLst/>
          </a:prstGeom>
        </p:spPr>
        <p:txBody>
          <a:bodyPr wrap="square">
            <a:spAutoFit/>
          </a:bodyPr>
          <a:lstStyle/>
          <a:p>
            <a:pPr lvl="1" algn="ctr" rtl="1"/>
            <a:r>
              <a:rPr lang="ar-SA" altLang="en-US" sz="2200" b="1" dirty="0" smtClean="0">
                <a:latin typeface="Sakkal Majalla" panose="02000000000000000000" pitchFamily="2" charset="-78"/>
                <a:cs typeface="Sakkal Majalla" panose="02000000000000000000" pitchFamily="2" charset="-78"/>
              </a:rPr>
              <a:t>المحايدون </a:t>
            </a:r>
            <a:r>
              <a:rPr lang="ar-SA" altLang="en-US" sz="2200" b="1" dirty="0">
                <a:latin typeface="Sakkal Majalla" panose="02000000000000000000" pitchFamily="2" charset="-78"/>
                <a:cs typeface="Sakkal Majalla" panose="02000000000000000000" pitchFamily="2" charset="-78"/>
              </a:rPr>
              <a:t>(</a:t>
            </a:r>
            <a:r>
              <a:rPr lang="en-US" altLang="en-US" sz="2200" b="1" dirty="0">
                <a:latin typeface="Sakkal Majalla" panose="02000000000000000000" pitchFamily="2" charset="-78"/>
                <a:cs typeface="Sakkal Majalla" panose="02000000000000000000" pitchFamily="2" charset="-78"/>
              </a:rPr>
              <a:t>Risk Neutral</a:t>
            </a:r>
            <a:r>
              <a:rPr lang="ar-SA" altLang="en-US" sz="2200" b="1" dirty="0">
                <a:latin typeface="Sakkal Majalla" panose="02000000000000000000" pitchFamily="2" charset="-78"/>
                <a:cs typeface="Sakkal Majalla" panose="02000000000000000000" pitchFamily="2" charset="-78"/>
              </a:rPr>
              <a:t>):</a:t>
            </a:r>
            <a:r>
              <a:rPr lang="ar-SA" altLang="en-US" sz="2200" dirty="0">
                <a:latin typeface="Sakkal Majalla" panose="02000000000000000000" pitchFamily="2" charset="-78"/>
                <a:cs typeface="Sakkal Majalla" panose="02000000000000000000" pitchFamily="2" charset="-78"/>
              </a:rPr>
              <a:t>من تتساوى لدية المخاطرة وعدم المخاطرة (المخاطرة لا تؤثر على قراره</a:t>
            </a:r>
            <a:r>
              <a:rPr lang="ar-SA" altLang="en-US" sz="2200" dirty="0" smtClean="0">
                <a:latin typeface="Sakkal Majalla" panose="02000000000000000000" pitchFamily="2" charset="-78"/>
                <a:cs typeface="Sakkal Majalla" panose="02000000000000000000" pitchFamily="2" charset="-78"/>
              </a:rPr>
              <a:t>).</a:t>
            </a:r>
            <a:endParaRPr lang="ar-SA" altLang="en-US" sz="2200" dirty="0">
              <a:latin typeface="Sakkal Majalla" panose="02000000000000000000" pitchFamily="2" charset="-78"/>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TextBox 57">
            <a:extLst>
              <a:ext uri="{FF2B5EF4-FFF2-40B4-BE49-F238E27FC236}">
                <a16:creationId xmlns:a16="http://schemas.microsoft.com/office/drawing/2014/main" id="{2C9CC049-BBD5-4908-B04D-9CAD2043943C}"/>
              </a:ext>
            </a:extLst>
          </p:cNvPr>
          <p:cNvSpPr txBox="1"/>
          <p:nvPr/>
        </p:nvSpPr>
        <p:spPr>
          <a:xfrm>
            <a:off x="4288514" y="308165"/>
            <a:ext cx="3287310" cy="523220"/>
          </a:xfrm>
          <a:prstGeom prst="rect">
            <a:avLst/>
          </a:prstGeom>
          <a:noFill/>
        </p:spPr>
        <p:txBody>
          <a:bodyPr wrap="square">
            <a:spAutoFit/>
          </a:bodyPr>
          <a:lstStyle/>
          <a:p>
            <a:pPr algn="ctr">
              <a:buFontTx/>
              <a:buNone/>
            </a:pPr>
            <a:r>
              <a:rPr lang="ar-SA" altLang="en-US" sz="2800" b="1" dirty="0">
                <a:solidFill>
                  <a:schemeClr val="bg1"/>
                </a:solidFill>
                <a:latin typeface="Sakkal Majalla" panose="02000000000000000000" pitchFamily="2" charset="-78"/>
                <a:cs typeface="Sakkal Majalla" panose="02000000000000000000" pitchFamily="2" charset="-78"/>
              </a:rPr>
              <a:t>ثانيا: ما بعد التأسيس</a:t>
            </a:r>
          </a:p>
        </p:txBody>
      </p:sp>
    </p:spTree>
    <p:extLst>
      <p:ext uri="{BB962C8B-B14F-4D97-AF65-F5344CB8AC3E}">
        <p14:creationId xmlns:p14="http://schemas.microsoft.com/office/powerpoint/2010/main" val="23392971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EED640-42D0-4D7F-A81D-5B7F57273FDF}"/>
              </a:ext>
            </a:extLst>
          </p:cNvPr>
          <p:cNvSpPr>
            <a:spLocks noGrp="1"/>
          </p:cNvSpPr>
          <p:nvPr>
            <p:ph type="title" idx="4294967295"/>
          </p:nvPr>
        </p:nvSpPr>
        <p:spPr>
          <a:xfrm>
            <a:off x="888631" y="2349925"/>
            <a:ext cx="3498979" cy="2456442"/>
          </a:xfrm>
        </p:spPr>
        <p:txBody>
          <a:bodyPr/>
          <a:lstStyle/>
          <a:p>
            <a:endParaRPr lang="ar-SA"/>
          </a:p>
        </p:txBody>
      </p:sp>
      <p:sp>
        <p:nvSpPr>
          <p:cNvPr id="4" name="Title 1">
            <a:extLst>
              <a:ext uri="{FF2B5EF4-FFF2-40B4-BE49-F238E27FC236}">
                <a16:creationId xmlns:a16="http://schemas.microsoft.com/office/drawing/2014/main" id="{D2E43B16-C0D1-47C3-8FE8-A263A10C9F41}"/>
              </a:ext>
            </a:extLst>
          </p:cNvPr>
          <p:cNvSpPr txBox="1">
            <a:spLocks/>
          </p:cNvSpPr>
          <p:nvPr/>
        </p:nvSpPr>
        <p:spPr>
          <a:xfrm>
            <a:off x="195942" y="1085567"/>
            <a:ext cx="11688573" cy="520401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3474720" y="450076"/>
            <a:ext cx="5143500"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85D4B483-8594-4F5E-8302-0D34DDD34D73}"/>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6" name="TextBox 57">
            <a:extLst>
              <a:ext uri="{FF2B5EF4-FFF2-40B4-BE49-F238E27FC236}">
                <a16:creationId xmlns:a16="http://schemas.microsoft.com/office/drawing/2014/main" id="{2C9CC049-BBD5-4908-B04D-9CAD2043943C}"/>
              </a:ext>
            </a:extLst>
          </p:cNvPr>
          <p:cNvSpPr txBox="1"/>
          <p:nvPr/>
        </p:nvSpPr>
        <p:spPr>
          <a:xfrm>
            <a:off x="3300997" y="475434"/>
            <a:ext cx="5478462" cy="584775"/>
          </a:xfrm>
          <a:prstGeom prst="rect">
            <a:avLst/>
          </a:prstGeom>
          <a:noFill/>
        </p:spPr>
        <p:txBody>
          <a:bodyPr wrap="square">
            <a:spAutoFit/>
          </a:bodyPr>
          <a:lstStyle/>
          <a:p>
            <a:pPr algn="ctr">
              <a:buFontTx/>
              <a:buNone/>
            </a:pPr>
            <a:r>
              <a:rPr lang="ar-SA" altLang="en-US" sz="3200" b="1" dirty="0">
                <a:solidFill>
                  <a:schemeClr val="bg1"/>
                </a:solidFill>
                <a:latin typeface="Sakkal Majalla" panose="02000000000000000000" pitchFamily="2" charset="-78"/>
                <a:cs typeface="Sakkal Majalla" panose="02000000000000000000" pitchFamily="2" charset="-78"/>
              </a:rPr>
              <a:t>ثانيا: ما بعد التأسيس</a:t>
            </a:r>
          </a:p>
        </p:txBody>
      </p:sp>
      <p:sp>
        <p:nvSpPr>
          <p:cNvPr id="10" name="مستطيل 9">
            <a:extLst>
              <a:ext uri="{FF2B5EF4-FFF2-40B4-BE49-F238E27FC236}">
                <a16:creationId xmlns:a16="http://schemas.microsoft.com/office/drawing/2014/main" id="{D75FCC4D-F5C9-4C16-9DD3-3D5E35591FCE}"/>
              </a:ext>
            </a:extLst>
          </p:cNvPr>
          <p:cNvSpPr/>
          <p:nvPr/>
        </p:nvSpPr>
        <p:spPr>
          <a:xfrm>
            <a:off x="453656" y="1144630"/>
            <a:ext cx="11542402" cy="5032147"/>
          </a:xfrm>
          <a:prstGeom prst="rect">
            <a:avLst/>
          </a:prstGeom>
        </p:spPr>
        <p:txBody>
          <a:bodyPr wrap="square">
            <a:spAutoFit/>
          </a:bodyPr>
          <a:lstStyle/>
          <a:p>
            <a:pPr marL="914400" lvl="1" indent="-457200" algn="r" rtl="1">
              <a:lnSpc>
                <a:spcPct val="150000"/>
              </a:lnSpc>
              <a:buFont typeface="+mj-lt"/>
              <a:buAutoNum type="arabicPeriod" startAt="3"/>
            </a:pPr>
            <a:r>
              <a:rPr lang="ar-SA" altLang="en-US" sz="2400" dirty="0">
                <a:solidFill>
                  <a:srgbClr val="0099FF"/>
                </a:solidFill>
                <a:latin typeface="Sakkal Majalla" panose="02000000000000000000" pitchFamily="2" charset="-78"/>
                <a:cs typeface="Sakkal Majalla" panose="02000000000000000000" pitchFamily="2" charset="-78"/>
              </a:rPr>
              <a:t>التنويع:</a:t>
            </a:r>
          </a:p>
          <a:p>
            <a:pPr marL="914400" lvl="1" indent="-457200" algn="r" rtl="1">
              <a:lnSpc>
                <a:spcPct val="150000"/>
              </a:lnSpc>
              <a:buFont typeface="+mj-cs"/>
              <a:buAutoNum type="arabic2Minus"/>
            </a:pPr>
            <a:r>
              <a:rPr lang="ar-SA" altLang="en-US" sz="2400" dirty="0">
                <a:latin typeface="Sakkal Majalla" panose="02000000000000000000" pitchFamily="2" charset="-78"/>
                <a:cs typeface="Sakkal Majalla" panose="02000000000000000000" pitchFamily="2" charset="-78"/>
              </a:rPr>
              <a:t>التنويع في حجم رأس مال الشركة (الشركات الصغيرة، متوسطة، كبيرة)</a:t>
            </a:r>
          </a:p>
          <a:p>
            <a:pPr marL="914400" lvl="1" indent="-457200" algn="r" rtl="1">
              <a:lnSpc>
                <a:spcPct val="150000"/>
              </a:lnSpc>
              <a:buFont typeface="+mj-cs"/>
              <a:buAutoNum type="arabic2Minus"/>
            </a:pPr>
            <a:r>
              <a:rPr lang="ar-SA" altLang="en-US" sz="2400" dirty="0">
                <a:latin typeface="Sakkal Majalla" panose="02000000000000000000" pitchFamily="2" charset="-78"/>
                <a:cs typeface="Sakkal Majalla" panose="02000000000000000000" pitchFamily="2" charset="-78"/>
              </a:rPr>
              <a:t>التنويع في القطاعات الرئيسة والفرعية (البنوك، الصناعية...الخ)</a:t>
            </a:r>
          </a:p>
          <a:p>
            <a:pPr marL="914400" lvl="1" indent="-457200" algn="r" rtl="1">
              <a:lnSpc>
                <a:spcPct val="150000"/>
              </a:lnSpc>
              <a:buFont typeface="+mj-cs"/>
              <a:buAutoNum type="arabic2Minus"/>
            </a:pPr>
            <a:r>
              <a:rPr lang="ar-SA" altLang="en-US" sz="2400" dirty="0">
                <a:latin typeface="Sakkal Majalla" panose="02000000000000000000" pitchFamily="2" charset="-78"/>
                <a:cs typeface="Sakkal Majalla" panose="02000000000000000000" pitchFamily="2" charset="-78"/>
              </a:rPr>
              <a:t>التنويع في طبيعة الأسهم:</a:t>
            </a:r>
          </a:p>
          <a:p>
            <a:pPr marL="1714500" lvl="3" indent="-342900" algn="r" rtl="1">
              <a:lnSpc>
                <a:spcPct val="150000"/>
              </a:lnSpc>
              <a:buClr>
                <a:srgbClr val="0099FF"/>
              </a:buClr>
              <a:buFont typeface="Arial" panose="020B0604020202020204" pitchFamily="34" charset="0"/>
              <a:buChar char="•"/>
            </a:pPr>
            <a:r>
              <a:rPr lang="ar-SA" altLang="en-US" sz="2400" dirty="0">
                <a:latin typeface="Sakkal Majalla" panose="02000000000000000000" pitchFamily="2" charset="-78"/>
                <a:cs typeface="Sakkal Majalla" panose="02000000000000000000" pitchFamily="2" charset="-78"/>
              </a:rPr>
              <a:t>	أسهم الدخل</a:t>
            </a:r>
          </a:p>
          <a:p>
            <a:pPr marL="1714500" lvl="3" indent="-342900" algn="r" rtl="1">
              <a:lnSpc>
                <a:spcPct val="150000"/>
              </a:lnSpc>
              <a:buClr>
                <a:srgbClr val="0099FF"/>
              </a:buClr>
              <a:buFont typeface="Arial" panose="020B0604020202020204" pitchFamily="34" charset="0"/>
              <a:buChar char="•"/>
            </a:pPr>
            <a:r>
              <a:rPr lang="ar-SA" altLang="en-US" sz="2400" dirty="0">
                <a:latin typeface="Sakkal Majalla" panose="02000000000000000000" pitchFamily="2" charset="-78"/>
                <a:cs typeface="Sakkal Majalla" panose="02000000000000000000" pitchFamily="2" charset="-78"/>
              </a:rPr>
              <a:t>	أسهم النمو.</a:t>
            </a:r>
          </a:p>
          <a:p>
            <a:pPr marL="1714500" lvl="3" indent="-342900" algn="r" rtl="1">
              <a:lnSpc>
                <a:spcPct val="150000"/>
              </a:lnSpc>
              <a:buClr>
                <a:srgbClr val="0099FF"/>
              </a:buClr>
              <a:buFont typeface="Arial" panose="020B0604020202020204" pitchFamily="34" charset="0"/>
              <a:buChar char="•"/>
            </a:pPr>
            <a:r>
              <a:rPr lang="ar-SA" altLang="en-US" sz="2400" dirty="0">
                <a:latin typeface="Sakkal Majalla" panose="02000000000000000000" pitchFamily="2" charset="-78"/>
                <a:cs typeface="Sakkal Majalla" panose="02000000000000000000" pitchFamily="2" charset="-78"/>
              </a:rPr>
              <a:t>الأسهم الغنية (وهي الأسهم التي تتميز بغنى أصولها. مثل الشركات العقارية).</a:t>
            </a:r>
          </a:p>
          <a:p>
            <a:pPr marL="1714500" lvl="3" indent="-342900" algn="r" rtl="1">
              <a:lnSpc>
                <a:spcPct val="150000"/>
              </a:lnSpc>
              <a:buClr>
                <a:srgbClr val="0099FF"/>
              </a:buClr>
              <a:buFont typeface="Arial" panose="020B0604020202020204" pitchFamily="34" charset="0"/>
              <a:buChar char="•"/>
            </a:pPr>
            <a:r>
              <a:rPr lang="ar-SA" altLang="en-US" sz="2400" dirty="0">
                <a:latin typeface="Sakkal Majalla" panose="02000000000000000000" pitchFamily="2" charset="-78"/>
                <a:cs typeface="Sakkal Majalla" panose="02000000000000000000" pitchFamily="2" charset="-78"/>
              </a:rPr>
              <a:t>أسهم الدورات الاقتصادية (وهي التي تتأثر بالدورات الاقتصادية مثل البتروكيماوية والسيارات...الخ).</a:t>
            </a:r>
          </a:p>
          <a:p>
            <a:pPr marL="1714500" lvl="3" indent="-342900" algn="r" rtl="1">
              <a:lnSpc>
                <a:spcPct val="150000"/>
              </a:lnSpc>
              <a:buClr>
                <a:srgbClr val="0099FF"/>
              </a:buClr>
              <a:buFont typeface="Arial" panose="020B0604020202020204" pitchFamily="34" charset="0"/>
              <a:buChar char="•"/>
            </a:pPr>
            <a:r>
              <a:rPr lang="ar-SA" altLang="en-US" sz="2400" dirty="0">
                <a:latin typeface="Sakkal Majalla" panose="02000000000000000000" pitchFamily="2" charset="-78"/>
                <a:cs typeface="Sakkal Majalla" panose="02000000000000000000" pitchFamily="2" charset="-78"/>
              </a:rPr>
              <a:t>أسهم نقطة التحول أو الخاسرة (وهي الأسهم التي تواجه صعوبات شديدة ويعتقد بأنها تلتقط أنفاسها الأخيرة).</a:t>
            </a:r>
          </a:p>
        </p:txBody>
      </p:sp>
    </p:spTree>
    <p:extLst>
      <p:ext uri="{BB962C8B-B14F-4D97-AF65-F5344CB8AC3E}">
        <p14:creationId xmlns:p14="http://schemas.microsoft.com/office/powerpoint/2010/main" val="24665419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EED640-42D0-4D7F-A81D-5B7F57273FDF}"/>
              </a:ext>
            </a:extLst>
          </p:cNvPr>
          <p:cNvSpPr>
            <a:spLocks noGrp="1"/>
          </p:cNvSpPr>
          <p:nvPr>
            <p:ph type="title" idx="4294967295"/>
          </p:nvPr>
        </p:nvSpPr>
        <p:spPr>
          <a:xfrm>
            <a:off x="888631" y="2349925"/>
            <a:ext cx="3498979" cy="2456442"/>
          </a:xfrm>
        </p:spPr>
        <p:txBody>
          <a:bodyPr/>
          <a:lstStyle/>
          <a:p>
            <a:endParaRPr lang="ar-SA"/>
          </a:p>
        </p:txBody>
      </p:sp>
      <p:sp>
        <p:nvSpPr>
          <p:cNvPr id="4" name="Title 1">
            <a:extLst>
              <a:ext uri="{FF2B5EF4-FFF2-40B4-BE49-F238E27FC236}">
                <a16:creationId xmlns:a16="http://schemas.microsoft.com/office/drawing/2014/main" id="{D2E43B16-C0D1-47C3-8FE8-A263A10C9F41}"/>
              </a:ext>
            </a:extLst>
          </p:cNvPr>
          <p:cNvSpPr txBox="1">
            <a:spLocks/>
          </p:cNvSpPr>
          <p:nvPr/>
        </p:nvSpPr>
        <p:spPr>
          <a:xfrm>
            <a:off x="207702" y="1642834"/>
            <a:ext cx="11688573" cy="4650715"/>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85D4B483-8594-4F5E-8302-0D34DDD34D73}"/>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6" name="TextBox 57">
            <a:extLst>
              <a:ext uri="{FF2B5EF4-FFF2-40B4-BE49-F238E27FC236}">
                <a16:creationId xmlns:a16="http://schemas.microsoft.com/office/drawing/2014/main" id="{2C9CC049-BBD5-4908-B04D-9CAD2043943C}"/>
              </a:ext>
            </a:extLst>
          </p:cNvPr>
          <p:cNvSpPr txBox="1"/>
          <p:nvPr/>
        </p:nvSpPr>
        <p:spPr>
          <a:xfrm>
            <a:off x="2604978" y="1058059"/>
            <a:ext cx="7676706" cy="584775"/>
          </a:xfrm>
          <a:prstGeom prst="rect">
            <a:avLst/>
          </a:prstGeom>
          <a:noFill/>
        </p:spPr>
        <p:txBody>
          <a:bodyPr wrap="square">
            <a:spAutoFit/>
          </a:bodyPr>
          <a:lstStyle/>
          <a:p>
            <a:pPr algn="ctr"/>
            <a:r>
              <a:rPr lang="ar-SA" altLang="en-US" sz="3200" b="1" dirty="0">
                <a:solidFill>
                  <a:schemeClr val="bg1"/>
                </a:solidFill>
                <a:latin typeface="Sakkal Majalla" panose="02000000000000000000" pitchFamily="2" charset="-78"/>
                <a:cs typeface="Sakkal Majalla" panose="02000000000000000000" pitchFamily="2" charset="-78"/>
              </a:rPr>
              <a:t>ثالثا: العوامل التي يجب أن تأخذ في الاعتبار عن اختيار السهم</a:t>
            </a:r>
          </a:p>
        </p:txBody>
      </p:sp>
      <p:sp>
        <p:nvSpPr>
          <p:cNvPr id="3" name="مستطيل 2">
            <a:extLst>
              <a:ext uri="{FF2B5EF4-FFF2-40B4-BE49-F238E27FC236}">
                <a16:creationId xmlns:a16="http://schemas.microsoft.com/office/drawing/2014/main" id="{A5B03C2F-9D0D-41E5-BF5E-368CC501F8FE}"/>
              </a:ext>
            </a:extLst>
          </p:cNvPr>
          <p:cNvSpPr/>
          <p:nvPr/>
        </p:nvSpPr>
        <p:spPr>
          <a:xfrm>
            <a:off x="539006" y="1729427"/>
            <a:ext cx="11025964" cy="4524315"/>
          </a:xfrm>
          <a:prstGeom prst="rect">
            <a:avLst/>
          </a:prstGeom>
        </p:spPr>
        <p:txBody>
          <a:bodyPr wrap="square">
            <a:spAutoFit/>
          </a:bodyPr>
          <a:lstStyle/>
          <a:p>
            <a:pPr marL="457200" indent="-457200" algn="r" rtl="1">
              <a:lnSpc>
                <a:spcPct val="150000"/>
              </a:lnSpc>
              <a:buFont typeface="+mj-lt"/>
              <a:buAutoNum type="arabicPeriod"/>
            </a:pPr>
            <a:r>
              <a:rPr lang="ar-SA" altLang="en-US" sz="2400" dirty="0">
                <a:latin typeface="Sakkal Majalla" panose="02000000000000000000" pitchFamily="2" charset="-78"/>
                <a:cs typeface="Sakkal Majalla" panose="02000000000000000000" pitchFamily="2" charset="-78"/>
              </a:rPr>
              <a:t>قراءة وتحليل القوائم المالية المعلنة للشركة والتركيز على:</a:t>
            </a:r>
          </a:p>
          <a:p>
            <a:pPr marL="1257300" lvl="2" indent="-342900" algn="r" rtl="1">
              <a:lnSpc>
                <a:spcPct val="150000"/>
              </a:lnSpc>
              <a:buClr>
                <a:srgbClr val="0099FF"/>
              </a:buClr>
              <a:buFont typeface="Wingdings" panose="05000000000000000000" pitchFamily="2" charset="2"/>
              <a:buChar char="Ø"/>
            </a:pPr>
            <a:r>
              <a:rPr lang="ar-SA" altLang="en-US" sz="2400" dirty="0">
                <a:latin typeface="Sakkal Majalla" panose="02000000000000000000" pitchFamily="2" charset="-78"/>
                <a:cs typeface="Sakkal Majalla" panose="02000000000000000000" pitchFamily="2" charset="-78"/>
              </a:rPr>
              <a:t>نسب النمو (وتقاس اما عن طريق المبيعات او الانفاق الرأس مالي)</a:t>
            </a:r>
          </a:p>
          <a:p>
            <a:pPr marL="1257300" lvl="2" indent="-342900" algn="r" rtl="1">
              <a:lnSpc>
                <a:spcPct val="150000"/>
              </a:lnSpc>
              <a:buClr>
                <a:srgbClr val="0099FF"/>
              </a:buClr>
              <a:buFont typeface="Wingdings" panose="05000000000000000000" pitchFamily="2" charset="2"/>
              <a:buChar char="Ø"/>
            </a:pPr>
            <a:r>
              <a:rPr lang="ar-SA" altLang="en-US" sz="2400" dirty="0">
                <a:latin typeface="Sakkal Majalla" panose="02000000000000000000" pitchFamily="2" charset="-78"/>
                <a:cs typeface="Sakkal Majalla" panose="02000000000000000000" pitchFamily="2" charset="-78"/>
              </a:rPr>
              <a:t>السياسات التمويلية (الاقتراض)</a:t>
            </a:r>
          </a:p>
          <a:p>
            <a:pPr marL="1257300" lvl="2" indent="-342900" algn="r" rtl="1">
              <a:lnSpc>
                <a:spcPct val="150000"/>
              </a:lnSpc>
              <a:buClr>
                <a:srgbClr val="0099FF"/>
              </a:buClr>
              <a:buFont typeface="Wingdings" panose="05000000000000000000" pitchFamily="2" charset="2"/>
              <a:buChar char="Ø"/>
            </a:pPr>
            <a:r>
              <a:rPr lang="ar-SA" altLang="en-US" sz="2400" dirty="0">
                <a:latin typeface="Sakkal Majalla" panose="02000000000000000000" pitchFamily="2" charset="-78"/>
                <a:cs typeface="Sakkal Majalla" panose="02000000000000000000" pitchFamily="2" charset="-78"/>
              </a:rPr>
              <a:t>الهوامش الربحية</a:t>
            </a:r>
          </a:p>
          <a:p>
            <a:pPr marL="1257300" lvl="2" indent="-342900" algn="r" rtl="1">
              <a:lnSpc>
                <a:spcPct val="150000"/>
              </a:lnSpc>
              <a:buClr>
                <a:srgbClr val="0099FF"/>
              </a:buClr>
              <a:buFont typeface="Wingdings" panose="05000000000000000000" pitchFamily="2" charset="2"/>
              <a:buChar char="Ø"/>
            </a:pPr>
            <a:r>
              <a:rPr lang="ar-SA" altLang="en-US" sz="2400" dirty="0">
                <a:latin typeface="Sakkal Majalla" panose="02000000000000000000" pitchFamily="2" charset="-78"/>
                <a:cs typeface="Sakkal Majalla" panose="02000000000000000000" pitchFamily="2" charset="-78"/>
              </a:rPr>
              <a:t>حقوق الملكية</a:t>
            </a:r>
          </a:p>
          <a:p>
            <a:pPr marL="1257300" lvl="2" indent="-342900" algn="r" rtl="1">
              <a:lnSpc>
                <a:spcPct val="150000"/>
              </a:lnSpc>
              <a:buClr>
                <a:srgbClr val="0099FF"/>
              </a:buClr>
              <a:buFont typeface="Wingdings" panose="05000000000000000000" pitchFamily="2" charset="2"/>
              <a:buChar char="Ø"/>
            </a:pPr>
            <a:r>
              <a:rPr lang="ar-SA" altLang="en-US" sz="2400" dirty="0">
                <a:latin typeface="Sakkal Majalla" panose="02000000000000000000" pitchFamily="2" charset="-78"/>
                <a:cs typeface="Sakkal Majalla" panose="02000000000000000000" pitchFamily="2" charset="-78"/>
              </a:rPr>
              <a:t>مصادر </a:t>
            </a:r>
            <a:r>
              <a:rPr lang="ar-SA" altLang="en-US" sz="2400" dirty="0" smtClean="0">
                <a:latin typeface="Sakkal Majalla" panose="02000000000000000000" pitchFamily="2" charset="-78"/>
                <a:cs typeface="Sakkal Majalla" panose="02000000000000000000" pitchFamily="2" charset="-78"/>
              </a:rPr>
              <a:t>الأرباح</a:t>
            </a:r>
            <a:endParaRPr lang="ar-SA" altLang="en-US" sz="2400" dirty="0">
              <a:latin typeface="Sakkal Majalla" panose="02000000000000000000" pitchFamily="2" charset="-78"/>
              <a:cs typeface="Sakkal Majalla" panose="02000000000000000000" pitchFamily="2" charset="-78"/>
            </a:endParaRPr>
          </a:p>
          <a:p>
            <a:pPr marL="457200" indent="-457200" algn="r" rtl="1">
              <a:lnSpc>
                <a:spcPct val="150000"/>
              </a:lnSpc>
              <a:buFont typeface="+mj-lt"/>
              <a:buAutoNum type="arabicPeriod"/>
            </a:pPr>
            <a:r>
              <a:rPr lang="ar-SA" altLang="en-US" sz="2400" dirty="0">
                <a:latin typeface="Sakkal Majalla" panose="02000000000000000000" pitchFamily="2" charset="-78"/>
                <a:cs typeface="Sakkal Majalla" panose="02000000000000000000" pitchFamily="2" charset="-78"/>
              </a:rPr>
              <a:t>معرفة المؤشرات المالية الاساسية مثل: صافي القيمة الحالية للتدفقات النقدية المستقبلية، مضاعف الربحية، مضاعف القيمة الدفترية، و معامل بيتا</a:t>
            </a:r>
            <a:r>
              <a:rPr lang="ar-SA" altLang="en-US" sz="2400" dirty="0" smtClean="0">
                <a:latin typeface="Sakkal Majalla" panose="02000000000000000000" pitchFamily="2" charset="-78"/>
                <a:cs typeface="Sakkal Majalla" panose="02000000000000000000" pitchFamily="2" charset="-78"/>
              </a:rPr>
              <a:t>.</a:t>
            </a:r>
            <a:endParaRPr lang="ar-SA" alt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0603446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EED640-42D0-4D7F-A81D-5B7F57273FDF}"/>
              </a:ext>
            </a:extLst>
          </p:cNvPr>
          <p:cNvSpPr>
            <a:spLocks noGrp="1"/>
          </p:cNvSpPr>
          <p:nvPr>
            <p:ph type="title" idx="4294967295"/>
          </p:nvPr>
        </p:nvSpPr>
        <p:spPr>
          <a:xfrm>
            <a:off x="888631" y="2349925"/>
            <a:ext cx="3498979" cy="2456442"/>
          </a:xfrm>
        </p:spPr>
        <p:txBody>
          <a:bodyPr/>
          <a:lstStyle/>
          <a:p>
            <a:endParaRPr lang="ar-SA"/>
          </a:p>
        </p:txBody>
      </p:sp>
      <p:sp>
        <p:nvSpPr>
          <p:cNvPr id="4" name="Title 1">
            <a:extLst>
              <a:ext uri="{FF2B5EF4-FFF2-40B4-BE49-F238E27FC236}">
                <a16:creationId xmlns:a16="http://schemas.microsoft.com/office/drawing/2014/main" id="{D2E43B16-C0D1-47C3-8FE8-A263A10C9F41}"/>
              </a:ext>
            </a:extLst>
          </p:cNvPr>
          <p:cNvSpPr txBox="1">
            <a:spLocks/>
          </p:cNvSpPr>
          <p:nvPr/>
        </p:nvSpPr>
        <p:spPr>
          <a:xfrm>
            <a:off x="207702" y="1642834"/>
            <a:ext cx="11688573" cy="4650715"/>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85D4B483-8594-4F5E-8302-0D34DDD34D73}"/>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
        <p:nvSpPr>
          <p:cNvPr id="6" name="TextBox 57">
            <a:extLst>
              <a:ext uri="{FF2B5EF4-FFF2-40B4-BE49-F238E27FC236}">
                <a16:creationId xmlns:a16="http://schemas.microsoft.com/office/drawing/2014/main" id="{2C9CC049-BBD5-4908-B04D-9CAD2043943C}"/>
              </a:ext>
            </a:extLst>
          </p:cNvPr>
          <p:cNvSpPr txBox="1"/>
          <p:nvPr/>
        </p:nvSpPr>
        <p:spPr>
          <a:xfrm>
            <a:off x="2604978" y="1058059"/>
            <a:ext cx="7676706" cy="584775"/>
          </a:xfrm>
          <a:prstGeom prst="rect">
            <a:avLst/>
          </a:prstGeom>
          <a:noFill/>
        </p:spPr>
        <p:txBody>
          <a:bodyPr wrap="square">
            <a:spAutoFit/>
          </a:bodyPr>
          <a:lstStyle/>
          <a:p>
            <a:pPr algn="ctr"/>
            <a:r>
              <a:rPr lang="ar-SA" altLang="en-US" sz="3200" b="1" dirty="0">
                <a:solidFill>
                  <a:schemeClr val="bg1"/>
                </a:solidFill>
                <a:latin typeface="Sakkal Majalla" panose="02000000000000000000" pitchFamily="2" charset="-78"/>
                <a:cs typeface="Sakkal Majalla" panose="02000000000000000000" pitchFamily="2" charset="-78"/>
              </a:rPr>
              <a:t>ثالثا: العوامل التي يجب أن تأخذ في الاعتبار عن اختيار السهم</a:t>
            </a:r>
          </a:p>
        </p:txBody>
      </p:sp>
      <p:sp>
        <p:nvSpPr>
          <p:cNvPr id="3" name="مستطيل 2">
            <a:extLst>
              <a:ext uri="{FF2B5EF4-FFF2-40B4-BE49-F238E27FC236}">
                <a16:creationId xmlns:a16="http://schemas.microsoft.com/office/drawing/2014/main" id="{A5B03C2F-9D0D-41E5-BF5E-368CC501F8FE}"/>
              </a:ext>
            </a:extLst>
          </p:cNvPr>
          <p:cNvSpPr/>
          <p:nvPr/>
        </p:nvSpPr>
        <p:spPr>
          <a:xfrm>
            <a:off x="3689796" y="3022923"/>
            <a:ext cx="5507070" cy="1200329"/>
          </a:xfrm>
          <a:prstGeom prst="rect">
            <a:avLst/>
          </a:prstGeom>
        </p:spPr>
        <p:txBody>
          <a:bodyPr wrap="square">
            <a:spAutoFit/>
          </a:bodyPr>
          <a:lstStyle/>
          <a:p>
            <a:pPr marL="457200" indent="-457200" algn="r" rtl="1">
              <a:lnSpc>
                <a:spcPct val="150000"/>
              </a:lnSpc>
              <a:buFont typeface="+mj-lt"/>
              <a:buAutoNum type="arabicPeriod" startAt="3"/>
            </a:pPr>
            <a:r>
              <a:rPr lang="ar-SA" altLang="en-US" sz="2400" dirty="0" smtClean="0">
                <a:latin typeface="Sakkal Majalla" panose="02000000000000000000" pitchFamily="2" charset="-78"/>
                <a:cs typeface="Sakkal Majalla" panose="02000000000000000000" pitchFamily="2" charset="-78"/>
              </a:rPr>
              <a:t>الادارة </a:t>
            </a:r>
            <a:r>
              <a:rPr lang="ar-SA" altLang="en-US" sz="2400" dirty="0">
                <a:latin typeface="Sakkal Majalla" panose="02000000000000000000" pitchFamily="2" charset="-78"/>
                <a:cs typeface="Sakkal Majalla" panose="02000000000000000000" pitchFamily="2" charset="-78"/>
              </a:rPr>
              <a:t>التنفيذية للشركة و مجلس إدارتها.</a:t>
            </a:r>
          </a:p>
          <a:p>
            <a:pPr marL="457200" indent="-457200" algn="r" rtl="1">
              <a:lnSpc>
                <a:spcPct val="150000"/>
              </a:lnSpc>
              <a:buFont typeface="+mj-lt"/>
              <a:buAutoNum type="arabicPeriod" startAt="4"/>
            </a:pPr>
            <a:r>
              <a:rPr lang="ar-SA" altLang="en-US" sz="2400" dirty="0">
                <a:latin typeface="Sakkal Majalla" panose="02000000000000000000" pitchFamily="2" charset="-78"/>
                <a:cs typeface="Sakkal Majalla" panose="02000000000000000000" pitchFamily="2" charset="-78"/>
              </a:rPr>
              <a:t>الأسعار العالمية والمحلية للمنتج الذي تنتجه الشركة.</a:t>
            </a:r>
            <a:endParaRPr lang="en-US" alt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497090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ar-SA" b="1" kern="0" dirty="0">
                <a:solidFill>
                  <a:schemeClr val="bg1"/>
                </a:solidFill>
                <a:latin typeface="Sakkal Majalla" panose="02000000000000000000" pitchFamily="2" charset="-78"/>
                <a:cs typeface="Sakkal Majalla" panose="02000000000000000000" pitchFamily="2" charset="-78"/>
              </a:rPr>
              <a:t>انتهت المحاضرة الثانية</a:t>
            </a:r>
            <a:endParaRPr lang="ar-SA" dirty="0">
              <a:solidFill>
                <a:schemeClr val="bg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1A7F1072-B300-4BC5-B08F-BD6335FA35A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Tree>
    <p:extLst>
      <p:ext uri="{BB962C8B-B14F-4D97-AF65-F5344CB8AC3E}">
        <p14:creationId xmlns:p14="http://schemas.microsoft.com/office/powerpoint/2010/main" val="327257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6089890" y="4621444"/>
            <a:ext cx="4844003" cy="1754326"/>
          </a:xfrm>
          <a:prstGeom prst="rect">
            <a:avLst/>
          </a:prstGeom>
          <a:solidFill>
            <a:schemeClr val="bg1"/>
          </a:solidFill>
        </p:spPr>
        <p:txBody>
          <a:bodyPr wrap="square" rtlCol="1">
            <a:spAutoFit/>
          </a:bodyPr>
          <a:lstStyle/>
          <a:p>
            <a:pPr algn="just" rtl="1">
              <a:lnSpc>
                <a:spcPct val="150000"/>
              </a:lnSpc>
            </a:pPr>
            <a:r>
              <a:rPr lang="ar-SA" altLang="en-US" sz="2400" dirty="0">
                <a:solidFill>
                  <a:schemeClr val="accent3"/>
                </a:solidFill>
                <a:latin typeface="Sakkal Majalla" panose="02000000000000000000" pitchFamily="2" charset="-78"/>
                <a:cs typeface="Sakkal Majalla" panose="02000000000000000000" pitchFamily="2" charset="-78"/>
              </a:rPr>
              <a:t>وتقسم الأصول (الأدوات) المالية المباشرة إلى:</a:t>
            </a:r>
          </a:p>
          <a:p>
            <a:pPr marL="800100" lvl="1" indent="-342900" algn="just" rtl="1">
              <a:lnSpc>
                <a:spcPct val="150000"/>
              </a:lnSpc>
              <a:buFont typeface="Arial" panose="020B0604020202020204" pitchFamily="34" charset="0"/>
              <a:buChar char="•"/>
            </a:pPr>
            <a:r>
              <a:rPr lang="ar-SA" altLang="en-US" sz="2400" dirty="0">
                <a:latin typeface="Sakkal Majalla" panose="02000000000000000000" pitchFamily="2" charset="-78"/>
                <a:cs typeface="Sakkal Majalla" panose="02000000000000000000" pitchFamily="2" charset="-78"/>
              </a:rPr>
              <a:t>أصول استثمارية مالية غير قابلة للتداول.</a:t>
            </a:r>
          </a:p>
          <a:p>
            <a:pPr marL="800100" lvl="1" indent="-342900" algn="just" rtl="1">
              <a:lnSpc>
                <a:spcPct val="150000"/>
              </a:lnSpc>
              <a:buFont typeface="Arial" panose="020B0604020202020204" pitchFamily="34" charset="0"/>
              <a:buChar char="•"/>
            </a:pPr>
            <a:r>
              <a:rPr lang="ar-SA" altLang="en-US" sz="2400" dirty="0">
                <a:latin typeface="Sakkal Majalla" panose="02000000000000000000" pitchFamily="2" charset="-78"/>
                <a:cs typeface="Sakkal Majalla" panose="02000000000000000000" pitchFamily="2" charset="-78"/>
              </a:rPr>
              <a:t>أصول استثمارية مالية قابلة للتداول</a:t>
            </a:r>
            <a:r>
              <a:rPr lang="ar-SA" altLang="en-US"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p:txBody>
      </p:sp>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1275606" y="639026"/>
            <a:ext cx="7657623" cy="1651518"/>
          </a:xfrm>
        </p:spPr>
        <p:txBody>
          <a:bodyPr>
            <a:normAutofit/>
          </a:bodyPr>
          <a:lstStyle/>
          <a:p>
            <a:r>
              <a:rPr lang="ar-SA" altLang="en-US" sz="3600" b="1" cap="small" dirty="0">
                <a:solidFill>
                  <a:schemeClr val="bg1"/>
                </a:solidFill>
                <a:latin typeface="Sakkal Majalla" panose="02000000000000000000" pitchFamily="2" charset="-78"/>
                <a:cs typeface="Sakkal Majalla" panose="02000000000000000000" pitchFamily="2" charset="-78"/>
              </a:rPr>
              <a:t>أنواع الأصول الاستثمارية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7" y="1070296"/>
            <a:ext cx="2506823" cy="73571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grpSp>
        <p:nvGrpSpPr>
          <p:cNvPr id="15" name="مجموعة 14">
            <a:extLst>
              <a:ext uri="{FF2B5EF4-FFF2-40B4-BE49-F238E27FC236}">
                <a16:creationId xmlns:a16="http://schemas.microsoft.com/office/drawing/2014/main" id="{B63914EC-620E-4662-B251-0898B60759F4}"/>
              </a:ext>
            </a:extLst>
          </p:cNvPr>
          <p:cNvGrpSpPr/>
          <p:nvPr/>
        </p:nvGrpSpPr>
        <p:grpSpPr>
          <a:xfrm>
            <a:off x="6252259" y="2000482"/>
            <a:ext cx="5018795" cy="2643616"/>
            <a:chOff x="6541461" y="3595977"/>
            <a:chExt cx="2279894" cy="2137864"/>
          </a:xfrm>
        </p:grpSpPr>
        <p:sp>
          <p:nvSpPr>
            <p:cNvPr id="17" name="مستطيل 16">
              <a:extLst>
                <a:ext uri="{FF2B5EF4-FFF2-40B4-BE49-F238E27FC236}">
                  <a16:creationId xmlns:a16="http://schemas.microsoft.com/office/drawing/2014/main" id="{2A822DCF-E2DC-414B-A08F-44538371BEEA}"/>
                </a:ext>
              </a:extLst>
            </p:cNvPr>
            <p:cNvSpPr/>
            <p:nvPr/>
          </p:nvSpPr>
          <p:spPr>
            <a:xfrm>
              <a:off x="6541461" y="3876076"/>
              <a:ext cx="2279894" cy="1857765"/>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شكل بيضاوي 17">
              <a:extLst>
                <a:ext uri="{FF2B5EF4-FFF2-40B4-BE49-F238E27FC236}">
                  <a16:creationId xmlns:a16="http://schemas.microsoft.com/office/drawing/2014/main" id="{76D99E92-5040-42B6-8455-E6A8219F8A5C}"/>
                </a:ext>
              </a:extLst>
            </p:cNvPr>
            <p:cNvSpPr/>
            <p:nvPr/>
          </p:nvSpPr>
          <p:spPr>
            <a:xfrm>
              <a:off x="7479952" y="3595977"/>
              <a:ext cx="402911" cy="457782"/>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latin typeface="Sakkal Majalla" panose="02000000000000000000" pitchFamily="2" charset="-78"/>
                  <a:cs typeface="Sakkal Majalla" panose="02000000000000000000" pitchFamily="2" charset="-78"/>
                </a:rPr>
                <a:t>1</a:t>
              </a:r>
            </a:p>
          </p:txBody>
        </p:sp>
      </p:grpSp>
      <p:sp>
        <p:nvSpPr>
          <p:cNvPr id="16" name="مربع نص 15">
            <a:extLst>
              <a:ext uri="{FF2B5EF4-FFF2-40B4-BE49-F238E27FC236}">
                <a16:creationId xmlns:a16="http://schemas.microsoft.com/office/drawing/2014/main" id="{E4E975F5-ACD6-4BCD-BD8C-12B4C10B2F2D}"/>
              </a:ext>
            </a:extLst>
          </p:cNvPr>
          <p:cNvSpPr txBox="1"/>
          <p:nvPr/>
        </p:nvSpPr>
        <p:spPr>
          <a:xfrm>
            <a:off x="6589419" y="2624506"/>
            <a:ext cx="4344474" cy="1938992"/>
          </a:xfrm>
          <a:prstGeom prst="rect">
            <a:avLst/>
          </a:prstGeom>
          <a:noFill/>
        </p:spPr>
        <p:txBody>
          <a:bodyPr wrap="square" rtlCol="1">
            <a:spAutoFit/>
          </a:bodyPr>
          <a:lstStyle/>
          <a:p>
            <a:pPr algn="ctr" rtl="1"/>
            <a:r>
              <a:rPr lang="ar-SA" altLang="en-US" sz="2400" b="1" dirty="0">
                <a:solidFill>
                  <a:schemeClr val="accent5">
                    <a:lumMod val="50000"/>
                  </a:schemeClr>
                </a:solidFill>
                <a:latin typeface="Sakkal Majalla" panose="02000000000000000000" pitchFamily="2" charset="-78"/>
                <a:cs typeface="Sakkal Majalla" panose="02000000000000000000" pitchFamily="2" charset="-78"/>
              </a:rPr>
              <a:t>الأصول الاستثمارية العينية</a:t>
            </a:r>
          </a:p>
          <a:p>
            <a:pPr algn="r" rtl="1"/>
            <a:r>
              <a:rPr lang="ar-SA" altLang="en-US" sz="2400" dirty="0">
                <a:latin typeface="Sakkal Majalla" panose="02000000000000000000" pitchFamily="2" charset="-78"/>
                <a:cs typeface="Sakkal Majalla" panose="02000000000000000000" pitchFamily="2" charset="-78"/>
              </a:rPr>
              <a:t>هي الأصول الاستثمارية الحقيقية مثل العقارات، الذهب، الفضة.</a:t>
            </a:r>
          </a:p>
          <a:p>
            <a:pPr algn="r" rtl="1"/>
            <a:r>
              <a:rPr lang="ar-SA" altLang="en-US" sz="2400" dirty="0">
                <a:latin typeface="Sakkal Majalla" panose="02000000000000000000" pitchFamily="2" charset="-78"/>
                <a:cs typeface="Sakkal Majalla" panose="02000000000000000000" pitchFamily="2" charset="-78"/>
              </a:rPr>
              <a:t> ولها قيمة اقتصادية، وذلك لأنها تعظم ثروة المستثمر في المستقبل. </a:t>
            </a:r>
          </a:p>
        </p:txBody>
      </p:sp>
      <p:grpSp>
        <p:nvGrpSpPr>
          <p:cNvPr id="20" name="مجموعة 19">
            <a:extLst>
              <a:ext uri="{FF2B5EF4-FFF2-40B4-BE49-F238E27FC236}">
                <a16:creationId xmlns:a16="http://schemas.microsoft.com/office/drawing/2014/main" id="{B108EA8B-FD23-4961-93D3-48C6C88A0887}"/>
              </a:ext>
            </a:extLst>
          </p:cNvPr>
          <p:cNvGrpSpPr/>
          <p:nvPr/>
        </p:nvGrpSpPr>
        <p:grpSpPr>
          <a:xfrm>
            <a:off x="1031618" y="1963155"/>
            <a:ext cx="4801446" cy="2671848"/>
            <a:chOff x="6655461" y="3579360"/>
            <a:chExt cx="2132219" cy="2147126"/>
          </a:xfrm>
        </p:grpSpPr>
        <p:sp>
          <p:nvSpPr>
            <p:cNvPr id="22" name="مستطيل 21">
              <a:extLst>
                <a:ext uri="{FF2B5EF4-FFF2-40B4-BE49-F238E27FC236}">
                  <a16:creationId xmlns:a16="http://schemas.microsoft.com/office/drawing/2014/main" id="{DB603995-6C6E-4293-B59D-38279A1BBE9A}"/>
                </a:ext>
              </a:extLst>
            </p:cNvPr>
            <p:cNvSpPr/>
            <p:nvPr/>
          </p:nvSpPr>
          <p:spPr>
            <a:xfrm>
              <a:off x="6655461" y="3887696"/>
              <a:ext cx="2132219" cy="1838790"/>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3" name="شكل بيضاوي 22">
              <a:extLst>
                <a:ext uri="{FF2B5EF4-FFF2-40B4-BE49-F238E27FC236}">
                  <a16:creationId xmlns:a16="http://schemas.microsoft.com/office/drawing/2014/main" id="{FF207A91-FE58-4D91-93FB-65B822ECD661}"/>
                </a:ext>
              </a:extLst>
            </p:cNvPr>
            <p:cNvSpPr/>
            <p:nvPr/>
          </p:nvSpPr>
          <p:spPr>
            <a:xfrm>
              <a:off x="7514158" y="3579360"/>
              <a:ext cx="414825" cy="457782"/>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a:latin typeface="Sakkal Majalla" panose="02000000000000000000" pitchFamily="2" charset="-78"/>
                  <a:cs typeface="Sakkal Majalla" panose="02000000000000000000" pitchFamily="2" charset="-78"/>
                </a:rPr>
                <a:t>2</a:t>
              </a:r>
            </a:p>
          </p:txBody>
        </p:sp>
      </p:grpSp>
      <p:sp>
        <p:nvSpPr>
          <p:cNvPr id="21" name="مربع نص 20">
            <a:extLst>
              <a:ext uri="{FF2B5EF4-FFF2-40B4-BE49-F238E27FC236}">
                <a16:creationId xmlns:a16="http://schemas.microsoft.com/office/drawing/2014/main" id="{0155AD54-3106-4461-B010-768B5218F475}"/>
              </a:ext>
            </a:extLst>
          </p:cNvPr>
          <p:cNvSpPr txBox="1"/>
          <p:nvPr/>
        </p:nvSpPr>
        <p:spPr>
          <a:xfrm>
            <a:off x="1538410" y="2837197"/>
            <a:ext cx="3787862" cy="1569660"/>
          </a:xfrm>
          <a:prstGeom prst="rect">
            <a:avLst/>
          </a:prstGeom>
          <a:noFill/>
        </p:spPr>
        <p:txBody>
          <a:bodyPr wrap="square" rtlCol="1">
            <a:spAutoFit/>
          </a:bodyPr>
          <a:lstStyle/>
          <a:p>
            <a:pPr algn="ctr" rtl="1"/>
            <a:r>
              <a:rPr lang="ar-SA" altLang="en-US" sz="2400" b="1" dirty="0">
                <a:solidFill>
                  <a:schemeClr val="accent5">
                    <a:lumMod val="50000"/>
                  </a:schemeClr>
                </a:solidFill>
                <a:latin typeface="Sakkal Majalla" panose="02000000000000000000" pitchFamily="2" charset="-78"/>
                <a:cs typeface="Sakkal Majalla" panose="02000000000000000000" pitchFamily="2" charset="-78"/>
              </a:rPr>
              <a:t>الأصول الاستثمارية المالية</a:t>
            </a:r>
          </a:p>
          <a:p>
            <a:pPr algn="just" rtl="1"/>
            <a:r>
              <a:rPr lang="ar-SA" altLang="en-US" sz="2400" dirty="0">
                <a:latin typeface="Sakkal Majalla" panose="02000000000000000000" pitchFamily="2" charset="-78"/>
                <a:cs typeface="Sakkal Majalla" panose="02000000000000000000" pitchFamily="2" charset="-78"/>
              </a:rPr>
              <a:t>وتقسم هذه الأصول إلى:</a:t>
            </a:r>
          </a:p>
          <a:p>
            <a:pPr marL="457200" indent="-457200" algn="just" rtl="1">
              <a:buFont typeface="+mj-lt"/>
              <a:buAutoNum type="arabicPeriod"/>
            </a:pPr>
            <a:r>
              <a:rPr lang="ar-SA" altLang="en-US" sz="2400" dirty="0">
                <a:latin typeface="Sakkal Majalla" panose="02000000000000000000" pitchFamily="2" charset="-78"/>
                <a:cs typeface="Sakkal Majalla" panose="02000000000000000000" pitchFamily="2" charset="-78"/>
              </a:rPr>
              <a:t>أصول استثمارية مالية مباشرة</a:t>
            </a:r>
          </a:p>
          <a:p>
            <a:pPr marL="457200" indent="-457200" algn="just" rtl="1">
              <a:buFont typeface="+mj-lt"/>
              <a:buAutoNum type="arabicPeriod"/>
            </a:pPr>
            <a:r>
              <a:rPr lang="ar-SA" altLang="en-US" sz="2400" dirty="0">
                <a:latin typeface="Sakkal Majalla" panose="02000000000000000000" pitchFamily="2" charset="-78"/>
                <a:cs typeface="Sakkal Majalla" panose="02000000000000000000" pitchFamily="2" charset="-78"/>
              </a:rPr>
              <a:t>وأصول استثمارية مالية غير مباشرة.</a:t>
            </a: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7055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1435626" y="631556"/>
            <a:ext cx="7657623" cy="1651518"/>
          </a:xfrm>
        </p:spPr>
        <p:txBody>
          <a:bodyPr>
            <a:normAutofit/>
          </a:bodyPr>
          <a:lstStyle/>
          <a:p>
            <a:r>
              <a:rPr lang="ar-SA" altLang="en-US" sz="3600" b="1" cap="small" dirty="0">
                <a:solidFill>
                  <a:schemeClr val="bg1"/>
                </a:solidFill>
                <a:latin typeface="Sakkal Majalla" panose="02000000000000000000" pitchFamily="2" charset="-78"/>
                <a:cs typeface="Sakkal Majalla" panose="02000000000000000000" pitchFamily="2" charset="-78"/>
              </a:rPr>
              <a:t>أنواع الأصول الاستثمارية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70295"/>
            <a:ext cx="2506823" cy="73571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pic>
        <p:nvPicPr>
          <p:cNvPr id="11" name="صورة 10">
            <a:extLst>
              <a:ext uri="{FF2B5EF4-FFF2-40B4-BE49-F238E27FC236}">
                <a16:creationId xmlns:a16="http://schemas.microsoft.com/office/drawing/2014/main" id="{3E90246D-30FD-4F9D-9B04-11716A750484}"/>
              </a:ext>
            </a:extLst>
          </p:cNvPr>
          <p:cNvPicPr>
            <a:picLocks noChangeAspect="1"/>
          </p:cNvPicPr>
          <p:nvPr/>
        </p:nvPicPr>
        <p:blipFill>
          <a:blip r:embed="rId3"/>
          <a:stretch>
            <a:fillRect/>
          </a:stretch>
        </p:blipFill>
        <p:spPr>
          <a:xfrm>
            <a:off x="2570475" y="1991491"/>
            <a:ext cx="7049386" cy="4150677"/>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p:spPr>
      </p:pic>
    </p:spTree>
    <p:extLst>
      <p:ext uri="{BB962C8B-B14F-4D97-AF65-F5344CB8AC3E}">
        <p14:creationId xmlns:p14="http://schemas.microsoft.com/office/powerpoint/2010/main" val="147171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2" name="مستطيل 21">
            <a:extLst>
              <a:ext uri="{FF2B5EF4-FFF2-40B4-BE49-F238E27FC236}">
                <a16:creationId xmlns:a16="http://schemas.microsoft.com/office/drawing/2014/main" id="{004C321B-95BD-4CB6-B23B-5FB541844140}"/>
              </a:ext>
            </a:extLst>
          </p:cNvPr>
          <p:cNvSpPr/>
          <p:nvPr/>
        </p:nvSpPr>
        <p:spPr>
          <a:xfrm>
            <a:off x="666578" y="2378114"/>
            <a:ext cx="7756526" cy="2862322"/>
          </a:xfrm>
          <a:prstGeom prst="rect">
            <a:avLst/>
          </a:prstGeom>
        </p:spPr>
        <p:txBody>
          <a:bodyPr wrap="square">
            <a:spAutoFit/>
          </a:bodyPr>
          <a:lstStyle/>
          <a:p>
            <a:pPr marL="457200" indent="-457200" algn="just" rtl="1" fontAlgn="auto">
              <a:lnSpc>
                <a:spcPct val="150000"/>
              </a:lnSpc>
              <a:spcAft>
                <a:spcPts val="0"/>
              </a:spcAft>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وهي تلك الأدوات المتاحة في السوق الاستثمارية ولا تعطي للمستثمر الحق في التصرف بها، كالبيع لطرف ثالث.</a:t>
            </a:r>
          </a:p>
          <a:p>
            <a:pPr marL="457200" indent="-4572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يتم استرجاع مبلغ الاستثمار عن طريق استرداد قيمته من الجهة المصدرة</a:t>
            </a:r>
            <a:r>
              <a:rPr lang="ar-SA" sz="2400" dirty="0" smtClean="0">
                <a:latin typeface="Sakkal Majalla" panose="02000000000000000000" pitchFamily="2" charset="-78"/>
                <a:cs typeface="Sakkal Majalla" panose="02000000000000000000" pitchFamily="2" charset="-78"/>
              </a:rPr>
              <a:t>.</a:t>
            </a:r>
          </a:p>
          <a:p>
            <a:pPr algn="just" rtl="1">
              <a:lnSpc>
                <a:spcPct val="150000"/>
              </a:lnSpc>
            </a:pPr>
            <a:r>
              <a:rPr lang="ar-SA" sz="2400" b="1" dirty="0">
                <a:solidFill>
                  <a:schemeClr val="accent3"/>
                </a:solidFill>
                <a:latin typeface="Sakkal Majalla" panose="02000000000000000000" pitchFamily="2" charset="-78"/>
                <a:cs typeface="Sakkal Majalla" panose="02000000000000000000" pitchFamily="2" charset="-78"/>
              </a:rPr>
              <a:t>مثل: </a:t>
            </a:r>
          </a:p>
          <a:p>
            <a:pPr algn="r" fontAlgn="auto">
              <a:lnSpc>
                <a:spcPct val="150000"/>
              </a:lnSpc>
              <a:spcAft>
                <a:spcPts val="0"/>
              </a:spcAft>
              <a:buNone/>
            </a:pPr>
            <a:r>
              <a:rPr lang="ar-SA" sz="2400" dirty="0">
                <a:latin typeface="Sakkal Majalla" panose="02000000000000000000" pitchFamily="2" charset="-78"/>
                <a:cs typeface="Sakkal Majalla" panose="02000000000000000000" pitchFamily="2" charset="-78"/>
              </a:rPr>
              <a:t>الودائع الآجلة / ودائع التوفير / شهادات الإيداع الغير قابلة للتداول. </a:t>
            </a:r>
            <a:endParaRPr lang="en-US" sz="2400" dirty="0">
              <a:latin typeface="Sakkal Majalla" panose="02000000000000000000" pitchFamily="2" charset="-78"/>
              <a:cs typeface="Sakkal Majalla" panose="02000000000000000000" pitchFamily="2" charset="-78"/>
            </a:endParaRPr>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1</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1020" y="2625191"/>
            <a:ext cx="2506823" cy="1977464"/>
          </a:xfrm>
          <a:prstGeom prst="rect">
            <a:avLst/>
          </a:prstGeom>
        </p:spPr>
        <p:txBody>
          <a:bodyPr wrap="square">
            <a:spAutoFit/>
          </a:bodyPr>
          <a:lstStyle/>
          <a:p>
            <a:pPr algn="ctr" rtl="1" eaLnBrk="0" hangingPunct="0">
              <a:lnSpc>
                <a:spcPct val="150000"/>
              </a:lnSpc>
            </a:pPr>
            <a:r>
              <a:rPr lang="ar-SA" sz="2800" dirty="0">
                <a:latin typeface="Sakkal Majalla" panose="02000000000000000000" pitchFamily="2" charset="-78"/>
                <a:cs typeface="Sakkal Majalla" panose="02000000000000000000" pitchFamily="2" charset="-78"/>
                <a:sym typeface="Wingdings" panose="05000000000000000000" pitchFamily="2" charset="2"/>
              </a:rPr>
              <a:t>أولا: </a:t>
            </a:r>
            <a:r>
              <a:rPr lang="ar-SA" sz="2800" dirty="0">
                <a:latin typeface="Sakkal Majalla" panose="02000000000000000000" pitchFamily="2" charset="-78"/>
                <a:cs typeface="Sakkal Majalla" panose="02000000000000000000" pitchFamily="2" charset="-78"/>
              </a:rPr>
              <a:t>أدوات استثمارية مباشرة غير قابلة للتداول</a:t>
            </a:r>
          </a:p>
        </p:txBody>
      </p:sp>
      <p:sp>
        <p:nvSpPr>
          <p:cNvPr id="28" name="عنوان 1">
            <a:extLst>
              <a:ext uri="{FF2B5EF4-FFF2-40B4-BE49-F238E27FC236}">
                <a16:creationId xmlns:a16="http://schemas.microsoft.com/office/drawing/2014/main" id="{F224E239-DC64-44C1-8EF8-6B70599F3268}"/>
              </a:ext>
            </a:extLst>
          </p:cNvPr>
          <p:cNvSpPr>
            <a:spLocks noGrp="1"/>
          </p:cNvSpPr>
          <p:nvPr>
            <p:ph type="title" idx="4294967295"/>
          </p:nvPr>
        </p:nvSpPr>
        <p:spPr>
          <a:xfrm>
            <a:off x="1970565" y="631232"/>
            <a:ext cx="7657623" cy="1101465"/>
          </a:xfrm>
        </p:spPr>
        <p:txBody>
          <a:bodyPr>
            <a:normAutofit/>
          </a:bodyPr>
          <a:lstStyle/>
          <a:p>
            <a:r>
              <a:rPr lang="ar-SA" sz="3600" b="1" dirty="0">
                <a:solidFill>
                  <a:srgbClr val="333366"/>
                </a:solidFill>
                <a:latin typeface="Sakkal Majalla" panose="02000000000000000000" pitchFamily="2" charset="-78"/>
                <a:cs typeface="Sakkal Majalla" panose="02000000000000000000" pitchFamily="2" charset="-78"/>
              </a:rPr>
              <a:t>الأدوات الاستثمارية المباشرة</a:t>
            </a:r>
            <a:endParaRPr lang="ar-SA" sz="3600" b="1" dirty="0">
              <a:solidFill>
                <a:schemeClr val="tx1"/>
              </a:solidFill>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spTree>
    <p:extLst>
      <p:ext uri="{BB962C8B-B14F-4D97-AF65-F5344CB8AC3E}">
        <p14:creationId xmlns:p14="http://schemas.microsoft.com/office/powerpoint/2010/main" val="4241832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2" name="مستطيل 21">
            <a:extLst>
              <a:ext uri="{FF2B5EF4-FFF2-40B4-BE49-F238E27FC236}">
                <a16:creationId xmlns:a16="http://schemas.microsoft.com/office/drawing/2014/main" id="{004C321B-95BD-4CB6-B23B-5FB541844140}"/>
              </a:ext>
            </a:extLst>
          </p:cNvPr>
          <p:cNvSpPr/>
          <p:nvPr/>
        </p:nvSpPr>
        <p:spPr>
          <a:xfrm>
            <a:off x="1063923" y="2128213"/>
            <a:ext cx="7359458" cy="1200329"/>
          </a:xfrm>
          <a:prstGeom prst="rect">
            <a:avLst/>
          </a:prstGeom>
        </p:spPr>
        <p:txBody>
          <a:bodyPr wrap="square">
            <a:spAutoFit/>
          </a:bodyPr>
          <a:lstStyle/>
          <a:p>
            <a:pPr marL="342900" indent="-342900" algn="r"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وهي التي يمكن بيعها لطرف ثالث سواء في سوق النقد أو في سوق رأس المال، فهي تتضمن النوعين التالية:  </a:t>
            </a:r>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2</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425481" y="2575636"/>
            <a:ext cx="2286455" cy="1977464"/>
          </a:xfrm>
          <a:prstGeom prst="rect">
            <a:avLst/>
          </a:prstGeom>
        </p:spPr>
        <p:txBody>
          <a:bodyPr wrap="square">
            <a:spAutoFit/>
          </a:bodyPr>
          <a:lstStyle/>
          <a:p>
            <a:pPr algn="ctr" rtl="1" eaLnBrk="0" hangingPunct="0">
              <a:lnSpc>
                <a:spcPct val="150000"/>
              </a:lnSpc>
            </a:pPr>
            <a:r>
              <a:rPr lang="ar-SA" sz="2800" dirty="0">
                <a:latin typeface="Sakkal Majalla" panose="02000000000000000000" pitchFamily="2" charset="-78"/>
                <a:cs typeface="Sakkal Majalla" panose="02000000000000000000" pitchFamily="2" charset="-78"/>
                <a:sym typeface="Wingdings" panose="05000000000000000000" pitchFamily="2" charset="2"/>
              </a:rPr>
              <a:t>ثانيا: </a:t>
            </a:r>
            <a:r>
              <a:rPr lang="ar-SA" sz="2800" dirty="0">
                <a:latin typeface="Sakkal Majalla" panose="02000000000000000000" pitchFamily="2" charset="-78"/>
                <a:cs typeface="Sakkal Majalla" panose="02000000000000000000" pitchFamily="2" charset="-78"/>
              </a:rPr>
              <a:t>أدوات استثمارية مباشرة قابلة للتداول</a:t>
            </a:r>
          </a:p>
        </p:txBody>
      </p:sp>
      <p:sp>
        <p:nvSpPr>
          <p:cNvPr id="28" name="عنوان 1">
            <a:extLst>
              <a:ext uri="{FF2B5EF4-FFF2-40B4-BE49-F238E27FC236}">
                <a16:creationId xmlns:a16="http://schemas.microsoft.com/office/drawing/2014/main" id="{F224E239-DC64-44C1-8EF8-6B70599F3268}"/>
              </a:ext>
            </a:extLst>
          </p:cNvPr>
          <p:cNvSpPr>
            <a:spLocks noGrp="1"/>
          </p:cNvSpPr>
          <p:nvPr>
            <p:ph type="title" idx="4294967295"/>
          </p:nvPr>
        </p:nvSpPr>
        <p:spPr>
          <a:xfrm>
            <a:off x="1970565" y="631232"/>
            <a:ext cx="7657623" cy="1101465"/>
          </a:xfrm>
        </p:spPr>
        <p:txBody>
          <a:bodyPr>
            <a:normAutofit/>
          </a:bodyPr>
          <a:lstStyle/>
          <a:p>
            <a:r>
              <a:rPr lang="ar-SA" sz="3600" b="1" dirty="0">
                <a:solidFill>
                  <a:srgbClr val="333366"/>
                </a:solidFill>
                <a:latin typeface="Sakkal Majalla" panose="02000000000000000000" pitchFamily="2" charset="-78"/>
                <a:cs typeface="Sakkal Majalla" panose="02000000000000000000" pitchFamily="2" charset="-78"/>
              </a:rPr>
              <a:t>الأدوات الاستثمارية المباشرة</a:t>
            </a:r>
            <a:endParaRPr lang="ar-SA" sz="3600" b="1" dirty="0">
              <a:solidFill>
                <a:schemeClr val="tx1"/>
              </a:solidFill>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a:t>
            </a:r>
          </a:p>
        </p:txBody>
      </p:sp>
      <p:grpSp>
        <p:nvGrpSpPr>
          <p:cNvPr id="15" name="مجموعة 14">
            <a:extLst>
              <a:ext uri="{FF2B5EF4-FFF2-40B4-BE49-F238E27FC236}">
                <a16:creationId xmlns:a16="http://schemas.microsoft.com/office/drawing/2014/main" id="{CD0C278F-C324-4596-B91A-B0B80CFFABD5}"/>
              </a:ext>
            </a:extLst>
          </p:cNvPr>
          <p:cNvGrpSpPr/>
          <p:nvPr/>
        </p:nvGrpSpPr>
        <p:grpSpPr>
          <a:xfrm>
            <a:off x="1327083" y="3493646"/>
            <a:ext cx="6759971" cy="1017588"/>
            <a:chOff x="5657409" y="-1018196"/>
            <a:chExt cx="3065486" cy="753485"/>
          </a:xfrm>
        </p:grpSpPr>
        <p:sp>
          <p:nvSpPr>
            <p:cNvPr id="19" name="مستطيل 18">
              <a:extLst>
                <a:ext uri="{FF2B5EF4-FFF2-40B4-BE49-F238E27FC236}">
                  <a16:creationId xmlns:a16="http://schemas.microsoft.com/office/drawing/2014/main" id="{1CFE61F6-6DD2-4E87-A5DF-8B8D4D6FA347}"/>
                </a:ext>
              </a:extLst>
            </p:cNvPr>
            <p:cNvSpPr/>
            <p:nvPr/>
          </p:nvSpPr>
          <p:spPr>
            <a:xfrm>
              <a:off x="6376737" y="-1018196"/>
              <a:ext cx="2346158" cy="753485"/>
            </a:xfrm>
            <a:prstGeom prst="rect">
              <a:avLst/>
            </a:prstGeom>
            <a:solidFill>
              <a:schemeClr val="accent6">
                <a:lumMod val="60000"/>
                <a:lumOff val="4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solidFill>
                  <a:schemeClr val="tx1"/>
                </a:solidFill>
                <a:latin typeface="Sakkal Majalla" panose="02000000000000000000" pitchFamily="2" charset="-78"/>
                <a:cs typeface="Sakkal Majalla" panose="02000000000000000000" pitchFamily="2" charset="-78"/>
              </a:endParaRPr>
            </a:p>
          </p:txBody>
        </p:sp>
        <p:sp>
          <p:nvSpPr>
            <p:cNvPr id="20" name="مستطيل 19">
              <a:extLst>
                <a:ext uri="{FF2B5EF4-FFF2-40B4-BE49-F238E27FC236}">
                  <a16:creationId xmlns:a16="http://schemas.microsoft.com/office/drawing/2014/main" id="{EBF6BB32-E894-4110-8CCE-6792CD01EE5E}"/>
                </a:ext>
              </a:extLst>
            </p:cNvPr>
            <p:cNvSpPr/>
            <p:nvPr/>
          </p:nvSpPr>
          <p:spPr>
            <a:xfrm>
              <a:off x="5657409" y="-1018196"/>
              <a:ext cx="2914606" cy="753485"/>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lnSpc>
                  <a:spcPct val="150000"/>
                </a:lnSpc>
              </a:pPr>
              <a:r>
                <a:rPr lang="ar-SA" sz="2400" b="1" dirty="0">
                  <a:solidFill>
                    <a:schemeClr val="tx1"/>
                  </a:solidFill>
                  <a:latin typeface="Sakkal Majalla" panose="02000000000000000000" pitchFamily="2" charset="-78"/>
                  <a:cs typeface="Sakkal Majalla" panose="02000000000000000000" pitchFamily="2" charset="-78"/>
                </a:rPr>
                <a:t>أولا: </a:t>
              </a:r>
              <a:r>
                <a:rPr lang="ar-SA" sz="2400" dirty="0">
                  <a:solidFill>
                    <a:schemeClr val="tx1"/>
                  </a:solidFill>
                  <a:latin typeface="Sakkal Majalla" panose="02000000000000000000" pitchFamily="2" charset="-78"/>
                  <a:cs typeface="Sakkal Majalla" panose="02000000000000000000" pitchFamily="2" charset="-78"/>
                </a:rPr>
                <a:t>الأدوات الاستثمارية المالية مباشره قابلة للتداول في سوق النقد.</a:t>
              </a:r>
            </a:p>
          </p:txBody>
        </p:sp>
      </p:grpSp>
      <p:grpSp>
        <p:nvGrpSpPr>
          <p:cNvPr id="25" name="مجموعة 24">
            <a:extLst>
              <a:ext uri="{FF2B5EF4-FFF2-40B4-BE49-F238E27FC236}">
                <a16:creationId xmlns:a16="http://schemas.microsoft.com/office/drawing/2014/main" id="{190069CA-6628-4663-8D44-64D96562622C}"/>
              </a:ext>
            </a:extLst>
          </p:cNvPr>
          <p:cNvGrpSpPr/>
          <p:nvPr/>
        </p:nvGrpSpPr>
        <p:grpSpPr>
          <a:xfrm>
            <a:off x="1314450" y="4773791"/>
            <a:ext cx="6759971" cy="998359"/>
            <a:chOff x="6376736" y="-1018196"/>
            <a:chExt cx="2346159" cy="753485"/>
          </a:xfrm>
        </p:grpSpPr>
        <p:sp>
          <p:nvSpPr>
            <p:cNvPr id="27" name="مستطيل 26">
              <a:extLst>
                <a:ext uri="{FF2B5EF4-FFF2-40B4-BE49-F238E27FC236}">
                  <a16:creationId xmlns:a16="http://schemas.microsoft.com/office/drawing/2014/main" id="{1E25D073-CEBB-466F-89DA-B17B64DFBC57}"/>
                </a:ext>
              </a:extLst>
            </p:cNvPr>
            <p:cNvSpPr/>
            <p:nvPr/>
          </p:nvSpPr>
          <p:spPr>
            <a:xfrm>
              <a:off x="6376737" y="-1018196"/>
              <a:ext cx="2346158" cy="753485"/>
            </a:xfrm>
            <a:prstGeom prst="rect">
              <a:avLst/>
            </a:prstGeom>
            <a:solidFill>
              <a:schemeClr val="accent6">
                <a:lumMod val="60000"/>
                <a:lumOff val="4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a:solidFill>
                  <a:schemeClr val="tx1"/>
                </a:solidFill>
                <a:latin typeface="Sakkal Majalla" panose="02000000000000000000" pitchFamily="2" charset="-78"/>
                <a:cs typeface="Sakkal Majalla" panose="02000000000000000000" pitchFamily="2" charset="-78"/>
              </a:endParaRPr>
            </a:p>
          </p:txBody>
        </p:sp>
        <p:sp>
          <p:nvSpPr>
            <p:cNvPr id="29" name="مستطيل 28">
              <a:extLst>
                <a:ext uri="{FF2B5EF4-FFF2-40B4-BE49-F238E27FC236}">
                  <a16:creationId xmlns:a16="http://schemas.microsoft.com/office/drawing/2014/main" id="{660DBB10-B8B6-4DF7-9181-A9D17F9D372B}"/>
                </a:ext>
              </a:extLst>
            </p:cNvPr>
            <p:cNvSpPr/>
            <p:nvPr/>
          </p:nvSpPr>
          <p:spPr>
            <a:xfrm>
              <a:off x="6376736" y="-1018196"/>
              <a:ext cx="2235068" cy="753485"/>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lnSpc>
                  <a:spcPct val="150000"/>
                </a:lnSpc>
              </a:pPr>
              <a:r>
                <a:rPr lang="ar-SA" sz="2400" b="1" dirty="0">
                  <a:solidFill>
                    <a:schemeClr val="tx1"/>
                  </a:solidFill>
                  <a:latin typeface="Sakkal Majalla" panose="02000000000000000000" pitchFamily="2" charset="-78"/>
                  <a:cs typeface="Sakkal Majalla" panose="02000000000000000000" pitchFamily="2" charset="-78"/>
                </a:rPr>
                <a:t>ثانيا: </a:t>
              </a:r>
              <a:r>
                <a:rPr lang="ar-SA" sz="2400" dirty="0">
                  <a:solidFill>
                    <a:schemeClr val="tx1"/>
                  </a:solidFill>
                  <a:latin typeface="Sakkal Majalla" panose="02000000000000000000" pitchFamily="2" charset="-78"/>
                  <a:cs typeface="Sakkal Majalla" panose="02000000000000000000" pitchFamily="2" charset="-78"/>
                </a:rPr>
                <a:t>الأدوات الاستثمارية المالية المباشرة القابلة للتداول في سوق رأس المال.</a:t>
              </a:r>
            </a:p>
          </p:txBody>
        </p:sp>
      </p:grpSp>
    </p:spTree>
    <p:extLst>
      <p:ext uri="{BB962C8B-B14F-4D97-AF65-F5344CB8AC3E}">
        <p14:creationId xmlns:p14="http://schemas.microsoft.com/office/powerpoint/2010/main" val="906441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53010" y="1106937"/>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ربع نص 6">
            <a:extLst>
              <a:ext uri="{FF2B5EF4-FFF2-40B4-BE49-F238E27FC236}">
                <a16:creationId xmlns:a16="http://schemas.microsoft.com/office/drawing/2014/main" id="{AA1140A8-5C66-48D2-9652-A74F2D285DDF}"/>
              </a:ext>
            </a:extLst>
          </p:cNvPr>
          <p:cNvSpPr txBox="1"/>
          <p:nvPr/>
        </p:nvSpPr>
        <p:spPr>
          <a:xfrm>
            <a:off x="695530" y="1213892"/>
            <a:ext cx="10800943" cy="5078313"/>
          </a:xfrm>
          <a:prstGeom prst="rect">
            <a:avLst/>
          </a:prstGeom>
          <a:noFill/>
        </p:spPr>
        <p:txBody>
          <a:bodyPr wrap="square" rtlCol="1">
            <a:spAutoFit/>
          </a:bodyPr>
          <a:lstStyle/>
          <a:p>
            <a:pPr lvl="0" algn="r" rtl="1">
              <a:lnSpc>
                <a:spcPct val="150000"/>
              </a:lnSpc>
            </a:pPr>
            <a:r>
              <a:rPr lang="ar-SA" sz="2400" b="1" dirty="0">
                <a:latin typeface="Sakkal Majalla" panose="02000000000000000000" pitchFamily="2" charset="-78"/>
                <a:cs typeface="Sakkal Majalla" panose="02000000000000000000" pitchFamily="2" charset="-78"/>
              </a:rPr>
              <a:t>شهادات الإيداع القابلة للتداول:</a:t>
            </a:r>
          </a:p>
          <a:p>
            <a:pPr marL="457200" lvl="0" indent="-457200" algn="r" rtl="1">
              <a:lnSpc>
                <a:spcPct val="150000"/>
              </a:lnSpc>
              <a:buFont typeface="+mj-lt"/>
              <a:buAutoNum type="arabicParenR"/>
            </a:pPr>
            <a:r>
              <a:rPr lang="ar-SA" sz="2400" b="1" dirty="0" smtClean="0">
                <a:solidFill>
                  <a:srgbClr val="B5B1DB">
                    <a:lumMod val="50000"/>
                  </a:srgbClr>
                </a:solidFill>
                <a:latin typeface="Sakkal Majalla" panose="02000000000000000000" pitchFamily="2" charset="-78"/>
                <a:cs typeface="Sakkal Majalla" panose="02000000000000000000" pitchFamily="2" charset="-78"/>
              </a:rPr>
              <a:t>الأوراق </a:t>
            </a:r>
            <a:r>
              <a:rPr lang="ar-SA" sz="2400" b="1" dirty="0">
                <a:solidFill>
                  <a:srgbClr val="B5B1DB">
                    <a:lumMod val="50000"/>
                  </a:srgbClr>
                </a:solidFill>
                <a:latin typeface="Sakkal Majalla" panose="02000000000000000000" pitchFamily="2" charset="-78"/>
                <a:cs typeface="Sakkal Majalla" panose="02000000000000000000" pitchFamily="2" charset="-78"/>
              </a:rPr>
              <a:t>التجارية</a:t>
            </a:r>
            <a:r>
              <a:rPr lang="ar-SA" sz="2400" b="1" dirty="0" smtClean="0">
                <a:solidFill>
                  <a:srgbClr val="B5B1DB">
                    <a:lumMod val="50000"/>
                  </a:srgbClr>
                </a:solidFill>
                <a:latin typeface="Sakkal Majalla" panose="02000000000000000000" pitchFamily="2" charset="-78"/>
                <a:cs typeface="Sakkal Majalla" panose="02000000000000000000" pitchFamily="2" charset="-78"/>
              </a:rPr>
              <a:t>.</a:t>
            </a:r>
          </a:p>
          <a:p>
            <a:pPr marL="457200" lvl="0" indent="-457200" algn="r" rtl="1">
              <a:lnSpc>
                <a:spcPct val="150000"/>
              </a:lnSpc>
              <a:buFont typeface="+mj-lt"/>
              <a:buAutoNum type="arabicParenR"/>
            </a:pPr>
            <a:r>
              <a:rPr lang="ar-SA" sz="2400" b="1" dirty="0" smtClean="0">
                <a:solidFill>
                  <a:srgbClr val="B5B1DB">
                    <a:lumMod val="50000"/>
                  </a:srgbClr>
                </a:solidFill>
                <a:latin typeface="Sakkal Majalla" panose="02000000000000000000" pitchFamily="2" charset="-78"/>
                <a:cs typeface="Sakkal Majalla" panose="02000000000000000000" pitchFamily="2" charset="-78"/>
              </a:rPr>
              <a:t> </a:t>
            </a:r>
            <a:r>
              <a:rPr lang="ar-SA" sz="2400" b="1" dirty="0">
                <a:solidFill>
                  <a:srgbClr val="B5B1DB">
                    <a:lumMod val="50000"/>
                  </a:srgbClr>
                </a:solidFill>
                <a:latin typeface="Sakkal Majalla" panose="02000000000000000000" pitchFamily="2" charset="-78"/>
                <a:cs typeface="Sakkal Majalla" panose="02000000000000000000" pitchFamily="2" charset="-78"/>
              </a:rPr>
              <a:t>أذونات الخزانة</a:t>
            </a:r>
            <a:r>
              <a:rPr lang="ar-SA" sz="2400" b="1" dirty="0" smtClean="0">
                <a:solidFill>
                  <a:srgbClr val="B5B1DB">
                    <a:lumMod val="50000"/>
                  </a:srgbClr>
                </a:solidFill>
                <a:latin typeface="Sakkal Majalla" panose="02000000000000000000" pitchFamily="2" charset="-78"/>
                <a:cs typeface="Sakkal Majalla" panose="02000000000000000000" pitchFamily="2" charset="-78"/>
              </a:rPr>
              <a:t>.</a:t>
            </a:r>
            <a:endParaRPr lang="ar-SA" sz="2400" b="1" dirty="0">
              <a:solidFill>
                <a:prstClr val="black"/>
              </a:solidFill>
              <a:latin typeface="Sakkal Majalla" panose="02000000000000000000" pitchFamily="2" charset="-78"/>
              <a:cs typeface="Sakkal Majalla" panose="02000000000000000000" pitchFamily="2" charset="-78"/>
            </a:endParaRPr>
          </a:p>
          <a:p>
            <a:pPr lvl="0" algn="r" rtl="1">
              <a:lnSpc>
                <a:spcPct val="150000"/>
              </a:lnSpc>
              <a:buClr>
                <a:srgbClr val="2DA2BF"/>
              </a:buClr>
            </a:pPr>
            <a:r>
              <a:rPr lang="ar-SA" sz="2400" dirty="0">
                <a:solidFill>
                  <a:prstClr val="black"/>
                </a:solidFill>
                <a:latin typeface="Sakkal Majalla" panose="02000000000000000000" pitchFamily="2" charset="-78"/>
                <a:cs typeface="Sakkal Majalla" panose="02000000000000000000" pitchFamily="2" charset="-78"/>
              </a:rPr>
              <a:t>تعتبر هذه الأذون مجالاً استثمارياً ممتازاً ومؤقتاً للأموال المراد الاحتفاظ بها لمواجهة احتياجات السيولة في المستقبل القريب، </a:t>
            </a:r>
            <a:r>
              <a:rPr lang="ar-SA" sz="2400" b="1" u="sng" dirty="0">
                <a:solidFill>
                  <a:schemeClr val="accent3"/>
                </a:solidFill>
                <a:latin typeface="Sakkal Majalla" panose="02000000000000000000" pitchFamily="2" charset="-78"/>
                <a:cs typeface="Sakkal Majalla" panose="02000000000000000000" pitchFamily="2" charset="-78"/>
              </a:rPr>
              <a:t>وذلك للأسباب التالية:</a:t>
            </a:r>
          </a:p>
          <a:p>
            <a:pPr marL="446088" lvl="1" indent="-446088" algn="r" rtl="1">
              <a:lnSpc>
                <a:spcPct val="150000"/>
              </a:lnSpc>
              <a:buClr>
                <a:srgbClr val="04A41F"/>
              </a:buClr>
              <a:buFont typeface="+mj-lt"/>
              <a:buAutoNum type="arabicPeriod"/>
            </a:pPr>
            <a:r>
              <a:rPr lang="ar-SA" sz="2400" dirty="0">
                <a:solidFill>
                  <a:prstClr val="black"/>
                </a:solidFill>
                <a:latin typeface="Sakkal Majalla" panose="02000000000000000000" pitchFamily="2" charset="-78"/>
                <a:cs typeface="Sakkal Majalla" panose="02000000000000000000" pitchFamily="2" charset="-78"/>
              </a:rPr>
              <a:t>أنها تعتبر استثمارات مالية خالية من المخاطر كونها أوراق حكومية.</a:t>
            </a:r>
          </a:p>
          <a:p>
            <a:pPr marL="446088" lvl="1" indent="-446088" algn="r" rtl="1">
              <a:lnSpc>
                <a:spcPct val="150000"/>
              </a:lnSpc>
              <a:buClr>
                <a:srgbClr val="04A41F"/>
              </a:buClr>
              <a:buFont typeface="+mj-lt"/>
              <a:buAutoNum type="arabicPeriod"/>
            </a:pPr>
            <a:r>
              <a:rPr lang="ar-SA" sz="2400" dirty="0">
                <a:solidFill>
                  <a:prstClr val="black"/>
                </a:solidFill>
                <a:latin typeface="Sakkal Majalla" panose="02000000000000000000" pitchFamily="2" charset="-78"/>
                <a:cs typeface="Sakkal Majalla" panose="02000000000000000000" pitchFamily="2" charset="-78"/>
              </a:rPr>
              <a:t>سوق مستمر (سوق ثانوي).</a:t>
            </a:r>
          </a:p>
          <a:p>
            <a:pPr marL="446088" lvl="1" indent="-446088" algn="r" rtl="1">
              <a:lnSpc>
                <a:spcPct val="150000"/>
              </a:lnSpc>
              <a:buClr>
                <a:srgbClr val="04A41F"/>
              </a:buClr>
              <a:buFont typeface="+mj-lt"/>
              <a:buAutoNum type="arabicPeriod"/>
            </a:pPr>
            <a:r>
              <a:rPr lang="ar-SA" sz="2400" dirty="0">
                <a:solidFill>
                  <a:prstClr val="black"/>
                </a:solidFill>
                <a:latin typeface="Sakkal Majalla" panose="02000000000000000000" pitchFamily="2" charset="-78"/>
                <a:cs typeface="Sakkal Majalla" panose="02000000000000000000" pitchFamily="2" charset="-78"/>
              </a:rPr>
              <a:t>لا توجد مخاطر لانخفاض قيمتها إذا رغب حاملها في بيعها بسرعة لمقابلة احتياجات السيولة عنده وذلك لقصر تاريخ استحقاقها. حتى إذا كانت التغيرات في معدل الفوائد كبيرة، فإن التغير الذي سيحدث في قيمتها سيكون </a:t>
            </a:r>
            <a:r>
              <a:rPr lang="ar-SA" sz="2400" b="1" dirty="0">
                <a:solidFill>
                  <a:schemeClr val="accent3"/>
                </a:solidFill>
                <a:latin typeface="Sakkal Majalla" panose="02000000000000000000" pitchFamily="2" charset="-78"/>
                <a:cs typeface="Sakkal Majalla" panose="02000000000000000000" pitchFamily="2" charset="-78"/>
              </a:rPr>
              <a:t>صغيراً نسبياً</a:t>
            </a:r>
            <a:r>
              <a:rPr lang="ar-SA" sz="2400" dirty="0" smtClean="0">
                <a:solidFill>
                  <a:prstClr val="black"/>
                </a:solidFill>
                <a:latin typeface="Sakkal Majalla" panose="02000000000000000000" pitchFamily="2" charset="-78"/>
                <a:cs typeface="Sakkal Majalla" panose="02000000000000000000" pitchFamily="2" charset="-78"/>
              </a:rPr>
              <a:t>.</a:t>
            </a:r>
            <a:endParaRPr lang="ar-SA" sz="2400" dirty="0">
              <a:solidFill>
                <a:prstClr val="black"/>
              </a:solidFill>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30" name="مستطيل 29">
            <a:extLst>
              <a:ext uri="{FF2B5EF4-FFF2-40B4-BE49-F238E27FC236}">
                <a16:creationId xmlns:a16="http://schemas.microsoft.com/office/drawing/2014/main" id="{9E3A126B-4B1C-49C0-93DE-13D1B1FE9222}"/>
              </a:ext>
            </a:extLst>
          </p:cNvPr>
          <p:cNvSpPr/>
          <p:nvPr/>
        </p:nvSpPr>
        <p:spPr>
          <a:xfrm>
            <a:off x="2091690" y="447337"/>
            <a:ext cx="7418070"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1" name="عنوان 1">
            <a:extLst>
              <a:ext uri="{FF2B5EF4-FFF2-40B4-BE49-F238E27FC236}">
                <a16:creationId xmlns:a16="http://schemas.microsoft.com/office/drawing/2014/main" id="{9C80A49D-F833-4469-B10E-4977B5E8A9B9}"/>
              </a:ext>
            </a:extLst>
          </p:cNvPr>
          <p:cNvSpPr txBox="1">
            <a:spLocks/>
          </p:cNvSpPr>
          <p:nvPr/>
        </p:nvSpPr>
        <p:spPr>
          <a:xfrm>
            <a:off x="2891790" y="217360"/>
            <a:ext cx="683939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lvl="0" defTabSz="457200">
              <a:lnSpc>
                <a:spcPct val="100000"/>
              </a:lnSpc>
              <a:spcBef>
                <a:spcPts val="0"/>
              </a:spcBef>
            </a:pPr>
            <a:r>
              <a:rPr lang="ar-SA" sz="2800" b="1" dirty="0">
                <a:solidFill>
                  <a:schemeClr val="bg1"/>
                </a:solidFill>
                <a:latin typeface="Sakkal Majalla" panose="02000000000000000000" pitchFamily="2" charset="-78"/>
                <a:ea typeface="+mn-ea"/>
                <a:cs typeface="Sakkal Majalla" panose="02000000000000000000" pitchFamily="2" charset="-78"/>
              </a:rPr>
              <a:t>أولا: أدوات استثمارية مباشره قابلة للتداول في سوق </a:t>
            </a:r>
            <a:r>
              <a:rPr lang="ar-SA" sz="2800" b="1" dirty="0" smtClean="0">
                <a:solidFill>
                  <a:schemeClr val="bg1"/>
                </a:solidFill>
                <a:latin typeface="Sakkal Majalla" panose="02000000000000000000" pitchFamily="2" charset="-78"/>
                <a:ea typeface="+mn-ea"/>
                <a:cs typeface="Sakkal Majalla" panose="02000000000000000000" pitchFamily="2" charset="-78"/>
              </a:rPr>
              <a:t>النقد</a:t>
            </a:r>
            <a:endParaRPr lang="ar-SA" sz="2800" b="1" dirty="0">
              <a:solidFill>
                <a:schemeClr val="bg1"/>
              </a:solidFill>
              <a:latin typeface="Sakkal Majalla" panose="02000000000000000000" pitchFamily="2" charset="-78"/>
              <a:ea typeface="+mn-ea"/>
              <a:cs typeface="Sakkal Majalla" panose="02000000000000000000" pitchFamily="2" charset="-78"/>
            </a:endParaRPr>
          </a:p>
        </p:txBody>
      </p:sp>
      <p:pic>
        <p:nvPicPr>
          <p:cNvPr id="20" name="Picture 2" descr="Investment - Free business and finance icons">
            <a:extLst>
              <a:ext uri="{FF2B5EF4-FFF2-40B4-BE49-F238E27FC236}">
                <a16:creationId xmlns:a16="http://schemas.microsoft.com/office/drawing/2014/main" id="{44F24F48-2905-436E-963E-9F43F8356F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5626" y="458598"/>
            <a:ext cx="652228" cy="590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401076"/>
      </p:ext>
    </p:extLst>
  </p:cSld>
  <p:clrMapOvr>
    <a:masterClrMapping/>
  </p:clrMapOvr>
</p:sld>
</file>

<file path=ppt/theme/theme1.xml><?xml version="1.0" encoding="utf-8"?>
<a:theme xmlns:a="http://schemas.openxmlformats.org/drawingml/2006/main" name="أطلس">
  <a:themeElements>
    <a:clrScheme name="Custom 6">
      <a:dk1>
        <a:sysClr val="windowText" lastClr="000000"/>
      </a:dk1>
      <a:lt1>
        <a:sysClr val="window" lastClr="FFFFFF"/>
      </a:lt1>
      <a:dk2>
        <a:srgbClr val="4E3B30"/>
      </a:dk2>
      <a:lt2>
        <a:srgbClr val="FBEEC9"/>
      </a:lt2>
      <a:accent1>
        <a:srgbClr val="333366"/>
      </a:accent1>
      <a:accent2>
        <a:srgbClr val="A5644E"/>
      </a:accent2>
      <a:accent3>
        <a:srgbClr val="04A41F"/>
      </a:accent3>
      <a:accent4>
        <a:srgbClr val="C3986D"/>
      </a:accent4>
      <a:accent5>
        <a:srgbClr val="B5B1DB"/>
      </a:accent5>
      <a:accent6>
        <a:srgbClr val="A5A5A5"/>
      </a:accent6>
      <a:hlink>
        <a:srgbClr val="AD1F1F"/>
      </a:hlink>
      <a:folHlink>
        <a:srgbClr val="FFC42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6B6228DE70F5479EC389D7DDCD1491" ma:contentTypeVersion="9" ma:contentTypeDescription="Create a new document." ma:contentTypeScope="" ma:versionID="74f92d17f084a3513c8d86786a86e51c">
  <xsd:schema xmlns:xsd="http://www.w3.org/2001/XMLSchema" xmlns:xs="http://www.w3.org/2001/XMLSchema" xmlns:p="http://schemas.microsoft.com/office/2006/metadata/properties" xmlns:ns3="1eb3fd51-1696-4624-be38-5ffb6b849aa0" targetNamespace="http://schemas.microsoft.com/office/2006/metadata/properties" ma:root="true" ma:fieldsID="b24d134c149547107dc2795a413fe02d" ns3:_="">
    <xsd:import namespace="1eb3fd51-1696-4624-be38-5ffb6b849aa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b3fd51-1696-4624-be38-5ffb6b849a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FEA8D11-38C5-40B0-94C0-1BC0AFEFEC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b3fd51-1696-4624-be38-5ffb6b849a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953E9B-9ED7-4A4F-95B9-A5FF92CDAEF7}">
  <ds:schemaRefs>
    <ds:schemaRef ds:uri="http://schemas.microsoft.com/sharepoint/v3/contenttype/forms"/>
  </ds:schemaRefs>
</ds:datastoreItem>
</file>

<file path=customXml/itemProps3.xml><?xml version="1.0" encoding="utf-8"?>
<ds:datastoreItem xmlns:ds="http://schemas.openxmlformats.org/officeDocument/2006/customXml" ds:itemID="{59C8F78B-3E6B-4BFD-88E6-177FDE15A05D}">
  <ds:schemaRefs>
    <ds:schemaRef ds:uri="http://schemas.microsoft.com/office/2006/documentManagement/types"/>
    <ds:schemaRef ds:uri="1eb3fd51-1696-4624-be38-5ffb6b849aa0"/>
    <ds:schemaRef ds:uri="http://schemas.microsoft.com/office/2006/metadata/properties"/>
    <ds:schemaRef ds:uri="http://purl.org/dc/elements/1.1/"/>
    <ds:schemaRef ds:uri="http://schemas.microsoft.com/office/infopath/2007/PartnerControl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TM16401371[[fn=أطلس]]</Template>
  <TotalTime>10213</TotalTime>
  <Words>4023</Words>
  <Application>Microsoft Office PowerPoint</Application>
  <PresentationFormat>شاشة عريضة</PresentationFormat>
  <Paragraphs>380</Paragraphs>
  <Slides>47</Slides>
  <Notes>0</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47</vt:i4>
      </vt:variant>
    </vt:vector>
  </HeadingPairs>
  <TitlesOfParts>
    <vt:vector size="58" baseType="lpstr">
      <vt:lpstr>Arial</vt:lpstr>
      <vt:lpstr>Arial Unicode MS</vt:lpstr>
      <vt:lpstr>Calibri</vt:lpstr>
      <vt:lpstr>Calibri Light</vt:lpstr>
      <vt:lpstr>GE Thameen</vt:lpstr>
      <vt:lpstr>Rockwell</vt:lpstr>
      <vt:lpstr>Sakkal Majalla</vt:lpstr>
      <vt:lpstr>Times New Roman</vt:lpstr>
      <vt:lpstr>Twentieth Century</vt:lpstr>
      <vt:lpstr>Wingdings</vt:lpstr>
      <vt:lpstr>أطلس</vt:lpstr>
      <vt:lpstr>2411 مال مقدمة في الاستثمار  المحاضرة الثانية سياسات الاستثمار  في الأوراق المالية</vt:lpstr>
      <vt:lpstr>عرض تقديمي في PowerPoint</vt:lpstr>
      <vt:lpstr>عرض تقديمي في PowerPoint</vt:lpstr>
      <vt:lpstr>عرض تقديمي في PowerPoint</vt:lpstr>
      <vt:lpstr>أنواع الأصول الاستثمارية</vt:lpstr>
      <vt:lpstr>أنواع الأصول الاستثمارية</vt:lpstr>
      <vt:lpstr>الأدوات الاستثمارية المباشرة</vt:lpstr>
      <vt:lpstr>الأدوات الاستثمارية المباشرة</vt:lpstr>
      <vt:lpstr>عرض تقديمي في PowerPoint</vt:lpstr>
      <vt:lpstr>عرض تقديمي في PowerPoint</vt:lpstr>
      <vt:lpstr>الأدوات الاستثمارية المالية الغير  مباشرة</vt:lpstr>
      <vt:lpstr>الأدوات الاستثمارية المالية الغير  مباشرة</vt:lpstr>
      <vt:lpstr>أنواع صنـاديـق الاستثمار</vt:lpstr>
      <vt:lpstr>مزايا صنـاديـق الاستثمار</vt:lpstr>
      <vt:lpstr>مزايا صنـاديـق الاستثمار</vt:lpstr>
      <vt:lpstr>أنواع الصناديق وفقا لأهدافها الاستثمارية</vt:lpstr>
      <vt:lpstr>أنواع الصناديق وفقا لأهدافها الاستثمارية</vt:lpstr>
      <vt:lpstr>أنواع الصناديق وفقا لأهدافها الاستثمارية</vt:lpstr>
      <vt:lpstr>أنواع الصناديق وفقا لأهدافها الاستثمارية</vt:lpstr>
      <vt:lpstr>المبادئ الاساسية التي يجب مراعاتها قبل اتخاذ قرار الاستثمار  في الصندوق</vt:lpstr>
      <vt:lpstr>عرض تقديمي في PowerPoint</vt:lpstr>
      <vt:lpstr>المحافظ الاستثمارية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المحافظ الاستثمارية</vt:lpstr>
      <vt:lpstr>المحافظ الاستثمارية</vt:lpstr>
      <vt:lpstr>المحافظ الاستثمارية</vt:lpstr>
      <vt:lpstr>عرض تقديمي في PowerPoint</vt:lpstr>
      <vt:lpstr>عرض تقديمي في PowerPoint</vt:lpstr>
      <vt:lpstr>عرض تقديمي في PowerPoint</vt:lpstr>
      <vt:lpstr>عرض تقديمي في PowerPoint</vt:lpstr>
      <vt:lpstr>عرض تقديمي في PowerPoint</vt:lpstr>
      <vt:lpstr>أولا: نظرة تاريخية عن سوق الأسهم السعودية</vt:lpstr>
      <vt:lpstr>ثانيا: تكوين المحفظة الاستثمارية المثلى</vt:lpstr>
      <vt:lpstr>ثانيا: تكوين المحفظة الاستثمارية المثلى</vt:lpstr>
      <vt:lpstr>عرض تقديمي في PowerPoint</vt:lpstr>
      <vt:lpstr>عرض تقديمي في PowerPoint</vt:lpstr>
      <vt:lpstr>عرض تقديمي في PowerPoint</vt:lpstr>
      <vt:lpstr>عرض تقديمي في PowerPoint</vt:lpstr>
      <vt:lpstr>عرض تقديمي في PowerPoint</vt:lpstr>
      <vt:lpstr>انتهت المحاضرة الثانية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2411مال - مقدمة في الاستثمار</dc:title>
  <dc:creator>Moneerah Nasser Alghonaim</dc:creator>
  <cp:lastModifiedBy>maha suliman alqasim</cp:lastModifiedBy>
  <cp:revision>485</cp:revision>
  <dcterms:created xsi:type="dcterms:W3CDTF">2021-05-23T05:55:00Z</dcterms:created>
  <dcterms:modified xsi:type="dcterms:W3CDTF">2022-04-05T08:41:13Z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0x010100FD6B6228DE70F5479EC389D7DDCD1491</vt:lpwstr>
  </property>
</Properties>
</file>