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5"/>
  </p:handoutMasterIdLst>
  <p:sldIdLst>
    <p:sldId id="256" r:id="rId2"/>
    <p:sldId id="276" r:id="rId3"/>
    <p:sldId id="284" r:id="rId4"/>
    <p:sldId id="273" r:id="rId5"/>
    <p:sldId id="289" r:id="rId6"/>
    <p:sldId id="278" r:id="rId7"/>
    <p:sldId id="265" r:id="rId8"/>
    <p:sldId id="287" r:id="rId9"/>
    <p:sldId id="259" r:id="rId10"/>
    <p:sldId id="262" r:id="rId11"/>
    <p:sldId id="286" r:id="rId12"/>
    <p:sldId id="290" r:id="rId13"/>
    <p:sldId id="291" r:id="rId14"/>
    <p:sldId id="292" r:id="rId15"/>
    <p:sldId id="293" r:id="rId16"/>
    <p:sldId id="294" r:id="rId17"/>
    <p:sldId id="295" r:id="rId18"/>
    <p:sldId id="296" r:id="rId19"/>
    <p:sldId id="297" r:id="rId20"/>
    <p:sldId id="298" r:id="rId21"/>
    <p:sldId id="299" r:id="rId22"/>
    <p:sldId id="300" r:id="rId23"/>
    <p:sldId id="301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70" d="100"/>
          <a:sy n="70" d="100"/>
        </p:scale>
        <p:origin x="-618" y="-1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AAA819-581D-4C44-BDA5-9CF779098773}" type="datetimeFigureOut">
              <a:rPr lang="en-US" smtClean="0"/>
              <a:t>3/26/2023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80494C-4894-4966-AA6C-072297CB4F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5873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2C3A1-829B-4F9D-ADC5-AE047BE9194D}" type="datetimeFigureOut">
              <a:rPr lang="en-US" smtClean="0"/>
              <a:t>3/26/2023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1685C-626E-409F-B3CB-E14E0F30D6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4278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2C3A1-829B-4F9D-ADC5-AE047BE9194D}" type="datetimeFigureOut">
              <a:rPr lang="en-US" smtClean="0"/>
              <a:t>3/26/2023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1685C-626E-409F-B3CB-E14E0F30D6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2985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2C3A1-829B-4F9D-ADC5-AE047BE9194D}" type="datetimeFigureOut">
              <a:rPr lang="en-US" smtClean="0"/>
              <a:t>3/26/2023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1685C-626E-409F-B3CB-E14E0F30D6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6885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2C3A1-829B-4F9D-ADC5-AE047BE9194D}" type="datetimeFigureOut">
              <a:rPr lang="en-US" smtClean="0"/>
              <a:t>3/26/2023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1685C-626E-409F-B3CB-E14E0F30D6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9889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2C3A1-829B-4F9D-ADC5-AE047BE9194D}" type="datetimeFigureOut">
              <a:rPr lang="en-US" smtClean="0"/>
              <a:t>3/26/2023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1685C-626E-409F-B3CB-E14E0F30D6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896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2C3A1-829B-4F9D-ADC5-AE047BE9194D}" type="datetimeFigureOut">
              <a:rPr lang="en-US" smtClean="0"/>
              <a:t>3/26/2023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1685C-626E-409F-B3CB-E14E0F30D6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332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2C3A1-829B-4F9D-ADC5-AE047BE9194D}" type="datetimeFigureOut">
              <a:rPr lang="en-US" smtClean="0"/>
              <a:t>3/26/2023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1685C-626E-409F-B3CB-E14E0F30D6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6963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2C3A1-829B-4F9D-ADC5-AE047BE9194D}" type="datetimeFigureOut">
              <a:rPr lang="en-US" smtClean="0"/>
              <a:t>3/26/2023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1685C-626E-409F-B3CB-E14E0F30D6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1144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2C3A1-829B-4F9D-ADC5-AE047BE9194D}" type="datetimeFigureOut">
              <a:rPr lang="en-US" smtClean="0"/>
              <a:t>3/26/2023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1685C-626E-409F-B3CB-E14E0F30D6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919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2C3A1-829B-4F9D-ADC5-AE047BE9194D}" type="datetimeFigureOut">
              <a:rPr lang="en-US" smtClean="0"/>
              <a:t>3/26/2023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1685C-626E-409F-B3CB-E14E0F30D6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990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2C3A1-829B-4F9D-ADC5-AE047BE9194D}" type="datetimeFigureOut">
              <a:rPr lang="en-US" smtClean="0"/>
              <a:t>3/26/2023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1685C-626E-409F-B3CB-E14E0F30D6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6783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72C3A1-829B-4F9D-ADC5-AE047BE9194D}" type="datetimeFigureOut">
              <a:rPr lang="en-US" smtClean="0"/>
              <a:t>3/26/2023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51685C-626E-409F-B3CB-E14E0F30D6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756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gi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gif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07868" y="619632"/>
            <a:ext cx="9144000" cy="1655762"/>
          </a:xfrm>
        </p:spPr>
        <p:txBody>
          <a:bodyPr>
            <a:normAutofit fontScale="92500" lnSpcReduction="10000"/>
          </a:bodyPr>
          <a:lstStyle/>
          <a:p>
            <a:r>
              <a:rPr lang="ar-SA" sz="60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متى </a:t>
            </a:r>
            <a:r>
              <a:rPr lang="ar-SA" sz="60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تكافح </a:t>
            </a:r>
            <a:r>
              <a:rPr lang="ar-SA" sz="60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الآفة؟</a:t>
            </a:r>
          </a:p>
          <a:p>
            <a:r>
              <a:rPr lang="en-US" sz="60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When to control a pest ?</a:t>
            </a:r>
            <a:endParaRPr lang="ar-SA" sz="6000" b="1" dirty="0" smtClean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1216429" y="2428272"/>
            <a:ext cx="9144000" cy="2387600"/>
          </a:xfrm>
        </p:spPr>
        <p:txBody>
          <a:bodyPr>
            <a:noAutofit/>
          </a:bodyPr>
          <a:lstStyle/>
          <a:p>
            <a:pPr rtl="1"/>
            <a:r>
              <a:rPr lang="ar-SA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تحديد </a:t>
            </a:r>
            <a:r>
              <a:rPr lang="ar-SA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بداية الإجراءات  لادارة الافة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/>
            </a:r>
            <a:b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</a:br>
            <a:r>
              <a:rPr lang="ar-SA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/>
            </a:r>
            <a:b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</a:br>
            <a:endParaRPr lang="en-US" dirty="0"/>
          </a:p>
        </p:txBody>
      </p:sp>
      <p:pic>
        <p:nvPicPr>
          <p:cNvPr id="9" name="Picture 2" descr="Image result for Economic threshold Level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240" y="3474090"/>
            <a:ext cx="5170169" cy="2683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Image result for Economic threshold Level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9189" y="396613"/>
            <a:ext cx="2358216" cy="1728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Relate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000" y="543772"/>
            <a:ext cx="2651800" cy="1434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9464334" y="6137162"/>
            <a:ext cx="24161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 </a:t>
            </a:r>
            <a:r>
              <a:rPr lang="en-US" b="1" dirty="0" smtClean="0"/>
              <a:t>"damage"</a:t>
            </a:r>
            <a:r>
              <a:rPr lang="en-US" dirty="0" smtClean="0"/>
              <a:t> and </a:t>
            </a:r>
            <a:r>
              <a:rPr lang="en-US" b="1" dirty="0" smtClean="0"/>
              <a:t>"injury"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4156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269" t="7346" r="3427"/>
          <a:stretch/>
        </p:blipFill>
        <p:spPr>
          <a:xfrm>
            <a:off x="1583162" y="1146420"/>
            <a:ext cx="8876420" cy="511792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069418" y="478652"/>
            <a:ext cx="18036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SA" sz="3200" b="1" dirty="0" smtClean="0">
                <a:solidFill>
                  <a:srgbClr val="FF0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الآفة </a:t>
            </a:r>
            <a:r>
              <a:rPr lang="ar-SA" sz="3200" b="1" dirty="0">
                <a:solidFill>
                  <a:srgbClr val="FF0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الكامنة</a:t>
            </a:r>
          </a:p>
        </p:txBody>
      </p:sp>
      <p:sp>
        <p:nvSpPr>
          <p:cNvPr id="7" name="Rectangle 6"/>
          <p:cNvSpPr/>
          <p:nvPr/>
        </p:nvSpPr>
        <p:spPr>
          <a:xfrm>
            <a:off x="7355662" y="478652"/>
            <a:ext cx="184056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SA" sz="3200" b="1" dirty="0" smtClean="0">
                <a:solidFill>
                  <a:srgbClr val="FF0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الآفة </a:t>
            </a:r>
            <a:r>
              <a:rPr lang="ar-SA" sz="3200" b="1" dirty="0">
                <a:solidFill>
                  <a:srgbClr val="FF0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المؤقتة</a:t>
            </a:r>
          </a:p>
        </p:txBody>
      </p:sp>
    </p:spTree>
    <p:extLst>
      <p:ext uri="{BB962C8B-B14F-4D97-AF65-F5344CB8AC3E}">
        <p14:creationId xmlns:p14="http://schemas.microsoft.com/office/powerpoint/2010/main" val="2775489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713" t="1838" r="1770" b="1842"/>
          <a:stretch/>
        </p:blipFill>
        <p:spPr>
          <a:xfrm>
            <a:off x="27296" y="1323832"/>
            <a:ext cx="6095999" cy="440935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405600"/>
            <a:ext cx="121919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3600" b="1" dirty="0" smtClean="0">
                <a:solidFill>
                  <a:srgbClr val="FF0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الآفة </a:t>
            </a:r>
            <a:r>
              <a:rPr lang="ar-SA" sz="3600" b="1" dirty="0">
                <a:solidFill>
                  <a:srgbClr val="FF0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الرئیسیة </a:t>
            </a:r>
            <a:r>
              <a:rPr lang="en-US" sz="3600" b="1" dirty="0">
                <a:solidFill>
                  <a:srgbClr val="FF0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(Key pest)</a:t>
            </a:r>
            <a:r>
              <a:rPr lang="ar-SA" sz="3600" b="1" dirty="0">
                <a:solidFill>
                  <a:srgbClr val="FF0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 </a:t>
            </a:r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3"/>
          <a:srcRect l="12452" t="2287" r="5613" b="7121"/>
          <a:stretch/>
        </p:blipFill>
        <p:spPr>
          <a:xfrm>
            <a:off x="6359857" y="2183654"/>
            <a:ext cx="5813957" cy="3501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877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projects.ncsu.edu/cals/course/ent425/images/tutorials/applied_ent/economics_pest_control/formula1.gi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991" y="3600012"/>
            <a:ext cx="3299661" cy="1306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-2936273" y="5105969"/>
            <a:ext cx="150063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"</a:t>
            </a:r>
            <a:r>
              <a:rPr lang="en-US" sz="2400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C</a:t>
            </a:r>
            <a:r>
              <a:rPr lang="en-US" sz="24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" </a:t>
            </a:r>
            <a:r>
              <a:rPr lang="en-US" sz="2400" dirty="0" err="1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هي</a:t>
            </a:r>
            <a:r>
              <a:rPr lang="en-US" sz="24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 </a:t>
            </a:r>
            <a:r>
              <a:rPr lang="en-US" sz="2400" dirty="0" err="1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تكلفة</a:t>
            </a:r>
            <a:r>
              <a:rPr lang="en-US" sz="24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</a:t>
            </a:r>
            <a:r>
              <a:rPr lang="ar-SA" sz="24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</a:t>
            </a:r>
            <a:r>
              <a:rPr lang="en-US" sz="2400" dirty="0" err="1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وحدة</a:t>
            </a:r>
            <a:r>
              <a:rPr lang="en-US" sz="24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</a:t>
            </a:r>
            <a:r>
              <a:rPr lang="ar-SA" sz="2400" dirty="0" smtClean="0">
                <a:solidFill>
                  <a:srgbClr val="FF0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ل</a:t>
            </a:r>
            <a:r>
              <a:rPr lang="en-US" sz="2400" dirty="0" err="1" smtClean="0">
                <a:solidFill>
                  <a:srgbClr val="FF0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لتحكم</a:t>
            </a:r>
            <a:r>
              <a:rPr lang="en-US" sz="2400" dirty="0" smtClean="0">
                <a:solidFill>
                  <a:srgbClr val="FF0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 </a:t>
            </a:r>
            <a:r>
              <a:rPr lang="en-US" sz="2400" dirty="0" err="1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في</a:t>
            </a:r>
            <a:r>
              <a:rPr lang="en-US" sz="24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</a:t>
            </a:r>
            <a:r>
              <a:rPr lang="en-US" sz="2400" dirty="0" err="1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الآف</a:t>
            </a:r>
            <a:r>
              <a:rPr lang="ar-SA" sz="24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ة</a:t>
            </a:r>
            <a:r>
              <a:rPr lang="en-US" sz="24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</a:t>
            </a:r>
            <a:r>
              <a:rPr lang="ar-SA" sz="24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(مثلا</a:t>
            </a:r>
            <a:r>
              <a:rPr lang="en-US" sz="24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، </a:t>
            </a:r>
            <a:r>
              <a:rPr lang="ar-SA" sz="24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20 ريال/</a:t>
            </a:r>
            <a:r>
              <a:rPr lang="en-US" sz="24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</a:t>
            </a:r>
            <a:r>
              <a:rPr lang="en-US" sz="2400" dirty="0" err="1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فدان</a:t>
            </a:r>
            <a:r>
              <a:rPr lang="ar-SA" sz="24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)</a:t>
            </a:r>
            <a:endParaRPr lang="en-US" sz="2400" dirty="0" smtClean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"N" </a:t>
            </a:r>
            <a:r>
              <a:rPr lang="en-US" sz="2400" dirty="0" err="1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هو</a:t>
            </a:r>
            <a:r>
              <a:rPr lang="en-US" sz="24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</a:t>
            </a:r>
            <a:r>
              <a:rPr lang="ar-SA" sz="24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أ</a:t>
            </a:r>
            <a:r>
              <a:rPr lang="en-US" sz="2400" dirty="0" err="1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عدد</a:t>
            </a:r>
            <a:r>
              <a:rPr lang="en-US" sz="24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</a:t>
            </a:r>
            <a:r>
              <a:rPr lang="en-US" sz="2400" dirty="0" err="1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الآف</a:t>
            </a:r>
            <a:r>
              <a:rPr lang="ar-SA" sz="24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ة</a:t>
            </a:r>
            <a:r>
              <a:rPr lang="en-US" sz="24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</a:t>
            </a:r>
            <a:r>
              <a:rPr lang="en-US" sz="2400" dirty="0" err="1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التي</a:t>
            </a:r>
            <a:r>
              <a:rPr lang="en-US" sz="24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</a:t>
            </a:r>
            <a:r>
              <a:rPr lang="en-US" sz="2400" dirty="0" err="1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تصيب</a:t>
            </a:r>
            <a:r>
              <a:rPr lang="en-US" sz="24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</a:t>
            </a:r>
            <a:r>
              <a:rPr lang="ar-SA" sz="24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وحدة السلعة</a:t>
            </a:r>
            <a:r>
              <a:rPr lang="en-US" sz="24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(</a:t>
            </a:r>
            <a:r>
              <a:rPr lang="ar-SA" sz="24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(مثلا</a:t>
            </a:r>
            <a:r>
              <a:rPr lang="en-US" sz="24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، </a:t>
            </a:r>
            <a:r>
              <a:rPr lang="ar-SA" sz="24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800 حشرة/</a:t>
            </a:r>
            <a:r>
              <a:rPr lang="en-US" sz="24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</a:t>
            </a:r>
            <a:r>
              <a:rPr lang="en-US" sz="2400" dirty="0" err="1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فدان</a:t>
            </a:r>
            <a:r>
              <a:rPr lang="ar-SA" sz="24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)</a:t>
            </a:r>
            <a:endParaRPr lang="en-US" sz="2400" dirty="0" smtClean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"V" </a:t>
            </a:r>
            <a:r>
              <a:rPr lang="en-US" sz="2400" dirty="0" err="1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هي</a:t>
            </a:r>
            <a:r>
              <a:rPr lang="en-US" sz="24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</a:t>
            </a:r>
            <a:r>
              <a:rPr lang="en-US" sz="2400" dirty="0" err="1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قيمة</a:t>
            </a:r>
            <a:r>
              <a:rPr lang="en-US" sz="24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</a:t>
            </a:r>
            <a:r>
              <a:rPr lang="en-US" sz="2400" dirty="0" err="1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الوحدة</a:t>
            </a:r>
            <a:r>
              <a:rPr lang="en-US" sz="24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</a:t>
            </a:r>
            <a:r>
              <a:rPr lang="en-US" sz="2400" dirty="0" err="1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للسلعة</a:t>
            </a:r>
            <a:r>
              <a:rPr lang="en-US" sz="24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</a:t>
            </a:r>
            <a:r>
              <a:rPr lang="ar-SA" sz="24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(مثلا</a:t>
            </a:r>
            <a:r>
              <a:rPr lang="en-US" sz="24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، </a:t>
            </a:r>
            <a:r>
              <a:rPr lang="ar-SA" sz="24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500 ريال/</a:t>
            </a:r>
            <a:r>
              <a:rPr lang="en-US" sz="24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</a:t>
            </a:r>
            <a:r>
              <a:rPr lang="en-US" sz="2400" dirty="0" err="1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فدان</a:t>
            </a:r>
            <a:r>
              <a:rPr lang="ar-SA" sz="24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)</a:t>
            </a:r>
            <a:endParaRPr lang="en-US" sz="2400" dirty="0" smtClean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  "I" </a:t>
            </a:r>
            <a:r>
              <a:rPr lang="en-US" sz="2400" dirty="0" err="1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هي</a:t>
            </a:r>
            <a:r>
              <a:rPr lang="en-US" sz="24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</a:t>
            </a:r>
            <a:r>
              <a:rPr lang="en-US" sz="2400" dirty="0" err="1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النسبة</a:t>
            </a:r>
            <a:r>
              <a:rPr lang="en-US" sz="24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</a:t>
            </a:r>
            <a:r>
              <a:rPr lang="en-US" sz="2400" dirty="0" err="1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المئوية</a:t>
            </a:r>
            <a:r>
              <a:rPr lang="en-US" sz="24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</a:t>
            </a:r>
            <a:r>
              <a:rPr lang="en-US" sz="2400" dirty="0" err="1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للوحدة</a:t>
            </a:r>
            <a:r>
              <a:rPr lang="en-US" sz="24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</a:t>
            </a:r>
            <a:r>
              <a:rPr lang="en-US" sz="2400" dirty="0" err="1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السلعية</a:t>
            </a:r>
            <a:r>
              <a:rPr lang="en-US" sz="24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</a:t>
            </a:r>
            <a:r>
              <a:rPr lang="en-US" sz="2400" dirty="0" err="1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المصابة</a:t>
            </a:r>
            <a:r>
              <a:rPr lang="en-US" sz="24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</a:t>
            </a:r>
            <a:r>
              <a:rPr lang="ar-SA" sz="24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(مثلا</a:t>
            </a:r>
            <a:r>
              <a:rPr lang="en-US" sz="24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، </a:t>
            </a:r>
            <a:r>
              <a:rPr lang="ar-SA" sz="24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10%خسارة/</a:t>
            </a:r>
            <a:r>
              <a:rPr lang="en-US" sz="24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</a:t>
            </a:r>
            <a:r>
              <a:rPr lang="en-US" sz="2400" dirty="0" err="1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فدان</a:t>
            </a:r>
            <a:r>
              <a:rPr lang="ar-SA" sz="24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)</a:t>
            </a:r>
            <a:endParaRPr lang="en-US" sz="2400" dirty="0" smtClean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pic>
        <p:nvPicPr>
          <p:cNvPr id="6148" name="Picture 4" descr="https://projects.ncsu.edu/cals/course/ent425/text18/formula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6433" y="3600012"/>
            <a:ext cx="3870960" cy="109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166329"/>
            <a:ext cx="1219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altLang="en-US" sz="3200" b="1" dirty="0" smtClean="0">
                <a:solidFill>
                  <a:srgbClr val="FF0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تقدير حد الاصابة الاقتصادي </a:t>
            </a:r>
            <a:r>
              <a:rPr lang="en-US" altLang="en-US" sz="3200" b="1" dirty="0" smtClean="0">
                <a:solidFill>
                  <a:srgbClr val="FF0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E.I.L</a:t>
            </a:r>
            <a:r>
              <a:rPr lang="ar-SA" altLang="en-US" sz="3200" b="1" dirty="0" smtClean="0">
                <a:solidFill>
                  <a:srgbClr val="FF0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 </a:t>
            </a:r>
            <a:r>
              <a:rPr lang="en-US" altLang="en-US" sz="3200" b="1" dirty="0" smtClean="0">
                <a:solidFill>
                  <a:srgbClr val="FF0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Economic injury Level</a:t>
            </a:r>
            <a:endParaRPr lang="en-US" sz="3200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257991" y="961346"/>
            <a:ext cx="1081208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SA" sz="2400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</a:t>
            </a:r>
            <a:r>
              <a:rPr lang="ar-SA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anose="02020603050405020304" pitchFamily="18" charset="-78"/>
                <a:cs typeface="Simplified Arabic" panose="02020603050405020304" pitchFamily="18" charset="-78"/>
              </a:rPr>
              <a:t>قيمة الخسائر المالية التي تسببها الآفة </a:t>
            </a:r>
            <a:r>
              <a:rPr lang="en-US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anose="02020603050405020304" pitchFamily="18" charset="-78"/>
                <a:cs typeface="Simplified Arabic" panose="02020603050405020304" pitchFamily="18" charset="-78"/>
              </a:rPr>
              <a:t> =</a:t>
            </a:r>
            <a:r>
              <a:rPr lang="ar-SA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anose="02020603050405020304" pitchFamily="18" charset="-78"/>
                <a:cs typeface="Simplified Arabic" panose="02020603050405020304" pitchFamily="18" charset="-78"/>
              </a:rPr>
              <a:t>تكلفة االسيطرة عليها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ar-SA" sz="2400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وبسبب </a:t>
            </a:r>
            <a:r>
              <a:rPr lang="ar-SA" sz="24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اعتمادها على كل من التكلفة والقيمة، لا يمكن حساب مستوى الإصابة الاقتصادية إلا بعد تحديد قيمة للسلعة أو المنتج </a:t>
            </a:r>
            <a:r>
              <a:rPr lang="ar-SA" sz="2400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التالف</a:t>
            </a:r>
            <a:endParaRPr lang="en-US" sz="2400" b="1" dirty="0" smtClean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ar-SA" sz="2400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هذه مهمة صعبة لأن مختلف الناس لديهم قيم مختلفة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en-US" sz="2400" b="1" dirty="0" err="1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يعبر</a:t>
            </a:r>
            <a:r>
              <a:rPr lang="en-US" sz="2400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</a:t>
            </a:r>
            <a:r>
              <a:rPr lang="en-US" sz="2400" b="1" dirty="0" err="1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عادة</a:t>
            </a:r>
            <a:r>
              <a:rPr lang="en-US" sz="2400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</a:t>
            </a:r>
            <a:r>
              <a:rPr lang="en-US" sz="2400" b="1" dirty="0" err="1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عن</a:t>
            </a:r>
            <a:r>
              <a:rPr lang="ar-SA" sz="24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</a:t>
            </a:r>
            <a:r>
              <a:rPr lang="ar-SA" sz="2400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حد </a:t>
            </a:r>
            <a:r>
              <a:rPr lang="en-US" sz="2400" b="1" dirty="0" err="1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الإصابة</a:t>
            </a:r>
            <a:r>
              <a:rPr lang="en-US" sz="2400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</a:t>
            </a:r>
            <a:r>
              <a:rPr lang="en-US" sz="2400" b="1" dirty="0" err="1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الاقتصادي</a:t>
            </a:r>
            <a:r>
              <a:rPr lang="en-US" sz="2400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</a:t>
            </a:r>
            <a:r>
              <a:rPr lang="en-US" sz="2400" b="1" dirty="0" err="1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لعدد</a:t>
            </a:r>
            <a:r>
              <a:rPr lang="en-US" sz="2400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</a:t>
            </a:r>
            <a:r>
              <a:rPr lang="en-US" sz="2400" b="1" dirty="0" err="1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من</a:t>
            </a:r>
            <a:r>
              <a:rPr lang="en-US" sz="2400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</a:t>
            </a:r>
            <a:r>
              <a:rPr lang="en-US" sz="2400" b="1" dirty="0" err="1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الحشرات</a:t>
            </a:r>
            <a:r>
              <a:rPr lang="en-US" sz="2400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</a:t>
            </a:r>
            <a:r>
              <a:rPr lang="en-US" sz="2400" b="1" dirty="0" err="1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لكل</a:t>
            </a:r>
            <a:r>
              <a:rPr lang="en-US" sz="2400" b="1" u="sng" dirty="0" smtClean="0">
                <a:solidFill>
                  <a:srgbClr val="0070C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 </a:t>
            </a:r>
            <a:r>
              <a:rPr lang="en-US" sz="2400" b="1" u="sng" dirty="0" err="1" smtClean="0">
                <a:solidFill>
                  <a:srgbClr val="0070C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وحدة</a:t>
            </a:r>
            <a:r>
              <a:rPr lang="en-US" sz="2400" b="1" u="sng" dirty="0" smtClean="0">
                <a:solidFill>
                  <a:srgbClr val="0070C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 </a:t>
            </a:r>
            <a:r>
              <a:rPr lang="en-US" sz="2400" b="1" u="sng" dirty="0" err="1" smtClean="0">
                <a:solidFill>
                  <a:srgbClr val="0070C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المساحة</a:t>
            </a:r>
            <a:r>
              <a:rPr lang="en-US" sz="2400" b="1" u="sng" dirty="0" smtClean="0">
                <a:solidFill>
                  <a:srgbClr val="0070C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 </a:t>
            </a:r>
            <a:r>
              <a:rPr lang="en-US" sz="2400" b="1" dirty="0" err="1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أو</a:t>
            </a:r>
            <a:r>
              <a:rPr lang="en-US" sz="2400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</a:t>
            </a:r>
            <a:r>
              <a:rPr lang="en-US" sz="2400" b="1" dirty="0" err="1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لكل</a:t>
            </a:r>
            <a:r>
              <a:rPr lang="en-US" sz="2400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وحدة</a:t>
            </a:r>
            <a:r>
              <a:rPr lang="en-US" sz="2400" b="1" dirty="0" smtClean="0">
                <a:solidFill>
                  <a:srgbClr val="0070C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أخذ</a:t>
            </a:r>
            <a:r>
              <a:rPr lang="en-US" sz="2400" b="1" dirty="0" smtClean="0">
                <a:solidFill>
                  <a:srgbClr val="0070C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العينات</a:t>
            </a:r>
            <a:r>
              <a:rPr lang="en-US" sz="2400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.، </a:t>
            </a:r>
            <a:endParaRPr lang="ar-SA" sz="2400" b="1" dirty="0" smtClean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en-US" sz="2400" b="1" dirty="0" err="1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عندما</a:t>
            </a:r>
            <a:r>
              <a:rPr lang="en-US" sz="2400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</a:t>
            </a:r>
            <a:r>
              <a:rPr lang="en-US" sz="2400" b="1" dirty="0" err="1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يصعب</a:t>
            </a:r>
            <a:r>
              <a:rPr lang="ar-SA" sz="2400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عد </a:t>
            </a:r>
            <a:r>
              <a:rPr lang="en-US" sz="2400" b="1" dirty="0" err="1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الحشرات</a:t>
            </a:r>
            <a:r>
              <a:rPr lang="en-US" sz="2400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</a:t>
            </a:r>
            <a:r>
              <a:rPr lang="en-US" sz="2400" b="1" dirty="0" err="1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أو</a:t>
            </a:r>
            <a:r>
              <a:rPr lang="en-US" sz="2400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</a:t>
            </a:r>
            <a:r>
              <a:rPr lang="en-US" sz="2400" b="1" dirty="0" err="1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كشفها</a:t>
            </a:r>
            <a:r>
              <a:rPr lang="en-US" sz="2400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، </a:t>
            </a:r>
            <a:r>
              <a:rPr lang="en-US" sz="2400" b="1" dirty="0" err="1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يمكن</a:t>
            </a:r>
            <a:r>
              <a:rPr lang="en-US" sz="2400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أن </a:t>
            </a:r>
            <a:r>
              <a:rPr lang="en-US" sz="2400" b="1" dirty="0" err="1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تستند</a:t>
            </a:r>
            <a:r>
              <a:rPr lang="en-US" sz="2400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إلى</a:t>
            </a:r>
            <a:r>
              <a:rPr lang="en-US" sz="2400" b="1" dirty="0" smtClean="0">
                <a:solidFill>
                  <a:srgbClr val="FF0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قياس</a:t>
            </a:r>
            <a:r>
              <a:rPr lang="en-US" sz="2400" b="1" dirty="0" smtClean="0">
                <a:solidFill>
                  <a:srgbClr val="FF0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الإصابة</a:t>
            </a:r>
            <a:r>
              <a:rPr lang="en-US" sz="2400" b="1" dirty="0" smtClean="0">
                <a:solidFill>
                  <a:srgbClr val="FF0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 </a:t>
            </a:r>
            <a:r>
              <a:rPr lang="en-US" sz="2400" b="1" dirty="0" err="1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مث</a:t>
            </a:r>
            <a:r>
              <a:rPr lang="ar-SA" sz="2400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لا </a:t>
            </a:r>
            <a:r>
              <a:rPr lang="en-US" sz="2400" b="1" dirty="0" err="1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مساحة</a:t>
            </a:r>
            <a:r>
              <a:rPr lang="en-US" sz="2400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</a:t>
            </a:r>
            <a:r>
              <a:rPr lang="en-US" sz="2400" b="1" dirty="0" err="1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الأوراق</a:t>
            </a:r>
            <a:r>
              <a:rPr lang="en-US" sz="2400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</a:t>
            </a:r>
            <a:r>
              <a:rPr lang="en-US" sz="2400" b="1" dirty="0" err="1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المستهلكة</a:t>
            </a:r>
            <a:r>
              <a:rPr lang="en-US" sz="2400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</a:t>
            </a:r>
            <a:r>
              <a:rPr lang="en-US" sz="2400" b="1" dirty="0" err="1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أو</a:t>
            </a:r>
            <a:r>
              <a:rPr lang="en-US" sz="2400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</a:t>
            </a:r>
            <a:r>
              <a:rPr lang="en-US" sz="2400" b="1" dirty="0" err="1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عدد</a:t>
            </a:r>
            <a:r>
              <a:rPr lang="en-US" sz="2400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</a:t>
            </a:r>
            <a:r>
              <a:rPr lang="en-US" sz="2400" b="1" dirty="0" err="1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النباتات</a:t>
            </a:r>
            <a:r>
              <a:rPr lang="en-US" sz="2400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</a:t>
            </a:r>
            <a:r>
              <a:rPr lang="ar-SA" sz="2400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الميتة</a:t>
            </a:r>
            <a:r>
              <a:rPr lang="ar-S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anose="02020603050405020304" pitchFamily="18" charset="-78"/>
                <a:cs typeface="Simplified Arabic" panose="02020603050405020304" pitchFamily="18" charset="-78"/>
              </a:rPr>
              <a:t/>
            </a:r>
            <a:br>
              <a:rPr lang="ar-S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anose="02020603050405020304" pitchFamily="18" charset="-78"/>
                <a:cs typeface="Simplified Arabic" panose="02020603050405020304" pitchFamily="18" charset="-78"/>
              </a:rPr>
            </a:br>
            <a:endParaRPr lang="en-US" sz="2400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11" name="Down Arrow 10"/>
          <p:cNvSpPr/>
          <p:nvPr/>
        </p:nvSpPr>
        <p:spPr>
          <a:xfrm rot="16200000">
            <a:off x="4826597" y="3614086"/>
            <a:ext cx="356488" cy="10651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pic>
        <p:nvPicPr>
          <p:cNvPr id="15" name="Picture 2" descr="Image result for Economic threshold Level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773" y="4693337"/>
            <a:ext cx="3782478" cy="2164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3886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114" y="92982"/>
            <a:ext cx="11999686" cy="1325563"/>
          </a:xfrm>
        </p:spPr>
        <p:txBody>
          <a:bodyPr/>
          <a:lstStyle/>
          <a:p>
            <a:pPr algn="ctr" rtl="1"/>
            <a:r>
              <a:rPr lang="ar-SA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anose="02020603050405020304" pitchFamily="18" charset="-78"/>
                <a:cs typeface="Simplified Arabic" panose="02020603050405020304" pitchFamily="18" charset="-78"/>
              </a:rPr>
              <a:t>تحديد </a:t>
            </a:r>
            <a:r>
              <a:rPr lang="ar-SA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الحد الاقتصادي الحرج </a:t>
            </a:r>
            <a:r>
              <a:rPr lang="en-US" altLang="en-US" sz="2800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E.T.L</a:t>
            </a:r>
            <a:r>
              <a:rPr lang="ar-SA" altLang="en-US" sz="2800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</a:t>
            </a:r>
            <a:r>
              <a:rPr lang="ar-SA" altLang="en-US" sz="28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.( </a:t>
            </a:r>
            <a:r>
              <a:rPr lang="en-US" altLang="en-US" sz="28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Economic threshold Level</a:t>
            </a:r>
            <a:r>
              <a:rPr lang="ar-SA" altLang="en-US" sz="28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7458" y="1028789"/>
            <a:ext cx="11778342" cy="5009153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endParaRPr lang="ar-SA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lvl="1" algn="r" rtl="1"/>
            <a:r>
              <a:rPr lang="ar-SA" sz="28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الحد الحرج هو </a:t>
            </a:r>
            <a:r>
              <a:rPr lang="ar-SA" sz="2800" b="1" u="sng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اجراء حيوي </a:t>
            </a:r>
            <a:r>
              <a:rPr lang="ar-SA" sz="28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قد يختلف باختلاف:</a:t>
            </a:r>
          </a:p>
          <a:p>
            <a:pPr marL="457200" lvl="1" indent="0" algn="r" rtl="1">
              <a:buNone/>
            </a:pPr>
            <a:r>
              <a:rPr lang="ar-SA" sz="28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</a:t>
            </a:r>
          </a:p>
          <a:p>
            <a:pPr lvl="2" algn="r" rtl="1"/>
            <a:r>
              <a:rPr lang="ar-SA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anose="02020603050405020304" pitchFamily="18" charset="-78"/>
                <a:cs typeface="Simplified Arabic" panose="02020603050405020304" pitchFamily="18" charset="-78"/>
              </a:rPr>
              <a:t>مستوى الاصابة  </a:t>
            </a:r>
          </a:p>
          <a:p>
            <a:pPr lvl="2" algn="r" rtl="1"/>
            <a:r>
              <a:rPr lang="ar-SA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anose="02020603050405020304" pitchFamily="18" charset="-78"/>
                <a:cs typeface="Simplified Arabic" panose="02020603050405020304" pitchFamily="18" charset="-78"/>
              </a:rPr>
              <a:t>وتكاليف الادارة</a:t>
            </a:r>
          </a:p>
          <a:p>
            <a:pPr lvl="2" algn="r" rtl="1"/>
            <a:r>
              <a:rPr lang="ar-SA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anose="02020603050405020304" pitchFamily="18" charset="-78"/>
                <a:cs typeface="Simplified Arabic" panose="02020603050405020304" pitchFamily="18" charset="-78"/>
              </a:rPr>
              <a:t>وقيمة الناتج</a:t>
            </a:r>
          </a:p>
          <a:p>
            <a:pPr lvl="2" algn="r" rtl="1"/>
            <a:endParaRPr lang="ar-SA" sz="28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algn="r" rtl="1"/>
            <a:r>
              <a:rPr lang="ar-SA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مطلوب تميز مستويات الإصابة المحتملة والدرجة التي يؤثر بها كل مستوى على المحصول الناتج وقت التقرير </a:t>
            </a:r>
          </a:p>
          <a:p>
            <a:pPr algn="r" rtl="1"/>
            <a:r>
              <a:rPr lang="ar-SA" b="1" dirty="0" smtClean="0">
                <a:solidFill>
                  <a:srgbClr val="FF0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الحصول على تقدير دقيق </a:t>
            </a:r>
            <a:r>
              <a:rPr lang="ar-SA" b="1" u="sng" dirty="0" smtClean="0">
                <a:solidFill>
                  <a:srgbClr val="FF0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لمستويات كثافة الآفة والتي ترتبط في النهاية بارقام خسارة المحصول</a:t>
            </a:r>
            <a:r>
              <a:rPr lang="ar-SA" b="1" dirty="0" smtClean="0">
                <a:solidFill>
                  <a:srgbClr val="FF0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 .</a:t>
            </a:r>
          </a:p>
          <a:p>
            <a:endParaRPr lang="en-US" b="1" dirty="0">
              <a:solidFill>
                <a:srgbClr val="FF0000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pic>
        <p:nvPicPr>
          <p:cNvPr id="4" name="Picture 2" descr="Image result for Economic threshold Level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559" y="1418545"/>
            <a:ext cx="3928412" cy="2130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8803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191" y="217714"/>
            <a:ext cx="11679382" cy="4934857"/>
          </a:xfrm>
        </p:spPr>
        <p:txBody>
          <a:bodyPr>
            <a:normAutofit lnSpcReduction="10000"/>
          </a:bodyPr>
          <a:lstStyle/>
          <a:p>
            <a:pPr marL="0" indent="0" algn="ctr" rtl="1">
              <a:buNone/>
            </a:pPr>
            <a:r>
              <a:rPr lang="ar-SA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anose="02020603050405020304" pitchFamily="18" charset="-78"/>
                <a:cs typeface="Simplified Arabic" panose="02020603050405020304" pitchFamily="18" charset="-78"/>
              </a:rPr>
              <a:t>تقدير( تقييم) مستويات الإصابة            </a:t>
            </a: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anose="02020603050405020304" pitchFamily="18" charset="-78"/>
                <a:cs typeface="Simplified Arabic" panose="02020603050405020304" pitchFamily="18" charset="-78"/>
              </a:rPr>
              <a:t>Assessment of levels of infestation</a:t>
            </a:r>
          </a:p>
          <a:p>
            <a:pPr algn="r" rtl="1"/>
            <a:endParaRPr lang="ar-SA" b="1" dirty="0" smtClean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algn="r" rtl="1"/>
            <a:r>
              <a:rPr lang="ar-S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anose="02020603050405020304" pitchFamily="18" charset="-78"/>
                <a:cs typeface="Simplified Arabic" panose="02020603050405020304" pitchFamily="18" charset="-78"/>
              </a:rPr>
              <a:t>من غير الممكن حساب ( عد) جميع افراد الآفة التي تظهر في الحقل عملياً </a:t>
            </a:r>
          </a:p>
          <a:p>
            <a:pPr algn="r" rtl="1"/>
            <a:r>
              <a:rPr lang="ar-S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anose="02020603050405020304" pitchFamily="18" charset="-78"/>
                <a:cs typeface="Simplified Arabic" panose="02020603050405020304" pitchFamily="18" charset="-78"/>
              </a:rPr>
              <a:t> لذلك كثافة الآفة يمكن أن تقرر عن طريق أخذ العينات، بحيث يمكن التنبؤ بغزارتها و من ثم قياس الخسائر المتسببة</a:t>
            </a:r>
          </a:p>
          <a:p>
            <a:pPr algn="r" rtl="1"/>
            <a:r>
              <a:rPr lang="ar-SA" b="1" dirty="0" smtClean="0">
                <a:solidFill>
                  <a:srgbClr val="FF0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تختلف طرق أخذ العينات حسب أماكن وجود الآفات و إمكانية الحصول على الآفة  </a:t>
            </a:r>
          </a:p>
          <a:p>
            <a:pPr lvl="1" algn="just" rtl="1"/>
            <a:r>
              <a:rPr lang="ar-SA" sz="2800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يجب تحديد المكان ( التربة - الهواء </a:t>
            </a:r>
            <a:r>
              <a:rPr lang="ar-SA" sz="28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-</a:t>
            </a:r>
            <a:r>
              <a:rPr lang="ar-SA" sz="2800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النبات)</a:t>
            </a:r>
          </a:p>
          <a:p>
            <a:pPr lvl="1" algn="just" rtl="1"/>
            <a:r>
              <a:rPr lang="ar-SA" sz="2800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أي جزء من النبات (السيقان والأوراق والثمار أو البذور (داخلها- خارجها) - الأزهار)</a:t>
            </a:r>
          </a:p>
          <a:p>
            <a:pPr lvl="1" algn="just" rtl="1"/>
            <a:r>
              <a:rPr lang="ar-SA" sz="2800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تقديرات </a:t>
            </a:r>
            <a:r>
              <a:rPr lang="ar-SA" sz="28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غير مباشرة </a:t>
            </a:r>
            <a:r>
              <a:rPr lang="ar-SA" sz="2800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لسكان </a:t>
            </a:r>
            <a:r>
              <a:rPr lang="ar-SA" sz="28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الآفة عن طريق الفعاليات الحيوية </a:t>
            </a:r>
            <a:r>
              <a:rPr lang="ar-SA" sz="2800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المرتبطة باعداد الآفة (الأضرار </a:t>
            </a:r>
            <a:r>
              <a:rPr lang="ar-SA" sz="28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الناتجة عن التغذية </a:t>
            </a:r>
            <a:r>
              <a:rPr lang="ar-SA" sz="2800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أو </a:t>
            </a:r>
            <a:r>
              <a:rPr lang="ar-SA" sz="28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عدد كرات براز </a:t>
            </a:r>
            <a:r>
              <a:rPr lang="ar-SA" sz="2800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الآفة، مثلا )</a:t>
            </a:r>
            <a:endParaRPr lang="en-US" sz="2800" b="1" dirty="0" smtClean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marL="228600" lvl="1" algn="r" rtl="1">
              <a:spcBef>
                <a:spcPts val="1000"/>
              </a:spcBef>
            </a:pPr>
            <a:r>
              <a:rPr lang="ar-SA" sz="2800" b="1" dirty="0" smtClean="0">
                <a:solidFill>
                  <a:srgbClr val="C00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تحديد سلوك الآفة مهم ؟ لماذا ؟ كيف يكون ذلك مهم عند اخذ العينات ؟</a:t>
            </a:r>
            <a:endParaRPr lang="en-US" sz="2800" b="1" dirty="0" smtClean="0">
              <a:solidFill>
                <a:srgbClr val="C00000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3899" y="5070179"/>
            <a:ext cx="1167938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S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anose="02020603050405020304" pitchFamily="18" charset="-78"/>
                <a:cs typeface="Simplified Arabic" panose="02020603050405020304" pitchFamily="18" charset="-78"/>
              </a:rPr>
              <a:t>يتم </a:t>
            </a:r>
            <a:r>
              <a:rPr lang="ar-S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anose="02020603050405020304" pitchFamily="18" charset="-78"/>
                <a:cs typeface="Simplified Arabic" panose="02020603050405020304" pitchFamily="18" charset="-78"/>
              </a:rPr>
              <a:t>تقدير </a:t>
            </a:r>
            <a:r>
              <a:rPr lang="ar-S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الإصابة بحفار الساق في بعض </a:t>
            </a:r>
            <a:r>
              <a:rPr lang="ar-S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anose="02020603050405020304" pitchFamily="18" charset="-78"/>
                <a:cs typeface="Simplified Arabic" panose="02020603050405020304" pitchFamily="18" charset="-78"/>
              </a:rPr>
              <a:t>النباتات، </a:t>
            </a:r>
            <a:r>
              <a:rPr lang="ar-S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anose="02020603050405020304" pitchFamily="18" charset="-78"/>
                <a:cs typeface="Simplified Arabic" panose="02020603050405020304" pitchFamily="18" charset="-78"/>
              </a:rPr>
              <a:t>بعد </a:t>
            </a:r>
            <a:r>
              <a:rPr lang="ar-S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anose="02020603050405020304" pitchFamily="18" charset="-78"/>
                <a:cs typeface="Simplified Arabic" panose="02020603050405020304" pitchFamily="18" charset="-78"/>
              </a:rPr>
              <a:t>النباتات </a:t>
            </a:r>
            <a:r>
              <a:rPr lang="ar-S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التي </a:t>
            </a:r>
            <a:r>
              <a:rPr lang="ar-S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anose="02020603050405020304" pitchFamily="18" charset="-78"/>
                <a:cs typeface="Simplified Arabic" panose="02020603050405020304" pitchFamily="18" charset="-78"/>
              </a:rPr>
              <a:t>يظهر عليها </a:t>
            </a:r>
            <a:r>
              <a:rPr lang="ar-S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anose="02020603050405020304" pitchFamily="18" charset="-78"/>
                <a:cs typeface="Simplified Arabic" panose="02020603050405020304" pitchFamily="18" charset="-78"/>
              </a:rPr>
              <a:t>أ</a:t>
            </a:r>
            <a:r>
              <a:rPr lang="ar-S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anose="02020603050405020304" pitchFamily="18" charset="-78"/>
                <a:cs typeface="Simplified Arabic" panose="02020603050405020304" pitchFamily="18" charset="-78"/>
              </a:rPr>
              <a:t>ضرار </a:t>
            </a:r>
            <a:r>
              <a:rPr lang="ar-S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anose="02020603050405020304" pitchFamily="18" charset="-78"/>
                <a:cs typeface="Simplified Arabic" panose="02020603050405020304" pitchFamily="18" charset="-78"/>
              </a:rPr>
              <a:t>نتيجة فعاليات تغذية اليرقات على </a:t>
            </a:r>
            <a:r>
              <a:rPr lang="ar-S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الأوراق المجاورة، </a:t>
            </a:r>
            <a:r>
              <a:rPr lang="ar-S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anose="02020603050405020304" pitchFamily="18" charset="-78"/>
                <a:cs typeface="Simplified Arabic" panose="02020603050405020304" pitchFamily="18" charset="-78"/>
              </a:rPr>
              <a:t>حيث تظهر كرات </a:t>
            </a:r>
            <a:r>
              <a:rPr lang="ar-S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البراز المتساقطة عليها، </a:t>
            </a:r>
            <a:r>
              <a:rPr lang="ar-S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anose="02020603050405020304" pitchFamily="18" charset="-78"/>
                <a:cs typeface="Simplified Arabic" panose="02020603050405020304" pitchFamily="18" charset="-78"/>
              </a:rPr>
              <a:t>وكذلك الحال في دودة ورق </a:t>
            </a:r>
            <a:r>
              <a:rPr lang="ar-S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العنب، </a:t>
            </a:r>
            <a:r>
              <a:rPr lang="ar-S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anose="02020603050405020304" pitchFamily="18" charset="-78"/>
                <a:cs typeface="Simplified Arabic" panose="02020603050405020304" pitchFamily="18" charset="-78"/>
              </a:rPr>
              <a:t>حيث تحسب عدد الكرات الساقطة للدلالة </a:t>
            </a:r>
            <a:r>
              <a:rPr lang="ar-S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anose="02020603050405020304" pitchFamily="18" charset="-78"/>
                <a:cs typeface="Simplified Arabic" panose="02020603050405020304" pitchFamily="18" charset="-78"/>
              </a:rPr>
              <a:t>على عدد </a:t>
            </a:r>
            <a:r>
              <a:rPr lang="ar-S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anose="02020603050405020304" pitchFamily="18" charset="-78"/>
                <a:cs typeface="Simplified Arabic" panose="02020603050405020304" pitchFamily="18" charset="-78"/>
              </a:rPr>
              <a:t>اليرقات الموجودة على </a:t>
            </a:r>
            <a:r>
              <a:rPr lang="ar-S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الأشجار.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82521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463" y="-24384"/>
            <a:ext cx="12015537" cy="892118"/>
          </a:xfrm>
        </p:spPr>
        <p:txBody>
          <a:bodyPr>
            <a:normAutofit/>
          </a:bodyPr>
          <a:lstStyle/>
          <a:p>
            <a:pPr algn="ctr"/>
            <a:r>
              <a:rPr lang="ar-SA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anose="02020603050405020304" pitchFamily="18" charset="-78"/>
                <a:cs typeface="Simplified Arabic" panose="02020603050405020304" pitchFamily="18" charset="-78"/>
              </a:rPr>
              <a:t>اعتبارات هامة عند </a:t>
            </a:r>
            <a:r>
              <a:rPr lang="ar-SA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anose="02020603050405020304" pitchFamily="18" charset="-78"/>
                <a:cs typeface="Simplified Arabic" panose="02020603050405020304" pitchFamily="18" charset="-78"/>
              </a:rPr>
              <a:t>تقدير مستويات الاصابة لآفة معينة</a:t>
            </a:r>
            <a:endParaRPr lang="en-US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7161" y="728396"/>
            <a:ext cx="10944367" cy="2609889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ar-SA" sz="2400" b="1" dirty="0">
                <a:solidFill>
                  <a:srgbClr val="C00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ا</a:t>
            </a:r>
            <a:r>
              <a:rPr lang="ar-SA" sz="2400" b="1" dirty="0" smtClean="0">
                <a:solidFill>
                  <a:srgbClr val="C00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نتشار </a:t>
            </a:r>
            <a:r>
              <a:rPr lang="ar-SA" sz="2400" b="1" dirty="0">
                <a:solidFill>
                  <a:srgbClr val="C00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الآفة</a:t>
            </a:r>
          </a:p>
          <a:p>
            <a:pPr algn="r" rtl="1">
              <a:lnSpc>
                <a:spcPct val="100000"/>
              </a:lnSpc>
            </a:pPr>
            <a:r>
              <a:rPr lang="ar-S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anose="02020603050405020304" pitchFamily="18" charset="-78"/>
                <a:cs typeface="Simplified Arabic" panose="02020603050405020304" pitchFamily="18" charset="-78"/>
              </a:rPr>
              <a:t>معلومات </a:t>
            </a:r>
            <a:r>
              <a:rPr lang="ar-S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anose="02020603050405020304" pitchFamily="18" charset="-78"/>
                <a:cs typeface="Simplified Arabic" panose="02020603050405020304" pitchFamily="18" charset="-78"/>
              </a:rPr>
              <a:t>أ</a:t>
            </a:r>
            <a:r>
              <a:rPr lang="ar-S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anose="02020603050405020304" pitchFamily="18" charset="-78"/>
                <a:cs typeface="Simplified Arabic" panose="02020603050405020304" pitchFamily="18" charset="-78"/>
              </a:rPr>
              <a:t>ولية </a:t>
            </a:r>
            <a:r>
              <a:rPr lang="ar-S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anose="02020603050405020304" pitchFamily="18" charset="-78"/>
                <a:cs typeface="Simplified Arabic" panose="02020603050405020304" pitchFamily="18" charset="-78"/>
              </a:rPr>
              <a:t>عن توزيع الآفة </a:t>
            </a:r>
            <a:r>
              <a:rPr lang="ar-S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anose="02020603050405020304" pitchFamily="18" charset="-78"/>
                <a:cs typeface="Simplified Arabic" panose="02020603050405020304" pitchFamily="18" charset="-78"/>
              </a:rPr>
              <a:t>(التجمع </a:t>
            </a:r>
            <a:r>
              <a:rPr lang="ar-S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anose="02020603050405020304" pitchFamily="18" charset="-78"/>
                <a:cs typeface="Simplified Arabic" panose="02020603050405020304" pitchFamily="18" charset="-78"/>
              </a:rPr>
              <a:t>-</a:t>
            </a:r>
            <a:r>
              <a:rPr lang="ar-S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anose="02020603050405020304" pitchFamily="18" charset="-78"/>
                <a:cs typeface="Simplified Arabic" panose="02020603050405020304" pitchFamily="18" charset="-78"/>
              </a:rPr>
              <a:t> عشوائي - اعتيادي)</a:t>
            </a:r>
            <a:endParaRPr lang="ar-SA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algn="r" rtl="1">
              <a:lnSpc>
                <a:spcPct val="100000"/>
              </a:lnSpc>
            </a:pPr>
            <a:r>
              <a:rPr lang="ar-S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anose="02020603050405020304" pitchFamily="18" charset="-78"/>
                <a:cs typeface="Simplified Arabic" panose="02020603050405020304" pitchFamily="18" charset="-78"/>
              </a:rPr>
              <a:t>اختلافات ملحوظة </a:t>
            </a:r>
            <a:r>
              <a:rPr lang="ar-S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anose="02020603050405020304" pitchFamily="18" charset="-78"/>
                <a:cs typeface="Simplified Arabic" panose="02020603050405020304" pitchFamily="18" charset="-78"/>
              </a:rPr>
              <a:t>في كثافة الآفة بين مناطق مختلفة لنفس </a:t>
            </a:r>
            <a:r>
              <a:rPr lang="ar-S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الحقل، </a:t>
            </a:r>
            <a:r>
              <a:rPr lang="ar-S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anose="02020603050405020304" pitchFamily="18" charset="-78"/>
                <a:cs typeface="Simplified Arabic" panose="02020603050405020304" pitchFamily="18" charset="-78"/>
              </a:rPr>
              <a:t>ففي بعض </a:t>
            </a:r>
            <a:r>
              <a:rPr lang="ar-S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الأحيان </a:t>
            </a:r>
            <a:r>
              <a:rPr lang="ar-S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anose="02020603050405020304" pitchFamily="18" charset="-78"/>
                <a:cs typeface="Simplified Arabic" panose="02020603050405020304" pitchFamily="18" charset="-78"/>
              </a:rPr>
              <a:t>تكون آفات الحقل</a:t>
            </a:r>
          </a:p>
          <a:p>
            <a:pPr algn="r" rtl="1">
              <a:lnSpc>
                <a:spcPct val="100000"/>
              </a:lnSpc>
            </a:pPr>
            <a:r>
              <a:rPr lang="ar-S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anose="02020603050405020304" pitchFamily="18" charset="-78"/>
                <a:cs typeface="Simplified Arabic" panose="02020603050405020304" pitchFamily="18" charset="-78"/>
              </a:rPr>
              <a:t>بعض </a:t>
            </a:r>
            <a:r>
              <a:rPr lang="ar-S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الآفات تفضل </a:t>
            </a:r>
            <a:r>
              <a:rPr lang="ar-S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anose="02020603050405020304" pitchFamily="18" charset="-78"/>
                <a:cs typeface="Simplified Arabic" panose="02020603050405020304" pitchFamily="18" charset="-78"/>
              </a:rPr>
              <a:t>نباتات صغيرة </a:t>
            </a:r>
            <a:r>
              <a:rPr lang="ar-S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الحجم </a:t>
            </a:r>
            <a:r>
              <a:rPr lang="ar-S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anose="02020603050405020304" pitchFamily="18" charset="-78"/>
                <a:cs typeface="Simplified Arabic" panose="02020603050405020304" pitchFamily="18" charset="-78"/>
              </a:rPr>
              <a:t>والأخرى </a:t>
            </a:r>
            <a:r>
              <a:rPr lang="ar-S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anose="02020603050405020304" pitchFamily="18" charset="-78"/>
                <a:cs typeface="Simplified Arabic" panose="02020603050405020304" pitchFamily="18" charset="-78"/>
              </a:rPr>
              <a:t>الكبيرة </a:t>
            </a:r>
            <a:r>
              <a:rPr lang="ar-S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الحجم</a:t>
            </a:r>
          </a:p>
          <a:p>
            <a:pPr algn="r" rtl="1">
              <a:lnSpc>
                <a:spcPct val="100000"/>
              </a:lnSpc>
            </a:pPr>
            <a:r>
              <a:rPr lang="ar-S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anose="02020603050405020304" pitchFamily="18" charset="-78"/>
                <a:cs typeface="Simplified Arabic" panose="02020603050405020304" pitchFamily="18" charset="-78"/>
              </a:rPr>
              <a:t>وقت </a:t>
            </a:r>
            <a:r>
              <a:rPr lang="ar-S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الاصابة يمكن </a:t>
            </a:r>
            <a:r>
              <a:rPr lang="ar-S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anose="02020603050405020304" pitchFamily="18" charset="-78"/>
                <a:cs typeface="Simplified Arabic" panose="02020603050405020304" pitchFamily="18" charset="-78"/>
              </a:rPr>
              <a:t>أن </a:t>
            </a:r>
            <a:r>
              <a:rPr lang="ar-S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anose="02020603050405020304" pitchFamily="18" charset="-78"/>
                <a:cs typeface="Simplified Arabic" panose="02020603050405020304" pitchFamily="18" charset="-78"/>
              </a:rPr>
              <a:t>يؤثر وبشدة على </a:t>
            </a:r>
            <a:r>
              <a:rPr lang="ar-S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anose="02020603050405020304" pitchFamily="18" charset="-78"/>
                <a:cs typeface="Simplified Arabic" panose="02020603050405020304" pitchFamily="18" charset="-78"/>
              </a:rPr>
              <a:t>توزيع الآفة </a:t>
            </a:r>
            <a:r>
              <a:rPr lang="ar-S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anose="02020603050405020304" pitchFamily="18" charset="-78"/>
                <a:cs typeface="Simplified Arabic" panose="02020603050405020304" pitchFamily="18" charset="-78"/>
              </a:rPr>
              <a:t>على النبات </a:t>
            </a:r>
            <a:r>
              <a:rPr lang="ar-SA" sz="24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.</a:t>
            </a:r>
            <a:endParaRPr lang="en-US" sz="2400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370" y="3309443"/>
            <a:ext cx="1196794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SA" sz="2400" b="1" dirty="0" smtClean="0">
                <a:solidFill>
                  <a:srgbClr val="C00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عدد العینات</a:t>
            </a:r>
            <a:endParaRPr lang="ar-SA" sz="2400" dirty="0" smtClean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marL="457200" indent="-45720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SA" sz="2400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عدد العينات المطلوبة وحجمها تحدد قبل أخذ العينات (يجب أن تؤخذ عينات ابتدائية عشوائية ومن ثم تحليل النتائج)</a:t>
            </a:r>
          </a:p>
          <a:p>
            <a:pPr marL="457200" indent="-45720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SA" sz="2400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كلما كبر عدد العينات، ازدادت دقة تقدير سكان الآفات بالكثافة العالية، وعينات </a:t>
            </a:r>
            <a:r>
              <a:rPr lang="ar-SA" sz="24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قليلة في الآفات </a:t>
            </a:r>
            <a:r>
              <a:rPr lang="ar-SA" sz="2400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بالكثافة القليلة.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1323" y="5181605"/>
            <a:ext cx="12015537" cy="14296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buFont typeface="Arial" panose="020B0604020202020204" pitchFamily="34" charset="0"/>
              <a:buNone/>
            </a:pPr>
            <a:r>
              <a:rPr lang="ar-SA" sz="2400" b="1" dirty="0" smtClean="0">
                <a:solidFill>
                  <a:srgbClr val="C00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تكرار أخذ العينات</a:t>
            </a:r>
          </a:p>
          <a:p>
            <a:pPr algn="r" rtl="1"/>
            <a:r>
              <a:rPr lang="ar-SA" sz="2400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يجب أن تؤخذ العينات بفترات منتظمة، و في توقيت محدد، مرة كل أسبوع أو كل اسبوعين </a:t>
            </a:r>
          </a:p>
          <a:p>
            <a:pPr algn="r" rtl="1"/>
            <a:r>
              <a:rPr lang="ar-SA" sz="2400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يعتمد على دورة حياة الأفة </a:t>
            </a:r>
            <a:r>
              <a:rPr lang="ar-SA" sz="24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أ</a:t>
            </a:r>
            <a:r>
              <a:rPr lang="ar-SA" sz="2400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و فترة الجيل (إن كان للآفة جيل أو جيلان فقط في السنة يمكن أخذ العينات قليلة كل سنة)</a:t>
            </a:r>
          </a:p>
          <a:p>
            <a:pPr lvl="1" algn="r" rtl="1"/>
            <a:endParaRPr lang="en-US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4212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6304" y="140998"/>
            <a:ext cx="12045696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SA" sz="2400" b="1" dirty="0">
                <a:solidFill>
                  <a:srgbClr val="C00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الخسائر في </a:t>
            </a:r>
            <a:r>
              <a:rPr lang="ar-SA" sz="2400" b="1" dirty="0" smtClean="0">
                <a:solidFill>
                  <a:srgbClr val="C00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المحصول</a:t>
            </a:r>
            <a:endParaRPr lang="ar-SA" sz="2400" b="1" dirty="0">
              <a:solidFill>
                <a:srgbClr val="C00000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marL="285750" indent="-28575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S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الخسائر الحقيقية </a:t>
            </a:r>
            <a:r>
              <a:rPr lang="ar-S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anose="02020603050405020304" pitchFamily="18" charset="-78"/>
                <a:cs typeface="Simplified Arabic" panose="02020603050405020304" pitchFamily="18" charset="-78"/>
              </a:rPr>
              <a:t>في الناتج قد تكون </a:t>
            </a:r>
            <a:r>
              <a:rPr lang="ar-S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anose="02020603050405020304" pitchFamily="18" charset="-78"/>
                <a:cs typeface="Simplified Arabic" panose="02020603050405020304" pitchFamily="18" charset="-78"/>
              </a:rPr>
              <a:t>قليلة ولا تحتاج مكافحة (حتى لو كان الضرر الحاصل يبدو كبيراً للعين المجردة).</a:t>
            </a:r>
          </a:p>
          <a:p>
            <a:pPr marL="285750" indent="-28575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S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anose="02020603050405020304" pitchFamily="18" charset="-78"/>
                <a:cs typeface="Simplified Arabic" panose="02020603050405020304" pitchFamily="18" charset="-78"/>
              </a:rPr>
              <a:t>بعض مستويات الأصابة للآفة بالكثافة العالية لبعض الآفات ليس لها تأثير على الانتاج او على نوعية المحصول.</a:t>
            </a:r>
          </a:p>
          <a:p>
            <a:pPr marL="285750" indent="-28575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S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anose="02020603050405020304" pitchFamily="18" charset="-78"/>
                <a:cs typeface="Simplified Arabic" panose="02020603050405020304" pitchFamily="18" charset="-78"/>
              </a:rPr>
              <a:t>يعتمد الضرر الذي تحدثه الآفة على مرحلة عمر المحصول.</a:t>
            </a:r>
          </a:p>
          <a:p>
            <a:pPr marL="285750" indent="-28575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S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anose="02020603050405020304" pitchFamily="18" charset="-78"/>
                <a:cs typeface="Simplified Arabic" panose="02020603050405020304" pitchFamily="18" charset="-78"/>
              </a:rPr>
              <a:t>قد يصمد النبات خلال فترة نموه الفعال امام هجوم الآفة بالتعويض السريع للانسجة المتضررة.</a:t>
            </a:r>
          </a:p>
          <a:p>
            <a:pPr marL="285750" indent="-28575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SA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anose="02020603050405020304" pitchFamily="18" charset="-78"/>
                <a:cs typeface="Simplified Arabic" panose="02020603050405020304" pitchFamily="18" charset="-78"/>
              </a:rPr>
              <a:t>من الصعب على المزارعين قبول حقيقة ان بعض مستويات الإصابة للآفة ذات الكثافة العالية ليس لها تأثير على الانتاج.</a:t>
            </a:r>
            <a:endParaRPr lang="ar-SA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marL="61913" lvl="1" indent="-3175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S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anose="02020603050405020304" pitchFamily="18" charset="-78"/>
                <a:cs typeface="Simplified Arabic" panose="02020603050405020304" pitchFamily="18" charset="-78"/>
              </a:rPr>
              <a:t>عدد كبير من المزارعين لا يستطيعون التمييز بين </a:t>
            </a:r>
            <a:r>
              <a:rPr lang="ar-S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الإصابة </a:t>
            </a:r>
            <a:r>
              <a:rPr lang="ar-S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anose="02020603050405020304" pitchFamily="18" charset="-78"/>
                <a:cs typeface="Simplified Arabic" panose="02020603050405020304" pitchFamily="18" charset="-78"/>
              </a:rPr>
              <a:t>وبين </a:t>
            </a:r>
            <a:r>
              <a:rPr lang="ar-S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الضرر</a:t>
            </a:r>
            <a:r>
              <a:rPr lang="ar-S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anose="02020603050405020304" pitchFamily="18" charset="-78"/>
                <a:cs typeface="Simplified Arabic" panose="02020603050405020304" pitchFamily="18" charset="-78"/>
              </a:rPr>
              <a:t> </a:t>
            </a:r>
            <a:r>
              <a:rPr lang="ar-S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الاقتصادي </a:t>
            </a:r>
          </a:p>
          <a:p>
            <a:pPr marL="61913" lvl="1" indent="-3175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S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anose="02020603050405020304" pitchFamily="18" charset="-78"/>
                <a:cs typeface="Simplified Arabic" panose="02020603050405020304" pitchFamily="18" charset="-78"/>
              </a:rPr>
              <a:t>في</a:t>
            </a:r>
            <a:r>
              <a:rPr lang="ar-S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anose="02020603050405020304" pitchFamily="18" charset="-78"/>
                <a:cs typeface="Simplified Arabic" panose="02020603050405020304" pitchFamily="18" charset="-78"/>
              </a:rPr>
              <a:t> </a:t>
            </a:r>
            <a:r>
              <a:rPr lang="ar-S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anose="02020603050405020304" pitchFamily="18" charset="-78"/>
                <a:cs typeface="Simplified Arabic" panose="02020603050405020304" pitchFamily="18" charset="-78"/>
              </a:rPr>
              <a:t>بعض الآفات </a:t>
            </a:r>
            <a:r>
              <a:rPr lang="ar-S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anose="02020603050405020304" pitchFamily="18" charset="-78"/>
                <a:cs typeface="Simplified Arabic" panose="02020603050405020304" pitchFamily="18" charset="-78"/>
              </a:rPr>
              <a:t>يقوم المزارع بالمكافحة لكي </a:t>
            </a:r>
            <a:r>
              <a:rPr lang="ar-S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anose="02020603050405020304" pitchFamily="18" charset="-78"/>
                <a:cs typeface="Simplified Arabic" panose="02020603050405020304" pitchFamily="18" charset="-78"/>
              </a:rPr>
              <a:t>يكون مطمئناً على محصوله نفسياً دون اعتبارات اقتصادية لذلك </a:t>
            </a:r>
            <a:r>
              <a:rPr lang="ar-S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anose="02020603050405020304" pitchFamily="18" charset="-78"/>
                <a:cs typeface="Simplified Arabic" panose="02020603050405020304" pitchFamily="18" charset="-78"/>
              </a:rPr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1059542" y="5139189"/>
            <a:ext cx="1062445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/>
            <a:r>
              <a:rPr lang="ar-SA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anose="02020603050405020304" pitchFamily="18" charset="-78"/>
                <a:cs typeface="Simplified Arabic" panose="02020603050405020304" pitchFamily="18" charset="-78"/>
              </a:rPr>
              <a:t>اصابة </a:t>
            </a:r>
            <a:r>
              <a:rPr lang="ar-SA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anose="02020603050405020304" pitchFamily="18" charset="-78"/>
                <a:cs typeface="Simplified Arabic" panose="02020603050405020304" pitchFamily="18" charset="-78"/>
              </a:rPr>
              <a:t>مثل حقل قطن بعشرة </a:t>
            </a:r>
            <a:r>
              <a:rPr lang="ar-SA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anose="02020603050405020304" pitchFamily="18" charset="-78"/>
                <a:cs typeface="Simplified Arabic" panose="02020603050405020304" pitchFamily="18" charset="-78"/>
              </a:rPr>
              <a:t>من </a:t>
            </a:r>
            <a:r>
              <a:rPr lang="ar-SA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anose="02020603050405020304" pitchFamily="18" charset="-78"/>
                <a:cs typeface="Simplified Arabic" panose="02020603050405020304" pitchFamily="18" charset="-78"/>
              </a:rPr>
              <a:t>صراصير الحقل / متر مربع ، </a:t>
            </a:r>
            <a:r>
              <a:rPr lang="ar-SA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anose="02020603050405020304" pitchFamily="18" charset="-78"/>
                <a:cs typeface="Simplified Arabic" panose="02020603050405020304" pitchFamily="18" charset="-78"/>
              </a:rPr>
              <a:t>يمكن ان </a:t>
            </a:r>
            <a:r>
              <a:rPr lang="ar-SA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anose="02020603050405020304" pitchFamily="18" charset="-78"/>
                <a:cs typeface="Simplified Arabic" panose="02020603050405020304" pitchFamily="18" charset="-78"/>
              </a:rPr>
              <a:t>تسبب خسارة خطيرة جداً على محصول القطن النابت حديثاً كبادرات </a:t>
            </a:r>
            <a:r>
              <a:rPr lang="ar-SA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anose="02020603050405020304" pitchFamily="18" charset="-78"/>
                <a:cs typeface="Simplified Arabic" panose="02020603050405020304" pitchFamily="18" charset="-78"/>
              </a:rPr>
              <a:t>هذه </a:t>
            </a:r>
            <a:r>
              <a:rPr lang="ar-SA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anose="02020603050405020304" pitchFamily="18" charset="-78"/>
                <a:cs typeface="Simplified Arabic" panose="02020603050405020304" pitchFamily="18" charset="-78"/>
              </a:rPr>
              <a:t>الكثافة ( 50 صرصر / متر مربع ) </a:t>
            </a:r>
            <a:r>
              <a:rPr lang="ar-SA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anose="02020603050405020304" pitchFamily="18" charset="-78"/>
                <a:cs typeface="Simplified Arabic" panose="02020603050405020304" pitchFamily="18" charset="-78"/>
              </a:rPr>
              <a:t>.قد </a:t>
            </a:r>
            <a:r>
              <a:rPr lang="ar-SA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anose="02020603050405020304" pitchFamily="18" charset="-78"/>
                <a:cs typeface="Simplified Arabic" panose="02020603050405020304" pitchFamily="18" charset="-78"/>
              </a:rPr>
              <a:t>لا تسبب ضرراً ملحوظاً على نبات القطن البالغ .</a:t>
            </a:r>
            <a:endParaRPr lang="en-US" sz="2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10724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243205"/>
            <a:ext cx="11728704" cy="758281"/>
          </a:xfrm>
        </p:spPr>
        <p:txBody>
          <a:bodyPr/>
          <a:lstStyle/>
          <a:p>
            <a:pPr algn="r" rtl="1"/>
            <a:r>
              <a:rPr lang="ar-SA" sz="2800" b="1" dirty="0" smtClean="0">
                <a:solidFill>
                  <a:srgbClr val="FF0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أسباب تقدير خسائر المحصول</a:t>
            </a:r>
            <a:endParaRPr lang="en-US" sz="2800" dirty="0">
              <a:solidFill>
                <a:srgbClr val="FF0000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05986"/>
            <a:ext cx="12073609" cy="5952014"/>
          </a:xfrm>
        </p:spPr>
        <p:txBody>
          <a:bodyPr>
            <a:normAutofit/>
          </a:bodyPr>
          <a:lstStyle/>
          <a:p>
            <a:pPr algn="r" rtl="1"/>
            <a:r>
              <a:rPr lang="ar-SA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</a:t>
            </a:r>
            <a:r>
              <a:rPr lang="ar-S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anose="02020603050405020304" pitchFamily="18" charset="-78"/>
                <a:cs typeface="Simplified Arabic" panose="02020603050405020304" pitchFamily="18" charset="-78"/>
              </a:rPr>
              <a:t>تثبيت الوضع الاقتصادي لآفات معينة .</a:t>
            </a:r>
          </a:p>
          <a:p>
            <a:pPr algn="r" rtl="1"/>
            <a:r>
              <a:rPr lang="ar-S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anose="02020603050405020304" pitchFamily="18" charset="-78"/>
                <a:cs typeface="Simplified Arabic" panose="02020603050405020304" pitchFamily="18" charset="-78"/>
              </a:rPr>
              <a:t> </a:t>
            </a:r>
            <a:r>
              <a:rPr lang="ar-S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anose="02020603050405020304" pitchFamily="18" charset="-78"/>
                <a:cs typeface="Simplified Arabic" panose="02020603050405020304" pitchFamily="18" charset="-78"/>
              </a:rPr>
              <a:t>تحديد شدة الإصابة بالآفة والتي تكون عندها الحاجة الى مكافحة اقتصادية .</a:t>
            </a:r>
          </a:p>
          <a:p>
            <a:pPr algn="r" rtl="1"/>
            <a:r>
              <a:rPr lang="ar-S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anose="02020603050405020304" pitchFamily="18" charset="-78"/>
                <a:cs typeface="Simplified Arabic" panose="02020603050405020304" pitchFamily="18" charset="-78"/>
              </a:rPr>
              <a:t> </a:t>
            </a:r>
            <a:r>
              <a:rPr lang="ar-S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anose="02020603050405020304" pitchFamily="18" charset="-78"/>
                <a:cs typeface="Simplified Arabic" panose="02020603050405020304" pitchFamily="18" charset="-78"/>
              </a:rPr>
              <a:t>تقدير المدى الذي </a:t>
            </a:r>
            <a:r>
              <a:rPr lang="ar-S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anose="02020603050405020304" pitchFamily="18" charset="-78"/>
                <a:cs typeface="Simplified Arabic" panose="02020603050405020304" pitchFamily="18" charset="-78"/>
              </a:rPr>
              <a:t>يبرر </a:t>
            </a:r>
            <a:r>
              <a:rPr lang="ar-S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الصرف على اجور المكافحة ( اقتصاديات طرق المكافحة ) .</a:t>
            </a:r>
          </a:p>
          <a:p>
            <a:pPr algn="r" rtl="1"/>
            <a:r>
              <a:rPr lang="ar-S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anose="02020603050405020304" pitchFamily="18" charset="-78"/>
                <a:cs typeface="Simplified Arabic" panose="02020603050405020304" pitchFamily="18" charset="-78"/>
              </a:rPr>
              <a:t>تقدير </a:t>
            </a:r>
            <a:r>
              <a:rPr lang="ar-S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anose="02020603050405020304" pitchFamily="18" charset="-78"/>
                <a:cs typeface="Simplified Arabic" panose="02020603050405020304" pitchFamily="18" charset="-78"/>
              </a:rPr>
              <a:t>تأثير طرق المكافحة المختلفة .</a:t>
            </a:r>
          </a:p>
          <a:p>
            <a:pPr algn="r" rtl="1"/>
            <a:r>
              <a:rPr lang="ar-S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anose="02020603050405020304" pitchFamily="18" charset="-78"/>
                <a:cs typeface="Simplified Arabic" panose="02020603050405020304" pitchFamily="18" charset="-78"/>
              </a:rPr>
              <a:t>قياس </a:t>
            </a:r>
            <a:r>
              <a:rPr lang="ar-S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anose="02020603050405020304" pitchFamily="18" charset="-78"/>
                <a:cs typeface="Simplified Arabic" panose="02020603050405020304" pitchFamily="18" charset="-78"/>
              </a:rPr>
              <a:t>تأثير العوامل البيئة على خسارة الانتاج المتسببة عن هجوم الآفة .</a:t>
            </a:r>
          </a:p>
          <a:p>
            <a:pPr algn="r" rtl="1"/>
            <a:r>
              <a:rPr lang="ar-S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anose="02020603050405020304" pitchFamily="18" charset="-78"/>
                <a:cs typeface="Simplified Arabic" panose="02020603050405020304" pitchFamily="18" charset="-78"/>
              </a:rPr>
              <a:t>تجهيز </a:t>
            </a:r>
            <a:r>
              <a:rPr lang="ar-S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anose="02020603050405020304" pitchFamily="18" charset="-78"/>
                <a:cs typeface="Simplified Arabic" panose="02020603050405020304" pitchFamily="18" charset="-78"/>
              </a:rPr>
              <a:t>المعلومات للاشخاص المختصين بالمبيدات لتحديد الاجراءات الخاصة بالمكافحة .</a:t>
            </a:r>
          </a:p>
          <a:p>
            <a:pPr algn="r" rtl="1"/>
            <a:r>
              <a:rPr lang="ar-S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anose="02020603050405020304" pitchFamily="18" charset="-78"/>
                <a:cs typeface="Simplified Arabic" panose="02020603050405020304" pitchFamily="18" charset="-78"/>
              </a:rPr>
              <a:t>تقدير </a:t>
            </a:r>
            <a:r>
              <a:rPr lang="ar-S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الاموال اللازمة </a:t>
            </a:r>
            <a:r>
              <a:rPr lang="ar-S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anose="02020603050405020304" pitchFamily="18" charset="-78"/>
                <a:cs typeface="Simplified Arabic" panose="02020603050405020304" pitchFamily="18" charset="-78"/>
              </a:rPr>
              <a:t>للمكافحة</a:t>
            </a:r>
          </a:p>
          <a:p>
            <a:pPr algn="r" rtl="1"/>
            <a:r>
              <a:rPr lang="ar-S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anose="02020603050405020304" pitchFamily="18" charset="-78"/>
                <a:cs typeface="Simplified Arabic" panose="02020603050405020304" pitchFamily="18" charset="-78"/>
              </a:rPr>
              <a:t>اعطاء القواعد لاجراء بحوث في المستقبل </a:t>
            </a:r>
            <a:r>
              <a:rPr lang="ar-S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anose="02020603050405020304" pitchFamily="18" charset="-78"/>
                <a:cs typeface="Simplified Arabic" panose="02020603050405020304" pitchFamily="18" charset="-78"/>
              </a:rPr>
              <a:t>حيث ان معرفة </a:t>
            </a:r>
            <a:r>
              <a:rPr lang="ar-S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الاهمية النسبية </a:t>
            </a:r>
            <a:r>
              <a:rPr lang="ar-S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anose="02020603050405020304" pitchFamily="18" charset="-78"/>
                <a:cs typeface="Simplified Arabic" panose="02020603050405020304" pitchFamily="18" charset="-78"/>
              </a:rPr>
              <a:t>للعوامل المحددة </a:t>
            </a:r>
            <a:r>
              <a:rPr lang="ar-S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anose="02020603050405020304" pitchFamily="18" charset="-78"/>
                <a:cs typeface="Simplified Arabic" panose="02020603050405020304" pitchFamily="18" charset="-78"/>
              </a:rPr>
              <a:t>للانتاج تساعد على تثبيت اوليات فعالة في وضع قنوات البحث من اجل </a:t>
            </a:r>
            <a:r>
              <a:rPr lang="ar-S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anose="02020603050405020304" pitchFamily="18" charset="-78"/>
                <a:cs typeface="Simplified Arabic" panose="02020603050405020304" pitchFamily="18" charset="-78"/>
              </a:rPr>
              <a:t>تقليل الخسائر </a:t>
            </a:r>
            <a:r>
              <a:rPr lang="ar-S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anose="02020603050405020304" pitchFamily="18" charset="-78"/>
                <a:cs typeface="Simplified Arabic" panose="02020603050405020304" pitchFamily="18" charset="-78"/>
              </a:rPr>
              <a:t>في </a:t>
            </a:r>
            <a:r>
              <a:rPr lang="ar-S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anose="02020603050405020304" pitchFamily="18" charset="-78"/>
                <a:cs typeface="Simplified Arabic" panose="02020603050405020304" pitchFamily="18" charset="-78"/>
              </a:rPr>
              <a:t>المحصول</a:t>
            </a:r>
          </a:p>
          <a:p>
            <a:pPr algn="r" rtl="1"/>
            <a:r>
              <a:rPr lang="ar-S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anose="02020603050405020304" pitchFamily="18" charset="-78"/>
                <a:cs typeface="Simplified Arabic" panose="02020603050405020304" pitchFamily="18" charset="-78"/>
              </a:rPr>
              <a:t>وكذلك </a:t>
            </a:r>
            <a:r>
              <a:rPr lang="ar-S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anose="02020603050405020304" pitchFamily="18" charset="-78"/>
                <a:cs typeface="Simplified Arabic" panose="02020603050405020304" pitchFamily="18" charset="-78"/>
              </a:rPr>
              <a:t>تساعد على الانتباه الى التدابير الوقائية او تبني </a:t>
            </a:r>
            <a:r>
              <a:rPr lang="ar-S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anose="02020603050405020304" pitchFamily="18" charset="-78"/>
                <a:cs typeface="Simplified Arabic" panose="02020603050405020304" pitchFamily="18" charset="-78"/>
              </a:rPr>
              <a:t>عمليات زراعية </a:t>
            </a:r>
            <a:r>
              <a:rPr lang="ar-S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anose="02020603050405020304" pitchFamily="18" charset="-78"/>
                <a:cs typeface="Simplified Arabic" panose="02020603050405020304" pitchFamily="18" charset="-78"/>
              </a:rPr>
              <a:t>جديدة مثل زراعة اصناف مقاومة او التنبؤ بالآفة او بوقت المكافحة كما </a:t>
            </a:r>
            <a:r>
              <a:rPr lang="ar-SA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anose="02020603050405020304" pitchFamily="18" charset="-78"/>
                <a:cs typeface="Simplified Arabic" panose="02020603050405020304" pitchFamily="18" charset="-78"/>
              </a:rPr>
              <a:t>سيرد لاحقاً </a:t>
            </a:r>
            <a:r>
              <a:rPr lang="ar-S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anose="02020603050405020304" pitchFamily="18" charset="-78"/>
                <a:cs typeface="Simplified Arabic" panose="02020603050405020304" pitchFamily="18" charset="-78"/>
              </a:rPr>
              <a:t>او حتى باستخدام احسن مكافحة باقل مقدار من المبيدات المستخدم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43884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943" y="231560"/>
            <a:ext cx="11476051" cy="4444435"/>
          </a:xfrm>
        </p:spPr>
        <p:txBody>
          <a:bodyPr>
            <a:noAutofit/>
          </a:bodyPr>
          <a:lstStyle/>
          <a:p>
            <a:pPr marL="0" indent="0" algn="r" rtl="1">
              <a:buNone/>
            </a:pPr>
            <a:r>
              <a:rPr lang="ar-SA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anose="02020603050405020304" pitchFamily="18" charset="-78"/>
                <a:cs typeface="Simplified Arabic" panose="02020603050405020304" pitchFamily="18" charset="-78"/>
              </a:rPr>
              <a:t>طرق تقدير الخسائر في </a:t>
            </a:r>
            <a:r>
              <a:rPr lang="ar-SA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anose="02020603050405020304" pitchFamily="18" charset="-78"/>
                <a:cs typeface="Simplified Arabic" panose="02020603050405020304" pitchFamily="18" charset="-78"/>
              </a:rPr>
              <a:t>المحاصيل    </a:t>
            </a:r>
            <a:r>
              <a:rPr lang="en-US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anose="02020603050405020304" pitchFamily="18" charset="-78"/>
                <a:cs typeface="Simplified Arabic" panose="02020603050405020304" pitchFamily="18" charset="-78"/>
              </a:rPr>
              <a:t>Methods of assessing crop losses</a:t>
            </a:r>
            <a:endParaRPr lang="ar-SA" sz="24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marL="0" indent="0" algn="r" rtl="1">
              <a:buNone/>
            </a:pPr>
            <a:r>
              <a:rPr lang="ar-SA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anose="02020603050405020304" pitchFamily="18" charset="-78"/>
                <a:cs typeface="Simplified Arabic" panose="02020603050405020304" pitchFamily="18" charset="-78"/>
              </a:rPr>
              <a:t> </a:t>
            </a:r>
          </a:p>
          <a:p>
            <a:pPr marL="0" indent="0" algn="r" rtl="1">
              <a:buNone/>
            </a:pPr>
            <a:r>
              <a:rPr lang="ar-SA" sz="2400" b="1" dirty="0">
                <a:solidFill>
                  <a:srgbClr val="C00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لدراسة العلاقة </a:t>
            </a:r>
            <a:r>
              <a:rPr lang="ar-SA" sz="2400" b="1" u="sng" dirty="0">
                <a:solidFill>
                  <a:srgbClr val="C00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بين الناتج والاصابة </a:t>
            </a:r>
            <a:r>
              <a:rPr lang="ar-SA" sz="2400" b="1" dirty="0">
                <a:solidFill>
                  <a:srgbClr val="C00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- الارقام الموثوق بها عن الخسائر العالمية والمحلية تشكل في النهاية قواعد لبرامج جيدة من ادارة ومكافحة الآفات</a:t>
            </a:r>
            <a:endParaRPr lang="en-US" sz="2400" b="1" dirty="0">
              <a:solidFill>
                <a:srgbClr val="C00000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algn="r" rtl="1"/>
            <a:r>
              <a:rPr lang="ar-SA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anose="02020603050405020304" pitchFamily="18" charset="-78"/>
                <a:cs typeface="Simplified Arabic" panose="02020603050405020304" pitchFamily="18" charset="-78"/>
              </a:rPr>
              <a:t>"</a:t>
            </a:r>
            <a:r>
              <a:rPr lang="ar-SA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anose="02020603050405020304" pitchFamily="18" charset="-78"/>
                <a:cs typeface="Simplified Arabic" panose="02020603050405020304" pitchFamily="18" charset="-78"/>
              </a:rPr>
              <a:t>تجارب </a:t>
            </a:r>
            <a:r>
              <a:rPr lang="ar-SA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الحقول المكررة لتقدير المحصول كنتيجة للاصابة </a:t>
            </a:r>
            <a:r>
              <a:rPr lang="ar-SA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anose="02020603050405020304" pitchFamily="18" charset="-78"/>
                <a:cs typeface="Simplified Arabic" panose="02020603050405020304" pitchFamily="18" charset="-78"/>
              </a:rPr>
              <a:t>بالآفات"</a:t>
            </a:r>
            <a:endParaRPr lang="ar-SA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lvl="1" algn="r" rtl="1"/>
            <a:r>
              <a:rPr lang="ar-SA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قطاعات عشوائية مختارة في الحقول او المزارع </a:t>
            </a:r>
          </a:p>
          <a:p>
            <a:pPr lvl="1" algn="r" rtl="1"/>
            <a:r>
              <a:rPr lang="ar-SA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يسمح للنبات </a:t>
            </a:r>
            <a:r>
              <a:rPr lang="ar-SA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في  بعض القطع بان تتضرر بواسطة مجموعة من الآفات طبيعياً  </a:t>
            </a:r>
          </a:p>
          <a:p>
            <a:pPr lvl="1" algn="r" rtl="1"/>
            <a:r>
              <a:rPr lang="ar-SA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تترك </a:t>
            </a:r>
            <a:r>
              <a:rPr lang="ar-SA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بعض القطع خالية </a:t>
            </a:r>
            <a:r>
              <a:rPr lang="ar-SA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من الآفات  ( ضابط ) (باستخدام معاملات التغطية بالمبيدات)</a:t>
            </a:r>
          </a:p>
          <a:p>
            <a:pPr algn="r" rtl="1"/>
            <a:r>
              <a:rPr lang="ar-SA" sz="2400" b="1" dirty="0" smtClean="0">
                <a:solidFill>
                  <a:srgbClr val="C00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وضع المحصول او النبات  في اقفاص لحفظه من الآفات او ازالة الآفات اصطناعياً او اصابة النبات اصابة اصطناعية</a:t>
            </a:r>
          </a:p>
        </p:txBody>
      </p:sp>
      <p:sp>
        <p:nvSpPr>
          <p:cNvPr id="7" name="Rectangle 6"/>
          <p:cNvSpPr/>
          <p:nvPr/>
        </p:nvSpPr>
        <p:spPr>
          <a:xfrm>
            <a:off x="667658" y="4675995"/>
            <a:ext cx="1112757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ar-SA" sz="24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التجارب الحقلية المكررة وفي مواقع مختلفة او لاعوام معينة في منطقة </a:t>
            </a:r>
            <a:r>
              <a:rPr lang="ar-SA" sz="24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واحدة</a:t>
            </a:r>
          </a:p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ar-SA" sz="24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جمع المعلومات عن </a:t>
            </a:r>
            <a:r>
              <a:rPr lang="ar-SA" sz="2400" b="1" u="sng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شدة الآفة </a:t>
            </a:r>
            <a:r>
              <a:rPr lang="ar-SA" sz="24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يمكن تثبيت تأثيرها على نقصان </a:t>
            </a:r>
            <a:r>
              <a:rPr lang="ar-SA" sz="2400" b="1" u="sng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الناتج </a:t>
            </a:r>
          </a:p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ar-SA" sz="24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تعيين النقاط لكل مستوى من شدة الآفة ومقارنتها بنقصان الناتج</a:t>
            </a:r>
          </a:p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ar-SA" sz="2400" b="1" dirty="0" smtClean="0">
                <a:solidFill>
                  <a:srgbClr val="C00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رسم </a:t>
            </a:r>
            <a:r>
              <a:rPr lang="ar-SA" sz="2400" b="1" dirty="0">
                <a:solidFill>
                  <a:srgbClr val="C00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العلاقة الخطية بينهما وعادة تكون لوغارتمية </a:t>
            </a:r>
            <a:endParaRPr lang="en-US" sz="2400" b="1" dirty="0">
              <a:solidFill>
                <a:srgbClr val="C00000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93706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513" y="359227"/>
            <a:ext cx="11606743" cy="4865916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ar-SA" b="1" dirty="0" smtClean="0">
                <a:solidFill>
                  <a:srgbClr val="FF0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استخدام علاقة الكلفة / الفائدة المتوخاه   </a:t>
            </a:r>
            <a:r>
              <a:rPr lang="en-US" b="1" dirty="0" smtClean="0">
                <a:solidFill>
                  <a:srgbClr val="FF0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Use of cost / potential benefit ratio</a:t>
            </a:r>
            <a:r>
              <a:rPr lang="ar-SA" b="1" dirty="0" smtClean="0">
                <a:solidFill>
                  <a:srgbClr val="FF0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  </a:t>
            </a:r>
          </a:p>
          <a:p>
            <a:pPr marL="0" indent="0" algn="r" rtl="1">
              <a:buNone/>
            </a:pPr>
            <a:endParaRPr lang="en-US" b="1" dirty="0" smtClean="0">
              <a:solidFill>
                <a:srgbClr val="FF0000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algn="r" rtl="1"/>
            <a:r>
              <a:rPr lang="ar-SA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الغاية المثالية المستخدمة في برامج ادارة الآفات</a:t>
            </a:r>
            <a:endParaRPr lang="ar-SA" b="1" dirty="0" smtClean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algn="r" rtl="1"/>
            <a:r>
              <a:rPr lang="ar-SA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معرفة العلاقة بين تكاليف المكافحة والفائدة المتوخاه لزيادة الانتاج </a:t>
            </a:r>
          </a:p>
          <a:p>
            <a:pPr algn="r" rtl="1"/>
            <a:r>
              <a:rPr lang="ar-SA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المعلومات </a:t>
            </a:r>
            <a:r>
              <a:rPr lang="ar-SA" b="1" dirty="0" smtClean="0">
                <a:solidFill>
                  <a:srgbClr val="FF0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مثل الربح الصافي </a:t>
            </a:r>
            <a:r>
              <a:rPr lang="ar-SA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لوحدة المساحة كنتيجة لمعاملة معينة </a:t>
            </a:r>
            <a:r>
              <a:rPr lang="ar-SA" dirty="0" smtClean="0">
                <a:solidFill>
                  <a:srgbClr val="FF0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ليست معروفة الا في حالات قليلة </a:t>
            </a:r>
          </a:p>
          <a:p>
            <a:pPr algn="r" rtl="1"/>
            <a:r>
              <a:rPr lang="ar-SA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ولمعرفة مثل هذه المعلومات يحتاج الامر الى فريق عمل من المختصين بالمحاصيل والاقتصاد والكومبيوتر للعمل معاً وفي التطبيق العملي يحدد اقتصاد المكافحة على اساس معدل الناتج لعدة كيلوغرامات / هكتار وهذا ما يمكن توقعه باستخدام ادارة  ناجحة للآفة الرئيسية .</a:t>
            </a:r>
            <a:endParaRPr lang="en-US" dirty="0" smtClean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endParaRPr lang="en-US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38288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486400" y="488893"/>
            <a:ext cx="6273380" cy="6124754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ar-SA" sz="28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أي</a:t>
            </a:r>
            <a:r>
              <a:rPr lang="en-US" sz="28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</a:t>
            </a:r>
            <a:r>
              <a:rPr lang="en-US" sz="2800" dirty="0" err="1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مستوى</a:t>
            </a:r>
            <a:r>
              <a:rPr lang="en-US" sz="28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</a:t>
            </a:r>
            <a:r>
              <a:rPr lang="en-US" sz="2800" dirty="0" err="1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من</a:t>
            </a:r>
            <a:r>
              <a:rPr lang="ar-SA" sz="28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</a:t>
            </a:r>
            <a:r>
              <a:rPr lang="ar-SA" sz="28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غزو </a:t>
            </a:r>
            <a:r>
              <a:rPr lang="en-US" sz="2800" dirty="0" err="1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الآفات</a:t>
            </a:r>
            <a:r>
              <a:rPr lang="en-US" sz="28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</a:t>
            </a:r>
            <a:r>
              <a:rPr lang="ar-SA" sz="28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يحدث إ</a:t>
            </a:r>
            <a:r>
              <a:rPr lang="en-US" sz="2800" dirty="0" err="1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صابة</a:t>
            </a:r>
            <a:r>
              <a:rPr lang="ar-SA" sz="28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</a:t>
            </a:r>
            <a:r>
              <a:rPr lang="en-US" sz="28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injury</a:t>
            </a:r>
            <a:r>
              <a:rPr lang="ar-SA" sz="28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</a:t>
            </a:r>
            <a:r>
              <a:rPr lang="en-US" sz="2800" b="1" u="sng" dirty="0" err="1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ولكن</a:t>
            </a:r>
            <a:r>
              <a:rPr lang="en-US" sz="2800" b="1" u="sng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</a:t>
            </a:r>
            <a:r>
              <a:rPr lang="en-US" sz="2800" b="1" u="sng" dirty="0" err="1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ليس</a:t>
            </a:r>
            <a:r>
              <a:rPr lang="en-US" sz="2800" b="1" u="sng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</a:t>
            </a:r>
            <a:r>
              <a:rPr lang="en-US" sz="2800" b="1" u="sng" dirty="0" err="1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كل</a:t>
            </a:r>
            <a:r>
              <a:rPr lang="en-US" sz="2800" b="1" u="sng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مستويات </a:t>
            </a:r>
            <a:r>
              <a:rPr lang="en-US" sz="2800" b="1" u="sng" dirty="0" err="1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الإصابة</a:t>
            </a:r>
            <a:r>
              <a:rPr lang="ar-SA" sz="2800" b="1" u="sng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</a:t>
            </a:r>
            <a:r>
              <a:rPr lang="en-US" sz="2800" b="1" u="sng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injury </a:t>
            </a:r>
            <a:r>
              <a:rPr lang="ar-SA" sz="2800" b="1" u="sng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ت</a:t>
            </a:r>
            <a:r>
              <a:rPr lang="en-US" sz="2800" b="1" u="sng" dirty="0" err="1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سبب</a:t>
            </a:r>
            <a:r>
              <a:rPr lang="en-US" sz="2800" b="1" u="sng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</a:t>
            </a:r>
            <a:r>
              <a:rPr lang="en-US" sz="2800" b="1" u="sng" dirty="0" err="1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ضرر</a:t>
            </a:r>
            <a:r>
              <a:rPr lang="en-US" sz="2800" b="1" u="sng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damage</a:t>
            </a:r>
            <a:r>
              <a:rPr lang="ar-SA" sz="2800" b="1" u="sng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:</a:t>
            </a:r>
          </a:p>
          <a:p>
            <a:pPr algn="r" rtl="1"/>
            <a:endParaRPr lang="ar-SA" sz="2800" b="1" u="sng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marL="1085850" lvl="2" indent="-457200" algn="r" rtl="1">
              <a:buFont typeface="Arial" panose="020B0604020202020204" pitchFamily="34" charset="0"/>
              <a:buChar char="•"/>
            </a:pPr>
            <a:r>
              <a:rPr lang="en-US" sz="2800" dirty="0" err="1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غالبا</a:t>
            </a:r>
            <a:r>
              <a:rPr lang="en-US" sz="28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</a:t>
            </a:r>
            <a:r>
              <a:rPr lang="en-US" sz="2800" dirty="0" err="1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ما</a:t>
            </a:r>
            <a:r>
              <a:rPr lang="en-US" sz="28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</a:t>
            </a:r>
            <a:r>
              <a:rPr lang="ar-SA" sz="28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تتحمل</a:t>
            </a:r>
            <a:r>
              <a:rPr lang="en-US" sz="28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</a:t>
            </a:r>
            <a:r>
              <a:rPr lang="en-US" sz="2800" dirty="0" err="1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النباتات</a:t>
            </a:r>
            <a:r>
              <a:rPr lang="en-US" sz="28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</a:t>
            </a:r>
            <a:r>
              <a:rPr lang="en-US" sz="2800" b="1" dirty="0" err="1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إصابات</a:t>
            </a:r>
            <a:r>
              <a:rPr lang="en-US" sz="2800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</a:t>
            </a:r>
            <a:r>
              <a:rPr lang="en-US" sz="2800" b="1" dirty="0" err="1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صغيرة</a:t>
            </a:r>
            <a:r>
              <a:rPr lang="en-US" sz="2800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</a:t>
            </a:r>
            <a:r>
              <a:rPr lang="en-US" sz="2800" dirty="0" err="1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دون</a:t>
            </a:r>
            <a:r>
              <a:rPr lang="en-US" sz="28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</a:t>
            </a:r>
            <a:r>
              <a:rPr lang="en-US" sz="2800" dirty="0" err="1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أي</a:t>
            </a:r>
            <a:r>
              <a:rPr lang="en-US" sz="28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</a:t>
            </a:r>
            <a:r>
              <a:rPr lang="en-US" sz="2800" b="1" dirty="0" err="1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ضرر</a:t>
            </a:r>
            <a:r>
              <a:rPr lang="ar-SA" sz="2800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.</a:t>
            </a:r>
          </a:p>
          <a:p>
            <a:pPr marL="1085850" lvl="2" indent="-457200" algn="r" rtl="1">
              <a:buFont typeface="Arial" panose="020B0604020202020204" pitchFamily="34" charset="0"/>
              <a:buChar char="•"/>
            </a:pPr>
            <a:r>
              <a:rPr lang="ar-SA" sz="28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بل </a:t>
            </a:r>
            <a:r>
              <a:rPr lang="en-US" sz="2800" dirty="0" err="1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تزيد</a:t>
            </a:r>
            <a:r>
              <a:rPr lang="en-US" sz="28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</a:t>
            </a:r>
            <a:r>
              <a:rPr lang="en-US" sz="2800" dirty="0" err="1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أحيانا</a:t>
            </a:r>
            <a:r>
              <a:rPr lang="en-US" sz="28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</a:t>
            </a:r>
            <a:r>
              <a:rPr lang="en-US" sz="2800" dirty="0" err="1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من</a:t>
            </a:r>
            <a:r>
              <a:rPr lang="en-US" sz="28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</a:t>
            </a:r>
            <a:r>
              <a:rPr lang="en-US" sz="2800" dirty="0" err="1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التعويض</a:t>
            </a:r>
            <a:r>
              <a:rPr lang="en-US" sz="28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</a:t>
            </a:r>
            <a:r>
              <a:rPr lang="en-US" sz="2800" dirty="0" err="1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عن</a:t>
            </a:r>
            <a:r>
              <a:rPr lang="en-US" sz="28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</a:t>
            </a:r>
            <a:r>
              <a:rPr lang="en-US" sz="2800" dirty="0" err="1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طريق</a:t>
            </a:r>
            <a:r>
              <a:rPr lang="en-US" sz="28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</a:t>
            </a:r>
            <a:r>
              <a:rPr lang="en-US" sz="2800" dirty="0" err="1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توجيه</a:t>
            </a:r>
            <a:r>
              <a:rPr lang="en-US" sz="28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</a:t>
            </a:r>
            <a:r>
              <a:rPr lang="en-US" sz="2800" dirty="0" err="1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المزيد</a:t>
            </a:r>
            <a:r>
              <a:rPr lang="en-US" sz="28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</a:t>
            </a:r>
            <a:r>
              <a:rPr lang="en-US" sz="2800" dirty="0" err="1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من</a:t>
            </a:r>
            <a:r>
              <a:rPr lang="en-US" sz="28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</a:t>
            </a:r>
            <a:r>
              <a:rPr lang="en-US" sz="2800" dirty="0" err="1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الطاقة</a:t>
            </a:r>
            <a:r>
              <a:rPr lang="en-US" sz="28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</a:t>
            </a:r>
            <a:r>
              <a:rPr lang="en-US" sz="2800" dirty="0" err="1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أو</a:t>
            </a:r>
            <a:r>
              <a:rPr lang="en-US" sz="28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</a:t>
            </a:r>
            <a:r>
              <a:rPr lang="en-US" sz="2800" dirty="0" err="1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الموارد</a:t>
            </a:r>
            <a:r>
              <a:rPr lang="en-US" sz="28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</a:t>
            </a:r>
            <a:r>
              <a:rPr lang="en-US" sz="2800" dirty="0" err="1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إلى</a:t>
            </a:r>
            <a:r>
              <a:rPr lang="en-US" sz="28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</a:t>
            </a:r>
            <a:r>
              <a:rPr lang="en-US" sz="2800" dirty="0" err="1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محطات</a:t>
            </a:r>
            <a:r>
              <a:rPr lang="en-US" sz="28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</a:t>
            </a:r>
            <a:r>
              <a:rPr lang="en-US" sz="2800" dirty="0" err="1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نمو</a:t>
            </a:r>
            <a:r>
              <a:rPr lang="en-US" sz="28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</a:t>
            </a:r>
            <a:r>
              <a:rPr lang="en-US" sz="2800" dirty="0" err="1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أو</a:t>
            </a:r>
            <a:r>
              <a:rPr lang="en-US" sz="28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</a:t>
            </a:r>
            <a:r>
              <a:rPr lang="en-US" sz="2800" dirty="0" err="1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هياكل</a:t>
            </a:r>
            <a:r>
              <a:rPr lang="en-US" sz="28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</a:t>
            </a:r>
            <a:r>
              <a:rPr lang="en-US" sz="2800" dirty="0" err="1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مثمر</a:t>
            </a:r>
            <a:r>
              <a:rPr lang="ar-SA" sz="28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ة.</a:t>
            </a:r>
          </a:p>
          <a:p>
            <a:pPr marL="1085850" lvl="2" indent="-457200" algn="r" rtl="1">
              <a:buFont typeface="Arial" panose="020B0604020202020204" pitchFamily="34" charset="0"/>
              <a:buChar char="•"/>
            </a:pPr>
            <a:r>
              <a:rPr lang="en-US" sz="2800" dirty="0" err="1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انخفاض</a:t>
            </a:r>
            <a:r>
              <a:rPr lang="en-US" sz="28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</a:t>
            </a:r>
            <a:r>
              <a:rPr lang="en-US" sz="2800" dirty="0" err="1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مستوى</a:t>
            </a:r>
            <a:r>
              <a:rPr lang="en-US" sz="28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</a:t>
            </a:r>
            <a:r>
              <a:rPr lang="en-US" sz="2800" dirty="0" err="1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إل</a:t>
            </a:r>
            <a:r>
              <a:rPr lang="ar-SA" sz="28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</a:t>
            </a:r>
            <a:r>
              <a:rPr lang="en-US" sz="2800" dirty="0" err="1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صابة</a:t>
            </a:r>
            <a:r>
              <a:rPr lang="en-US" sz="28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</a:t>
            </a:r>
            <a:r>
              <a:rPr lang="ar-SA" sz="28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قد لا يتسبب </a:t>
            </a:r>
            <a:r>
              <a:rPr lang="en-US" sz="2800" dirty="0" err="1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في</a:t>
            </a:r>
            <a:r>
              <a:rPr lang="en-US" sz="28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</a:t>
            </a:r>
            <a:r>
              <a:rPr lang="en-US" sz="2800" dirty="0" err="1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حدوث</a:t>
            </a:r>
            <a:r>
              <a:rPr lang="en-US" sz="28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</a:t>
            </a:r>
            <a:r>
              <a:rPr lang="en-US" sz="2800" dirty="0" err="1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أضرار</a:t>
            </a:r>
            <a:r>
              <a:rPr lang="en-US" sz="28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</a:t>
            </a:r>
            <a:r>
              <a:rPr lang="en-US" sz="2800" dirty="0" err="1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كافية</a:t>
            </a:r>
            <a:r>
              <a:rPr lang="en-US" sz="28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</a:t>
            </a:r>
            <a:r>
              <a:rPr lang="ar-SA" sz="28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ل</a:t>
            </a:r>
            <a:r>
              <a:rPr lang="ar-SA" sz="28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تبرر </a:t>
            </a:r>
            <a:r>
              <a:rPr lang="en-US" sz="2800" dirty="0" err="1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نفقات</a:t>
            </a:r>
            <a:r>
              <a:rPr lang="en-US" sz="28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</a:t>
            </a:r>
            <a:r>
              <a:rPr lang="en-US" sz="2800" dirty="0" err="1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عمليات</a:t>
            </a:r>
            <a:r>
              <a:rPr lang="en-US" sz="28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</a:t>
            </a:r>
            <a:r>
              <a:rPr lang="ar-SA" sz="28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إ</a:t>
            </a:r>
            <a:r>
              <a:rPr lang="ar-SA" sz="28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دارة الآفة.</a:t>
            </a:r>
          </a:p>
          <a:p>
            <a:pPr marL="1085850" lvl="2" indent="-457200" algn="r" rtl="1">
              <a:buFont typeface="Arial" panose="020B0604020202020204" pitchFamily="34" charset="0"/>
              <a:buChar char="•"/>
            </a:pPr>
            <a:r>
              <a:rPr lang="en-US" sz="2800" dirty="0" err="1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وهذه</a:t>
            </a:r>
            <a:r>
              <a:rPr lang="en-US" sz="28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</a:t>
            </a:r>
            <a:r>
              <a:rPr lang="en-US" sz="2800" dirty="0" err="1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الخسائر</a:t>
            </a:r>
            <a:r>
              <a:rPr lang="en-US" sz="28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</a:t>
            </a:r>
            <a:r>
              <a:rPr lang="en-US" sz="2800" dirty="0" err="1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الاقتصادية</a:t>
            </a:r>
            <a:r>
              <a:rPr lang="en-US" sz="28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</a:t>
            </a:r>
            <a:r>
              <a:rPr lang="en-US" sz="2800" dirty="0" err="1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الفرعية</a:t>
            </a:r>
            <a:r>
              <a:rPr lang="en-US" sz="28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</a:t>
            </a:r>
            <a:r>
              <a:rPr lang="en-US" sz="2800" dirty="0" err="1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هي</a:t>
            </a:r>
            <a:r>
              <a:rPr lang="en-US" sz="28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</a:t>
            </a:r>
            <a:r>
              <a:rPr lang="en-US" sz="2800" dirty="0" err="1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ببساطة</a:t>
            </a:r>
            <a:r>
              <a:rPr lang="en-US" sz="28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</a:t>
            </a:r>
            <a:r>
              <a:rPr lang="en-US" sz="2800" dirty="0" err="1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جزء</a:t>
            </a:r>
            <a:r>
              <a:rPr lang="en-US" sz="28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</a:t>
            </a:r>
            <a:r>
              <a:rPr lang="en-US" sz="2800" dirty="0" err="1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من</a:t>
            </a:r>
            <a:r>
              <a:rPr lang="en-US" sz="28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</a:t>
            </a:r>
            <a:r>
              <a:rPr lang="en-US" sz="2800" dirty="0" err="1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تكلفة</a:t>
            </a:r>
            <a:r>
              <a:rPr lang="en-US" sz="28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</a:t>
            </a:r>
            <a:r>
              <a:rPr lang="en-US" sz="2800" dirty="0" err="1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ممارسة</a:t>
            </a:r>
            <a:r>
              <a:rPr lang="en-US" sz="28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</a:t>
            </a:r>
            <a:r>
              <a:rPr lang="en-US" sz="2800" dirty="0" err="1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الأعمال</a:t>
            </a:r>
            <a:r>
              <a:rPr lang="en-US" sz="28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</a:t>
            </a:r>
            <a:r>
              <a:rPr lang="en-US" sz="2800" dirty="0" err="1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التجارية</a:t>
            </a:r>
            <a:r>
              <a:rPr lang="ar-SA" sz="28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.</a:t>
            </a:r>
            <a:endParaRPr lang="en-US" sz="2800" dirty="0" smtClean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02103" y="470075"/>
            <a:ext cx="4879571" cy="2122921"/>
          </a:xfrm>
          <a:solidFill>
            <a:schemeClr val="bg1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r" rtl="1"/>
            <a:r>
              <a:rPr lang="en-US" dirty="0" err="1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في</a:t>
            </a:r>
            <a:r>
              <a:rPr lang="en-US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</a:t>
            </a:r>
            <a:r>
              <a:rPr lang="en-US" dirty="0" err="1">
                <a:latin typeface="Simplified Arabic" panose="02020603050405020304" pitchFamily="18" charset="-78"/>
                <a:cs typeface="Simplified Arabic" panose="02020603050405020304" pitchFamily="18" charset="-78"/>
              </a:rPr>
              <a:t>مرحلة</a:t>
            </a:r>
            <a:r>
              <a:rPr lang="en-US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</a:t>
            </a:r>
            <a:r>
              <a:rPr lang="en-US" dirty="0" err="1">
                <a:latin typeface="Simplified Arabic" panose="02020603050405020304" pitchFamily="18" charset="-78"/>
                <a:cs typeface="Simplified Arabic" panose="02020603050405020304" pitchFamily="18" charset="-78"/>
              </a:rPr>
              <a:t>ما</a:t>
            </a:r>
            <a:r>
              <a:rPr lang="en-US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</a:t>
            </a:r>
            <a:r>
              <a:rPr lang="en-US" dirty="0" err="1">
                <a:latin typeface="Simplified Arabic" panose="02020603050405020304" pitchFamily="18" charset="-78"/>
                <a:cs typeface="Simplified Arabic" panose="02020603050405020304" pitchFamily="18" charset="-78"/>
              </a:rPr>
              <a:t>من</a:t>
            </a:r>
            <a:r>
              <a:rPr lang="en-US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</a:t>
            </a:r>
            <a:r>
              <a:rPr lang="en-US" dirty="0" err="1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مر</a:t>
            </a:r>
            <a:r>
              <a:rPr lang="ar-SA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</a:t>
            </a:r>
            <a:r>
              <a:rPr lang="en-US" dirty="0" err="1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حل</a:t>
            </a:r>
            <a:r>
              <a:rPr lang="en-US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</a:t>
            </a:r>
            <a:r>
              <a:rPr lang="en-US" dirty="0" err="1">
                <a:latin typeface="Simplified Arabic" panose="02020603050405020304" pitchFamily="18" charset="-78"/>
                <a:cs typeface="Simplified Arabic" panose="02020603050405020304" pitchFamily="18" charset="-78"/>
              </a:rPr>
              <a:t>نمو</a:t>
            </a:r>
            <a:r>
              <a:rPr lang="en-US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</a:t>
            </a:r>
            <a:r>
              <a:rPr lang="en-US" dirty="0" err="1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عدد</a:t>
            </a:r>
            <a:r>
              <a:rPr lang="ar-SA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(كثافة)</a:t>
            </a:r>
            <a:r>
              <a:rPr lang="en-US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</a:t>
            </a:r>
            <a:r>
              <a:rPr lang="en-US" dirty="0" err="1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الآف</a:t>
            </a:r>
            <a:r>
              <a:rPr lang="ar-SA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ة.</a:t>
            </a:r>
          </a:p>
          <a:p>
            <a:pPr algn="r" rtl="1"/>
            <a:r>
              <a:rPr lang="en-US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</a:t>
            </a:r>
            <a:r>
              <a:rPr lang="ar-SA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الوصول</a:t>
            </a:r>
            <a:r>
              <a:rPr lang="en-US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</a:t>
            </a:r>
            <a:r>
              <a:rPr lang="en-US" dirty="0" err="1">
                <a:latin typeface="Simplified Arabic" panose="02020603050405020304" pitchFamily="18" charset="-78"/>
                <a:cs typeface="Simplified Arabic" panose="02020603050405020304" pitchFamily="18" charset="-78"/>
              </a:rPr>
              <a:t>إلى</a:t>
            </a:r>
            <a:r>
              <a:rPr lang="en-US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</a:t>
            </a:r>
            <a:r>
              <a:rPr lang="en-US" dirty="0" err="1">
                <a:latin typeface="Simplified Arabic" panose="02020603050405020304" pitchFamily="18" charset="-78"/>
                <a:cs typeface="Simplified Arabic" panose="02020603050405020304" pitchFamily="18" charset="-78"/>
              </a:rPr>
              <a:t>نقطة</a:t>
            </a:r>
            <a:r>
              <a:rPr lang="en-US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</a:t>
            </a:r>
            <a:r>
              <a:rPr lang="en-US" dirty="0" err="1">
                <a:latin typeface="Simplified Arabic" panose="02020603050405020304" pitchFamily="18" charset="-78"/>
                <a:cs typeface="Simplified Arabic" panose="02020603050405020304" pitchFamily="18" charset="-78"/>
              </a:rPr>
              <a:t>حيث</a:t>
            </a:r>
            <a:r>
              <a:rPr lang="en-US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</a:t>
            </a:r>
            <a:r>
              <a:rPr lang="en-US" dirty="0" err="1">
                <a:latin typeface="Simplified Arabic" panose="02020603050405020304" pitchFamily="18" charset="-78"/>
                <a:cs typeface="Simplified Arabic" panose="02020603050405020304" pitchFamily="18" charset="-78"/>
              </a:rPr>
              <a:t>يبدأ</a:t>
            </a:r>
            <a:r>
              <a:rPr lang="en-US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</a:t>
            </a:r>
            <a:r>
              <a:rPr lang="en-US" dirty="0" err="1">
                <a:latin typeface="Simplified Arabic" panose="02020603050405020304" pitchFamily="18" charset="-78"/>
                <a:cs typeface="Simplified Arabic" panose="02020603050405020304" pitchFamily="18" charset="-78"/>
              </a:rPr>
              <a:t>في</a:t>
            </a:r>
            <a:r>
              <a:rPr lang="en-US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</a:t>
            </a:r>
            <a:r>
              <a:rPr lang="en-US" dirty="0" err="1">
                <a:latin typeface="Simplified Arabic" panose="02020603050405020304" pitchFamily="18" charset="-78"/>
                <a:cs typeface="Simplified Arabic" panose="02020603050405020304" pitchFamily="18" charset="-78"/>
              </a:rPr>
              <a:t>إحداث</a:t>
            </a:r>
            <a:r>
              <a:rPr lang="en-US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</a:t>
            </a:r>
            <a:r>
              <a:rPr lang="en-US" dirty="0" err="1">
                <a:latin typeface="Simplified Arabic" panose="02020603050405020304" pitchFamily="18" charset="-78"/>
                <a:cs typeface="Simplified Arabic" panose="02020603050405020304" pitchFamily="18" charset="-78"/>
              </a:rPr>
              <a:t>ضرر</a:t>
            </a:r>
            <a:r>
              <a:rPr lang="en-US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</a:t>
            </a:r>
            <a:r>
              <a:rPr lang="en-US" dirty="0" err="1">
                <a:latin typeface="Simplified Arabic" panose="02020603050405020304" pitchFamily="18" charset="-78"/>
                <a:cs typeface="Simplified Arabic" panose="02020603050405020304" pitchFamily="18" charset="-78"/>
              </a:rPr>
              <a:t>كاف</a:t>
            </a:r>
            <a:r>
              <a:rPr lang="en-US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</a:t>
            </a:r>
            <a:r>
              <a:rPr lang="en-US" dirty="0" err="1">
                <a:latin typeface="Simplified Arabic" panose="02020603050405020304" pitchFamily="18" charset="-78"/>
                <a:cs typeface="Simplified Arabic" panose="02020603050405020304" pitchFamily="18" charset="-78"/>
              </a:rPr>
              <a:t>لتبرير</a:t>
            </a:r>
            <a:r>
              <a:rPr lang="en-US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</a:t>
            </a:r>
            <a:r>
              <a:rPr lang="en-US" dirty="0" err="1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نفقات</a:t>
            </a:r>
            <a:r>
              <a:rPr lang="en-US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</a:t>
            </a:r>
            <a:r>
              <a:rPr lang="en-US" dirty="0" err="1">
                <a:latin typeface="Simplified Arabic" panose="02020603050405020304" pitchFamily="18" charset="-78"/>
                <a:cs typeface="Simplified Arabic" panose="02020603050405020304" pitchFamily="18" charset="-78"/>
              </a:rPr>
              <a:t>تدابير</a:t>
            </a:r>
            <a:r>
              <a:rPr lang="en-US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</a:t>
            </a:r>
            <a:r>
              <a:rPr lang="ar-SA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الإدارة.</a:t>
            </a:r>
          </a:p>
        </p:txBody>
      </p:sp>
      <p:sp>
        <p:nvSpPr>
          <p:cNvPr id="10" name="Rectangle 9"/>
          <p:cNvSpPr/>
          <p:nvPr/>
        </p:nvSpPr>
        <p:spPr>
          <a:xfrm>
            <a:off x="421802" y="2592996"/>
            <a:ext cx="4859872" cy="3970318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 rtl="1"/>
            <a:r>
              <a:rPr lang="en-US" sz="2800" b="1" dirty="0" smtClean="0">
                <a:solidFill>
                  <a:srgbClr val="FF0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ولكن </a:t>
            </a:r>
            <a:r>
              <a:rPr lang="en-US" sz="2800" b="1" dirty="0" err="1" smtClean="0">
                <a:solidFill>
                  <a:srgbClr val="FF0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كيف</a:t>
            </a:r>
            <a:r>
              <a:rPr lang="en-US" sz="2800" b="1" dirty="0" smtClean="0">
                <a:solidFill>
                  <a:srgbClr val="FF0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يمكن</a:t>
            </a:r>
            <a:r>
              <a:rPr lang="en-US" sz="2800" b="1" dirty="0" smtClean="0">
                <a:solidFill>
                  <a:srgbClr val="FF0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 </a:t>
            </a:r>
            <a:r>
              <a:rPr lang="ar-SA" sz="2800" b="1" dirty="0" smtClean="0">
                <a:solidFill>
                  <a:srgbClr val="FF0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للمختص </a:t>
            </a:r>
            <a:r>
              <a:rPr lang="en-US" sz="2800" b="1" dirty="0" smtClean="0">
                <a:solidFill>
                  <a:srgbClr val="FF0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 أن </a:t>
            </a:r>
            <a:r>
              <a:rPr lang="en-US" sz="2800" b="1" dirty="0" err="1" smtClean="0">
                <a:solidFill>
                  <a:srgbClr val="FF0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يعرف</a:t>
            </a:r>
            <a:r>
              <a:rPr lang="en-US" sz="2800" b="1" dirty="0" smtClean="0">
                <a:solidFill>
                  <a:srgbClr val="FF0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متى</a:t>
            </a:r>
            <a:r>
              <a:rPr lang="en-US" sz="2800" b="1" dirty="0" smtClean="0">
                <a:solidFill>
                  <a:srgbClr val="FF0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يتم</a:t>
            </a:r>
            <a:r>
              <a:rPr lang="en-US" sz="2800" b="1" dirty="0" smtClean="0">
                <a:solidFill>
                  <a:srgbClr val="FF0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الوصول</a:t>
            </a:r>
            <a:r>
              <a:rPr lang="en-US" sz="2800" b="1" dirty="0" smtClean="0">
                <a:solidFill>
                  <a:srgbClr val="FF0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إلى</a:t>
            </a:r>
            <a:r>
              <a:rPr lang="en-US" sz="2800" b="1" dirty="0" smtClean="0">
                <a:solidFill>
                  <a:srgbClr val="FF0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هذه</a:t>
            </a:r>
            <a:r>
              <a:rPr lang="en-US" sz="2800" b="1" dirty="0" smtClean="0">
                <a:solidFill>
                  <a:srgbClr val="FF0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النقطة</a:t>
            </a:r>
            <a:r>
              <a:rPr lang="en-US" sz="28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؟</a:t>
            </a:r>
            <a:endParaRPr lang="ar-SA" sz="2800" dirty="0" smtClean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algn="r" rtl="1"/>
            <a:r>
              <a:rPr lang="en-US" sz="28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م</a:t>
            </a:r>
            <a:r>
              <a:rPr lang="ar-SA" sz="28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</a:t>
            </a:r>
            <a:r>
              <a:rPr lang="en-US" sz="28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</a:t>
            </a:r>
            <a:r>
              <a:rPr lang="en-US" sz="2800" dirty="0" err="1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عدد</a:t>
            </a:r>
            <a:r>
              <a:rPr lang="en-US" sz="28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</a:t>
            </a:r>
            <a:r>
              <a:rPr lang="ar-SA" sz="28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حفارات ساق النخيل التي تجعل المزارع يبدأ عملية الرش؟</a:t>
            </a:r>
          </a:p>
          <a:p>
            <a:pPr algn="r" rtl="1"/>
            <a:r>
              <a:rPr lang="en-US" sz="2800" dirty="0" err="1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تعتمد</a:t>
            </a:r>
            <a:r>
              <a:rPr lang="en-US" sz="28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</a:t>
            </a:r>
            <a:r>
              <a:rPr lang="en-US" sz="2800" dirty="0" err="1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الإجابة</a:t>
            </a:r>
            <a:r>
              <a:rPr lang="en-US" sz="28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</a:t>
            </a:r>
            <a:r>
              <a:rPr lang="en-US" sz="2800" dirty="0" err="1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على</a:t>
            </a:r>
            <a:r>
              <a:rPr lang="en-US" sz="28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</a:t>
            </a:r>
            <a:r>
              <a:rPr lang="en-US" sz="2800" dirty="0" err="1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جزئين</a:t>
            </a:r>
            <a:r>
              <a:rPr lang="en-US" sz="28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</a:t>
            </a:r>
            <a:r>
              <a:rPr lang="en-US" sz="2800" dirty="0" err="1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أساسيين</a:t>
            </a:r>
            <a:r>
              <a:rPr lang="en-US" sz="28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</a:t>
            </a:r>
            <a:r>
              <a:rPr lang="en-US" sz="2800" dirty="0" err="1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من</a:t>
            </a:r>
            <a:r>
              <a:rPr lang="en-US" sz="28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</a:t>
            </a:r>
            <a:r>
              <a:rPr lang="en-US" sz="2800" dirty="0" err="1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المعلومات</a:t>
            </a:r>
            <a:r>
              <a:rPr lang="en-US" sz="28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</a:t>
            </a:r>
            <a:r>
              <a:rPr lang="en-US" sz="2800" dirty="0" err="1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الاقتصادية</a:t>
            </a:r>
            <a:r>
              <a:rPr lang="en-US" sz="28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:</a:t>
            </a:r>
          </a:p>
          <a:p>
            <a:pPr algn="r" rtl="1"/>
            <a:r>
              <a:rPr lang="ar-SA" sz="28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ما هي الخسائر المالية التي تسببها الآفات؟</a:t>
            </a:r>
            <a:endParaRPr lang="en-US" sz="2800" dirty="0" smtClean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algn="r" rtl="1"/>
            <a:r>
              <a:rPr lang="ar-SA" sz="28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كم سيكلف السيطرة على الآفات؟</a:t>
            </a:r>
            <a:endParaRPr lang="en-US" sz="2800" dirty="0" smtClean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98938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629" y="217710"/>
            <a:ext cx="11751733" cy="6357261"/>
          </a:xfrm>
        </p:spPr>
        <p:txBody>
          <a:bodyPr>
            <a:normAutofit/>
          </a:bodyPr>
          <a:lstStyle/>
          <a:p>
            <a:pPr marL="0" indent="0" algn="ctr" rtl="1">
              <a:buNone/>
            </a:pPr>
            <a:r>
              <a:rPr lang="ar-SA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العلاقة </a:t>
            </a:r>
            <a:r>
              <a:rPr lang="ar-SA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بين شدة الآفة وخسارة </a:t>
            </a:r>
            <a:r>
              <a:rPr lang="ar-SA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المحصول </a:t>
            </a:r>
          </a:p>
          <a:p>
            <a:pPr marL="0" indent="0" algn="ctr" rtl="1">
              <a:buNone/>
            </a:pPr>
            <a:r>
              <a:rPr lang="en-US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Relationship between pest intensity and crop loss</a:t>
            </a:r>
            <a:endParaRPr lang="ar-SA" b="1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marL="0" indent="0" algn="ctr" rtl="1">
              <a:buNone/>
            </a:pPr>
            <a:endParaRPr lang="ar-SA" b="1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marL="0" indent="0" algn="r" rtl="1">
              <a:buNone/>
            </a:pPr>
            <a:r>
              <a:rPr lang="ar-SA" b="1" dirty="0" smtClean="0">
                <a:solidFill>
                  <a:srgbClr val="FF0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تحديد نقطة الإصابة</a:t>
            </a:r>
            <a:r>
              <a:rPr lang="en-US" b="1" dirty="0" smtClean="0">
                <a:solidFill>
                  <a:srgbClr val="FF0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Determination of injury point </a:t>
            </a:r>
            <a:endParaRPr lang="ar-SA" b="1" dirty="0">
              <a:solidFill>
                <a:srgbClr val="FF0000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algn="r" rtl="1"/>
            <a:r>
              <a:rPr lang="en-US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</a:t>
            </a:r>
            <a:r>
              <a:rPr lang="ar-SA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من الصعب </a:t>
            </a:r>
            <a:r>
              <a:rPr lang="ar-SA" b="1" u="sng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تحديد النقطة التي يبدأ بها انخفاض المحصول </a:t>
            </a:r>
            <a:r>
              <a:rPr lang="ar-SA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بسبب الكثافة السكانية للحشرات </a:t>
            </a:r>
          </a:p>
          <a:p>
            <a:pPr algn="r" rtl="1"/>
            <a:r>
              <a:rPr lang="ar-SA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للوصول </a:t>
            </a:r>
            <a:r>
              <a:rPr lang="ar-SA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الى تلك النقطة يجب اخذ العوامل التالية بنظر الاعتبار :</a:t>
            </a:r>
          </a:p>
          <a:p>
            <a:pPr marL="914400" lvl="2" indent="0" algn="r" rtl="1">
              <a:buNone/>
            </a:pPr>
            <a:r>
              <a:rPr lang="ar-SA" sz="28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1- كمية </a:t>
            </a:r>
            <a:r>
              <a:rPr lang="ar-SA" sz="28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ونوعية المحصول </a:t>
            </a:r>
            <a:endParaRPr lang="ar-SA" sz="2800" dirty="0" smtClean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marL="914400" lvl="2" indent="0" algn="r" rtl="1">
              <a:buNone/>
            </a:pPr>
            <a:r>
              <a:rPr lang="ar-SA" sz="28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2- القيمة </a:t>
            </a:r>
            <a:r>
              <a:rPr lang="ar-SA" sz="28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الاقتصادية للمحصول </a:t>
            </a:r>
            <a:endParaRPr lang="ar-SA" sz="2800" dirty="0" smtClean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marL="914400" lvl="2" indent="0" algn="r" rtl="1">
              <a:buNone/>
            </a:pPr>
            <a:r>
              <a:rPr lang="ar-SA" sz="28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3- تكاليف </a:t>
            </a:r>
            <a:r>
              <a:rPr lang="ar-SA" sz="28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تدابير </a:t>
            </a:r>
            <a:r>
              <a:rPr lang="ar-SA" sz="28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الادارة</a:t>
            </a:r>
            <a:endParaRPr lang="ar-SA" sz="2800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42096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37029" y="1522812"/>
            <a:ext cx="11176000" cy="4223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SA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مثال :</a:t>
            </a:r>
            <a:r>
              <a:rPr lang="ar-SA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في بحث لآفات قصب السكر في لوزيانا في الولايات المتحدة</a:t>
            </a:r>
          </a:p>
          <a:p>
            <a:pPr algn="r" rtl="1"/>
            <a:r>
              <a:rPr lang="ar-SA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حددت نسبة 5% من الإصابة في حفارات الساق </a:t>
            </a:r>
            <a:r>
              <a:rPr lang="ar-SA" b="1" dirty="0" smtClean="0">
                <a:solidFill>
                  <a:srgbClr val="FF0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كحد اقتصادي حرج </a:t>
            </a:r>
          </a:p>
          <a:p>
            <a:pPr algn="r" rtl="1"/>
            <a:r>
              <a:rPr lang="ar-SA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وجد ان الإصابة التي لم تكافح بهذا المستوى أدت الى ما يلي :-</a:t>
            </a:r>
          </a:p>
          <a:p>
            <a:pPr lvl="1" algn="r" rtl="1"/>
            <a:r>
              <a:rPr lang="ar-SA" sz="28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حوالي 10 % من السلاميات في النبات حفرت من قبل اليرقات خلال موسم المحصول</a:t>
            </a:r>
          </a:p>
          <a:p>
            <a:pPr lvl="1" algn="r" rtl="1"/>
            <a:r>
              <a:rPr lang="ar-SA" sz="28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. نتيجة الإصابة حدث نقصان بمقدار 41.25 دولار للهكتار الواحد في حين ان المزارعون يدفعون ما قيمته 30.5 دولار هكتار كتكاليف للمسح وخدمات الرش بمعدل 3 رشات للموسم الواحد .</a:t>
            </a:r>
          </a:p>
          <a:p>
            <a:pPr algn="r" rtl="1"/>
            <a:r>
              <a:rPr lang="ar-SA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. ؟= 30.5 – 41.5 </a:t>
            </a:r>
          </a:p>
          <a:p>
            <a:pPr algn="r" rtl="1"/>
            <a:r>
              <a:rPr lang="ar-SA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11.5 دولار خسارة لكل هكتار بسبب عدم الادارة </a:t>
            </a:r>
          </a:p>
        </p:txBody>
      </p:sp>
    </p:spTree>
    <p:extLst>
      <p:ext uri="{BB962C8B-B14F-4D97-AF65-F5344CB8AC3E}">
        <p14:creationId xmlns:p14="http://schemas.microsoft.com/office/powerpoint/2010/main" val="1509290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267" y="301625"/>
            <a:ext cx="11827933" cy="4879976"/>
          </a:xfrm>
        </p:spPr>
        <p:txBody>
          <a:bodyPr>
            <a:noAutofit/>
          </a:bodyPr>
          <a:lstStyle/>
          <a:p>
            <a:pPr marL="0" indent="0" algn="r" rtl="1">
              <a:buNone/>
            </a:pPr>
            <a:r>
              <a:rPr lang="ar-SA" dirty="0" smtClean="0">
                <a:solidFill>
                  <a:srgbClr val="FF0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طريقة </a:t>
            </a:r>
            <a:r>
              <a:rPr lang="ar-SA" dirty="0">
                <a:solidFill>
                  <a:srgbClr val="FF0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تقدير مستويات </a:t>
            </a:r>
            <a:r>
              <a:rPr lang="ar-SA" dirty="0" smtClean="0">
                <a:solidFill>
                  <a:srgbClr val="FF0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الاصابة   </a:t>
            </a:r>
            <a:r>
              <a:rPr lang="en-US" dirty="0" smtClean="0">
                <a:solidFill>
                  <a:srgbClr val="FF0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Procedure of for determining levels of infestation</a:t>
            </a:r>
            <a:r>
              <a:rPr lang="ar-SA" dirty="0" smtClean="0">
                <a:solidFill>
                  <a:srgbClr val="FF0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  </a:t>
            </a:r>
            <a:endParaRPr lang="en-US" dirty="0" smtClean="0">
              <a:solidFill>
                <a:srgbClr val="FF0000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marL="0" indent="0" algn="r" rtl="1">
              <a:buNone/>
            </a:pPr>
            <a:endParaRPr lang="ar-SA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algn="r" rtl="1"/>
            <a:r>
              <a:rPr lang="ar-SA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تحسب </a:t>
            </a:r>
            <a:r>
              <a:rPr lang="ar-SA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اعداد الحشرات بفترات اسبوعية في كل حقل وذلك بفحص 50 نبات تبعد </a:t>
            </a:r>
            <a:r>
              <a:rPr lang="ar-SA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عن بعضها </a:t>
            </a:r>
            <a:r>
              <a:rPr lang="ar-SA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البعض متر واحد على الأقل </a:t>
            </a:r>
            <a:endParaRPr lang="ar-SA" dirty="0" smtClean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marL="0" indent="0" algn="r" rtl="1">
              <a:buNone/>
            </a:pPr>
            <a:r>
              <a:rPr lang="ar-SA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في </a:t>
            </a:r>
            <a:r>
              <a:rPr lang="ar-SA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التجربة السابقة مثلاً فان القرارات تتم في 6 مواقع </a:t>
            </a:r>
            <a:r>
              <a:rPr lang="ar-SA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في كل </a:t>
            </a:r>
            <a:r>
              <a:rPr lang="ar-SA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منها 15 او 40 هكتار من قصب السكر ويحسب عدد السيقان التي تحتوي على يرقات </a:t>
            </a:r>
            <a:r>
              <a:rPr lang="ar-SA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صغيرة داخل </a:t>
            </a:r>
            <a:r>
              <a:rPr lang="ar-SA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غمد الورقة ويصف بالمعاملة فقط بعد مواجهة </a:t>
            </a:r>
            <a:r>
              <a:rPr lang="ar-SA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الحالات التالية </a:t>
            </a:r>
            <a:r>
              <a:rPr lang="ar-SA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:-</a:t>
            </a:r>
          </a:p>
          <a:p>
            <a:pPr algn="r" rtl="1"/>
            <a:r>
              <a:rPr lang="ar-SA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السلاميات </a:t>
            </a:r>
            <a:r>
              <a:rPr lang="ar-SA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التي تكون فوق مستوى سطح التربة .</a:t>
            </a:r>
          </a:p>
          <a:p>
            <a:pPr algn="r" rtl="1"/>
            <a:r>
              <a:rPr lang="ar-SA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.الإصابة </a:t>
            </a:r>
            <a:r>
              <a:rPr lang="ar-SA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تصل الى </a:t>
            </a:r>
            <a:r>
              <a:rPr lang="ar-SA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مستوى %5</a:t>
            </a:r>
          </a:p>
        </p:txBody>
      </p:sp>
    </p:spTree>
    <p:extLst>
      <p:ext uri="{BB962C8B-B14F-4D97-AF65-F5344CB8AC3E}">
        <p14:creationId xmlns:p14="http://schemas.microsoft.com/office/powerpoint/2010/main" val="2441031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203200" y="478971"/>
            <a:ext cx="11771086" cy="616857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buFont typeface="Arial" panose="020B0604020202020204" pitchFamily="34" charset="0"/>
              <a:buNone/>
            </a:pPr>
            <a:r>
              <a:rPr lang="ar-SA" sz="2400" b="1" dirty="0" smtClean="0">
                <a:solidFill>
                  <a:srgbClr val="FF0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وقد تساعد طريقة المسح في معرفة وتقدير المتغيرات التالية أيضاً </a:t>
            </a:r>
            <a:r>
              <a:rPr lang="ar-SA" sz="24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:</a:t>
            </a:r>
          </a:p>
          <a:p>
            <a:pPr algn="r" rtl="1"/>
            <a:r>
              <a:rPr lang="ar-SA" sz="24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الاختلافات في حساسية اصناف مختلفة من قصب السكر للاصابة بالحفار بحث يتطلب استخدام كمية اقل من المبيدات للاصناف من المقاومة .</a:t>
            </a:r>
          </a:p>
          <a:p>
            <a:pPr marL="0" indent="0" algn="r" rtl="1">
              <a:buFont typeface="Arial" panose="020B0604020202020204" pitchFamily="34" charset="0"/>
              <a:buNone/>
            </a:pPr>
            <a:r>
              <a:rPr lang="ar-SA" sz="24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دور العوامل الحيوية ( مثل الاعداد الحيوية ) والعوامل الحياتية مثل المناخ والتي تؤثر على الاعداد الحقيقة للحشرات في الحقل والتي توضع على اساسها توصيات المكافحة مستقبلاً .</a:t>
            </a:r>
          </a:p>
          <a:p>
            <a:pPr algn="r" rtl="1"/>
            <a:r>
              <a:rPr lang="ar-SA" sz="24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ان مستوى الضرر 5% في هذه التجربة طبعاً لا يمكن تطبيقه على جميع المحاصيل الأخرى او في مناطق أخرى ويجب العمل على كل حالة على حدا ولكن وضع الحالات المذكورة يؤخذ بنظر الاعتبار</a:t>
            </a:r>
          </a:p>
          <a:p>
            <a:pPr algn="r" rtl="1"/>
            <a:endParaRPr lang="ar-SA" sz="2400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marL="0" indent="0" algn="r" rtl="1">
              <a:buNone/>
            </a:pPr>
            <a:r>
              <a:rPr lang="ar-SA" sz="2400" b="1" dirty="0">
                <a:solidFill>
                  <a:srgbClr val="FF0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فوائد طريقة المسح المذكورة في هذه التجربة هي كما يلي </a:t>
            </a:r>
          </a:p>
          <a:p>
            <a:pPr marL="0" indent="0" algn="r" rtl="1">
              <a:buNone/>
            </a:pPr>
            <a:r>
              <a:rPr lang="ar-SA" sz="24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تسمح لإدارة مكافحة سكان الآفة التي تصيب السيقان النامية وتمنع من تطبيق جداول رش المبيدات المثبتة .</a:t>
            </a:r>
          </a:p>
          <a:p>
            <a:pPr algn="r" rtl="1"/>
            <a:r>
              <a:rPr lang="ar-SA" sz="24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تسمح بتحري سريع عن </a:t>
            </a:r>
            <a:r>
              <a:rPr lang="ar-SA" sz="24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المكافحة السيئة والتي قد تنتج من الاسباب </a:t>
            </a:r>
            <a:r>
              <a:rPr lang="ar-SA" sz="24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الآتية :</a:t>
            </a:r>
          </a:p>
          <a:p>
            <a:pPr marL="457200" indent="-457200" algn="r" rtl="1">
              <a:buFont typeface="+mj-lt"/>
              <a:buAutoNum type="arabicPeriod"/>
            </a:pPr>
            <a:r>
              <a:rPr lang="ar-SA" sz="24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التوقيت </a:t>
            </a:r>
            <a:r>
              <a:rPr lang="ar-SA" sz="24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السيء لجداول الرش </a:t>
            </a:r>
            <a:r>
              <a:rPr lang="ar-SA" sz="24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.</a:t>
            </a:r>
          </a:p>
          <a:p>
            <a:pPr marL="457200" indent="-457200" algn="r" rtl="1">
              <a:buFont typeface="+mj-lt"/>
              <a:buAutoNum type="arabicPeriod"/>
            </a:pPr>
            <a:r>
              <a:rPr lang="ar-SA" sz="24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التطبيق </a:t>
            </a:r>
            <a:r>
              <a:rPr lang="ar-SA" sz="24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الخاطيء للمبيدات .</a:t>
            </a:r>
          </a:p>
          <a:p>
            <a:pPr marL="457200" indent="-457200" algn="r" rtl="1">
              <a:buFont typeface="+mj-lt"/>
              <a:buAutoNum type="arabicPeriod"/>
            </a:pPr>
            <a:r>
              <a:rPr lang="ar-SA" sz="24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التركيبة </a:t>
            </a:r>
            <a:r>
              <a:rPr lang="ar-SA" sz="24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الضعيفة للمبيدات .</a:t>
            </a:r>
          </a:p>
          <a:p>
            <a:pPr marL="457200" indent="-457200" algn="r" rtl="1">
              <a:buFont typeface="+mj-lt"/>
              <a:buAutoNum type="arabicPeriod"/>
            </a:pPr>
            <a:r>
              <a:rPr lang="ar-SA" sz="24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احتمال </a:t>
            </a:r>
            <a:r>
              <a:rPr lang="ar-SA" sz="24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ظهور مقاومة لدى سكان الآفة ( الحفار ) للمبيدات </a:t>
            </a:r>
            <a:r>
              <a:rPr lang="ar-SA" sz="24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.</a:t>
            </a:r>
            <a:endParaRPr lang="en-US" sz="2400" dirty="0" smtClean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47047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543" y="1916974"/>
            <a:ext cx="11176907" cy="3937915"/>
          </a:xfrm>
        </p:spPr>
        <p:txBody>
          <a:bodyPr>
            <a:normAutofit fontScale="92500" lnSpcReduction="10000"/>
          </a:bodyPr>
          <a:lstStyle/>
          <a:p>
            <a:pPr algn="r" rtl="1">
              <a:spcBef>
                <a:spcPts val="1200"/>
              </a:spcBef>
              <a:spcAft>
                <a:spcPts val="1200"/>
              </a:spcAft>
            </a:pPr>
            <a:r>
              <a:rPr lang="ar-SA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يحدث تفشي الآفات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 </a:t>
            </a:r>
            <a:r>
              <a:rPr lang="ar-SA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كلما كانت قيمة الخسائر المالية، التي تسببها الآفة، أكبر من تكلفة السيطرة عليها.</a:t>
            </a:r>
            <a:endParaRPr lang="ar-SA" sz="3200" dirty="0">
              <a:solidFill>
                <a:schemeClr val="tx1">
                  <a:lumMod val="95000"/>
                  <a:lumOff val="5000"/>
                </a:schemeClr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algn="r" rtl="1">
              <a:spcBef>
                <a:spcPts val="1200"/>
              </a:spcBef>
              <a:spcAft>
                <a:spcPts val="1200"/>
              </a:spcAft>
            </a:pPr>
            <a:r>
              <a:rPr lang="ar-SA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نسبيا يمكن قياس الخسائر الفعلية في البيئات الزراعية أو الصناعية نظرا لأن قيم التجارة الأساسية راسخة فيها. </a:t>
            </a:r>
          </a:p>
          <a:p>
            <a:pPr algn="r" rtl="1">
              <a:spcBef>
                <a:spcPts val="1200"/>
              </a:spcBef>
              <a:spcAft>
                <a:spcPts val="1200"/>
              </a:spcAft>
            </a:pPr>
            <a:r>
              <a:rPr lang="ar-SA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ولكن الخسائر الناجمة عن الحشرات المنزلية، ونواقل الأمراض البشرية، والآفات المزعجة يمكن أن يكون من الأصعب بكثير قياسها.</a:t>
            </a:r>
          </a:p>
          <a:p>
            <a:pPr algn="r" rtl="1">
              <a:spcBef>
                <a:spcPts val="1200"/>
              </a:spcBef>
              <a:spcAft>
                <a:spcPts val="1200"/>
              </a:spcAft>
            </a:pPr>
            <a:r>
              <a:rPr lang="ar-SA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وفي هذه الحالات، غالبا ما تستند تقديرات الأضرار إلى الخسارة المحتملة (من الأمراض، والتلوث، وما إلى ذلك) بدلا من الخسارة الفعلية أو المتوقعة.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71965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1566"/>
            <a:ext cx="12182427" cy="818090"/>
          </a:xfrm>
        </p:spPr>
        <p:txBody>
          <a:bodyPr>
            <a:normAutofit/>
          </a:bodyPr>
          <a:lstStyle/>
          <a:p>
            <a:pPr algn="ctr" rtl="1"/>
            <a:r>
              <a:rPr lang="ar-SA" altLang="en-US" sz="40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تحليل حالة الآفة وتقدير الحد الحرج بالآفات الخطيرة</a:t>
            </a:r>
            <a:endParaRPr lang="en-US" sz="4000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4322303" y="1451699"/>
            <a:ext cx="7606639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R="0" lvl="0" algn="justLow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ar-SA" altLang="en-US" sz="2400" b="0" i="0" u="none" strike="noStrike" cap="none" normalizeH="0" baseline="0" dirty="0" smtClean="0">
                <a:ln>
                  <a:noFill/>
                </a:ln>
                <a:effectLst/>
                <a:latin typeface="Simplified Arabic" panose="02020603050405020304" pitchFamily="18" charset="-78"/>
                <a:cs typeface="Simplified Arabic" panose="02020603050405020304" pitchFamily="18" charset="-78"/>
              </a:rPr>
              <a:t>يتم 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effectLst/>
                <a:latin typeface="Simplified Arabic" panose="02020603050405020304" pitchFamily="18" charset="-78"/>
                <a:cs typeface="Simplified Arabic" panose="02020603050405020304" pitchFamily="18" charset="-78"/>
              </a:rPr>
              <a:t> </a:t>
            </a:r>
            <a:r>
              <a:rPr kumimoji="0" lang="ar-SA" altLang="en-US" sz="2400" b="0" i="0" u="none" strike="noStrike" cap="none" normalizeH="0" baseline="0" dirty="0" smtClean="0">
                <a:ln>
                  <a:noFill/>
                </a:ln>
                <a:effectLst/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التحليل</a:t>
            </a:r>
            <a:r>
              <a:rPr kumimoji="0" lang="ar-SA" altLang="en-US" sz="2400" b="0" i="0" u="none" strike="noStrike" cap="none" normalizeH="0" dirty="0" smtClean="0">
                <a:ln>
                  <a:noFill/>
                </a:ln>
                <a:effectLst/>
                <a:latin typeface="Simplified Arabic" panose="02020603050405020304" pitchFamily="18" charset="-78"/>
                <a:cs typeface="Simplified Arabic" panose="02020603050405020304" pitchFamily="18" charset="-78"/>
              </a:rPr>
              <a:t> </a:t>
            </a:r>
            <a:r>
              <a:rPr kumimoji="0" lang="ar-SA" altLang="en-US" sz="2400" b="0" i="0" u="none" strike="noStrike" cap="none" normalizeH="0" baseline="0" dirty="0" smtClean="0">
                <a:ln>
                  <a:noFill/>
                </a:ln>
                <a:effectLst/>
                <a:latin typeface="Simplified Arabic" panose="02020603050405020304" pitchFamily="18" charset="-78"/>
                <a:cs typeface="Simplified Arabic" panose="02020603050405020304" pitchFamily="18" charset="-78"/>
              </a:rPr>
              <a:t>على مدار العام لكل آفة، </a:t>
            </a:r>
            <a:r>
              <a:rPr lang="ar-SA" altLang="en-US" sz="24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ول</a:t>
            </a:r>
            <a:r>
              <a:rPr kumimoji="0" lang="ar-SA" altLang="en-US" sz="2400" b="0" i="0" u="none" strike="noStrike" cap="none" normalizeH="0" baseline="0" dirty="0" smtClean="0">
                <a:ln>
                  <a:noFill/>
                </a:ln>
                <a:effectLst/>
                <a:latin typeface="Simplified Arabic" panose="02020603050405020304" pitchFamily="18" charset="-78"/>
                <a:cs typeface="Simplified Arabic" panose="02020603050405020304" pitchFamily="18" charset="-78"/>
              </a:rPr>
              <a:t>معرفة مستوى الضرر الاقتصادي يجب تحديد الأوضاع التالية:</a:t>
            </a:r>
          </a:p>
          <a:p>
            <a:pPr lvl="5" algn="justLow" rtl="1"/>
            <a:endParaRPr kumimoji="0" lang="ar-SA" altLang="en-US" sz="2400" b="0" i="0" u="none" strike="noStrike" cap="none" normalizeH="0" baseline="0" dirty="0" smtClean="0">
              <a:ln>
                <a:noFill/>
              </a:ln>
              <a:effectLst/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algn="justLow" rtl="1"/>
            <a:r>
              <a:rPr kumimoji="0" lang="ar-SA" altLang="en-US" sz="2400" b="1" i="0" u="none" strike="noStrike" cap="none" normalizeH="0" baseline="0" dirty="0" smtClean="0">
                <a:ln>
                  <a:noFill/>
                </a:ln>
                <a:effectLst/>
                <a:latin typeface="Simplified Arabic" panose="02020603050405020304" pitchFamily="18" charset="-78"/>
                <a:cs typeface="Simplified Arabic" panose="02020603050405020304" pitchFamily="18" charset="-78"/>
              </a:rPr>
              <a:t>مستوى(حد) الإصابة الاقتصادي </a:t>
            </a:r>
            <a:r>
              <a:rPr lang="en-US" altLang="en-US" sz="24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Economic </a:t>
            </a:r>
            <a:r>
              <a:rPr lang="en-US" altLang="en-US" sz="2400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injury </a:t>
            </a:r>
            <a:r>
              <a:rPr lang="en-US" altLang="en-US" sz="24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Level (E.I.L)</a:t>
            </a:r>
            <a:endParaRPr kumimoji="0" lang="ar-SA" altLang="en-US" sz="2400" b="1" i="0" u="none" strike="noStrike" cap="none" normalizeH="0" baseline="0" dirty="0" smtClean="0">
              <a:ln>
                <a:noFill/>
              </a:ln>
              <a:effectLst/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algn="justLow" rtl="1"/>
            <a:r>
              <a:rPr lang="ar-SA" sz="24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اقل  عدد من الآفة له المقدرة على الاصابة التي من شانها </a:t>
            </a:r>
            <a:r>
              <a:rPr lang="en-US" sz="2400" dirty="0" err="1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تسبب</a:t>
            </a:r>
            <a:r>
              <a:rPr lang="en-US" sz="24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</a:t>
            </a:r>
            <a:r>
              <a:rPr lang="en-US" sz="2400" dirty="0" err="1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خسائر</a:t>
            </a:r>
            <a:r>
              <a:rPr lang="en-US" sz="24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</a:t>
            </a:r>
            <a:r>
              <a:rPr lang="en-US" sz="2400" dirty="0" err="1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في</a:t>
            </a:r>
            <a:r>
              <a:rPr lang="en-US" sz="24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</a:t>
            </a:r>
            <a:r>
              <a:rPr lang="en-US" sz="2400" dirty="0" err="1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العائد</a:t>
            </a:r>
            <a:r>
              <a:rPr lang="en-US" sz="24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</a:t>
            </a:r>
            <a:r>
              <a:rPr lang="en-US" sz="2400" dirty="0" err="1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مساوية</a:t>
            </a:r>
            <a:r>
              <a:rPr lang="en-US" sz="24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</a:t>
            </a:r>
            <a:r>
              <a:rPr lang="en-US" sz="2400" dirty="0" err="1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لتكاليف</a:t>
            </a:r>
            <a:r>
              <a:rPr lang="en-US" sz="24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</a:t>
            </a:r>
            <a:r>
              <a:rPr lang="en-US" sz="2400" dirty="0" err="1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إدارة</a:t>
            </a:r>
            <a:r>
              <a:rPr lang="en-US" sz="24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</a:t>
            </a:r>
            <a:r>
              <a:rPr lang="en-US" sz="2400" dirty="0" err="1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الحشرات</a:t>
            </a:r>
            <a:endParaRPr lang="ar-SA" sz="2400" dirty="0" smtClean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algn="justLow" rtl="1"/>
            <a:endParaRPr kumimoji="0" lang="ar-SA" altLang="en-US" sz="2400" b="0" i="0" u="none" strike="noStrike" cap="none" normalizeH="0" baseline="0" dirty="0" smtClean="0">
              <a:ln>
                <a:noFill/>
              </a:ln>
              <a:effectLst/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algn="justLow" rtl="1"/>
            <a:r>
              <a:rPr kumimoji="0" lang="ar-SA" altLang="en-US" sz="2400" b="1" i="0" u="none" strike="noStrike" cap="none" normalizeH="0" baseline="0" dirty="0" smtClean="0">
                <a:ln>
                  <a:noFill/>
                </a:ln>
                <a:effectLst/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الحد الحرج الاقتصادي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effectLst/>
                <a:latin typeface="Simplified Arabic" panose="02020603050405020304" pitchFamily="18" charset="-78"/>
                <a:cs typeface="Simplified Arabic" panose="02020603050405020304" pitchFamily="18" charset="-78"/>
              </a:rPr>
              <a:t>	</a:t>
            </a:r>
            <a:r>
              <a:rPr kumimoji="0" lang="ar-SA" altLang="en-US" sz="2400" b="1" i="0" u="none" strike="noStrike" cap="none" normalizeH="0" baseline="0" dirty="0" smtClean="0">
                <a:ln>
                  <a:noFill/>
                </a:ln>
                <a:effectLst/>
                <a:latin typeface="Simplified Arabic" panose="02020603050405020304" pitchFamily="18" charset="-78"/>
                <a:cs typeface="Simplified Arabic" panose="02020603050405020304" pitchFamily="18" charset="-78"/>
              </a:rPr>
              <a:t> 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effectLst/>
                <a:latin typeface="Simplified Arabic" panose="02020603050405020304" pitchFamily="18" charset="-78"/>
                <a:cs typeface="Simplified Arabic" panose="02020603050405020304" pitchFamily="18" charset="-78"/>
              </a:rPr>
              <a:t>E.T.L</a:t>
            </a:r>
            <a:r>
              <a:rPr kumimoji="0" lang="ar-SA" altLang="en-US" sz="2400" b="1" i="0" u="none" strike="noStrike" cap="none" normalizeH="0" baseline="0" dirty="0" smtClean="0">
                <a:ln>
                  <a:noFill/>
                </a:ln>
                <a:effectLst/>
                <a:latin typeface="Simplified Arabic" panose="02020603050405020304" pitchFamily="18" charset="-78"/>
                <a:cs typeface="Simplified Arabic" panose="02020603050405020304" pitchFamily="18" charset="-78"/>
              </a:rPr>
              <a:t> ( 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effectLst/>
                <a:latin typeface="Simplified Arabic" panose="02020603050405020304" pitchFamily="18" charset="-78"/>
                <a:cs typeface="Simplified Arabic" panose="02020603050405020304" pitchFamily="18" charset="-78"/>
              </a:rPr>
              <a:t>Economic threshold Level</a:t>
            </a:r>
            <a:r>
              <a:rPr kumimoji="0" lang="ar-SA" altLang="en-US" sz="2400" b="0" i="0" u="none" strike="noStrike" cap="none" normalizeH="0" baseline="0" dirty="0" smtClean="0">
                <a:ln>
                  <a:noFill/>
                </a:ln>
                <a:effectLst/>
                <a:latin typeface="Simplified Arabic" panose="02020603050405020304" pitchFamily="18" charset="-78"/>
                <a:cs typeface="Simplified Arabic" panose="02020603050405020304" pitchFamily="18" charset="-78"/>
              </a:rPr>
              <a:t>)</a:t>
            </a:r>
            <a:endParaRPr lang="en-US" sz="2400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algn="r" rtl="1"/>
            <a:r>
              <a:rPr lang="ar-SA" sz="24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عدد من </a:t>
            </a:r>
            <a:r>
              <a:rPr lang="en-US" sz="2400" dirty="0" err="1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</a:t>
            </a:r>
            <a:r>
              <a:rPr lang="ar-SA" sz="24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آ</a:t>
            </a:r>
            <a:r>
              <a:rPr lang="en-US" sz="24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ف</a:t>
            </a:r>
            <a:r>
              <a:rPr lang="ar-SA" sz="24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ة</a:t>
            </a:r>
            <a:r>
              <a:rPr lang="en-US" sz="24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</a:t>
            </a:r>
            <a:r>
              <a:rPr lang="en-US" sz="2400" dirty="0" err="1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التي</a:t>
            </a:r>
            <a:r>
              <a:rPr lang="en-US" sz="24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</a:t>
            </a:r>
            <a:r>
              <a:rPr lang="en-US" sz="2400" dirty="0" err="1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ينبغي</a:t>
            </a:r>
            <a:r>
              <a:rPr lang="en-US" sz="24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</a:t>
            </a:r>
            <a:r>
              <a:rPr lang="en-US" sz="2400" dirty="0" err="1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اتخاذ</a:t>
            </a:r>
            <a:r>
              <a:rPr lang="en-US" sz="24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</a:t>
            </a:r>
            <a:r>
              <a:rPr lang="en-US" sz="2400" dirty="0" err="1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إجراءات</a:t>
            </a:r>
            <a:r>
              <a:rPr lang="en-US" sz="24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</a:t>
            </a:r>
            <a:r>
              <a:rPr lang="en-US" sz="2400" dirty="0" err="1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الإدارة</a:t>
            </a:r>
            <a:r>
              <a:rPr lang="en-US" sz="24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</a:t>
            </a:r>
            <a:r>
              <a:rPr lang="en-US" sz="2400" dirty="0" err="1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لمنع</a:t>
            </a:r>
            <a:r>
              <a:rPr lang="en-US" sz="24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</a:t>
            </a:r>
            <a:r>
              <a:rPr lang="en-US" sz="2400" dirty="0" err="1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زيادة</a:t>
            </a:r>
            <a:r>
              <a:rPr lang="en-US" sz="24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</a:t>
            </a:r>
            <a:r>
              <a:rPr lang="en-US" sz="2400" dirty="0" err="1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عدد</a:t>
            </a:r>
            <a:r>
              <a:rPr lang="ar-SA" sz="24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ها</a:t>
            </a:r>
            <a:r>
              <a:rPr lang="en-US" sz="24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</a:t>
            </a:r>
            <a:r>
              <a:rPr lang="en-US" sz="2400" dirty="0" err="1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من</a:t>
            </a:r>
            <a:r>
              <a:rPr lang="en-US" sz="24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</a:t>
            </a:r>
            <a:r>
              <a:rPr lang="en-US" sz="2400" dirty="0" err="1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الوصول</a:t>
            </a:r>
            <a:r>
              <a:rPr lang="en-US" sz="24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</a:t>
            </a:r>
            <a:r>
              <a:rPr lang="en-US" sz="2400" dirty="0" err="1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إلى</a:t>
            </a:r>
            <a:r>
              <a:rPr lang="en-US" sz="24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</a:t>
            </a:r>
            <a:r>
              <a:rPr lang="en-US" sz="2400" dirty="0" err="1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مستوى</a:t>
            </a:r>
            <a:r>
              <a:rPr lang="en-US" sz="24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</a:t>
            </a:r>
            <a:r>
              <a:rPr lang="en-US" sz="2400" dirty="0" err="1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الإصابة</a:t>
            </a:r>
            <a:r>
              <a:rPr lang="en-US" sz="24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</a:t>
            </a:r>
            <a:r>
              <a:rPr lang="en-US" sz="2400" dirty="0" err="1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الاقتصادية</a:t>
            </a:r>
            <a:r>
              <a:rPr lang="en-US" sz="24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</a:t>
            </a:r>
            <a:endParaRPr lang="ar-SA" sz="2400" dirty="0" smtClean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algn="r" rtl="1"/>
            <a:endParaRPr kumimoji="0" lang="ar-SA" altLang="en-US" sz="2400" b="0" i="0" u="none" strike="noStrike" cap="none" normalizeH="0" baseline="0" dirty="0" smtClean="0">
              <a:ln>
                <a:noFill/>
              </a:ln>
              <a:effectLst/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algn="justLow" rtl="1"/>
            <a:r>
              <a:rPr lang="ar-SA" altLang="en-US" sz="2400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وضع </a:t>
            </a:r>
            <a:r>
              <a:rPr lang="ar-SA" altLang="en-US" sz="24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الاتزان العام </a:t>
            </a:r>
            <a:r>
              <a:rPr lang="en-US" altLang="en-US" sz="24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E.P</a:t>
            </a:r>
            <a:endParaRPr lang="ar-SA" altLang="en-US" sz="2400" b="1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pic>
        <p:nvPicPr>
          <p:cNvPr id="2051" name="Picture 3" descr="Image result for ‫والانفاق الذرة بسبب الحشرات‬‎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657" y="4953991"/>
            <a:ext cx="1622647" cy="1687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Image result for ‫انفاق الحفارات في جذوع النخل‬‎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82" y="4887686"/>
            <a:ext cx="2146893" cy="1608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Relate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84" y="1529387"/>
            <a:ext cx="4037957" cy="2184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29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51847" y="1921159"/>
            <a:ext cx="10515600" cy="3591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en-US" sz="3200" b="1" dirty="0" err="1" smtClean="0">
                <a:solidFill>
                  <a:srgbClr val="7030A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يستخدم</a:t>
            </a:r>
            <a:r>
              <a:rPr lang="en-US" sz="3200" b="1" dirty="0" smtClean="0">
                <a:solidFill>
                  <a:srgbClr val="7030A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مصطلح</a:t>
            </a:r>
            <a:r>
              <a:rPr lang="ar-SA" sz="3200" b="1" dirty="0" smtClean="0">
                <a:solidFill>
                  <a:srgbClr val="7030A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ي</a:t>
            </a:r>
            <a:r>
              <a:rPr lang="en-US" sz="3200" b="1" dirty="0" smtClean="0">
                <a:solidFill>
                  <a:srgbClr val="7030A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 "</a:t>
            </a:r>
            <a:r>
              <a:rPr lang="en-US" sz="3200" b="1" dirty="0" err="1" smtClean="0">
                <a:solidFill>
                  <a:srgbClr val="7030A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الضرر</a:t>
            </a:r>
            <a:r>
              <a:rPr lang="ar-SA" sz="3200" b="1" dirty="0" smtClean="0">
                <a:solidFill>
                  <a:srgbClr val="7030A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 </a:t>
            </a:r>
            <a:r>
              <a:rPr lang="en-US" sz="3200" b="1" dirty="0" smtClean="0">
                <a:solidFill>
                  <a:srgbClr val="7030A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" damage</a:t>
            </a:r>
            <a:r>
              <a:rPr lang="ar-SA" sz="3200" b="1" dirty="0" smtClean="0">
                <a:solidFill>
                  <a:srgbClr val="7030A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 </a:t>
            </a:r>
            <a:r>
              <a:rPr lang="en-US" sz="3200" b="1" dirty="0" smtClean="0">
                <a:solidFill>
                  <a:srgbClr val="7030A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و "</a:t>
            </a:r>
            <a:r>
              <a:rPr lang="en-US" sz="3200" b="1" dirty="0" err="1" smtClean="0">
                <a:solidFill>
                  <a:srgbClr val="7030A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الإصابة</a:t>
            </a:r>
            <a:r>
              <a:rPr lang="en-US" sz="3200" b="1" dirty="0" smtClean="0">
                <a:solidFill>
                  <a:srgbClr val="7030A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 " injury</a:t>
            </a:r>
            <a:r>
              <a:rPr lang="ar-SA" sz="3200" b="1" dirty="0" smtClean="0">
                <a:solidFill>
                  <a:srgbClr val="7030A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بالتبادل</a:t>
            </a:r>
            <a:endParaRPr lang="ar-SA" sz="3200" dirty="0" smtClean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</a:t>
            </a:r>
            <a:r>
              <a:rPr lang="en-US" sz="3200" dirty="0" err="1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علماء</a:t>
            </a:r>
            <a:r>
              <a:rPr lang="en-US" sz="3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</a:t>
            </a:r>
            <a:r>
              <a:rPr lang="en-US" sz="3200" dirty="0" err="1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الحشرات</a:t>
            </a:r>
            <a:r>
              <a:rPr lang="en-US" sz="3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</a:t>
            </a:r>
            <a:r>
              <a:rPr lang="en-US" sz="3200" dirty="0" err="1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عادة</a:t>
            </a:r>
            <a:r>
              <a:rPr lang="ar-SA" sz="3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يميزون </a:t>
            </a:r>
            <a:r>
              <a:rPr lang="en-US" sz="3200" dirty="0" err="1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بينهما</a:t>
            </a:r>
            <a:r>
              <a:rPr lang="en-US" sz="3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.</a:t>
            </a:r>
            <a:endParaRPr lang="ar-SA" sz="3200" dirty="0" smtClean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marL="457200" indent="-457200" algn="r" rtl="1"/>
            <a:r>
              <a:rPr lang="en-US" sz="3200" dirty="0" err="1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الإصاب</a:t>
            </a:r>
            <a:r>
              <a:rPr lang="ar-SA" sz="3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ة</a:t>
            </a:r>
            <a:r>
              <a:rPr lang="en-US" sz="3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</a:t>
            </a:r>
            <a:r>
              <a:rPr lang="en-US" sz="3200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injury </a:t>
            </a:r>
            <a:r>
              <a:rPr lang="ar-SA" sz="3200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- </a:t>
            </a:r>
            <a:r>
              <a:rPr lang="en-US" sz="3200" dirty="0" err="1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الضرر</a:t>
            </a:r>
            <a:r>
              <a:rPr lang="en-US" sz="3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</a:t>
            </a:r>
            <a:r>
              <a:rPr lang="en-US" sz="3200" dirty="0" err="1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المادي</a:t>
            </a:r>
            <a:r>
              <a:rPr lang="en-US" sz="3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</a:t>
            </a:r>
            <a:r>
              <a:rPr lang="ar-SA" sz="3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( الفيزيائي)</a:t>
            </a:r>
            <a:r>
              <a:rPr lang="en-US" sz="3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</a:t>
            </a:r>
            <a:r>
              <a:rPr lang="en-US" sz="3200" dirty="0" err="1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أو</a:t>
            </a:r>
            <a:r>
              <a:rPr lang="en-US" sz="3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</a:t>
            </a:r>
            <a:r>
              <a:rPr lang="en-US" sz="3200" dirty="0" err="1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التدمير</a:t>
            </a:r>
            <a:r>
              <a:rPr lang="en-US" sz="3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</a:t>
            </a:r>
            <a:r>
              <a:rPr lang="ar-SA" sz="3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في </a:t>
            </a:r>
            <a:r>
              <a:rPr lang="en-US" sz="3200" dirty="0" err="1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قيمة</a:t>
            </a:r>
            <a:r>
              <a:rPr lang="en-US" sz="3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 </a:t>
            </a:r>
            <a:r>
              <a:rPr lang="en-US" sz="3200" dirty="0" err="1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سلعة</a:t>
            </a:r>
            <a:r>
              <a:rPr lang="en-US" sz="3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</a:t>
            </a:r>
            <a:r>
              <a:rPr lang="en-US" sz="3200" dirty="0" err="1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ناتجة</a:t>
            </a:r>
            <a:r>
              <a:rPr lang="en-US" sz="3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</a:t>
            </a:r>
            <a:r>
              <a:rPr lang="en-US" sz="3200" dirty="0" err="1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عن</a:t>
            </a:r>
            <a:r>
              <a:rPr lang="en-US" sz="3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</a:t>
            </a:r>
            <a:r>
              <a:rPr lang="en-US" sz="3200" dirty="0" err="1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وجود</a:t>
            </a:r>
            <a:r>
              <a:rPr lang="en-US" sz="3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</a:t>
            </a:r>
            <a:r>
              <a:rPr lang="en-US" sz="3200" dirty="0" err="1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أو</a:t>
            </a:r>
            <a:r>
              <a:rPr lang="en-US" sz="3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</a:t>
            </a:r>
            <a:r>
              <a:rPr lang="en-US" sz="3200" dirty="0" err="1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نشاط</a:t>
            </a:r>
            <a:r>
              <a:rPr lang="en-US" sz="3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</a:t>
            </a:r>
            <a:r>
              <a:rPr lang="en-US" sz="3200" dirty="0" err="1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الآفات</a:t>
            </a:r>
            <a:r>
              <a:rPr lang="ar-SA" sz="3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،</a:t>
            </a:r>
            <a:r>
              <a:rPr lang="en-US" sz="3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</a:t>
            </a:r>
            <a:r>
              <a:rPr lang="en-US" sz="3200" dirty="0" err="1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مثل</a:t>
            </a:r>
            <a:r>
              <a:rPr lang="en-US" sz="3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</a:t>
            </a:r>
            <a:r>
              <a:rPr lang="en-US" sz="3200" dirty="0" err="1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استهلاك</a:t>
            </a:r>
            <a:r>
              <a:rPr lang="en-US" sz="3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</a:t>
            </a:r>
            <a:r>
              <a:rPr lang="en-US" sz="3200" dirty="0" err="1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الأوراق</a:t>
            </a:r>
            <a:r>
              <a:rPr lang="en-US" sz="3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</a:t>
            </a:r>
            <a:r>
              <a:rPr lang="en-US" sz="3200" dirty="0" err="1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وال</a:t>
            </a:r>
            <a:r>
              <a:rPr lang="ar-SA" sz="3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أ</a:t>
            </a:r>
            <a:r>
              <a:rPr lang="en-US" sz="3200" dirty="0" err="1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نف</a:t>
            </a:r>
            <a:r>
              <a:rPr lang="ar-SA" sz="3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</a:t>
            </a:r>
            <a:r>
              <a:rPr lang="en-US" sz="3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ق </a:t>
            </a:r>
            <a:r>
              <a:rPr lang="en-US" sz="3200" dirty="0" err="1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في</a:t>
            </a:r>
            <a:r>
              <a:rPr lang="en-US" sz="3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</a:t>
            </a:r>
            <a:r>
              <a:rPr lang="en-US" sz="3200" dirty="0" err="1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الخشب</a:t>
            </a:r>
            <a:r>
              <a:rPr lang="en-US" sz="3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</a:t>
            </a:r>
            <a:r>
              <a:rPr lang="en-US" sz="3200" dirty="0" err="1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والتغذية</a:t>
            </a:r>
            <a:r>
              <a:rPr lang="en-US" sz="3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</a:t>
            </a:r>
            <a:r>
              <a:rPr lang="en-US" sz="3200" dirty="0" err="1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على</a:t>
            </a:r>
            <a:r>
              <a:rPr lang="en-US" sz="3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</a:t>
            </a:r>
            <a:r>
              <a:rPr lang="en-US" sz="3200" dirty="0" err="1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الدم</a:t>
            </a:r>
            <a:r>
              <a:rPr lang="ar-SA" sz="3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.</a:t>
            </a:r>
            <a:r>
              <a:rPr lang="en-US" sz="3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</a:t>
            </a:r>
            <a:endParaRPr lang="ar-SA" sz="3200" dirty="0" smtClean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en-US" sz="3200" dirty="0" err="1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الضرر</a:t>
            </a:r>
            <a:r>
              <a:rPr lang="en-US" sz="3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</a:t>
            </a:r>
            <a:r>
              <a:rPr lang="en-US" sz="3200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damage </a:t>
            </a:r>
            <a:r>
              <a:rPr lang="ar-SA" sz="3200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</a:t>
            </a:r>
            <a:r>
              <a:rPr lang="ar-SA" sz="3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-</a:t>
            </a:r>
            <a:r>
              <a:rPr lang="en-US" sz="3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</a:t>
            </a:r>
            <a:r>
              <a:rPr lang="en-US" sz="3200" dirty="0" err="1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القيمة</a:t>
            </a:r>
            <a:r>
              <a:rPr lang="en-US" sz="3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</a:t>
            </a:r>
            <a:r>
              <a:rPr lang="en-US" sz="3200" dirty="0" err="1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النقدية</a:t>
            </a:r>
            <a:r>
              <a:rPr lang="en-US" sz="3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</a:t>
            </a:r>
            <a:r>
              <a:rPr lang="en-US" sz="3200" dirty="0" err="1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المفقودة</a:t>
            </a:r>
            <a:r>
              <a:rPr lang="en-US" sz="3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</a:t>
            </a:r>
            <a:r>
              <a:rPr lang="en-US" sz="3200" dirty="0" err="1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للسلعة</a:t>
            </a:r>
            <a:r>
              <a:rPr lang="en-US" sz="3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</a:t>
            </a:r>
            <a:r>
              <a:rPr lang="en-US" sz="3200" dirty="0" err="1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نتيجة</a:t>
            </a:r>
            <a:r>
              <a:rPr lang="en-US" sz="3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</a:t>
            </a:r>
            <a:r>
              <a:rPr lang="en-US" sz="3200" b="1" u="sng" dirty="0" err="1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لإصابة</a:t>
            </a:r>
            <a:r>
              <a:rPr lang="en-US" sz="3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</a:t>
            </a:r>
            <a:r>
              <a:rPr lang="en-US" sz="3200" dirty="0" err="1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الآفة</a:t>
            </a:r>
            <a:r>
              <a:rPr lang="ar-SA" sz="3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؛</a:t>
            </a:r>
            <a:r>
              <a:rPr lang="en-US" sz="3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</a:t>
            </a:r>
            <a:r>
              <a:rPr lang="en-US" sz="3200" dirty="0" err="1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مثل</a:t>
            </a:r>
            <a:r>
              <a:rPr lang="en-US" sz="3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</a:t>
            </a:r>
            <a:r>
              <a:rPr lang="en-US" sz="3200" dirty="0" err="1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التلف</a:t>
            </a:r>
            <a:r>
              <a:rPr lang="en-US" sz="3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، </a:t>
            </a:r>
            <a:r>
              <a:rPr lang="en-US" sz="3200" dirty="0" err="1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وانخفاض</a:t>
            </a:r>
            <a:r>
              <a:rPr lang="en-US" sz="3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</a:t>
            </a:r>
            <a:r>
              <a:rPr lang="en-US" sz="3200" dirty="0" err="1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الغلة</a:t>
            </a:r>
            <a:r>
              <a:rPr lang="en-US" sz="3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، </a:t>
            </a:r>
            <a:r>
              <a:rPr lang="en-US" sz="3200" dirty="0" err="1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وفقدان</a:t>
            </a:r>
            <a:r>
              <a:rPr lang="en-US" sz="3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</a:t>
            </a:r>
            <a:r>
              <a:rPr lang="en-US" sz="3200" dirty="0" err="1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الجودة</a:t>
            </a:r>
            <a:r>
              <a:rPr lang="ar-SA" sz="32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.</a:t>
            </a:r>
            <a:endParaRPr lang="en-US" sz="3200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39486" y="634242"/>
            <a:ext cx="11770544" cy="5478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 “Damage" and “</a:t>
            </a:r>
            <a:r>
              <a:rPr lang="en-US" sz="3200" b="1" dirty="0" err="1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Injury"Terms</a:t>
            </a:r>
            <a:endParaRPr lang="en-US" sz="3200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39314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Economic threshold Level)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03" y="94110"/>
            <a:ext cx="6466958" cy="3356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Image result for Economic threshold Level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0679" y="3220873"/>
            <a:ext cx="4608042" cy="3378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Relate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040" y="3562066"/>
            <a:ext cx="5748845" cy="3110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Image result for Economic threshold Level)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7" t="8380" r="1722" b="3890"/>
          <a:stretch/>
        </p:blipFill>
        <p:spPr bwMode="auto">
          <a:xfrm>
            <a:off x="6592228" y="81883"/>
            <a:ext cx="5599772" cy="3368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4519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723330" y="991877"/>
            <a:ext cx="11261839" cy="26375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buFont typeface="Arial" panose="020B0604020202020204" pitchFamily="34" charset="0"/>
              <a:buNone/>
            </a:pPr>
            <a:r>
              <a:rPr lang="ar-SA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1</a:t>
            </a:r>
            <a:r>
              <a:rPr lang="ar-SA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- الآفة المؤقتة</a:t>
            </a:r>
          </a:p>
          <a:p>
            <a:pPr marL="0" indent="0" algn="r" rtl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ar-SA" sz="26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وھي التي تسبب ضررا اقتصادیا فقط في بعض الأماكن المعینة أو بعض الأوقات المعینة ( يعني انها تحت المراقبة مبدئيا)، ویحدث لها في بعض الأحیان خللا یسمح بزیادة عدد ھذه الحشرات أعلى من مستوى حد الضرر الاقتصادي.</a:t>
            </a:r>
          </a:p>
          <a:p>
            <a:pPr marL="0" indent="0" algn="r" rtl="1">
              <a:buNone/>
            </a:pPr>
            <a:r>
              <a:rPr lang="ar-SA" sz="2600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			مثل قافزات الأوراق (الجاسید).</a:t>
            </a:r>
            <a:endParaRPr lang="en-US" sz="2600" b="1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323441"/>
            <a:ext cx="1219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3600" b="1" dirty="0" smtClean="0">
                <a:solidFill>
                  <a:srgbClr val="FF0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تقسيم الآفات</a:t>
            </a:r>
            <a:endParaRPr lang="ar-SA" sz="3600" b="1" dirty="0">
              <a:solidFill>
                <a:srgbClr val="FF0000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275578" y="3853130"/>
            <a:ext cx="10515600" cy="2370249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buFont typeface="Arial" panose="020B0604020202020204" pitchFamily="34" charset="0"/>
              <a:buNone/>
            </a:pPr>
            <a:r>
              <a:rPr lang="ar-SA" sz="3000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2- الآفة الكامنة</a:t>
            </a:r>
          </a:p>
          <a:p>
            <a:pPr marL="0" indent="0" algn="r" rtl="1">
              <a:lnSpc>
                <a:spcPct val="16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ar-SA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الحشرة التي لا </a:t>
            </a:r>
            <a:r>
              <a:rPr lang="ar-SA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تسبب</a:t>
            </a:r>
            <a:r>
              <a:rPr lang="ar-SA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</a:t>
            </a:r>
            <a:r>
              <a:rPr lang="ar-SA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ضررا</a:t>
            </a:r>
            <a:r>
              <a:rPr lang="ar-SA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اقتصادیا، ولكن اهمال التخطیط العلمي الكامل و الدقیق في ادارة الحشرة الافة فإن ھذه الحشرة الكامنة قد تتحول الى  آفة رئیسیة أخري.</a:t>
            </a:r>
          </a:p>
          <a:p>
            <a:pPr marL="0" indent="0" algn="r" rtl="1">
              <a:buFont typeface="Arial" panose="020B0604020202020204" pitchFamily="34" charset="0"/>
              <a:buNone/>
            </a:pPr>
            <a:endParaRPr lang="ar-SA" b="1" dirty="0" smtClean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marL="0" indent="0" algn="r" rtl="1">
              <a:buFont typeface="Arial" panose="020B0604020202020204" pitchFamily="34" charset="0"/>
              <a:buNone/>
            </a:pPr>
            <a:r>
              <a:rPr lang="ar-SA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		مثل الأكاروس. </a:t>
            </a:r>
            <a:endParaRPr lang="en-US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2497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750627" y="3889612"/>
            <a:ext cx="11201886" cy="24020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buNone/>
            </a:pPr>
            <a:r>
              <a:rPr lang="ar-SA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4- الآفة المهاجرة</a:t>
            </a:r>
          </a:p>
          <a:p>
            <a:pPr marL="0" indent="0" algn="r" rtl="1">
              <a:lnSpc>
                <a:spcPct val="16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ar-SA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الآفة التي لا تعتبر دائمة في النظام الزراعي الإیكولوجي، حيث تزوره علي فترات ولمدد قصیرة.</a:t>
            </a:r>
          </a:p>
          <a:p>
            <a:pPr marL="0" indent="0" algn="r" rtl="1">
              <a:buNone/>
            </a:pPr>
            <a:endParaRPr lang="ar-SA" b="1" dirty="0" smtClean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marL="0" indent="0" algn="r" rtl="1">
              <a:buNone/>
            </a:pPr>
            <a:r>
              <a:rPr lang="ar-SA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		مثل الجراد.</a:t>
            </a:r>
            <a:endParaRPr lang="en-US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39729" y="382137"/>
            <a:ext cx="11702143" cy="303663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buFont typeface="Arial" panose="020B0604020202020204" pitchFamily="34" charset="0"/>
              <a:buNone/>
            </a:pPr>
            <a:r>
              <a:rPr lang="ar-SA" sz="3000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3- الآفة الرئیسیة </a:t>
            </a:r>
            <a:r>
              <a:rPr lang="en-US" sz="3000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(Key pest)</a:t>
            </a:r>
            <a:r>
              <a:rPr lang="ar-SA" sz="3000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</a:t>
            </a:r>
          </a:p>
          <a:p>
            <a:pPr marL="0" indent="0" algn="r" rtl="1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ar-SA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وھي الحشرة التي یكون كثافتها العددیة باستمرار أعلى من مستوى حد الضرر الاقتصادي</a:t>
            </a:r>
            <a:r>
              <a:rPr lang="en-US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</a:t>
            </a:r>
            <a:endParaRPr lang="ar-SA" dirty="0" smtClean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marL="0" indent="0" algn="r" rtl="1">
              <a:buFont typeface="Arial" panose="020B0604020202020204" pitchFamily="34" charset="0"/>
              <a:buNone/>
            </a:pPr>
            <a:endParaRPr lang="ar-SA" dirty="0" smtClean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marL="0" indent="0" algn="r" rtl="1">
              <a:buFont typeface="Arial" panose="020B0604020202020204" pitchFamily="34" charset="0"/>
              <a:buNone/>
            </a:pPr>
            <a:r>
              <a:rPr lang="ar-SA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		وهذه تكون </a:t>
            </a:r>
            <a:r>
              <a:rPr lang="ar-SA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ھدف للإدارة المتكاملة</a:t>
            </a:r>
          </a:p>
          <a:p>
            <a:pPr marL="0" indent="0" algn="r" rtl="1">
              <a:buFont typeface="Arial" panose="020B0604020202020204" pitchFamily="34" charset="0"/>
              <a:buNone/>
            </a:pPr>
            <a:endParaRPr lang="ar-SA" b="1" dirty="0" smtClean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marL="0" indent="0" algn="r" rtl="1">
              <a:buFont typeface="Arial" panose="020B0604020202020204" pitchFamily="34" charset="0"/>
              <a:buNone/>
            </a:pPr>
            <a:r>
              <a:rPr lang="ar-SA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			مثل سوسة ورق البرسيم المنقارية.</a:t>
            </a:r>
          </a:p>
          <a:p>
            <a:pPr marL="0" indent="0" algn="r" rtl="1">
              <a:buFont typeface="Arial" panose="020B0604020202020204" pitchFamily="34" charset="0"/>
              <a:buNone/>
            </a:pPr>
            <a:endParaRPr lang="en-US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58402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7381" t="3450" r="7082" b="7474"/>
          <a:stretch/>
        </p:blipFill>
        <p:spPr>
          <a:xfrm>
            <a:off x="0" y="0"/>
            <a:ext cx="6356010" cy="45583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4393" t="4744" r="2106" b="2778"/>
          <a:stretch/>
        </p:blipFill>
        <p:spPr>
          <a:xfrm>
            <a:off x="6182436" y="2498822"/>
            <a:ext cx="5977733" cy="4325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74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5560</TotalTime>
  <Words>1965</Words>
  <Application>Microsoft Office PowerPoint</Application>
  <PresentationFormat>Custom</PresentationFormat>
  <Paragraphs>170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تحديد بداية الإجراءات  لادارة الافة    </vt:lpstr>
      <vt:lpstr>PowerPoint Presentation</vt:lpstr>
      <vt:lpstr>PowerPoint Presentation</vt:lpstr>
      <vt:lpstr>تحليل حالة الآفة وتقدير الحد الحرج بالآفات الخطيرة</vt:lpstr>
      <vt:lpstr> “Damage" and “Injury"Terms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تحديد الحد الاقتصادي الحرج E.T.L .( Economic threshold Level)</vt:lpstr>
      <vt:lpstr>PowerPoint Presentation</vt:lpstr>
      <vt:lpstr>اعتبارات هامة عند تقدير مستويات الاصابة لآفة معينة</vt:lpstr>
      <vt:lpstr>PowerPoint Presentation</vt:lpstr>
      <vt:lpstr>أسباب تقدير خسائر المحصول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تحديد عتبات)بدايات) الإجراءات  Action thresholds</dc:title>
  <dc:creator>Windows User</dc:creator>
  <cp:lastModifiedBy>User</cp:lastModifiedBy>
  <cp:revision>130</cp:revision>
  <cp:lastPrinted>2017-10-31T06:18:45Z</cp:lastPrinted>
  <dcterms:created xsi:type="dcterms:W3CDTF">2017-10-29T12:32:26Z</dcterms:created>
  <dcterms:modified xsi:type="dcterms:W3CDTF">2023-03-26T00:21:24Z</dcterms:modified>
</cp:coreProperties>
</file>