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26921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164943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6726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22963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009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329700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7445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12192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58965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DDB11-468B-47CF-BEB3-1CCEAD739A32}"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181870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EDDB11-468B-47CF-BEB3-1CCEAD739A32}"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229886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DDB11-468B-47CF-BEB3-1CCEAD739A32}" type="datetimeFigureOut">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25417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EDDB11-468B-47CF-BEB3-1CCEAD739A32}" type="datetimeFigureOut">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330557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DDB11-468B-47CF-BEB3-1CCEAD739A32}" type="datetimeFigureOut">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379196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EDDB11-468B-47CF-BEB3-1CCEAD739A32}"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374053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EDDB11-468B-47CF-BEB3-1CCEAD739A32}"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02CBF-EF5F-477E-AFE2-BD9DC4C52C44}" type="slidenum">
              <a:rPr lang="en-US" smtClean="0"/>
              <a:t>‹#›</a:t>
            </a:fld>
            <a:endParaRPr lang="en-US"/>
          </a:p>
        </p:txBody>
      </p:sp>
    </p:spTree>
    <p:extLst>
      <p:ext uri="{BB962C8B-B14F-4D97-AF65-F5344CB8AC3E}">
        <p14:creationId xmlns:p14="http://schemas.microsoft.com/office/powerpoint/2010/main" val="200736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EDDB11-468B-47CF-BEB3-1CCEAD739A32}" type="datetimeFigureOut">
              <a:rPr lang="en-US" smtClean="0"/>
              <a:t>12/31/2025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302CBF-EF5F-477E-AFE2-BD9DC4C52C44}" type="slidenum">
              <a:rPr lang="en-US" smtClean="0"/>
              <a:t>‹#›</a:t>
            </a:fld>
            <a:endParaRPr lang="en-US"/>
          </a:p>
        </p:txBody>
      </p:sp>
    </p:spTree>
    <p:extLst>
      <p:ext uri="{BB962C8B-B14F-4D97-AF65-F5344CB8AC3E}">
        <p14:creationId xmlns:p14="http://schemas.microsoft.com/office/powerpoint/2010/main" val="4283568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6E2588-1AE8-4EFC-BFB0-F5723D7D2AEE}"/>
              </a:ext>
            </a:extLst>
          </p:cNvPr>
          <p:cNvSpPr/>
          <p:nvPr/>
        </p:nvSpPr>
        <p:spPr>
          <a:xfrm>
            <a:off x="4226016" y="225088"/>
            <a:ext cx="2411238" cy="584775"/>
          </a:xfrm>
          <a:prstGeom prst="rect">
            <a:avLst/>
          </a:prstGeom>
        </p:spPr>
        <p:txBody>
          <a:bodyPr wrap="none">
            <a:spAutoFit/>
          </a:bodyPr>
          <a:lstStyle/>
          <a:p>
            <a:r>
              <a:rPr lang="en-US" sz="3200" b="1" dirty="0">
                <a:latin typeface="MyriadPro-Regular"/>
              </a:rPr>
              <a:t>The First Law</a:t>
            </a:r>
            <a:endParaRPr lang="en-US" sz="3200" b="1" dirty="0"/>
          </a:p>
        </p:txBody>
      </p:sp>
      <p:sp>
        <p:nvSpPr>
          <p:cNvPr id="5" name="Rectangle 4">
            <a:extLst>
              <a:ext uri="{FF2B5EF4-FFF2-40B4-BE49-F238E27FC236}">
                <a16:creationId xmlns:a16="http://schemas.microsoft.com/office/drawing/2014/main" id="{88CE31B4-AC22-4887-8398-0613B822C0FD}"/>
              </a:ext>
            </a:extLst>
          </p:cNvPr>
          <p:cNvSpPr/>
          <p:nvPr/>
        </p:nvSpPr>
        <p:spPr>
          <a:xfrm>
            <a:off x="631136" y="656409"/>
            <a:ext cx="2390398"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Internal energy</a:t>
            </a:r>
          </a:p>
        </p:txBody>
      </p:sp>
      <p:sp>
        <p:nvSpPr>
          <p:cNvPr id="6" name="Rectangle 5">
            <a:extLst>
              <a:ext uri="{FF2B5EF4-FFF2-40B4-BE49-F238E27FC236}">
                <a16:creationId xmlns:a16="http://schemas.microsoft.com/office/drawing/2014/main" id="{E723A469-7157-4566-B5D0-5926AC338C33}"/>
              </a:ext>
            </a:extLst>
          </p:cNvPr>
          <p:cNvSpPr/>
          <p:nvPr/>
        </p:nvSpPr>
        <p:spPr>
          <a:xfrm>
            <a:off x="405442" y="994529"/>
            <a:ext cx="1160252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For the purposes of </a:t>
            </a:r>
            <a:r>
              <a:rPr lang="en-US" b="1" dirty="0">
                <a:latin typeface="Arial" panose="020B0604020202020204" pitchFamily="34" charset="0"/>
                <a:cs typeface="Arial" panose="020B0604020202020204" pitchFamily="34" charset="0"/>
              </a:rPr>
              <a:t>thermodynamics</a:t>
            </a:r>
            <a:r>
              <a:rPr lang="en-US" dirty="0">
                <a:latin typeface="Arial" panose="020B0604020202020204" pitchFamily="34" charset="0"/>
                <a:cs typeface="Arial" panose="020B0604020202020204" pitchFamily="34" charset="0"/>
              </a:rPr>
              <a:t>, the universe is divided into two parts, the </a:t>
            </a:r>
            <a:r>
              <a:rPr lang="en-US" b="1" dirty="0">
                <a:latin typeface="Arial" panose="020B0604020202020204" pitchFamily="34" charset="0"/>
                <a:cs typeface="Arial" panose="020B0604020202020204" pitchFamily="34" charset="0"/>
              </a:rPr>
              <a:t>system</a:t>
            </a:r>
            <a:r>
              <a:rPr lang="en-US" dirty="0">
                <a:latin typeface="Arial" panose="020B0604020202020204" pitchFamily="34" charset="0"/>
                <a:cs typeface="Arial" panose="020B0604020202020204" pitchFamily="34" charset="0"/>
              </a:rPr>
              <a:t> and its </a:t>
            </a:r>
            <a:r>
              <a:rPr lang="en-US" b="1" dirty="0">
                <a:latin typeface="Arial" panose="020B0604020202020204" pitchFamily="34" charset="0"/>
                <a:cs typeface="Arial" panose="020B0604020202020204" pitchFamily="34" charset="0"/>
              </a:rPr>
              <a:t>surroundings</a:t>
            </a:r>
            <a:r>
              <a:rPr lang="en-US"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C102504-72D6-4EA1-9255-4CB716F04DB0}"/>
              </a:ext>
            </a:extLst>
          </p:cNvPr>
          <p:cNvSpPr/>
          <p:nvPr/>
        </p:nvSpPr>
        <p:spPr>
          <a:xfrm>
            <a:off x="405442" y="1363861"/>
            <a:ext cx="1019642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system </a:t>
            </a:r>
            <a:r>
              <a:rPr lang="en-US" dirty="0">
                <a:latin typeface="Arial" panose="020B0604020202020204" pitchFamily="34" charset="0"/>
                <a:cs typeface="Arial" panose="020B0604020202020204" pitchFamily="34" charset="0"/>
              </a:rPr>
              <a:t>is the part of the world of interest. It may be a reaction vessel, an engine, an electrochemical cell, a biological cell, and so on.</a:t>
            </a:r>
          </a:p>
        </p:txBody>
      </p:sp>
      <p:sp>
        <p:nvSpPr>
          <p:cNvPr id="8" name="Rectangle 7">
            <a:extLst>
              <a:ext uri="{FF2B5EF4-FFF2-40B4-BE49-F238E27FC236}">
                <a16:creationId xmlns:a16="http://schemas.microsoft.com/office/drawing/2014/main" id="{A760A161-126F-4C49-93A3-FB9BED6E757D}"/>
              </a:ext>
            </a:extLst>
          </p:cNvPr>
          <p:cNvSpPr/>
          <p:nvPr/>
        </p:nvSpPr>
        <p:spPr>
          <a:xfrm>
            <a:off x="405442" y="2071313"/>
            <a:ext cx="1062774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surroundings </a:t>
            </a:r>
            <a:r>
              <a:rPr lang="en-US" dirty="0">
                <a:latin typeface="Arial" panose="020B0604020202020204" pitchFamily="34" charset="0"/>
                <a:cs typeface="Arial" panose="020B0604020202020204" pitchFamily="34" charset="0"/>
              </a:rPr>
              <a:t>comprise the region outside the system and are where measurements are made.</a:t>
            </a:r>
          </a:p>
        </p:txBody>
      </p:sp>
      <p:grpSp>
        <p:nvGrpSpPr>
          <p:cNvPr id="9" name="Group 8">
            <a:extLst>
              <a:ext uri="{FF2B5EF4-FFF2-40B4-BE49-F238E27FC236}">
                <a16:creationId xmlns:a16="http://schemas.microsoft.com/office/drawing/2014/main" id="{D9031282-DEF5-41B5-BE3E-5F48CC9E8103}"/>
              </a:ext>
            </a:extLst>
          </p:cNvPr>
          <p:cNvGrpSpPr/>
          <p:nvPr/>
        </p:nvGrpSpPr>
        <p:grpSpPr>
          <a:xfrm>
            <a:off x="2461113" y="4206742"/>
            <a:ext cx="5207769" cy="2574794"/>
            <a:chOff x="0" y="0"/>
            <a:chExt cx="2956588" cy="1514939"/>
          </a:xfrm>
        </p:grpSpPr>
        <p:sp>
          <p:nvSpPr>
            <p:cNvPr id="10" name="Shape 211599">
              <a:extLst>
                <a:ext uri="{FF2B5EF4-FFF2-40B4-BE49-F238E27FC236}">
                  <a16:creationId xmlns:a16="http://schemas.microsoft.com/office/drawing/2014/main" id="{FD392B06-F263-48CB-9F8B-2C205B5994B4}"/>
                </a:ext>
              </a:extLst>
            </p:cNvPr>
            <p:cNvSpPr/>
            <p:nvPr/>
          </p:nvSpPr>
          <p:spPr>
            <a:xfrm>
              <a:off x="2064476" y="433870"/>
              <a:ext cx="892099" cy="892073"/>
            </a:xfrm>
            <a:custGeom>
              <a:avLst/>
              <a:gdLst/>
              <a:ahLst/>
              <a:cxnLst/>
              <a:rect l="0" t="0" r="0" b="0"/>
              <a:pathLst>
                <a:path w="892099" h="892073">
                  <a:moveTo>
                    <a:pt x="0" y="0"/>
                  </a:moveTo>
                  <a:lnTo>
                    <a:pt x="892099" y="0"/>
                  </a:lnTo>
                  <a:lnTo>
                    <a:pt x="892099" y="892073"/>
                  </a:lnTo>
                  <a:lnTo>
                    <a:pt x="0" y="892073"/>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a:p>
          </p:txBody>
        </p:sp>
        <p:sp>
          <p:nvSpPr>
            <p:cNvPr id="11" name="Shape 264">
              <a:extLst>
                <a:ext uri="{FF2B5EF4-FFF2-40B4-BE49-F238E27FC236}">
                  <a16:creationId xmlns:a16="http://schemas.microsoft.com/office/drawing/2014/main" id="{A73199FB-DB7E-4712-8A2D-DC08F2D603B3}"/>
                </a:ext>
              </a:extLst>
            </p:cNvPr>
            <p:cNvSpPr/>
            <p:nvPr/>
          </p:nvSpPr>
          <p:spPr>
            <a:xfrm>
              <a:off x="2064489" y="433870"/>
              <a:ext cx="892099" cy="892073"/>
            </a:xfrm>
            <a:custGeom>
              <a:avLst/>
              <a:gdLst/>
              <a:ahLst/>
              <a:cxnLst/>
              <a:rect l="0" t="0" r="0" b="0"/>
              <a:pathLst>
                <a:path w="892099" h="892073">
                  <a:moveTo>
                    <a:pt x="0" y="892073"/>
                  </a:moveTo>
                  <a:lnTo>
                    <a:pt x="892099" y="892073"/>
                  </a:lnTo>
                  <a:lnTo>
                    <a:pt x="892099" y="0"/>
                  </a:lnTo>
                  <a:lnTo>
                    <a:pt x="0" y="0"/>
                  </a:lnTo>
                  <a:close/>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12" name="Shape 211600">
              <a:extLst>
                <a:ext uri="{FF2B5EF4-FFF2-40B4-BE49-F238E27FC236}">
                  <a16:creationId xmlns:a16="http://schemas.microsoft.com/office/drawing/2014/main" id="{6BCC2E20-3FBC-4CCF-9261-550801FBEE2A}"/>
                </a:ext>
              </a:extLst>
            </p:cNvPr>
            <p:cNvSpPr/>
            <p:nvPr/>
          </p:nvSpPr>
          <p:spPr>
            <a:xfrm>
              <a:off x="1041847" y="433870"/>
              <a:ext cx="892099" cy="892073"/>
            </a:xfrm>
            <a:custGeom>
              <a:avLst/>
              <a:gdLst/>
              <a:ahLst/>
              <a:cxnLst/>
              <a:rect l="0" t="0" r="0" b="0"/>
              <a:pathLst>
                <a:path w="892099" h="892073">
                  <a:moveTo>
                    <a:pt x="0" y="0"/>
                  </a:moveTo>
                  <a:lnTo>
                    <a:pt x="892099" y="0"/>
                  </a:lnTo>
                  <a:lnTo>
                    <a:pt x="892099" y="892073"/>
                  </a:lnTo>
                  <a:lnTo>
                    <a:pt x="0" y="892073"/>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a:p>
          </p:txBody>
        </p:sp>
        <p:sp>
          <p:nvSpPr>
            <p:cNvPr id="13" name="Shape 266">
              <a:extLst>
                <a:ext uri="{FF2B5EF4-FFF2-40B4-BE49-F238E27FC236}">
                  <a16:creationId xmlns:a16="http://schemas.microsoft.com/office/drawing/2014/main" id="{3D0371DF-2466-473E-8CEE-43D04BDF9E48}"/>
                </a:ext>
              </a:extLst>
            </p:cNvPr>
            <p:cNvSpPr/>
            <p:nvPr/>
          </p:nvSpPr>
          <p:spPr>
            <a:xfrm>
              <a:off x="1041847" y="433870"/>
              <a:ext cx="892099" cy="892073"/>
            </a:xfrm>
            <a:custGeom>
              <a:avLst/>
              <a:gdLst/>
              <a:ahLst/>
              <a:cxnLst/>
              <a:rect l="0" t="0" r="0" b="0"/>
              <a:pathLst>
                <a:path w="892099" h="892073">
                  <a:moveTo>
                    <a:pt x="0" y="892073"/>
                  </a:moveTo>
                  <a:lnTo>
                    <a:pt x="892099" y="892073"/>
                  </a:lnTo>
                  <a:lnTo>
                    <a:pt x="892099" y="0"/>
                  </a:lnTo>
                  <a:lnTo>
                    <a:pt x="0" y="0"/>
                  </a:lnTo>
                  <a:close/>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14" name="Shape 211601">
              <a:extLst>
                <a:ext uri="{FF2B5EF4-FFF2-40B4-BE49-F238E27FC236}">
                  <a16:creationId xmlns:a16="http://schemas.microsoft.com/office/drawing/2014/main" id="{0CE76F93-3BD1-4D2C-9230-3C9041F6D8E7}"/>
                </a:ext>
              </a:extLst>
            </p:cNvPr>
            <p:cNvSpPr/>
            <p:nvPr/>
          </p:nvSpPr>
          <p:spPr>
            <a:xfrm>
              <a:off x="19243" y="433870"/>
              <a:ext cx="892086" cy="892073"/>
            </a:xfrm>
            <a:custGeom>
              <a:avLst/>
              <a:gdLst/>
              <a:ahLst/>
              <a:cxnLst/>
              <a:rect l="0" t="0" r="0" b="0"/>
              <a:pathLst>
                <a:path w="892086" h="892073">
                  <a:moveTo>
                    <a:pt x="0" y="0"/>
                  </a:moveTo>
                  <a:lnTo>
                    <a:pt x="892086" y="0"/>
                  </a:lnTo>
                  <a:lnTo>
                    <a:pt x="892086" y="892073"/>
                  </a:lnTo>
                  <a:lnTo>
                    <a:pt x="0" y="892073"/>
                  </a:lnTo>
                  <a:lnTo>
                    <a:pt x="0" y="0"/>
                  </a:lnTo>
                </a:path>
              </a:pathLst>
            </a:custGeom>
            <a:ln w="0" cap="flat">
              <a:miter lim="100000"/>
            </a:ln>
          </p:spPr>
          <p:style>
            <a:lnRef idx="0">
              <a:srgbClr val="000000">
                <a:alpha val="0"/>
              </a:srgbClr>
            </a:lnRef>
            <a:fillRef idx="1">
              <a:srgbClr val="E4C192"/>
            </a:fillRef>
            <a:effectRef idx="0">
              <a:scrgbClr r="0" g="0" b="0"/>
            </a:effectRef>
            <a:fontRef idx="none"/>
          </p:style>
          <p:txBody>
            <a:bodyPr/>
            <a:lstStyle/>
            <a:p>
              <a:endParaRPr lang="en-US"/>
            </a:p>
          </p:txBody>
        </p:sp>
        <p:sp>
          <p:nvSpPr>
            <p:cNvPr id="15" name="Shape 268">
              <a:extLst>
                <a:ext uri="{FF2B5EF4-FFF2-40B4-BE49-F238E27FC236}">
                  <a16:creationId xmlns:a16="http://schemas.microsoft.com/office/drawing/2014/main" id="{F0AE5E0B-AA3C-42BF-9E79-A3AD776E9159}"/>
                </a:ext>
              </a:extLst>
            </p:cNvPr>
            <p:cNvSpPr/>
            <p:nvPr/>
          </p:nvSpPr>
          <p:spPr>
            <a:xfrm>
              <a:off x="19230" y="433870"/>
              <a:ext cx="892086" cy="892073"/>
            </a:xfrm>
            <a:custGeom>
              <a:avLst/>
              <a:gdLst/>
              <a:ahLst/>
              <a:cxnLst/>
              <a:rect l="0" t="0" r="0" b="0"/>
              <a:pathLst>
                <a:path w="892086" h="892073">
                  <a:moveTo>
                    <a:pt x="0" y="892073"/>
                  </a:moveTo>
                  <a:lnTo>
                    <a:pt x="892086" y="892073"/>
                  </a:lnTo>
                  <a:lnTo>
                    <a:pt x="892086" y="0"/>
                  </a:lnTo>
                  <a:lnTo>
                    <a:pt x="0" y="0"/>
                  </a:lnTo>
                  <a:close/>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16" name="Shape 269">
              <a:extLst>
                <a:ext uri="{FF2B5EF4-FFF2-40B4-BE49-F238E27FC236}">
                  <a16:creationId xmlns:a16="http://schemas.microsoft.com/office/drawing/2014/main" id="{848F5EB7-FBBB-4190-9E95-05DF1BDAC761}"/>
                </a:ext>
              </a:extLst>
            </p:cNvPr>
            <p:cNvSpPr/>
            <p:nvPr/>
          </p:nvSpPr>
          <p:spPr>
            <a:xfrm>
              <a:off x="68176" y="0"/>
              <a:ext cx="356311" cy="435470"/>
            </a:xfrm>
            <a:custGeom>
              <a:avLst/>
              <a:gdLst/>
              <a:ahLst/>
              <a:cxnLst/>
              <a:rect l="0" t="0" r="0" b="0"/>
              <a:pathLst>
                <a:path w="356311" h="435470">
                  <a:moveTo>
                    <a:pt x="180353" y="0"/>
                  </a:moveTo>
                  <a:lnTo>
                    <a:pt x="356311" y="180353"/>
                  </a:lnTo>
                  <a:lnTo>
                    <a:pt x="268351" y="180353"/>
                  </a:lnTo>
                  <a:lnTo>
                    <a:pt x="268351" y="435470"/>
                  </a:lnTo>
                  <a:lnTo>
                    <a:pt x="87986" y="435470"/>
                  </a:lnTo>
                  <a:lnTo>
                    <a:pt x="87986" y="175946"/>
                  </a:lnTo>
                  <a:lnTo>
                    <a:pt x="0" y="175946"/>
                  </a:lnTo>
                  <a:lnTo>
                    <a:pt x="180353" y="0"/>
                  </a:lnTo>
                  <a:close/>
                </a:path>
              </a:pathLst>
            </a:custGeom>
            <a:ln w="0" cap="flat">
              <a:miter lim="100000"/>
            </a:ln>
          </p:spPr>
          <p:style>
            <a:lnRef idx="0">
              <a:srgbClr val="000000">
                <a:alpha val="0"/>
              </a:srgbClr>
            </a:lnRef>
            <a:fillRef idx="1">
              <a:srgbClr val="507BB1"/>
            </a:fillRef>
            <a:effectRef idx="0">
              <a:scrgbClr r="0" g="0" b="0"/>
            </a:effectRef>
            <a:fontRef idx="none"/>
          </p:style>
          <p:txBody>
            <a:bodyPr/>
            <a:lstStyle/>
            <a:p>
              <a:endParaRPr lang="en-US"/>
            </a:p>
          </p:txBody>
        </p:sp>
        <p:sp>
          <p:nvSpPr>
            <p:cNvPr id="17" name="Shape 270">
              <a:extLst>
                <a:ext uri="{FF2B5EF4-FFF2-40B4-BE49-F238E27FC236}">
                  <a16:creationId xmlns:a16="http://schemas.microsoft.com/office/drawing/2014/main" id="{B17B083C-4188-49FB-BB15-6EFB34E2693C}"/>
                </a:ext>
              </a:extLst>
            </p:cNvPr>
            <p:cNvSpPr/>
            <p:nvPr/>
          </p:nvSpPr>
          <p:spPr>
            <a:xfrm>
              <a:off x="68176" y="0"/>
              <a:ext cx="356311" cy="435470"/>
            </a:xfrm>
            <a:custGeom>
              <a:avLst/>
              <a:gdLst/>
              <a:ahLst/>
              <a:cxnLst/>
              <a:rect l="0" t="0" r="0" b="0"/>
              <a:pathLst>
                <a:path w="356311" h="435470">
                  <a:moveTo>
                    <a:pt x="0" y="175946"/>
                  </a:moveTo>
                  <a:lnTo>
                    <a:pt x="87986" y="175946"/>
                  </a:lnTo>
                  <a:lnTo>
                    <a:pt x="87986" y="435470"/>
                  </a:lnTo>
                  <a:lnTo>
                    <a:pt x="268351" y="435470"/>
                  </a:lnTo>
                  <a:lnTo>
                    <a:pt x="268351" y="180353"/>
                  </a:lnTo>
                  <a:lnTo>
                    <a:pt x="356311" y="180353"/>
                  </a:lnTo>
                  <a:lnTo>
                    <a:pt x="180353" y="0"/>
                  </a:lnTo>
                  <a:lnTo>
                    <a:pt x="0" y="175946"/>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8" name="Shape 271">
              <a:extLst>
                <a:ext uri="{FF2B5EF4-FFF2-40B4-BE49-F238E27FC236}">
                  <a16:creationId xmlns:a16="http://schemas.microsoft.com/office/drawing/2014/main" id="{3BBD5C05-920E-47FD-80E3-098DB6C042EA}"/>
                </a:ext>
              </a:extLst>
            </p:cNvPr>
            <p:cNvSpPr/>
            <p:nvPr/>
          </p:nvSpPr>
          <p:spPr>
            <a:xfrm>
              <a:off x="68176" y="435470"/>
              <a:ext cx="356311" cy="435484"/>
            </a:xfrm>
            <a:custGeom>
              <a:avLst/>
              <a:gdLst/>
              <a:ahLst/>
              <a:cxnLst/>
              <a:rect l="0" t="0" r="0" b="0"/>
              <a:pathLst>
                <a:path w="356311" h="435484">
                  <a:moveTo>
                    <a:pt x="87986" y="0"/>
                  </a:moveTo>
                  <a:lnTo>
                    <a:pt x="268351" y="0"/>
                  </a:lnTo>
                  <a:lnTo>
                    <a:pt x="268351" y="255156"/>
                  </a:lnTo>
                  <a:lnTo>
                    <a:pt x="356311" y="255156"/>
                  </a:lnTo>
                  <a:lnTo>
                    <a:pt x="180353" y="435484"/>
                  </a:lnTo>
                  <a:lnTo>
                    <a:pt x="0" y="259550"/>
                  </a:lnTo>
                  <a:lnTo>
                    <a:pt x="87986" y="259550"/>
                  </a:lnTo>
                  <a:lnTo>
                    <a:pt x="87986" y="0"/>
                  </a:lnTo>
                  <a:close/>
                </a:path>
              </a:pathLst>
            </a:custGeom>
            <a:ln w="0" cap="flat">
              <a:miter lim="100000"/>
            </a:ln>
          </p:spPr>
          <p:style>
            <a:lnRef idx="0">
              <a:srgbClr val="000000">
                <a:alpha val="0"/>
              </a:srgbClr>
            </a:lnRef>
            <a:fillRef idx="1">
              <a:srgbClr val="507BB1"/>
            </a:fillRef>
            <a:effectRef idx="0">
              <a:scrgbClr r="0" g="0" b="0"/>
            </a:effectRef>
            <a:fontRef idx="none"/>
          </p:style>
          <p:txBody>
            <a:bodyPr/>
            <a:lstStyle/>
            <a:p>
              <a:endParaRPr lang="en-US"/>
            </a:p>
          </p:txBody>
        </p:sp>
        <p:sp>
          <p:nvSpPr>
            <p:cNvPr id="19" name="Shape 272">
              <a:extLst>
                <a:ext uri="{FF2B5EF4-FFF2-40B4-BE49-F238E27FC236}">
                  <a16:creationId xmlns:a16="http://schemas.microsoft.com/office/drawing/2014/main" id="{C6D0442B-6EBA-4456-AE37-18D2B1B3216B}"/>
                </a:ext>
              </a:extLst>
            </p:cNvPr>
            <p:cNvSpPr/>
            <p:nvPr/>
          </p:nvSpPr>
          <p:spPr>
            <a:xfrm>
              <a:off x="68176" y="435470"/>
              <a:ext cx="356311" cy="435484"/>
            </a:xfrm>
            <a:custGeom>
              <a:avLst/>
              <a:gdLst/>
              <a:ahLst/>
              <a:cxnLst/>
              <a:rect l="0" t="0" r="0" b="0"/>
              <a:pathLst>
                <a:path w="356311" h="435484">
                  <a:moveTo>
                    <a:pt x="0" y="259550"/>
                  </a:moveTo>
                  <a:lnTo>
                    <a:pt x="87986" y="259550"/>
                  </a:lnTo>
                  <a:lnTo>
                    <a:pt x="87986" y="0"/>
                  </a:lnTo>
                  <a:lnTo>
                    <a:pt x="268351" y="0"/>
                  </a:lnTo>
                  <a:lnTo>
                    <a:pt x="268351" y="255156"/>
                  </a:lnTo>
                  <a:lnTo>
                    <a:pt x="356311" y="255156"/>
                  </a:lnTo>
                  <a:lnTo>
                    <a:pt x="180353" y="435484"/>
                  </a:lnTo>
                  <a:lnTo>
                    <a:pt x="0" y="25955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0" name="Shape 273">
              <a:extLst>
                <a:ext uri="{FF2B5EF4-FFF2-40B4-BE49-F238E27FC236}">
                  <a16:creationId xmlns:a16="http://schemas.microsoft.com/office/drawing/2014/main" id="{BD34C04B-0177-4E65-8CCB-F23DB4B6629F}"/>
                </a:ext>
              </a:extLst>
            </p:cNvPr>
            <p:cNvSpPr/>
            <p:nvPr/>
          </p:nvSpPr>
          <p:spPr>
            <a:xfrm>
              <a:off x="481243" y="0"/>
              <a:ext cx="356311" cy="435470"/>
            </a:xfrm>
            <a:custGeom>
              <a:avLst/>
              <a:gdLst/>
              <a:ahLst/>
              <a:cxnLst/>
              <a:rect l="0" t="0" r="0" b="0"/>
              <a:pathLst>
                <a:path w="356311" h="435470">
                  <a:moveTo>
                    <a:pt x="180353" y="0"/>
                  </a:moveTo>
                  <a:lnTo>
                    <a:pt x="356311" y="180353"/>
                  </a:lnTo>
                  <a:lnTo>
                    <a:pt x="268351" y="180353"/>
                  </a:lnTo>
                  <a:lnTo>
                    <a:pt x="268351" y="435470"/>
                  </a:lnTo>
                  <a:lnTo>
                    <a:pt x="87986" y="435470"/>
                  </a:lnTo>
                  <a:lnTo>
                    <a:pt x="87986" y="175946"/>
                  </a:lnTo>
                  <a:lnTo>
                    <a:pt x="0" y="175946"/>
                  </a:lnTo>
                  <a:lnTo>
                    <a:pt x="180353" y="0"/>
                  </a:lnTo>
                  <a:close/>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21" name="Shape 274">
              <a:extLst>
                <a:ext uri="{FF2B5EF4-FFF2-40B4-BE49-F238E27FC236}">
                  <a16:creationId xmlns:a16="http://schemas.microsoft.com/office/drawing/2014/main" id="{1940503A-CF94-4B17-8C87-49249629CBCB}"/>
                </a:ext>
              </a:extLst>
            </p:cNvPr>
            <p:cNvSpPr/>
            <p:nvPr/>
          </p:nvSpPr>
          <p:spPr>
            <a:xfrm>
              <a:off x="481243" y="0"/>
              <a:ext cx="356311" cy="435470"/>
            </a:xfrm>
            <a:custGeom>
              <a:avLst/>
              <a:gdLst/>
              <a:ahLst/>
              <a:cxnLst/>
              <a:rect l="0" t="0" r="0" b="0"/>
              <a:pathLst>
                <a:path w="356311" h="435470">
                  <a:moveTo>
                    <a:pt x="0" y="175946"/>
                  </a:moveTo>
                  <a:lnTo>
                    <a:pt x="87986" y="175946"/>
                  </a:lnTo>
                  <a:lnTo>
                    <a:pt x="87986" y="435470"/>
                  </a:lnTo>
                  <a:lnTo>
                    <a:pt x="268351" y="435470"/>
                  </a:lnTo>
                  <a:lnTo>
                    <a:pt x="268351" y="180353"/>
                  </a:lnTo>
                  <a:lnTo>
                    <a:pt x="356311" y="180353"/>
                  </a:lnTo>
                  <a:lnTo>
                    <a:pt x="180353" y="0"/>
                  </a:lnTo>
                  <a:lnTo>
                    <a:pt x="0" y="175946"/>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2" name="Shape 275">
              <a:extLst>
                <a:ext uri="{FF2B5EF4-FFF2-40B4-BE49-F238E27FC236}">
                  <a16:creationId xmlns:a16="http://schemas.microsoft.com/office/drawing/2014/main" id="{931EAAA5-ACA5-4B3B-BD5F-A69F2E3719BA}"/>
                </a:ext>
              </a:extLst>
            </p:cNvPr>
            <p:cNvSpPr/>
            <p:nvPr/>
          </p:nvSpPr>
          <p:spPr>
            <a:xfrm>
              <a:off x="481243" y="435470"/>
              <a:ext cx="356311" cy="435484"/>
            </a:xfrm>
            <a:custGeom>
              <a:avLst/>
              <a:gdLst/>
              <a:ahLst/>
              <a:cxnLst/>
              <a:rect l="0" t="0" r="0" b="0"/>
              <a:pathLst>
                <a:path w="356311" h="435484">
                  <a:moveTo>
                    <a:pt x="87986" y="0"/>
                  </a:moveTo>
                  <a:lnTo>
                    <a:pt x="268351" y="0"/>
                  </a:lnTo>
                  <a:lnTo>
                    <a:pt x="268351" y="255156"/>
                  </a:lnTo>
                  <a:lnTo>
                    <a:pt x="356311" y="255156"/>
                  </a:lnTo>
                  <a:lnTo>
                    <a:pt x="180353" y="435484"/>
                  </a:lnTo>
                  <a:lnTo>
                    <a:pt x="0" y="259550"/>
                  </a:lnTo>
                  <a:lnTo>
                    <a:pt x="87986" y="259550"/>
                  </a:lnTo>
                  <a:lnTo>
                    <a:pt x="87986" y="0"/>
                  </a:lnTo>
                  <a:close/>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23" name="Shape 276">
              <a:extLst>
                <a:ext uri="{FF2B5EF4-FFF2-40B4-BE49-F238E27FC236}">
                  <a16:creationId xmlns:a16="http://schemas.microsoft.com/office/drawing/2014/main" id="{E8853C94-FFCF-4987-9C89-C67A74F631C4}"/>
                </a:ext>
              </a:extLst>
            </p:cNvPr>
            <p:cNvSpPr/>
            <p:nvPr/>
          </p:nvSpPr>
          <p:spPr>
            <a:xfrm>
              <a:off x="481243" y="435470"/>
              <a:ext cx="356311" cy="435484"/>
            </a:xfrm>
            <a:custGeom>
              <a:avLst/>
              <a:gdLst/>
              <a:ahLst/>
              <a:cxnLst/>
              <a:rect l="0" t="0" r="0" b="0"/>
              <a:pathLst>
                <a:path w="356311" h="435484">
                  <a:moveTo>
                    <a:pt x="0" y="259550"/>
                  </a:moveTo>
                  <a:lnTo>
                    <a:pt x="87986" y="259550"/>
                  </a:lnTo>
                  <a:lnTo>
                    <a:pt x="87986" y="0"/>
                  </a:lnTo>
                  <a:lnTo>
                    <a:pt x="268351" y="0"/>
                  </a:lnTo>
                  <a:lnTo>
                    <a:pt x="268351" y="255156"/>
                  </a:lnTo>
                  <a:lnTo>
                    <a:pt x="356311" y="255156"/>
                  </a:lnTo>
                  <a:lnTo>
                    <a:pt x="180353" y="435484"/>
                  </a:lnTo>
                  <a:lnTo>
                    <a:pt x="0" y="25955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4" name="Shape 277">
              <a:extLst>
                <a:ext uri="{FF2B5EF4-FFF2-40B4-BE49-F238E27FC236}">
                  <a16:creationId xmlns:a16="http://schemas.microsoft.com/office/drawing/2014/main" id="{4564D46F-71BA-486D-AA3E-161F58F3AFB6}"/>
                </a:ext>
              </a:extLst>
            </p:cNvPr>
            <p:cNvSpPr/>
            <p:nvPr/>
          </p:nvSpPr>
          <p:spPr>
            <a:xfrm>
              <a:off x="1097612" y="435445"/>
              <a:ext cx="697637" cy="355486"/>
            </a:xfrm>
            <a:custGeom>
              <a:avLst/>
              <a:gdLst/>
              <a:ahLst/>
              <a:cxnLst/>
              <a:rect l="0" t="0" r="0" b="0"/>
              <a:pathLst>
                <a:path w="697637" h="355486">
                  <a:moveTo>
                    <a:pt x="227991" y="0"/>
                  </a:moveTo>
                  <a:lnTo>
                    <a:pt x="483045" y="0"/>
                  </a:lnTo>
                  <a:lnTo>
                    <a:pt x="697637" y="214567"/>
                  </a:lnTo>
                  <a:lnTo>
                    <a:pt x="570103" y="342087"/>
                  </a:lnTo>
                  <a:lnTo>
                    <a:pt x="355524" y="127533"/>
                  </a:lnTo>
                  <a:lnTo>
                    <a:pt x="192862" y="290195"/>
                  </a:lnTo>
                  <a:lnTo>
                    <a:pt x="255067" y="352387"/>
                  </a:lnTo>
                  <a:lnTo>
                    <a:pt x="3124" y="355486"/>
                  </a:lnTo>
                  <a:lnTo>
                    <a:pt x="0" y="103543"/>
                  </a:lnTo>
                  <a:lnTo>
                    <a:pt x="62217" y="165773"/>
                  </a:lnTo>
                  <a:lnTo>
                    <a:pt x="227991" y="0"/>
                  </a:lnTo>
                  <a:close/>
                </a:path>
              </a:pathLst>
            </a:custGeom>
            <a:ln w="0" cap="flat">
              <a:miter lim="100000"/>
            </a:ln>
          </p:spPr>
          <p:style>
            <a:lnRef idx="0">
              <a:srgbClr val="000000">
                <a:alpha val="0"/>
              </a:srgbClr>
            </a:lnRef>
            <a:fillRef idx="1">
              <a:srgbClr val="507BB1"/>
            </a:fillRef>
            <a:effectRef idx="0">
              <a:scrgbClr r="0" g="0" b="0"/>
            </a:effectRef>
            <a:fontRef idx="none"/>
          </p:style>
          <p:txBody>
            <a:bodyPr/>
            <a:lstStyle/>
            <a:p>
              <a:endParaRPr lang="en-US"/>
            </a:p>
          </p:txBody>
        </p:sp>
        <p:sp>
          <p:nvSpPr>
            <p:cNvPr id="25" name="Shape 278">
              <a:extLst>
                <a:ext uri="{FF2B5EF4-FFF2-40B4-BE49-F238E27FC236}">
                  <a16:creationId xmlns:a16="http://schemas.microsoft.com/office/drawing/2014/main" id="{8878E680-0E55-426B-8B61-937B03FC6F86}"/>
                </a:ext>
              </a:extLst>
            </p:cNvPr>
            <p:cNvSpPr/>
            <p:nvPr/>
          </p:nvSpPr>
          <p:spPr>
            <a:xfrm>
              <a:off x="1097612" y="435445"/>
              <a:ext cx="697637" cy="355486"/>
            </a:xfrm>
            <a:custGeom>
              <a:avLst/>
              <a:gdLst/>
              <a:ahLst/>
              <a:cxnLst/>
              <a:rect l="0" t="0" r="0" b="0"/>
              <a:pathLst>
                <a:path w="697637" h="355486">
                  <a:moveTo>
                    <a:pt x="483045" y="0"/>
                  </a:moveTo>
                  <a:lnTo>
                    <a:pt x="227991" y="0"/>
                  </a:lnTo>
                  <a:lnTo>
                    <a:pt x="62217" y="165773"/>
                  </a:lnTo>
                  <a:lnTo>
                    <a:pt x="0" y="103543"/>
                  </a:lnTo>
                  <a:lnTo>
                    <a:pt x="3124" y="355486"/>
                  </a:lnTo>
                  <a:lnTo>
                    <a:pt x="255067" y="352387"/>
                  </a:lnTo>
                  <a:lnTo>
                    <a:pt x="192862" y="290195"/>
                  </a:lnTo>
                  <a:lnTo>
                    <a:pt x="355524" y="127533"/>
                  </a:lnTo>
                  <a:lnTo>
                    <a:pt x="570103" y="342087"/>
                  </a:lnTo>
                  <a:lnTo>
                    <a:pt x="697637" y="214567"/>
                  </a:lnTo>
                  <a:lnTo>
                    <a:pt x="483045"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6" name="Shape 279">
              <a:extLst>
                <a:ext uri="{FF2B5EF4-FFF2-40B4-BE49-F238E27FC236}">
                  <a16:creationId xmlns:a16="http://schemas.microsoft.com/office/drawing/2014/main" id="{8BCECB3B-15FF-4D0C-B4AE-A953CA330104}"/>
                </a:ext>
              </a:extLst>
            </p:cNvPr>
            <p:cNvSpPr/>
            <p:nvPr/>
          </p:nvSpPr>
          <p:spPr>
            <a:xfrm>
              <a:off x="2098296" y="435445"/>
              <a:ext cx="697611" cy="355486"/>
            </a:xfrm>
            <a:custGeom>
              <a:avLst/>
              <a:gdLst/>
              <a:ahLst/>
              <a:cxnLst/>
              <a:rect l="0" t="0" r="0" b="0"/>
              <a:pathLst>
                <a:path w="697611" h="355486">
                  <a:moveTo>
                    <a:pt x="227978" y="0"/>
                  </a:moveTo>
                  <a:lnTo>
                    <a:pt x="483045" y="0"/>
                  </a:lnTo>
                  <a:lnTo>
                    <a:pt x="697611" y="214567"/>
                  </a:lnTo>
                  <a:lnTo>
                    <a:pt x="570090" y="342087"/>
                  </a:lnTo>
                  <a:lnTo>
                    <a:pt x="355511" y="127533"/>
                  </a:lnTo>
                  <a:lnTo>
                    <a:pt x="192849" y="290195"/>
                  </a:lnTo>
                  <a:lnTo>
                    <a:pt x="255054" y="352387"/>
                  </a:lnTo>
                  <a:lnTo>
                    <a:pt x="3111" y="355486"/>
                  </a:lnTo>
                  <a:lnTo>
                    <a:pt x="0" y="103543"/>
                  </a:lnTo>
                  <a:lnTo>
                    <a:pt x="62217" y="165773"/>
                  </a:lnTo>
                  <a:lnTo>
                    <a:pt x="227978" y="0"/>
                  </a:lnTo>
                  <a:close/>
                </a:path>
              </a:pathLst>
            </a:custGeom>
            <a:ln w="0" cap="flat">
              <a:miter lim="100000"/>
            </a:ln>
          </p:spPr>
          <p:style>
            <a:lnRef idx="0">
              <a:srgbClr val="000000">
                <a:alpha val="0"/>
              </a:srgbClr>
            </a:lnRef>
            <a:fillRef idx="1">
              <a:srgbClr val="507BB1"/>
            </a:fillRef>
            <a:effectRef idx="0">
              <a:scrgbClr r="0" g="0" b="0"/>
            </a:effectRef>
            <a:fontRef idx="none"/>
          </p:style>
          <p:txBody>
            <a:bodyPr/>
            <a:lstStyle/>
            <a:p>
              <a:endParaRPr lang="en-US"/>
            </a:p>
          </p:txBody>
        </p:sp>
        <p:sp>
          <p:nvSpPr>
            <p:cNvPr id="27" name="Shape 280">
              <a:extLst>
                <a:ext uri="{FF2B5EF4-FFF2-40B4-BE49-F238E27FC236}">
                  <a16:creationId xmlns:a16="http://schemas.microsoft.com/office/drawing/2014/main" id="{8354DEF0-486D-4CB5-A151-EDD483276702}"/>
                </a:ext>
              </a:extLst>
            </p:cNvPr>
            <p:cNvSpPr/>
            <p:nvPr/>
          </p:nvSpPr>
          <p:spPr>
            <a:xfrm>
              <a:off x="2098296" y="435445"/>
              <a:ext cx="697611" cy="355486"/>
            </a:xfrm>
            <a:custGeom>
              <a:avLst/>
              <a:gdLst/>
              <a:ahLst/>
              <a:cxnLst/>
              <a:rect l="0" t="0" r="0" b="0"/>
              <a:pathLst>
                <a:path w="697611" h="355486">
                  <a:moveTo>
                    <a:pt x="483045" y="0"/>
                  </a:moveTo>
                  <a:lnTo>
                    <a:pt x="227978" y="0"/>
                  </a:lnTo>
                  <a:lnTo>
                    <a:pt x="62217" y="165773"/>
                  </a:lnTo>
                  <a:lnTo>
                    <a:pt x="0" y="103543"/>
                  </a:lnTo>
                  <a:lnTo>
                    <a:pt x="3111" y="355486"/>
                  </a:lnTo>
                  <a:lnTo>
                    <a:pt x="255054" y="352387"/>
                  </a:lnTo>
                  <a:lnTo>
                    <a:pt x="192849" y="290195"/>
                  </a:lnTo>
                  <a:lnTo>
                    <a:pt x="355511" y="127533"/>
                  </a:lnTo>
                  <a:lnTo>
                    <a:pt x="570090" y="342087"/>
                  </a:lnTo>
                  <a:lnTo>
                    <a:pt x="697611" y="214567"/>
                  </a:lnTo>
                  <a:lnTo>
                    <a:pt x="483045"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8" name="Rectangle 27">
              <a:extLst>
                <a:ext uri="{FF2B5EF4-FFF2-40B4-BE49-F238E27FC236}">
                  <a16:creationId xmlns:a16="http://schemas.microsoft.com/office/drawing/2014/main" id="{BDECB3B0-41F4-47E9-8A04-2FC32A45C38B}"/>
                </a:ext>
              </a:extLst>
            </p:cNvPr>
            <p:cNvSpPr/>
            <p:nvPr/>
          </p:nvSpPr>
          <p:spPr>
            <a:xfrm rot="-5399999">
              <a:off x="453388" y="289558"/>
              <a:ext cx="444141" cy="125489"/>
            </a:xfrm>
            <a:prstGeom prst="rect">
              <a:avLst/>
            </a:prstGeom>
            <a:ln>
              <a:noFill/>
            </a:ln>
          </p:spPr>
          <p:txBody>
            <a:bodyPr vert="horz" lIns="0" tIns="0" rIns="0" bIns="0" rtlCol="0">
              <a:noAutofit/>
            </a:bodyPr>
            <a:lstStyle/>
            <a:p>
              <a:pPr>
                <a:lnSpc>
                  <a:spcPct val="107000"/>
                </a:lnSpc>
                <a:spcAft>
                  <a:spcPts val="800"/>
                </a:spcAft>
              </a:pPr>
              <a:r>
                <a:rPr lang="en-US" sz="1400" dirty="0">
                  <a:solidFill>
                    <a:srgbClr val="FFFEFD"/>
                  </a:solidFill>
                  <a:effectLst/>
                  <a:latin typeface="Calibri" panose="020F0502020204030204" pitchFamily="34" charset="0"/>
                  <a:ea typeface="Calibri" panose="020F0502020204030204" pitchFamily="34" charset="0"/>
                </a:rPr>
                <a:t>Energy</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C05A9A27-87AD-4676-8F74-876FCCA38BC6}"/>
                </a:ext>
              </a:extLst>
            </p:cNvPr>
            <p:cNvSpPr/>
            <p:nvPr/>
          </p:nvSpPr>
          <p:spPr>
            <a:xfrm>
              <a:off x="377412" y="1048386"/>
              <a:ext cx="340500" cy="125490"/>
            </a:xfrm>
            <a:prstGeom prst="rect">
              <a:avLst/>
            </a:prstGeom>
            <a:ln>
              <a:noFill/>
            </a:ln>
          </p:spPr>
          <p:txBody>
            <a:bodyPr vert="horz" lIns="0" tIns="0" rIns="0" bIns="0" rtlCol="0">
              <a:noAutofit/>
            </a:bodyPr>
            <a:lstStyle/>
            <a:p>
              <a:pPr>
                <a:lnSpc>
                  <a:spcPct val="107000"/>
                </a:lnSpc>
                <a:spcAft>
                  <a:spcPts val="800"/>
                </a:spcAft>
              </a:pPr>
              <a:r>
                <a:rPr lang="en-US" sz="1600" b="1" dirty="0">
                  <a:solidFill>
                    <a:srgbClr val="181717"/>
                  </a:solidFill>
                  <a:effectLst/>
                  <a:latin typeface="Calibri" panose="020F0502020204030204" pitchFamily="34" charset="0"/>
                  <a:ea typeface="Calibri" panose="020F0502020204030204" pitchFamily="34" charset="0"/>
                </a:rPr>
                <a:t>Open</a:t>
              </a:r>
              <a:endParaRPr lang="en-US" sz="1600" b="1" dirty="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4F2FCE08-4313-4936-AFD7-4EFA38D6EF83}"/>
                </a:ext>
              </a:extLst>
            </p:cNvPr>
            <p:cNvSpPr/>
            <p:nvPr/>
          </p:nvSpPr>
          <p:spPr>
            <a:xfrm>
              <a:off x="2324799" y="1048386"/>
              <a:ext cx="495963" cy="125490"/>
            </a:xfrm>
            <a:prstGeom prst="rect">
              <a:avLst/>
            </a:prstGeom>
            <a:ln>
              <a:noFill/>
            </a:ln>
          </p:spPr>
          <p:txBody>
            <a:bodyPr vert="horz" lIns="0" tIns="0" rIns="0" bIns="0" rtlCol="0">
              <a:noAutofit/>
            </a:bodyPr>
            <a:lstStyle/>
            <a:p>
              <a:pPr>
                <a:lnSpc>
                  <a:spcPct val="107000"/>
                </a:lnSpc>
                <a:spcAft>
                  <a:spcPts val="800"/>
                </a:spcAft>
              </a:pPr>
              <a:r>
                <a:rPr lang="en-US" sz="1600" b="1" dirty="0">
                  <a:solidFill>
                    <a:srgbClr val="181717"/>
                  </a:solidFill>
                  <a:effectLst/>
                  <a:latin typeface="Calibri" panose="020F0502020204030204" pitchFamily="34" charset="0"/>
                  <a:ea typeface="Calibri" panose="020F0502020204030204" pitchFamily="34" charset="0"/>
                </a:rPr>
                <a:t>Isolated</a:t>
              </a:r>
              <a:endParaRPr lang="en-US" sz="1600" b="1" dirty="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5A4B36C1-1AA1-4DC6-AA18-DDD319E9BA01}"/>
                </a:ext>
              </a:extLst>
            </p:cNvPr>
            <p:cNvSpPr/>
            <p:nvPr/>
          </p:nvSpPr>
          <p:spPr>
            <a:xfrm>
              <a:off x="1331568" y="1048386"/>
              <a:ext cx="429355" cy="125490"/>
            </a:xfrm>
            <a:prstGeom prst="rect">
              <a:avLst/>
            </a:prstGeom>
            <a:ln>
              <a:noFill/>
            </a:ln>
          </p:spPr>
          <p:txBody>
            <a:bodyPr vert="horz" lIns="0" tIns="0" rIns="0" bIns="0" rtlCol="0">
              <a:noAutofit/>
            </a:bodyPr>
            <a:lstStyle/>
            <a:p>
              <a:pPr>
                <a:lnSpc>
                  <a:spcPct val="107000"/>
                </a:lnSpc>
                <a:spcAft>
                  <a:spcPts val="800"/>
                </a:spcAft>
              </a:pPr>
              <a:r>
                <a:rPr lang="en-US" sz="1600" b="1" dirty="0">
                  <a:solidFill>
                    <a:srgbClr val="181717"/>
                  </a:solidFill>
                  <a:effectLst/>
                  <a:latin typeface="Calibri" panose="020F0502020204030204" pitchFamily="34" charset="0"/>
                  <a:ea typeface="Calibri" panose="020F0502020204030204" pitchFamily="34" charset="0"/>
                </a:rPr>
                <a:t>Closed</a:t>
              </a:r>
              <a:endParaRPr lang="en-US" sz="1600" b="1" dirty="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F08B25EF-5A65-4B8E-A5A9-8D88715D5A3E}"/>
                </a:ext>
              </a:extLst>
            </p:cNvPr>
            <p:cNvSpPr/>
            <p:nvPr/>
          </p:nvSpPr>
          <p:spPr>
            <a:xfrm>
              <a:off x="1141060" y="1389449"/>
              <a:ext cx="44361" cy="125490"/>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8A91D991-B486-484D-A051-58E7845A9FC9}"/>
                </a:ext>
              </a:extLst>
            </p:cNvPr>
            <p:cNvSpPr/>
            <p:nvPr/>
          </p:nvSpPr>
          <p:spPr>
            <a:xfrm>
              <a:off x="0" y="1389449"/>
              <a:ext cx="44361" cy="125490"/>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3B63AFD9-9642-4452-97D9-79E10AF06BA9}"/>
                </a:ext>
              </a:extLst>
            </p:cNvPr>
            <p:cNvSpPr/>
            <p:nvPr/>
          </p:nvSpPr>
          <p:spPr>
            <a:xfrm>
              <a:off x="89044" y="1389449"/>
              <a:ext cx="44361" cy="125490"/>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87A5D767-3CBE-47D9-B88F-5AB647E63558}"/>
                </a:ext>
              </a:extLst>
            </p:cNvPr>
            <p:cNvSpPr/>
            <p:nvPr/>
          </p:nvSpPr>
          <p:spPr>
            <a:xfrm>
              <a:off x="1046506" y="1389449"/>
              <a:ext cx="44361" cy="125490"/>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0FD6F2C8-017A-4F85-BAB0-BFBDD0CF3F5D}"/>
                </a:ext>
              </a:extLst>
            </p:cNvPr>
            <p:cNvSpPr/>
            <p:nvPr/>
          </p:nvSpPr>
          <p:spPr>
            <a:xfrm>
              <a:off x="1079861" y="1389449"/>
              <a:ext cx="81395" cy="125490"/>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1" name="Shape 284">
              <a:extLst>
                <a:ext uri="{FF2B5EF4-FFF2-40B4-BE49-F238E27FC236}">
                  <a16:creationId xmlns:a16="http://schemas.microsoft.com/office/drawing/2014/main" id="{3229ABAE-6DB9-4538-B4E7-755FE30C2721}"/>
                </a:ext>
              </a:extLst>
            </p:cNvPr>
            <p:cNvSpPr/>
            <p:nvPr/>
          </p:nvSpPr>
          <p:spPr>
            <a:xfrm>
              <a:off x="188915" y="63932"/>
              <a:ext cx="71666" cy="71666"/>
            </a:xfrm>
            <a:custGeom>
              <a:avLst/>
              <a:gdLst/>
              <a:ahLst/>
              <a:cxnLst/>
              <a:rect l="0" t="0" r="0" b="0"/>
              <a:pathLst>
                <a:path w="71666" h="71666">
                  <a:moveTo>
                    <a:pt x="35827" y="0"/>
                  </a:moveTo>
                  <a:cubicBezTo>
                    <a:pt x="55626" y="0"/>
                    <a:pt x="71666" y="16040"/>
                    <a:pt x="71666" y="35840"/>
                  </a:cubicBezTo>
                  <a:cubicBezTo>
                    <a:pt x="71666" y="55639"/>
                    <a:pt x="55626" y="71666"/>
                    <a:pt x="35827" y="71666"/>
                  </a:cubicBezTo>
                  <a:cubicBezTo>
                    <a:pt x="16053" y="71666"/>
                    <a:pt x="0" y="55639"/>
                    <a:pt x="0" y="35840"/>
                  </a:cubicBezTo>
                  <a:cubicBezTo>
                    <a:pt x="0" y="16040"/>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42" name="Shape 285">
              <a:extLst>
                <a:ext uri="{FF2B5EF4-FFF2-40B4-BE49-F238E27FC236}">
                  <a16:creationId xmlns:a16="http://schemas.microsoft.com/office/drawing/2014/main" id="{514CEFB9-74AE-403A-A6F2-35269BC37D4C}"/>
                </a:ext>
              </a:extLst>
            </p:cNvPr>
            <p:cNvSpPr/>
            <p:nvPr/>
          </p:nvSpPr>
          <p:spPr>
            <a:xfrm>
              <a:off x="188915" y="63932"/>
              <a:ext cx="71666" cy="71666"/>
            </a:xfrm>
            <a:custGeom>
              <a:avLst/>
              <a:gdLst/>
              <a:ahLst/>
              <a:cxnLst/>
              <a:rect l="0" t="0" r="0" b="0"/>
              <a:pathLst>
                <a:path w="71666" h="71666">
                  <a:moveTo>
                    <a:pt x="71666" y="35840"/>
                  </a:moveTo>
                  <a:cubicBezTo>
                    <a:pt x="71666" y="55639"/>
                    <a:pt x="55626" y="71666"/>
                    <a:pt x="35827" y="71666"/>
                  </a:cubicBezTo>
                  <a:cubicBezTo>
                    <a:pt x="16053" y="71666"/>
                    <a:pt x="0" y="55639"/>
                    <a:pt x="0" y="35840"/>
                  </a:cubicBezTo>
                  <a:cubicBezTo>
                    <a:pt x="0" y="16040"/>
                    <a:pt x="16053" y="0"/>
                    <a:pt x="35827"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43" name="Shape 286">
              <a:extLst>
                <a:ext uri="{FF2B5EF4-FFF2-40B4-BE49-F238E27FC236}">
                  <a16:creationId xmlns:a16="http://schemas.microsoft.com/office/drawing/2014/main" id="{D078DD5D-F42E-405C-BBC9-8E5A2380677F}"/>
                </a:ext>
              </a:extLst>
            </p:cNvPr>
            <p:cNvSpPr/>
            <p:nvPr/>
          </p:nvSpPr>
          <p:spPr>
            <a:xfrm>
              <a:off x="1514680" y="541528"/>
              <a:ext cx="71666" cy="71653"/>
            </a:xfrm>
            <a:custGeom>
              <a:avLst/>
              <a:gdLst/>
              <a:ahLst/>
              <a:cxnLst/>
              <a:rect l="0" t="0" r="0" b="0"/>
              <a:pathLst>
                <a:path w="71666" h="71653">
                  <a:moveTo>
                    <a:pt x="35827" y="0"/>
                  </a:moveTo>
                  <a:cubicBezTo>
                    <a:pt x="55626" y="0"/>
                    <a:pt x="71666" y="16027"/>
                    <a:pt x="71666" y="35826"/>
                  </a:cubicBezTo>
                  <a:cubicBezTo>
                    <a:pt x="71666" y="55626"/>
                    <a:pt x="55626" y="71653"/>
                    <a:pt x="35827" y="71653"/>
                  </a:cubicBezTo>
                  <a:cubicBezTo>
                    <a:pt x="16040" y="71653"/>
                    <a:pt x="0" y="55626"/>
                    <a:pt x="0" y="35826"/>
                  </a:cubicBezTo>
                  <a:cubicBezTo>
                    <a:pt x="0" y="16027"/>
                    <a:pt x="16040"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44" name="Shape 287">
              <a:extLst>
                <a:ext uri="{FF2B5EF4-FFF2-40B4-BE49-F238E27FC236}">
                  <a16:creationId xmlns:a16="http://schemas.microsoft.com/office/drawing/2014/main" id="{DA274507-9403-414E-999B-2F749C6EB735}"/>
                </a:ext>
              </a:extLst>
            </p:cNvPr>
            <p:cNvSpPr/>
            <p:nvPr/>
          </p:nvSpPr>
          <p:spPr>
            <a:xfrm>
              <a:off x="1514680" y="541528"/>
              <a:ext cx="71666" cy="71653"/>
            </a:xfrm>
            <a:custGeom>
              <a:avLst/>
              <a:gdLst/>
              <a:ahLst/>
              <a:cxnLst/>
              <a:rect l="0" t="0" r="0" b="0"/>
              <a:pathLst>
                <a:path w="71666" h="71653">
                  <a:moveTo>
                    <a:pt x="71666" y="35826"/>
                  </a:moveTo>
                  <a:cubicBezTo>
                    <a:pt x="71666" y="55626"/>
                    <a:pt x="55626" y="71653"/>
                    <a:pt x="35827" y="71653"/>
                  </a:cubicBezTo>
                  <a:cubicBezTo>
                    <a:pt x="16040" y="71653"/>
                    <a:pt x="0" y="55626"/>
                    <a:pt x="0" y="35826"/>
                  </a:cubicBezTo>
                  <a:cubicBezTo>
                    <a:pt x="0" y="16027"/>
                    <a:pt x="16040" y="0"/>
                    <a:pt x="35827" y="0"/>
                  </a:cubicBezTo>
                  <a:cubicBezTo>
                    <a:pt x="55626" y="0"/>
                    <a:pt x="71666" y="16027"/>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45" name="Shape 288">
              <a:extLst>
                <a:ext uri="{FF2B5EF4-FFF2-40B4-BE49-F238E27FC236}">
                  <a16:creationId xmlns:a16="http://schemas.microsoft.com/office/drawing/2014/main" id="{538F188C-8A1B-4923-ABD6-90D334F083F5}"/>
                </a:ext>
              </a:extLst>
            </p:cNvPr>
            <p:cNvSpPr/>
            <p:nvPr/>
          </p:nvSpPr>
          <p:spPr>
            <a:xfrm>
              <a:off x="1531559" y="453796"/>
              <a:ext cx="71641" cy="71666"/>
            </a:xfrm>
            <a:custGeom>
              <a:avLst/>
              <a:gdLst/>
              <a:ahLst/>
              <a:cxnLst/>
              <a:rect l="0" t="0" r="0" b="0"/>
              <a:pathLst>
                <a:path w="71641" h="71666">
                  <a:moveTo>
                    <a:pt x="35814" y="0"/>
                  </a:moveTo>
                  <a:cubicBezTo>
                    <a:pt x="55601" y="0"/>
                    <a:pt x="71641" y="16040"/>
                    <a:pt x="71641" y="35826"/>
                  </a:cubicBezTo>
                  <a:cubicBezTo>
                    <a:pt x="71641" y="55626"/>
                    <a:pt x="55601" y="71666"/>
                    <a:pt x="35814" y="71666"/>
                  </a:cubicBezTo>
                  <a:cubicBezTo>
                    <a:pt x="16040" y="71666"/>
                    <a:pt x="0" y="55626"/>
                    <a:pt x="0" y="35826"/>
                  </a:cubicBezTo>
                  <a:cubicBezTo>
                    <a:pt x="0" y="16040"/>
                    <a:pt x="16040"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46" name="Shape 289">
              <a:extLst>
                <a:ext uri="{FF2B5EF4-FFF2-40B4-BE49-F238E27FC236}">
                  <a16:creationId xmlns:a16="http://schemas.microsoft.com/office/drawing/2014/main" id="{FD6F2027-3DDE-4FEE-8AB5-B35E40AA5429}"/>
                </a:ext>
              </a:extLst>
            </p:cNvPr>
            <p:cNvSpPr/>
            <p:nvPr/>
          </p:nvSpPr>
          <p:spPr>
            <a:xfrm>
              <a:off x="1531559" y="453796"/>
              <a:ext cx="71641" cy="71666"/>
            </a:xfrm>
            <a:custGeom>
              <a:avLst/>
              <a:gdLst/>
              <a:ahLst/>
              <a:cxnLst/>
              <a:rect l="0" t="0" r="0" b="0"/>
              <a:pathLst>
                <a:path w="71641" h="71666">
                  <a:moveTo>
                    <a:pt x="71641" y="35826"/>
                  </a:moveTo>
                  <a:cubicBezTo>
                    <a:pt x="71641" y="55626"/>
                    <a:pt x="55601" y="71666"/>
                    <a:pt x="35814" y="71666"/>
                  </a:cubicBezTo>
                  <a:cubicBezTo>
                    <a:pt x="16040" y="71666"/>
                    <a:pt x="0" y="55626"/>
                    <a:pt x="0" y="35826"/>
                  </a:cubicBezTo>
                  <a:cubicBezTo>
                    <a:pt x="0" y="16040"/>
                    <a:pt x="16040" y="0"/>
                    <a:pt x="35814" y="0"/>
                  </a:cubicBezTo>
                  <a:cubicBezTo>
                    <a:pt x="55601" y="0"/>
                    <a:pt x="71641" y="16040"/>
                    <a:pt x="71641"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47" name="Shape 290">
              <a:extLst>
                <a:ext uri="{FF2B5EF4-FFF2-40B4-BE49-F238E27FC236}">
                  <a16:creationId xmlns:a16="http://schemas.microsoft.com/office/drawing/2014/main" id="{FC2F998A-DEDD-4477-9A7A-70C8D51ACA6F}"/>
                </a:ext>
              </a:extLst>
            </p:cNvPr>
            <p:cNvSpPr/>
            <p:nvPr/>
          </p:nvSpPr>
          <p:spPr>
            <a:xfrm>
              <a:off x="1452082" y="474942"/>
              <a:ext cx="71653" cy="71666"/>
            </a:xfrm>
            <a:custGeom>
              <a:avLst/>
              <a:gdLst/>
              <a:ahLst/>
              <a:cxnLst/>
              <a:rect l="0" t="0" r="0" b="0"/>
              <a:pathLst>
                <a:path w="71653" h="71666">
                  <a:moveTo>
                    <a:pt x="35814" y="0"/>
                  </a:moveTo>
                  <a:cubicBezTo>
                    <a:pt x="55600" y="0"/>
                    <a:pt x="71653" y="16040"/>
                    <a:pt x="71653" y="35840"/>
                  </a:cubicBezTo>
                  <a:cubicBezTo>
                    <a:pt x="71653" y="55626"/>
                    <a:pt x="55600" y="71666"/>
                    <a:pt x="35814" y="71666"/>
                  </a:cubicBezTo>
                  <a:cubicBezTo>
                    <a:pt x="16040" y="71666"/>
                    <a:pt x="0" y="55626"/>
                    <a:pt x="0" y="35840"/>
                  </a:cubicBezTo>
                  <a:cubicBezTo>
                    <a:pt x="0" y="16040"/>
                    <a:pt x="16040"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48" name="Shape 291">
              <a:extLst>
                <a:ext uri="{FF2B5EF4-FFF2-40B4-BE49-F238E27FC236}">
                  <a16:creationId xmlns:a16="http://schemas.microsoft.com/office/drawing/2014/main" id="{21E7A418-99DB-4BDF-B202-05204C35735A}"/>
                </a:ext>
              </a:extLst>
            </p:cNvPr>
            <p:cNvSpPr/>
            <p:nvPr/>
          </p:nvSpPr>
          <p:spPr>
            <a:xfrm>
              <a:off x="1452082" y="474942"/>
              <a:ext cx="71653" cy="71666"/>
            </a:xfrm>
            <a:custGeom>
              <a:avLst/>
              <a:gdLst/>
              <a:ahLst/>
              <a:cxnLst/>
              <a:rect l="0" t="0" r="0" b="0"/>
              <a:pathLst>
                <a:path w="71653" h="71666">
                  <a:moveTo>
                    <a:pt x="71653" y="35840"/>
                  </a:moveTo>
                  <a:cubicBezTo>
                    <a:pt x="71653" y="55626"/>
                    <a:pt x="55600" y="71666"/>
                    <a:pt x="35814" y="71666"/>
                  </a:cubicBezTo>
                  <a:cubicBezTo>
                    <a:pt x="16040" y="71666"/>
                    <a:pt x="0" y="55626"/>
                    <a:pt x="0" y="35840"/>
                  </a:cubicBezTo>
                  <a:cubicBezTo>
                    <a:pt x="0" y="16040"/>
                    <a:pt x="16040" y="0"/>
                    <a:pt x="35814" y="0"/>
                  </a:cubicBezTo>
                  <a:cubicBezTo>
                    <a:pt x="55600"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49" name="Shape 292">
              <a:extLst>
                <a:ext uri="{FF2B5EF4-FFF2-40B4-BE49-F238E27FC236}">
                  <a16:creationId xmlns:a16="http://schemas.microsoft.com/office/drawing/2014/main" id="{2FF45473-0472-4620-B28C-B81519F1EA99}"/>
                </a:ext>
              </a:extLst>
            </p:cNvPr>
            <p:cNvSpPr/>
            <p:nvPr/>
          </p:nvSpPr>
          <p:spPr>
            <a:xfrm>
              <a:off x="1331521" y="453796"/>
              <a:ext cx="71653" cy="71666"/>
            </a:xfrm>
            <a:custGeom>
              <a:avLst/>
              <a:gdLst/>
              <a:ahLst/>
              <a:cxnLst/>
              <a:rect l="0" t="0" r="0" b="0"/>
              <a:pathLst>
                <a:path w="71653" h="71666">
                  <a:moveTo>
                    <a:pt x="35814" y="0"/>
                  </a:moveTo>
                  <a:cubicBezTo>
                    <a:pt x="55600" y="0"/>
                    <a:pt x="71653" y="16040"/>
                    <a:pt x="71653" y="35826"/>
                  </a:cubicBezTo>
                  <a:cubicBezTo>
                    <a:pt x="71653" y="55626"/>
                    <a:pt x="55600" y="71666"/>
                    <a:pt x="35814" y="71666"/>
                  </a:cubicBezTo>
                  <a:cubicBezTo>
                    <a:pt x="16040" y="71666"/>
                    <a:pt x="0" y="55626"/>
                    <a:pt x="0" y="35826"/>
                  </a:cubicBezTo>
                  <a:cubicBezTo>
                    <a:pt x="0" y="16040"/>
                    <a:pt x="16040"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50" name="Shape 293">
              <a:extLst>
                <a:ext uri="{FF2B5EF4-FFF2-40B4-BE49-F238E27FC236}">
                  <a16:creationId xmlns:a16="http://schemas.microsoft.com/office/drawing/2014/main" id="{B06DB13F-D3DD-4B15-BCC2-DCFDDF9112E3}"/>
                </a:ext>
              </a:extLst>
            </p:cNvPr>
            <p:cNvSpPr/>
            <p:nvPr/>
          </p:nvSpPr>
          <p:spPr>
            <a:xfrm>
              <a:off x="1331521" y="453796"/>
              <a:ext cx="71653" cy="71666"/>
            </a:xfrm>
            <a:custGeom>
              <a:avLst/>
              <a:gdLst/>
              <a:ahLst/>
              <a:cxnLst/>
              <a:rect l="0" t="0" r="0" b="0"/>
              <a:pathLst>
                <a:path w="71653" h="71666">
                  <a:moveTo>
                    <a:pt x="71653" y="35826"/>
                  </a:moveTo>
                  <a:cubicBezTo>
                    <a:pt x="71653" y="55626"/>
                    <a:pt x="55600" y="71666"/>
                    <a:pt x="35814" y="71666"/>
                  </a:cubicBezTo>
                  <a:cubicBezTo>
                    <a:pt x="16040" y="71666"/>
                    <a:pt x="0" y="55626"/>
                    <a:pt x="0" y="35826"/>
                  </a:cubicBezTo>
                  <a:cubicBezTo>
                    <a:pt x="0" y="16040"/>
                    <a:pt x="16040" y="0"/>
                    <a:pt x="35814" y="0"/>
                  </a:cubicBezTo>
                  <a:cubicBezTo>
                    <a:pt x="55600" y="0"/>
                    <a:pt x="71653" y="16040"/>
                    <a:pt x="71653"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51" name="Shape 294">
              <a:extLst>
                <a:ext uri="{FF2B5EF4-FFF2-40B4-BE49-F238E27FC236}">
                  <a16:creationId xmlns:a16="http://schemas.microsoft.com/office/drawing/2014/main" id="{1F91ED6A-32DE-4DD6-A5B0-BD2553F0587C}"/>
                </a:ext>
              </a:extLst>
            </p:cNvPr>
            <p:cNvSpPr/>
            <p:nvPr/>
          </p:nvSpPr>
          <p:spPr>
            <a:xfrm>
              <a:off x="1242773" y="510782"/>
              <a:ext cx="71679" cy="71666"/>
            </a:xfrm>
            <a:custGeom>
              <a:avLst/>
              <a:gdLst/>
              <a:ahLst/>
              <a:cxnLst/>
              <a:rect l="0" t="0" r="0" b="0"/>
              <a:pathLst>
                <a:path w="71679" h="71666">
                  <a:moveTo>
                    <a:pt x="35839" y="0"/>
                  </a:moveTo>
                  <a:cubicBezTo>
                    <a:pt x="55626" y="0"/>
                    <a:pt x="71679" y="16040"/>
                    <a:pt x="71679" y="35826"/>
                  </a:cubicBezTo>
                  <a:cubicBezTo>
                    <a:pt x="71679" y="55626"/>
                    <a:pt x="55626" y="71666"/>
                    <a:pt x="35839" y="71666"/>
                  </a:cubicBezTo>
                  <a:cubicBezTo>
                    <a:pt x="16040" y="71666"/>
                    <a:pt x="0" y="55626"/>
                    <a:pt x="0" y="35826"/>
                  </a:cubicBezTo>
                  <a:cubicBezTo>
                    <a:pt x="0" y="16040"/>
                    <a:pt x="16040"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52" name="Shape 295">
              <a:extLst>
                <a:ext uri="{FF2B5EF4-FFF2-40B4-BE49-F238E27FC236}">
                  <a16:creationId xmlns:a16="http://schemas.microsoft.com/office/drawing/2014/main" id="{764376EC-9B01-4CB0-8AFA-006A11930CC3}"/>
                </a:ext>
              </a:extLst>
            </p:cNvPr>
            <p:cNvSpPr/>
            <p:nvPr/>
          </p:nvSpPr>
          <p:spPr>
            <a:xfrm>
              <a:off x="1242773" y="510782"/>
              <a:ext cx="71679" cy="71666"/>
            </a:xfrm>
            <a:custGeom>
              <a:avLst/>
              <a:gdLst/>
              <a:ahLst/>
              <a:cxnLst/>
              <a:rect l="0" t="0" r="0" b="0"/>
              <a:pathLst>
                <a:path w="71679" h="71666">
                  <a:moveTo>
                    <a:pt x="71679" y="35826"/>
                  </a:moveTo>
                  <a:cubicBezTo>
                    <a:pt x="71679" y="55626"/>
                    <a:pt x="55626" y="71666"/>
                    <a:pt x="35839" y="71666"/>
                  </a:cubicBezTo>
                  <a:cubicBezTo>
                    <a:pt x="16040" y="71666"/>
                    <a:pt x="0" y="55626"/>
                    <a:pt x="0" y="35826"/>
                  </a:cubicBezTo>
                  <a:cubicBezTo>
                    <a:pt x="0" y="16040"/>
                    <a:pt x="16040" y="0"/>
                    <a:pt x="35839" y="0"/>
                  </a:cubicBezTo>
                  <a:cubicBezTo>
                    <a:pt x="55626" y="0"/>
                    <a:pt x="71679" y="16040"/>
                    <a:pt x="71679"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53" name="Shape 296">
              <a:extLst>
                <a:ext uri="{FF2B5EF4-FFF2-40B4-BE49-F238E27FC236}">
                  <a16:creationId xmlns:a16="http://schemas.microsoft.com/office/drawing/2014/main" id="{C5D53B63-D8E2-43D8-800E-C07873FE082A}"/>
                </a:ext>
              </a:extLst>
            </p:cNvPr>
            <p:cNvSpPr/>
            <p:nvPr/>
          </p:nvSpPr>
          <p:spPr>
            <a:xfrm>
              <a:off x="1331521" y="538531"/>
              <a:ext cx="71653" cy="71666"/>
            </a:xfrm>
            <a:custGeom>
              <a:avLst/>
              <a:gdLst/>
              <a:ahLst/>
              <a:cxnLst/>
              <a:rect l="0" t="0" r="0" b="0"/>
              <a:pathLst>
                <a:path w="71653" h="71666">
                  <a:moveTo>
                    <a:pt x="35814" y="0"/>
                  </a:moveTo>
                  <a:cubicBezTo>
                    <a:pt x="55600" y="0"/>
                    <a:pt x="71653" y="16027"/>
                    <a:pt x="71653" y="35826"/>
                  </a:cubicBezTo>
                  <a:cubicBezTo>
                    <a:pt x="71653" y="55626"/>
                    <a:pt x="55600" y="71666"/>
                    <a:pt x="35814" y="71666"/>
                  </a:cubicBezTo>
                  <a:cubicBezTo>
                    <a:pt x="16040" y="71666"/>
                    <a:pt x="0" y="55626"/>
                    <a:pt x="0" y="35826"/>
                  </a:cubicBezTo>
                  <a:cubicBezTo>
                    <a:pt x="0" y="16027"/>
                    <a:pt x="16040"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54" name="Shape 297">
              <a:extLst>
                <a:ext uri="{FF2B5EF4-FFF2-40B4-BE49-F238E27FC236}">
                  <a16:creationId xmlns:a16="http://schemas.microsoft.com/office/drawing/2014/main" id="{C03615A6-56E6-4F27-862C-E6D27F6A3A56}"/>
                </a:ext>
              </a:extLst>
            </p:cNvPr>
            <p:cNvSpPr/>
            <p:nvPr/>
          </p:nvSpPr>
          <p:spPr>
            <a:xfrm>
              <a:off x="1331521" y="538531"/>
              <a:ext cx="71653" cy="71666"/>
            </a:xfrm>
            <a:custGeom>
              <a:avLst/>
              <a:gdLst/>
              <a:ahLst/>
              <a:cxnLst/>
              <a:rect l="0" t="0" r="0" b="0"/>
              <a:pathLst>
                <a:path w="71653" h="71666">
                  <a:moveTo>
                    <a:pt x="71653" y="35826"/>
                  </a:moveTo>
                  <a:cubicBezTo>
                    <a:pt x="71653" y="55626"/>
                    <a:pt x="55600" y="71666"/>
                    <a:pt x="35814" y="71666"/>
                  </a:cubicBezTo>
                  <a:cubicBezTo>
                    <a:pt x="16040" y="71666"/>
                    <a:pt x="0" y="55626"/>
                    <a:pt x="0" y="35826"/>
                  </a:cubicBezTo>
                  <a:cubicBezTo>
                    <a:pt x="0" y="16027"/>
                    <a:pt x="16040" y="0"/>
                    <a:pt x="35814" y="0"/>
                  </a:cubicBezTo>
                  <a:cubicBezTo>
                    <a:pt x="55600" y="0"/>
                    <a:pt x="71653" y="16027"/>
                    <a:pt x="71653"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55" name="Shape 298">
              <a:extLst>
                <a:ext uri="{FF2B5EF4-FFF2-40B4-BE49-F238E27FC236}">
                  <a16:creationId xmlns:a16="http://schemas.microsoft.com/office/drawing/2014/main" id="{706CA98C-6775-44F8-8257-37C25AFB55DE}"/>
                </a:ext>
              </a:extLst>
            </p:cNvPr>
            <p:cNvSpPr/>
            <p:nvPr/>
          </p:nvSpPr>
          <p:spPr>
            <a:xfrm>
              <a:off x="1266179" y="582434"/>
              <a:ext cx="71653" cy="71666"/>
            </a:xfrm>
            <a:custGeom>
              <a:avLst/>
              <a:gdLst/>
              <a:ahLst/>
              <a:cxnLst/>
              <a:rect l="0" t="0" r="0" b="0"/>
              <a:pathLst>
                <a:path w="71653" h="71666">
                  <a:moveTo>
                    <a:pt x="35827" y="0"/>
                  </a:moveTo>
                  <a:cubicBezTo>
                    <a:pt x="55613" y="0"/>
                    <a:pt x="71653" y="16040"/>
                    <a:pt x="71653" y="35840"/>
                  </a:cubicBezTo>
                  <a:cubicBezTo>
                    <a:pt x="71653" y="55626"/>
                    <a:pt x="55613" y="71666"/>
                    <a:pt x="35827" y="71666"/>
                  </a:cubicBezTo>
                  <a:cubicBezTo>
                    <a:pt x="16040" y="71666"/>
                    <a:pt x="0" y="55626"/>
                    <a:pt x="0" y="35840"/>
                  </a:cubicBezTo>
                  <a:cubicBezTo>
                    <a:pt x="0" y="16040"/>
                    <a:pt x="16040"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56" name="Shape 299">
              <a:extLst>
                <a:ext uri="{FF2B5EF4-FFF2-40B4-BE49-F238E27FC236}">
                  <a16:creationId xmlns:a16="http://schemas.microsoft.com/office/drawing/2014/main" id="{9E3E5BBC-3FB6-49DA-B2FF-5426000E2975}"/>
                </a:ext>
              </a:extLst>
            </p:cNvPr>
            <p:cNvSpPr/>
            <p:nvPr/>
          </p:nvSpPr>
          <p:spPr>
            <a:xfrm>
              <a:off x="1266179" y="582434"/>
              <a:ext cx="71653" cy="71666"/>
            </a:xfrm>
            <a:custGeom>
              <a:avLst/>
              <a:gdLst/>
              <a:ahLst/>
              <a:cxnLst/>
              <a:rect l="0" t="0" r="0" b="0"/>
              <a:pathLst>
                <a:path w="71653" h="71666">
                  <a:moveTo>
                    <a:pt x="71653" y="35840"/>
                  </a:moveTo>
                  <a:cubicBezTo>
                    <a:pt x="71653" y="55626"/>
                    <a:pt x="55613" y="71666"/>
                    <a:pt x="35827" y="71666"/>
                  </a:cubicBezTo>
                  <a:cubicBezTo>
                    <a:pt x="16040" y="71666"/>
                    <a:pt x="0" y="55626"/>
                    <a:pt x="0" y="35840"/>
                  </a:cubicBezTo>
                  <a:cubicBezTo>
                    <a:pt x="0" y="16040"/>
                    <a:pt x="16040" y="0"/>
                    <a:pt x="35827" y="0"/>
                  </a:cubicBezTo>
                  <a:cubicBezTo>
                    <a:pt x="55613"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57" name="Shape 300">
              <a:extLst>
                <a:ext uri="{FF2B5EF4-FFF2-40B4-BE49-F238E27FC236}">
                  <a16:creationId xmlns:a16="http://schemas.microsoft.com/office/drawing/2014/main" id="{EAA66AD3-8472-4D87-91FE-D5B35937E296}"/>
                </a:ext>
              </a:extLst>
            </p:cNvPr>
            <p:cNvSpPr/>
            <p:nvPr/>
          </p:nvSpPr>
          <p:spPr>
            <a:xfrm>
              <a:off x="1183769" y="617372"/>
              <a:ext cx="71653" cy="71666"/>
            </a:xfrm>
            <a:custGeom>
              <a:avLst/>
              <a:gdLst/>
              <a:ahLst/>
              <a:cxnLst/>
              <a:rect l="0" t="0" r="0" b="0"/>
              <a:pathLst>
                <a:path w="71653" h="71666">
                  <a:moveTo>
                    <a:pt x="35827" y="0"/>
                  </a:moveTo>
                  <a:cubicBezTo>
                    <a:pt x="55613" y="0"/>
                    <a:pt x="71653" y="16040"/>
                    <a:pt x="71653" y="35840"/>
                  </a:cubicBezTo>
                  <a:cubicBezTo>
                    <a:pt x="71653" y="55639"/>
                    <a:pt x="55613" y="71666"/>
                    <a:pt x="35827" y="71666"/>
                  </a:cubicBezTo>
                  <a:cubicBezTo>
                    <a:pt x="16040" y="71666"/>
                    <a:pt x="0" y="55639"/>
                    <a:pt x="0" y="35840"/>
                  </a:cubicBezTo>
                  <a:cubicBezTo>
                    <a:pt x="0" y="16040"/>
                    <a:pt x="16040"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58" name="Shape 301">
              <a:extLst>
                <a:ext uri="{FF2B5EF4-FFF2-40B4-BE49-F238E27FC236}">
                  <a16:creationId xmlns:a16="http://schemas.microsoft.com/office/drawing/2014/main" id="{B2A66AF1-586E-4385-B31C-01022583B6B8}"/>
                </a:ext>
              </a:extLst>
            </p:cNvPr>
            <p:cNvSpPr/>
            <p:nvPr/>
          </p:nvSpPr>
          <p:spPr>
            <a:xfrm>
              <a:off x="1183769" y="617372"/>
              <a:ext cx="71653" cy="71666"/>
            </a:xfrm>
            <a:custGeom>
              <a:avLst/>
              <a:gdLst/>
              <a:ahLst/>
              <a:cxnLst/>
              <a:rect l="0" t="0" r="0" b="0"/>
              <a:pathLst>
                <a:path w="71653" h="71666">
                  <a:moveTo>
                    <a:pt x="71653" y="35840"/>
                  </a:moveTo>
                  <a:cubicBezTo>
                    <a:pt x="71653" y="55639"/>
                    <a:pt x="55613" y="71666"/>
                    <a:pt x="35827" y="71666"/>
                  </a:cubicBezTo>
                  <a:cubicBezTo>
                    <a:pt x="16040" y="71666"/>
                    <a:pt x="0" y="55639"/>
                    <a:pt x="0" y="35840"/>
                  </a:cubicBezTo>
                  <a:cubicBezTo>
                    <a:pt x="0" y="16040"/>
                    <a:pt x="16040" y="0"/>
                    <a:pt x="35827" y="0"/>
                  </a:cubicBezTo>
                  <a:cubicBezTo>
                    <a:pt x="55613"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59" name="Shape 302">
              <a:extLst>
                <a:ext uri="{FF2B5EF4-FFF2-40B4-BE49-F238E27FC236}">
                  <a16:creationId xmlns:a16="http://schemas.microsoft.com/office/drawing/2014/main" id="{DC2195DE-09E2-4441-A88B-B10B8E0B502C}"/>
                </a:ext>
              </a:extLst>
            </p:cNvPr>
            <p:cNvSpPr/>
            <p:nvPr/>
          </p:nvSpPr>
          <p:spPr>
            <a:xfrm>
              <a:off x="1112103" y="637249"/>
              <a:ext cx="71666" cy="71666"/>
            </a:xfrm>
            <a:custGeom>
              <a:avLst/>
              <a:gdLst/>
              <a:ahLst/>
              <a:cxnLst/>
              <a:rect l="0" t="0" r="0" b="0"/>
              <a:pathLst>
                <a:path w="71666" h="71666">
                  <a:moveTo>
                    <a:pt x="35839" y="0"/>
                  </a:moveTo>
                  <a:cubicBezTo>
                    <a:pt x="55613" y="0"/>
                    <a:pt x="71666" y="16040"/>
                    <a:pt x="71666" y="35826"/>
                  </a:cubicBezTo>
                  <a:cubicBezTo>
                    <a:pt x="71666" y="55626"/>
                    <a:pt x="55613" y="71666"/>
                    <a:pt x="35839" y="71666"/>
                  </a:cubicBezTo>
                  <a:cubicBezTo>
                    <a:pt x="16040" y="71666"/>
                    <a:pt x="0" y="55626"/>
                    <a:pt x="0" y="35826"/>
                  </a:cubicBezTo>
                  <a:cubicBezTo>
                    <a:pt x="0" y="16040"/>
                    <a:pt x="16040"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60" name="Shape 303">
              <a:extLst>
                <a:ext uri="{FF2B5EF4-FFF2-40B4-BE49-F238E27FC236}">
                  <a16:creationId xmlns:a16="http://schemas.microsoft.com/office/drawing/2014/main" id="{D8AC3DD5-FC50-41DB-8C27-4A53BDF7E0C6}"/>
                </a:ext>
              </a:extLst>
            </p:cNvPr>
            <p:cNvSpPr/>
            <p:nvPr/>
          </p:nvSpPr>
          <p:spPr>
            <a:xfrm>
              <a:off x="1112103" y="637249"/>
              <a:ext cx="71666" cy="71666"/>
            </a:xfrm>
            <a:custGeom>
              <a:avLst/>
              <a:gdLst/>
              <a:ahLst/>
              <a:cxnLst/>
              <a:rect l="0" t="0" r="0" b="0"/>
              <a:pathLst>
                <a:path w="71666" h="71666">
                  <a:moveTo>
                    <a:pt x="71666" y="35826"/>
                  </a:moveTo>
                  <a:cubicBezTo>
                    <a:pt x="71666" y="55626"/>
                    <a:pt x="55613" y="71666"/>
                    <a:pt x="35839" y="71666"/>
                  </a:cubicBezTo>
                  <a:cubicBezTo>
                    <a:pt x="16040" y="71666"/>
                    <a:pt x="0" y="55626"/>
                    <a:pt x="0" y="35826"/>
                  </a:cubicBezTo>
                  <a:cubicBezTo>
                    <a:pt x="0" y="16040"/>
                    <a:pt x="16040" y="0"/>
                    <a:pt x="35839" y="0"/>
                  </a:cubicBezTo>
                  <a:cubicBezTo>
                    <a:pt x="55613"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61" name="Shape 304">
              <a:extLst>
                <a:ext uri="{FF2B5EF4-FFF2-40B4-BE49-F238E27FC236}">
                  <a16:creationId xmlns:a16="http://schemas.microsoft.com/office/drawing/2014/main" id="{28119F56-47EC-4597-9242-0477EF345001}"/>
                </a:ext>
              </a:extLst>
            </p:cNvPr>
            <p:cNvSpPr/>
            <p:nvPr/>
          </p:nvSpPr>
          <p:spPr>
            <a:xfrm>
              <a:off x="1171120" y="708901"/>
              <a:ext cx="71653" cy="71666"/>
            </a:xfrm>
            <a:custGeom>
              <a:avLst/>
              <a:gdLst/>
              <a:ahLst/>
              <a:cxnLst/>
              <a:rect l="0" t="0" r="0" b="0"/>
              <a:pathLst>
                <a:path w="71653" h="71666">
                  <a:moveTo>
                    <a:pt x="35839" y="0"/>
                  </a:moveTo>
                  <a:cubicBezTo>
                    <a:pt x="55626" y="0"/>
                    <a:pt x="71653" y="16040"/>
                    <a:pt x="71653" y="35840"/>
                  </a:cubicBezTo>
                  <a:cubicBezTo>
                    <a:pt x="71653" y="55626"/>
                    <a:pt x="55626" y="71666"/>
                    <a:pt x="35839" y="71666"/>
                  </a:cubicBezTo>
                  <a:cubicBezTo>
                    <a:pt x="16053" y="71666"/>
                    <a:pt x="0" y="55626"/>
                    <a:pt x="0" y="35840"/>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62" name="Shape 305">
              <a:extLst>
                <a:ext uri="{FF2B5EF4-FFF2-40B4-BE49-F238E27FC236}">
                  <a16:creationId xmlns:a16="http://schemas.microsoft.com/office/drawing/2014/main" id="{1B9672DC-A4D2-41D1-8E7B-7AF6DFC2B116}"/>
                </a:ext>
              </a:extLst>
            </p:cNvPr>
            <p:cNvSpPr/>
            <p:nvPr/>
          </p:nvSpPr>
          <p:spPr>
            <a:xfrm>
              <a:off x="1171120" y="708901"/>
              <a:ext cx="71653" cy="71666"/>
            </a:xfrm>
            <a:custGeom>
              <a:avLst/>
              <a:gdLst/>
              <a:ahLst/>
              <a:cxnLst/>
              <a:rect l="0" t="0" r="0" b="0"/>
              <a:pathLst>
                <a:path w="71653" h="71666">
                  <a:moveTo>
                    <a:pt x="71653" y="35840"/>
                  </a:moveTo>
                  <a:cubicBezTo>
                    <a:pt x="71653" y="55626"/>
                    <a:pt x="55626" y="71666"/>
                    <a:pt x="35839" y="71666"/>
                  </a:cubicBezTo>
                  <a:cubicBezTo>
                    <a:pt x="16053" y="71666"/>
                    <a:pt x="0" y="55626"/>
                    <a:pt x="0" y="35840"/>
                  </a:cubicBezTo>
                  <a:cubicBezTo>
                    <a:pt x="0" y="16040"/>
                    <a:pt x="16053" y="0"/>
                    <a:pt x="35839" y="0"/>
                  </a:cubicBezTo>
                  <a:cubicBezTo>
                    <a:pt x="55626"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63" name="Shape 306">
              <a:extLst>
                <a:ext uri="{FF2B5EF4-FFF2-40B4-BE49-F238E27FC236}">
                  <a16:creationId xmlns:a16="http://schemas.microsoft.com/office/drawing/2014/main" id="{9E7AFF6E-B549-4113-ABCF-5CB50D07A4B1}"/>
                </a:ext>
              </a:extLst>
            </p:cNvPr>
            <p:cNvSpPr/>
            <p:nvPr/>
          </p:nvSpPr>
          <p:spPr>
            <a:xfrm>
              <a:off x="1567373" y="601408"/>
              <a:ext cx="71653" cy="71666"/>
            </a:xfrm>
            <a:custGeom>
              <a:avLst/>
              <a:gdLst/>
              <a:ahLst/>
              <a:cxnLst/>
              <a:rect l="0" t="0" r="0" b="0"/>
              <a:pathLst>
                <a:path w="71653" h="71666">
                  <a:moveTo>
                    <a:pt x="35827" y="0"/>
                  </a:moveTo>
                  <a:cubicBezTo>
                    <a:pt x="55613" y="0"/>
                    <a:pt x="71653" y="16040"/>
                    <a:pt x="71653" y="35840"/>
                  </a:cubicBezTo>
                  <a:cubicBezTo>
                    <a:pt x="71653" y="55639"/>
                    <a:pt x="55613" y="71666"/>
                    <a:pt x="35827" y="71666"/>
                  </a:cubicBezTo>
                  <a:cubicBezTo>
                    <a:pt x="16040" y="71666"/>
                    <a:pt x="0" y="55639"/>
                    <a:pt x="0" y="35840"/>
                  </a:cubicBezTo>
                  <a:cubicBezTo>
                    <a:pt x="0" y="16040"/>
                    <a:pt x="16040"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64" name="Shape 307">
              <a:extLst>
                <a:ext uri="{FF2B5EF4-FFF2-40B4-BE49-F238E27FC236}">
                  <a16:creationId xmlns:a16="http://schemas.microsoft.com/office/drawing/2014/main" id="{DD396261-D1A7-4506-94A0-84DAFC14FE35}"/>
                </a:ext>
              </a:extLst>
            </p:cNvPr>
            <p:cNvSpPr/>
            <p:nvPr/>
          </p:nvSpPr>
          <p:spPr>
            <a:xfrm>
              <a:off x="1567373" y="601408"/>
              <a:ext cx="71653" cy="71666"/>
            </a:xfrm>
            <a:custGeom>
              <a:avLst/>
              <a:gdLst/>
              <a:ahLst/>
              <a:cxnLst/>
              <a:rect l="0" t="0" r="0" b="0"/>
              <a:pathLst>
                <a:path w="71653" h="71666">
                  <a:moveTo>
                    <a:pt x="71653" y="35840"/>
                  </a:moveTo>
                  <a:cubicBezTo>
                    <a:pt x="71653" y="55639"/>
                    <a:pt x="55613" y="71666"/>
                    <a:pt x="35827" y="71666"/>
                  </a:cubicBezTo>
                  <a:cubicBezTo>
                    <a:pt x="16040" y="71666"/>
                    <a:pt x="0" y="55639"/>
                    <a:pt x="0" y="35840"/>
                  </a:cubicBezTo>
                  <a:cubicBezTo>
                    <a:pt x="0" y="16040"/>
                    <a:pt x="16040" y="0"/>
                    <a:pt x="35827" y="0"/>
                  </a:cubicBezTo>
                  <a:cubicBezTo>
                    <a:pt x="55613"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65" name="Shape 308">
              <a:extLst>
                <a:ext uri="{FF2B5EF4-FFF2-40B4-BE49-F238E27FC236}">
                  <a16:creationId xmlns:a16="http://schemas.microsoft.com/office/drawing/2014/main" id="{8AA6620E-E20B-4205-9DEC-6A2674AA1577}"/>
                </a:ext>
              </a:extLst>
            </p:cNvPr>
            <p:cNvSpPr/>
            <p:nvPr/>
          </p:nvSpPr>
          <p:spPr>
            <a:xfrm>
              <a:off x="2533132" y="541528"/>
              <a:ext cx="71641" cy="71653"/>
            </a:xfrm>
            <a:custGeom>
              <a:avLst/>
              <a:gdLst/>
              <a:ahLst/>
              <a:cxnLst/>
              <a:rect l="0" t="0" r="0" b="0"/>
              <a:pathLst>
                <a:path w="71641" h="71653">
                  <a:moveTo>
                    <a:pt x="35814" y="0"/>
                  </a:moveTo>
                  <a:cubicBezTo>
                    <a:pt x="55600" y="0"/>
                    <a:pt x="71641" y="16027"/>
                    <a:pt x="71641" y="35826"/>
                  </a:cubicBezTo>
                  <a:cubicBezTo>
                    <a:pt x="71641" y="55626"/>
                    <a:pt x="55600" y="71653"/>
                    <a:pt x="35814" y="71653"/>
                  </a:cubicBezTo>
                  <a:cubicBezTo>
                    <a:pt x="16027" y="71653"/>
                    <a:pt x="0" y="55626"/>
                    <a:pt x="0" y="35826"/>
                  </a:cubicBezTo>
                  <a:cubicBezTo>
                    <a:pt x="0" y="16027"/>
                    <a:pt x="16027"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66" name="Shape 309">
              <a:extLst>
                <a:ext uri="{FF2B5EF4-FFF2-40B4-BE49-F238E27FC236}">
                  <a16:creationId xmlns:a16="http://schemas.microsoft.com/office/drawing/2014/main" id="{DE8E4275-CFAB-4D95-9A2A-3236901D53A8}"/>
                </a:ext>
              </a:extLst>
            </p:cNvPr>
            <p:cNvSpPr/>
            <p:nvPr/>
          </p:nvSpPr>
          <p:spPr>
            <a:xfrm>
              <a:off x="2533132" y="541528"/>
              <a:ext cx="71641" cy="71653"/>
            </a:xfrm>
            <a:custGeom>
              <a:avLst/>
              <a:gdLst/>
              <a:ahLst/>
              <a:cxnLst/>
              <a:rect l="0" t="0" r="0" b="0"/>
              <a:pathLst>
                <a:path w="71641" h="71653">
                  <a:moveTo>
                    <a:pt x="71641" y="35826"/>
                  </a:moveTo>
                  <a:cubicBezTo>
                    <a:pt x="71641" y="55626"/>
                    <a:pt x="55600" y="71653"/>
                    <a:pt x="35814" y="71653"/>
                  </a:cubicBezTo>
                  <a:cubicBezTo>
                    <a:pt x="16027" y="71653"/>
                    <a:pt x="0" y="55626"/>
                    <a:pt x="0" y="35826"/>
                  </a:cubicBezTo>
                  <a:cubicBezTo>
                    <a:pt x="0" y="16027"/>
                    <a:pt x="16027" y="0"/>
                    <a:pt x="35814" y="0"/>
                  </a:cubicBezTo>
                  <a:cubicBezTo>
                    <a:pt x="55600" y="0"/>
                    <a:pt x="71641" y="16027"/>
                    <a:pt x="71641"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67" name="Shape 310">
              <a:extLst>
                <a:ext uri="{FF2B5EF4-FFF2-40B4-BE49-F238E27FC236}">
                  <a16:creationId xmlns:a16="http://schemas.microsoft.com/office/drawing/2014/main" id="{58A15FC4-A963-4D32-9A86-3AED78F669D9}"/>
                </a:ext>
              </a:extLst>
            </p:cNvPr>
            <p:cNvSpPr/>
            <p:nvPr/>
          </p:nvSpPr>
          <p:spPr>
            <a:xfrm>
              <a:off x="2549959" y="453796"/>
              <a:ext cx="71679" cy="71666"/>
            </a:xfrm>
            <a:custGeom>
              <a:avLst/>
              <a:gdLst/>
              <a:ahLst/>
              <a:cxnLst/>
              <a:rect l="0" t="0" r="0" b="0"/>
              <a:pathLst>
                <a:path w="71679" h="71666">
                  <a:moveTo>
                    <a:pt x="35852" y="0"/>
                  </a:moveTo>
                  <a:cubicBezTo>
                    <a:pt x="55652" y="0"/>
                    <a:pt x="71679" y="16040"/>
                    <a:pt x="71679" y="35826"/>
                  </a:cubicBezTo>
                  <a:cubicBezTo>
                    <a:pt x="71679" y="55626"/>
                    <a:pt x="55652" y="71666"/>
                    <a:pt x="35852" y="71666"/>
                  </a:cubicBezTo>
                  <a:cubicBezTo>
                    <a:pt x="16053" y="71666"/>
                    <a:pt x="0" y="55626"/>
                    <a:pt x="0" y="35826"/>
                  </a:cubicBezTo>
                  <a:cubicBezTo>
                    <a:pt x="0" y="16040"/>
                    <a:pt x="16053" y="0"/>
                    <a:pt x="35852"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68" name="Shape 311">
              <a:extLst>
                <a:ext uri="{FF2B5EF4-FFF2-40B4-BE49-F238E27FC236}">
                  <a16:creationId xmlns:a16="http://schemas.microsoft.com/office/drawing/2014/main" id="{330349D8-5E42-40F5-BE62-BB1467E35132}"/>
                </a:ext>
              </a:extLst>
            </p:cNvPr>
            <p:cNvSpPr/>
            <p:nvPr/>
          </p:nvSpPr>
          <p:spPr>
            <a:xfrm>
              <a:off x="2549959" y="453796"/>
              <a:ext cx="71679" cy="71666"/>
            </a:xfrm>
            <a:custGeom>
              <a:avLst/>
              <a:gdLst/>
              <a:ahLst/>
              <a:cxnLst/>
              <a:rect l="0" t="0" r="0" b="0"/>
              <a:pathLst>
                <a:path w="71679" h="71666">
                  <a:moveTo>
                    <a:pt x="71679" y="35826"/>
                  </a:moveTo>
                  <a:cubicBezTo>
                    <a:pt x="71679" y="55626"/>
                    <a:pt x="55652" y="71666"/>
                    <a:pt x="35852" y="71666"/>
                  </a:cubicBezTo>
                  <a:cubicBezTo>
                    <a:pt x="16053" y="71666"/>
                    <a:pt x="0" y="55626"/>
                    <a:pt x="0" y="35826"/>
                  </a:cubicBezTo>
                  <a:cubicBezTo>
                    <a:pt x="0" y="16040"/>
                    <a:pt x="16053" y="0"/>
                    <a:pt x="35852" y="0"/>
                  </a:cubicBezTo>
                  <a:cubicBezTo>
                    <a:pt x="55652" y="0"/>
                    <a:pt x="71679" y="16040"/>
                    <a:pt x="71679"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69" name="Shape 312">
              <a:extLst>
                <a:ext uri="{FF2B5EF4-FFF2-40B4-BE49-F238E27FC236}">
                  <a16:creationId xmlns:a16="http://schemas.microsoft.com/office/drawing/2014/main" id="{FD3ACD13-A891-4F56-A457-A218507A075A}"/>
                </a:ext>
              </a:extLst>
            </p:cNvPr>
            <p:cNvSpPr/>
            <p:nvPr/>
          </p:nvSpPr>
          <p:spPr>
            <a:xfrm>
              <a:off x="2470508" y="474942"/>
              <a:ext cx="71666" cy="71666"/>
            </a:xfrm>
            <a:custGeom>
              <a:avLst/>
              <a:gdLst/>
              <a:ahLst/>
              <a:cxnLst/>
              <a:rect l="0" t="0" r="0" b="0"/>
              <a:pathLst>
                <a:path w="71666" h="71666">
                  <a:moveTo>
                    <a:pt x="35839" y="0"/>
                  </a:moveTo>
                  <a:cubicBezTo>
                    <a:pt x="55626" y="0"/>
                    <a:pt x="71666" y="16040"/>
                    <a:pt x="71666" y="35840"/>
                  </a:cubicBezTo>
                  <a:cubicBezTo>
                    <a:pt x="71666" y="55626"/>
                    <a:pt x="55626" y="71666"/>
                    <a:pt x="35839" y="71666"/>
                  </a:cubicBezTo>
                  <a:cubicBezTo>
                    <a:pt x="16040" y="71666"/>
                    <a:pt x="0" y="55626"/>
                    <a:pt x="0" y="35840"/>
                  </a:cubicBezTo>
                  <a:cubicBezTo>
                    <a:pt x="0" y="16040"/>
                    <a:pt x="16040"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70" name="Shape 313">
              <a:extLst>
                <a:ext uri="{FF2B5EF4-FFF2-40B4-BE49-F238E27FC236}">
                  <a16:creationId xmlns:a16="http://schemas.microsoft.com/office/drawing/2014/main" id="{C105B173-FF08-4EE6-8BD7-040E59F11864}"/>
                </a:ext>
              </a:extLst>
            </p:cNvPr>
            <p:cNvSpPr/>
            <p:nvPr/>
          </p:nvSpPr>
          <p:spPr>
            <a:xfrm>
              <a:off x="2470508" y="474942"/>
              <a:ext cx="71666" cy="71666"/>
            </a:xfrm>
            <a:custGeom>
              <a:avLst/>
              <a:gdLst/>
              <a:ahLst/>
              <a:cxnLst/>
              <a:rect l="0" t="0" r="0" b="0"/>
              <a:pathLst>
                <a:path w="71666" h="71666">
                  <a:moveTo>
                    <a:pt x="71666" y="35840"/>
                  </a:moveTo>
                  <a:cubicBezTo>
                    <a:pt x="71666" y="55626"/>
                    <a:pt x="55626" y="71666"/>
                    <a:pt x="35839" y="71666"/>
                  </a:cubicBezTo>
                  <a:cubicBezTo>
                    <a:pt x="16040" y="71666"/>
                    <a:pt x="0" y="55626"/>
                    <a:pt x="0" y="35840"/>
                  </a:cubicBezTo>
                  <a:cubicBezTo>
                    <a:pt x="0" y="16040"/>
                    <a:pt x="16040" y="0"/>
                    <a:pt x="35839"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71" name="Shape 314">
              <a:extLst>
                <a:ext uri="{FF2B5EF4-FFF2-40B4-BE49-F238E27FC236}">
                  <a16:creationId xmlns:a16="http://schemas.microsoft.com/office/drawing/2014/main" id="{5C2F47AF-E0C4-4C97-B44A-495D650F4BA2}"/>
                </a:ext>
              </a:extLst>
            </p:cNvPr>
            <p:cNvSpPr/>
            <p:nvPr/>
          </p:nvSpPr>
          <p:spPr>
            <a:xfrm>
              <a:off x="2349947" y="453796"/>
              <a:ext cx="71666" cy="71666"/>
            </a:xfrm>
            <a:custGeom>
              <a:avLst/>
              <a:gdLst/>
              <a:ahLst/>
              <a:cxnLst/>
              <a:rect l="0" t="0" r="0" b="0"/>
              <a:pathLst>
                <a:path w="71666" h="71666">
                  <a:moveTo>
                    <a:pt x="35827" y="0"/>
                  </a:moveTo>
                  <a:cubicBezTo>
                    <a:pt x="55626" y="0"/>
                    <a:pt x="71666" y="16040"/>
                    <a:pt x="71666" y="35826"/>
                  </a:cubicBezTo>
                  <a:cubicBezTo>
                    <a:pt x="71666" y="55626"/>
                    <a:pt x="55626" y="71666"/>
                    <a:pt x="35827" y="71666"/>
                  </a:cubicBezTo>
                  <a:cubicBezTo>
                    <a:pt x="16028" y="71666"/>
                    <a:pt x="0" y="55626"/>
                    <a:pt x="0" y="35826"/>
                  </a:cubicBezTo>
                  <a:cubicBezTo>
                    <a:pt x="0" y="16040"/>
                    <a:pt x="16028"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72" name="Shape 315">
              <a:extLst>
                <a:ext uri="{FF2B5EF4-FFF2-40B4-BE49-F238E27FC236}">
                  <a16:creationId xmlns:a16="http://schemas.microsoft.com/office/drawing/2014/main" id="{502ECD1B-EACB-429F-A634-527A984BB11E}"/>
                </a:ext>
              </a:extLst>
            </p:cNvPr>
            <p:cNvSpPr/>
            <p:nvPr/>
          </p:nvSpPr>
          <p:spPr>
            <a:xfrm>
              <a:off x="2349947" y="453796"/>
              <a:ext cx="71666" cy="71666"/>
            </a:xfrm>
            <a:custGeom>
              <a:avLst/>
              <a:gdLst/>
              <a:ahLst/>
              <a:cxnLst/>
              <a:rect l="0" t="0" r="0" b="0"/>
              <a:pathLst>
                <a:path w="71666" h="71666">
                  <a:moveTo>
                    <a:pt x="71666" y="35826"/>
                  </a:moveTo>
                  <a:cubicBezTo>
                    <a:pt x="71666" y="55626"/>
                    <a:pt x="55626" y="71666"/>
                    <a:pt x="35827" y="71666"/>
                  </a:cubicBezTo>
                  <a:cubicBezTo>
                    <a:pt x="16028" y="71666"/>
                    <a:pt x="0" y="55626"/>
                    <a:pt x="0" y="35826"/>
                  </a:cubicBezTo>
                  <a:cubicBezTo>
                    <a:pt x="0" y="16040"/>
                    <a:pt x="16028" y="0"/>
                    <a:pt x="35827" y="0"/>
                  </a:cubicBezTo>
                  <a:cubicBezTo>
                    <a:pt x="55626"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73" name="Shape 316">
              <a:extLst>
                <a:ext uri="{FF2B5EF4-FFF2-40B4-BE49-F238E27FC236}">
                  <a16:creationId xmlns:a16="http://schemas.microsoft.com/office/drawing/2014/main" id="{9CDB33EC-26AA-4E6A-93B0-15299D2E6B54}"/>
                </a:ext>
              </a:extLst>
            </p:cNvPr>
            <p:cNvSpPr/>
            <p:nvPr/>
          </p:nvSpPr>
          <p:spPr>
            <a:xfrm>
              <a:off x="2261224" y="510782"/>
              <a:ext cx="71641" cy="71666"/>
            </a:xfrm>
            <a:custGeom>
              <a:avLst/>
              <a:gdLst/>
              <a:ahLst/>
              <a:cxnLst/>
              <a:rect l="0" t="0" r="0" b="0"/>
              <a:pathLst>
                <a:path w="71641" h="71666">
                  <a:moveTo>
                    <a:pt x="35814" y="0"/>
                  </a:moveTo>
                  <a:cubicBezTo>
                    <a:pt x="55601" y="0"/>
                    <a:pt x="71641" y="16040"/>
                    <a:pt x="71641" y="35826"/>
                  </a:cubicBezTo>
                  <a:cubicBezTo>
                    <a:pt x="71641" y="55626"/>
                    <a:pt x="55601" y="71666"/>
                    <a:pt x="35814" y="71666"/>
                  </a:cubicBezTo>
                  <a:cubicBezTo>
                    <a:pt x="16040" y="71666"/>
                    <a:pt x="0" y="55626"/>
                    <a:pt x="0" y="35826"/>
                  </a:cubicBezTo>
                  <a:cubicBezTo>
                    <a:pt x="0" y="16040"/>
                    <a:pt x="16040" y="0"/>
                    <a:pt x="35814"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74" name="Shape 317">
              <a:extLst>
                <a:ext uri="{FF2B5EF4-FFF2-40B4-BE49-F238E27FC236}">
                  <a16:creationId xmlns:a16="http://schemas.microsoft.com/office/drawing/2014/main" id="{FBD4A9D4-F95F-45FF-86D3-1B25469D6F19}"/>
                </a:ext>
              </a:extLst>
            </p:cNvPr>
            <p:cNvSpPr/>
            <p:nvPr/>
          </p:nvSpPr>
          <p:spPr>
            <a:xfrm>
              <a:off x="2261224" y="510782"/>
              <a:ext cx="71641" cy="71666"/>
            </a:xfrm>
            <a:custGeom>
              <a:avLst/>
              <a:gdLst/>
              <a:ahLst/>
              <a:cxnLst/>
              <a:rect l="0" t="0" r="0" b="0"/>
              <a:pathLst>
                <a:path w="71641" h="71666">
                  <a:moveTo>
                    <a:pt x="71641" y="35826"/>
                  </a:moveTo>
                  <a:cubicBezTo>
                    <a:pt x="71641" y="55626"/>
                    <a:pt x="55601" y="71666"/>
                    <a:pt x="35814" y="71666"/>
                  </a:cubicBezTo>
                  <a:cubicBezTo>
                    <a:pt x="16040" y="71666"/>
                    <a:pt x="0" y="55626"/>
                    <a:pt x="0" y="35826"/>
                  </a:cubicBezTo>
                  <a:cubicBezTo>
                    <a:pt x="0" y="16040"/>
                    <a:pt x="16040" y="0"/>
                    <a:pt x="35814" y="0"/>
                  </a:cubicBezTo>
                  <a:cubicBezTo>
                    <a:pt x="55601" y="0"/>
                    <a:pt x="71641" y="16040"/>
                    <a:pt x="71641"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75" name="Shape 318">
              <a:extLst>
                <a:ext uri="{FF2B5EF4-FFF2-40B4-BE49-F238E27FC236}">
                  <a16:creationId xmlns:a16="http://schemas.microsoft.com/office/drawing/2014/main" id="{A986415F-5BD8-4D15-854B-455D6FEC2443}"/>
                </a:ext>
              </a:extLst>
            </p:cNvPr>
            <p:cNvSpPr/>
            <p:nvPr/>
          </p:nvSpPr>
          <p:spPr>
            <a:xfrm>
              <a:off x="2349947" y="538531"/>
              <a:ext cx="71666" cy="71666"/>
            </a:xfrm>
            <a:custGeom>
              <a:avLst/>
              <a:gdLst/>
              <a:ahLst/>
              <a:cxnLst/>
              <a:rect l="0" t="0" r="0" b="0"/>
              <a:pathLst>
                <a:path w="71666" h="71666">
                  <a:moveTo>
                    <a:pt x="35827" y="0"/>
                  </a:moveTo>
                  <a:cubicBezTo>
                    <a:pt x="55626" y="0"/>
                    <a:pt x="71666" y="16027"/>
                    <a:pt x="71666" y="35826"/>
                  </a:cubicBezTo>
                  <a:cubicBezTo>
                    <a:pt x="71666" y="55626"/>
                    <a:pt x="55626" y="71666"/>
                    <a:pt x="35827" y="71666"/>
                  </a:cubicBezTo>
                  <a:cubicBezTo>
                    <a:pt x="16028" y="71666"/>
                    <a:pt x="0" y="55626"/>
                    <a:pt x="0" y="35826"/>
                  </a:cubicBezTo>
                  <a:cubicBezTo>
                    <a:pt x="0" y="16027"/>
                    <a:pt x="16028"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76" name="Shape 319">
              <a:extLst>
                <a:ext uri="{FF2B5EF4-FFF2-40B4-BE49-F238E27FC236}">
                  <a16:creationId xmlns:a16="http://schemas.microsoft.com/office/drawing/2014/main" id="{9F3FACC3-4DC3-4654-B9E9-AA69638E6A39}"/>
                </a:ext>
              </a:extLst>
            </p:cNvPr>
            <p:cNvSpPr/>
            <p:nvPr/>
          </p:nvSpPr>
          <p:spPr>
            <a:xfrm>
              <a:off x="2349947" y="538531"/>
              <a:ext cx="71666" cy="71666"/>
            </a:xfrm>
            <a:custGeom>
              <a:avLst/>
              <a:gdLst/>
              <a:ahLst/>
              <a:cxnLst/>
              <a:rect l="0" t="0" r="0" b="0"/>
              <a:pathLst>
                <a:path w="71666" h="71666">
                  <a:moveTo>
                    <a:pt x="71666" y="35826"/>
                  </a:moveTo>
                  <a:cubicBezTo>
                    <a:pt x="71666" y="55626"/>
                    <a:pt x="55626" y="71666"/>
                    <a:pt x="35827" y="71666"/>
                  </a:cubicBezTo>
                  <a:cubicBezTo>
                    <a:pt x="16028" y="71666"/>
                    <a:pt x="0" y="55626"/>
                    <a:pt x="0" y="35826"/>
                  </a:cubicBezTo>
                  <a:cubicBezTo>
                    <a:pt x="0" y="16027"/>
                    <a:pt x="16028" y="0"/>
                    <a:pt x="35827" y="0"/>
                  </a:cubicBezTo>
                  <a:cubicBezTo>
                    <a:pt x="55626" y="0"/>
                    <a:pt x="71666" y="16027"/>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77" name="Shape 320">
              <a:extLst>
                <a:ext uri="{FF2B5EF4-FFF2-40B4-BE49-F238E27FC236}">
                  <a16:creationId xmlns:a16="http://schemas.microsoft.com/office/drawing/2014/main" id="{F601546D-F32D-4871-BBA6-CD046BF8334D}"/>
                </a:ext>
              </a:extLst>
            </p:cNvPr>
            <p:cNvSpPr/>
            <p:nvPr/>
          </p:nvSpPr>
          <p:spPr>
            <a:xfrm>
              <a:off x="2284605" y="582434"/>
              <a:ext cx="71666" cy="71666"/>
            </a:xfrm>
            <a:custGeom>
              <a:avLst/>
              <a:gdLst/>
              <a:ahLst/>
              <a:cxnLst/>
              <a:rect l="0" t="0" r="0" b="0"/>
              <a:pathLst>
                <a:path w="71666" h="71666">
                  <a:moveTo>
                    <a:pt x="35827" y="0"/>
                  </a:moveTo>
                  <a:cubicBezTo>
                    <a:pt x="55626" y="0"/>
                    <a:pt x="71666" y="16040"/>
                    <a:pt x="71666" y="35840"/>
                  </a:cubicBezTo>
                  <a:cubicBezTo>
                    <a:pt x="71666" y="55626"/>
                    <a:pt x="55626" y="71666"/>
                    <a:pt x="35827" y="71666"/>
                  </a:cubicBezTo>
                  <a:cubicBezTo>
                    <a:pt x="16028" y="71666"/>
                    <a:pt x="0" y="55626"/>
                    <a:pt x="0" y="35840"/>
                  </a:cubicBezTo>
                  <a:cubicBezTo>
                    <a:pt x="0" y="16040"/>
                    <a:pt x="16028"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78" name="Shape 321">
              <a:extLst>
                <a:ext uri="{FF2B5EF4-FFF2-40B4-BE49-F238E27FC236}">
                  <a16:creationId xmlns:a16="http://schemas.microsoft.com/office/drawing/2014/main" id="{0B4A8F8C-677D-48F8-874D-06CA53CFA31E}"/>
                </a:ext>
              </a:extLst>
            </p:cNvPr>
            <p:cNvSpPr/>
            <p:nvPr/>
          </p:nvSpPr>
          <p:spPr>
            <a:xfrm>
              <a:off x="2284605" y="582434"/>
              <a:ext cx="71666" cy="71666"/>
            </a:xfrm>
            <a:custGeom>
              <a:avLst/>
              <a:gdLst/>
              <a:ahLst/>
              <a:cxnLst/>
              <a:rect l="0" t="0" r="0" b="0"/>
              <a:pathLst>
                <a:path w="71666" h="71666">
                  <a:moveTo>
                    <a:pt x="71666" y="35840"/>
                  </a:moveTo>
                  <a:cubicBezTo>
                    <a:pt x="71666" y="55626"/>
                    <a:pt x="55626" y="71666"/>
                    <a:pt x="35827" y="71666"/>
                  </a:cubicBezTo>
                  <a:cubicBezTo>
                    <a:pt x="16028" y="71666"/>
                    <a:pt x="0" y="55626"/>
                    <a:pt x="0" y="35840"/>
                  </a:cubicBezTo>
                  <a:cubicBezTo>
                    <a:pt x="0" y="16040"/>
                    <a:pt x="16028" y="0"/>
                    <a:pt x="35827"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79" name="Shape 322">
              <a:extLst>
                <a:ext uri="{FF2B5EF4-FFF2-40B4-BE49-F238E27FC236}">
                  <a16:creationId xmlns:a16="http://schemas.microsoft.com/office/drawing/2014/main" id="{32282683-956B-4BC5-A62F-678B9816558E}"/>
                </a:ext>
              </a:extLst>
            </p:cNvPr>
            <p:cNvSpPr/>
            <p:nvPr/>
          </p:nvSpPr>
          <p:spPr>
            <a:xfrm>
              <a:off x="2202195" y="617372"/>
              <a:ext cx="71679" cy="71666"/>
            </a:xfrm>
            <a:custGeom>
              <a:avLst/>
              <a:gdLst/>
              <a:ahLst/>
              <a:cxnLst/>
              <a:rect l="0" t="0" r="0" b="0"/>
              <a:pathLst>
                <a:path w="71679" h="71666">
                  <a:moveTo>
                    <a:pt x="35827" y="0"/>
                  </a:moveTo>
                  <a:cubicBezTo>
                    <a:pt x="55626" y="0"/>
                    <a:pt x="71679" y="16040"/>
                    <a:pt x="71679" y="35840"/>
                  </a:cubicBezTo>
                  <a:cubicBezTo>
                    <a:pt x="71679" y="55639"/>
                    <a:pt x="55626" y="71666"/>
                    <a:pt x="35827" y="71666"/>
                  </a:cubicBezTo>
                  <a:cubicBezTo>
                    <a:pt x="16040" y="71666"/>
                    <a:pt x="0" y="55639"/>
                    <a:pt x="0" y="35840"/>
                  </a:cubicBezTo>
                  <a:cubicBezTo>
                    <a:pt x="0" y="16040"/>
                    <a:pt x="16040"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80" name="Shape 323">
              <a:extLst>
                <a:ext uri="{FF2B5EF4-FFF2-40B4-BE49-F238E27FC236}">
                  <a16:creationId xmlns:a16="http://schemas.microsoft.com/office/drawing/2014/main" id="{0E508544-1245-42DA-A24B-A51C3B2A84BC}"/>
                </a:ext>
              </a:extLst>
            </p:cNvPr>
            <p:cNvSpPr/>
            <p:nvPr/>
          </p:nvSpPr>
          <p:spPr>
            <a:xfrm>
              <a:off x="2202195" y="617372"/>
              <a:ext cx="71679" cy="71666"/>
            </a:xfrm>
            <a:custGeom>
              <a:avLst/>
              <a:gdLst/>
              <a:ahLst/>
              <a:cxnLst/>
              <a:rect l="0" t="0" r="0" b="0"/>
              <a:pathLst>
                <a:path w="71679" h="71666">
                  <a:moveTo>
                    <a:pt x="71679" y="35840"/>
                  </a:moveTo>
                  <a:cubicBezTo>
                    <a:pt x="71679" y="55639"/>
                    <a:pt x="55626" y="71666"/>
                    <a:pt x="35827" y="71666"/>
                  </a:cubicBezTo>
                  <a:cubicBezTo>
                    <a:pt x="16040" y="71666"/>
                    <a:pt x="0" y="55639"/>
                    <a:pt x="0" y="35840"/>
                  </a:cubicBezTo>
                  <a:cubicBezTo>
                    <a:pt x="0" y="16040"/>
                    <a:pt x="16040" y="0"/>
                    <a:pt x="35827" y="0"/>
                  </a:cubicBezTo>
                  <a:cubicBezTo>
                    <a:pt x="55626" y="0"/>
                    <a:pt x="71679" y="16040"/>
                    <a:pt x="71679"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81" name="Shape 324">
              <a:extLst>
                <a:ext uri="{FF2B5EF4-FFF2-40B4-BE49-F238E27FC236}">
                  <a16:creationId xmlns:a16="http://schemas.microsoft.com/office/drawing/2014/main" id="{1C6B7FA1-93AC-4D32-866C-942B2B3FEFEB}"/>
                </a:ext>
              </a:extLst>
            </p:cNvPr>
            <p:cNvSpPr/>
            <p:nvPr/>
          </p:nvSpPr>
          <p:spPr>
            <a:xfrm>
              <a:off x="2130542" y="637249"/>
              <a:ext cx="71653" cy="71666"/>
            </a:xfrm>
            <a:custGeom>
              <a:avLst/>
              <a:gdLst/>
              <a:ahLst/>
              <a:cxnLst/>
              <a:rect l="0" t="0" r="0" b="0"/>
              <a:pathLst>
                <a:path w="71653" h="71666">
                  <a:moveTo>
                    <a:pt x="35827" y="0"/>
                  </a:moveTo>
                  <a:cubicBezTo>
                    <a:pt x="55613" y="0"/>
                    <a:pt x="71653" y="16040"/>
                    <a:pt x="71653" y="35826"/>
                  </a:cubicBezTo>
                  <a:cubicBezTo>
                    <a:pt x="71653" y="55626"/>
                    <a:pt x="55613" y="71666"/>
                    <a:pt x="35827" y="71666"/>
                  </a:cubicBezTo>
                  <a:cubicBezTo>
                    <a:pt x="16053" y="71666"/>
                    <a:pt x="0" y="55626"/>
                    <a:pt x="0" y="35826"/>
                  </a:cubicBezTo>
                  <a:cubicBezTo>
                    <a:pt x="0" y="16040"/>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82" name="Shape 325">
              <a:extLst>
                <a:ext uri="{FF2B5EF4-FFF2-40B4-BE49-F238E27FC236}">
                  <a16:creationId xmlns:a16="http://schemas.microsoft.com/office/drawing/2014/main" id="{FCB369B1-4F1C-4858-8146-A07CDC8590AE}"/>
                </a:ext>
              </a:extLst>
            </p:cNvPr>
            <p:cNvSpPr/>
            <p:nvPr/>
          </p:nvSpPr>
          <p:spPr>
            <a:xfrm>
              <a:off x="2130542" y="637249"/>
              <a:ext cx="71653" cy="71666"/>
            </a:xfrm>
            <a:custGeom>
              <a:avLst/>
              <a:gdLst/>
              <a:ahLst/>
              <a:cxnLst/>
              <a:rect l="0" t="0" r="0" b="0"/>
              <a:pathLst>
                <a:path w="71653" h="71666">
                  <a:moveTo>
                    <a:pt x="71653" y="35826"/>
                  </a:moveTo>
                  <a:cubicBezTo>
                    <a:pt x="71653" y="55626"/>
                    <a:pt x="55613" y="71666"/>
                    <a:pt x="35827" y="71666"/>
                  </a:cubicBezTo>
                  <a:cubicBezTo>
                    <a:pt x="16053" y="71666"/>
                    <a:pt x="0" y="55626"/>
                    <a:pt x="0" y="35826"/>
                  </a:cubicBezTo>
                  <a:cubicBezTo>
                    <a:pt x="0" y="16040"/>
                    <a:pt x="16053" y="0"/>
                    <a:pt x="35827" y="0"/>
                  </a:cubicBezTo>
                  <a:cubicBezTo>
                    <a:pt x="55613" y="0"/>
                    <a:pt x="71653" y="16040"/>
                    <a:pt x="71653"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83" name="Shape 326">
              <a:extLst>
                <a:ext uri="{FF2B5EF4-FFF2-40B4-BE49-F238E27FC236}">
                  <a16:creationId xmlns:a16="http://schemas.microsoft.com/office/drawing/2014/main" id="{2ABFBC11-2BA1-47AD-AF50-AE847E090080}"/>
                </a:ext>
              </a:extLst>
            </p:cNvPr>
            <p:cNvSpPr/>
            <p:nvPr/>
          </p:nvSpPr>
          <p:spPr>
            <a:xfrm>
              <a:off x="2189546" y="708901"/>
              <a:ext cx="71679" cy="71666"/>
            </a:xfrm>
            <a:custGeom>
              <a:avLst/>
              <a:gdLst/>
              <a:ahLst/>
              <a:cxnLst/>
              <a:rect l="0" t="0" r="0" b="0"/>
              <a:pathLst>
                <a:path w="71679" h="71666">
                  <a:moveTo>
                    <a:pt x="35839" y="0"/>
                  </a:moveTo>
                  <a:cubicBezTo>
                    <a:pt x="55639" y="0"/>
                    <a:pt x="71679" y="16040"/>
                    <a:pt x="71679" y="35840"/>
                  </a:cubicBezTo>
                  <a:cubicBezTo>
                    <a:pt x="71679" y="55626"/>
                    <a:pt x="55639" y="71666"/>
                    <a:pt x="35839" y="71666"/>
                  </a:cubicBezTo>
                  <a:cubicBezTo>
                    <a:pt x="16040" y="71666"/>
                    <a:pt x="0" y="55626"/>
                    <a:pt x="0" y="35840"/>
                  </a:cubicBezTo>
                  <a:cubicBezTo>
                    <a:pt x="0" y="16040"/>
                    <a:pt x="16040"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84" name="Shape 327">
              <a:extLst>
                <a:ext uri="{FF2B5EF4-FFF2-40B4-BE49-F238E27FC236}">
                  <a16:creationId xmlns:a16="http://schemas.microsoft.com/office/drawing/2014/main" id="{F9C2A7EE-F697-4A8C-AAA0-E80A6C356B67}"/>
                </a:ext>
              </a:extLst>
            </p:cNvPr>
            <p:cNvSpPr/>
            <p:nvPr/>
          </p:nvSpPr>
          <p:spPr>
            <a:xfrm>
              <a:off x="2189546" y="708901"/>
              <a:ext cx="71679" cy="71666"/>
            </a:xfrm>
            <a:custGeom>
              <a:avLst/>
              <a:gdLst/>
              <a:ahLst/>
              <a:cxnLst/>
              <a:rect l="0" t="0" r="0" b="0"/>
              <a:pathLst>
                <a:path w="71679" h="71666">
                  <a:moveTo>
                    <a:pt x="71679" y="35840"/>
                  </a:moveTo>
                  <a:cubicBezTo>
                    <a:pt x="71679" y="55626"/>
                    <a:pt x="55639" y="71666"/>
                    <a:pt x="35839" y="71666"/>
                  </a:cubicBezTo>
                  <a:cubicBezTo>
                    <a:pt x="16040" y="71666"/>
                    <a:pt x="0" y="55626"/>
                    <a:pt x="0" y="35840"/>
                  </a:cubicBezTo>
                  <a:cubicBezTo>
                    <a:pt x="0" y="16040"/>
                    <a:pt x="16040" y="0"/>
                    <a:pt x="35839" y="0"/>
                  </a:cubicBezTo>
                  <a:cubicBezTo>
                    <a:pt x="55639" y="0"/>
                    <a:pt x="71679" y="16040"/>
                    <a:pt x="71679"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85" name="Shape 328">
              <a:extLst>
                <a:ext uri="{FF2B5EF4-FFF2-40B4-BE49-F238E27FC236}">
                  <a16:creationId xmlns:a16="http://schemas.microsoft.com/office/drawing/2014/main" id="{FCDF07F8-3C95-4FFD-A4B5-F1F07B2EAED1}"/>
                </a:ext>
              </a:extLst>
            </p:cNvPr>
            <p:cNvSpPr/>
            <p:nvPr/>
          </p:nvSpPr>
          <p:spPr>
            <a:xfrm>
              <a:off x="2638516" y="673074"/>
              <a:ext cx="71653" cy="71666"/>
            </a:xfrm>
            <a:custGeom>
              <a:avLst/>
              <a:gdLst/>
              <a:ahLst/>
              <a:cxnLst/>
              <a:rect l="0" t="0" r="0" b="0"/>
              <a:pathLst>
                <a:path w="71653" h="71666">
                  <a:moveTo>
                    <a:pt x="35839" y="0"/>
                  </a:moveTo>
                  <a:cubicBezTo>
                    <a:pt x="55626" y="0"/>
                    <a:pt x="71653" y="16040"/>
                    <a:pt x="71653" y="35840"/>
                  </a:cubicBezTo>
                  <a:cubicBezTo>
                    <a:pt x="71653" y="55626"/>
                    <a:pt x="55626" y="71666"/>
                    <a:pt x="35839" y="71666"/>
                  </a:cubicBezTo>
                  <a:cubicBezTo>
                    <a:pt x="16040" y="71666"/>
                    <a:pt x="0" y="55626"/>
                    <a:pt x="0" y="35840"/>
                  </a:cubicBezTo>
                  <a:cubicBezTo>
                    <a:pt x="0" y="16040"/>
                    <a:pt x="16040"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86" name="Shape 329">
              <a:extLst>
                <a:ext uri="{FF2B5EF4-FFF2-40B4-BE49-F238E27FC236}">
                  <a16:creationId xmlns:a16="http://schemas.microsoft.com/office/drawing/2014/main" id="{7C241DFF-8636-4E32-8EC4-9A46D33EFA2A}"/>
                </a:ext>
              </a:extLst>
            </p:cNvPr>
            <p:cNvSpPr/>
            <p:nvPr/>
          </p:nvSpPr>
          <p:spPr>
            <a:xfrm>
              <a:off x="2638516" y="673074"/>
              <a:ext cx="71653" cy="71666"/>
            </a:xfrm>
            <a:custGeom>
              <a:avLst/>
              <a:gdLst/>
              <a:ahLst/>
              <a:cxnLst/>
              <a:rect l="0" t="0" r="0" b="0"/>
              <a:pathLst>
                <a:path w="71653" h="71666">
                  <a:moveTo>
                    <a:pt x="71653" y="35840"/>
                  </a:moveTo>
                  <a:cubicBezTo>
                    <a:pt x="71653" y="55626"/>
                    <a:pt x="55626" y="71666"/>
                    <a:pt x="35839" y="71666"/>
                  </a:cubicBezTo>
                  <a:cubicBezTo>
                    <a:pt x="16040" y="71666"/>
                    <a:pt x="0" y="55626"/>
                    <a:pt x="0" y="35840"/>
                  </a:cubicBezTo>
                  <a:cubicBezTo>
                    <a:pt x="0" y="16040"/>
                    <a:pt x="16040" y="0"/>
                    <a:pt x="35839" y="0"/>
                  </a:cubicBezTo>
                  <a:cubicBezTo>
                    <a:pt x="55626"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87" name="Shape 330">
              <a:extLst>
                <a:ext uri="{FF2B5EF4-FFF2-40B4-BE49-F238E27FC236}">
                  <a16:creationId xmlns:a16="http://schemas.microsoft.com/office/drawing/2014/main" id="{439375C9-1CFA-48EA-AC67-82ADECDABC97}"/>
                </a:ext>
              </a:extLst>
            </p:cNvPr>
            <p:cNvSpPr/>
            <p:nvPr/>
          </p:nvSpPr>
          <p:spPr>
            <a:xfrm>
              <a:off x="2585824" y="617372"/>
              <a:ext cx="71653" cy="71666"/>
            </a:xfrm>
            <a:custGeom>
              <a:avLst/>
              <a:gdLst/>
              <a:ahLst/>
              <a:cxnLst/>
              <a:rect l="0" t="0" r="0" b="0"/>
              <a:pathLst>
                <a:path w="71653" h="71666">
                  <a:moveTo>
                    <a:pt x="35826" y="0"/>
                  </a:moveTo>
                  <a:cubicBezTo>
                    <a:pt x="55613" y="0"/>
                    <a:pt x="71653" y="16040"/>
                    <a:pt x="71653" y="35840"/>
                  </a:cubicBezTo>
                  <a:cubicBezTo>
                    <a:pt x="71653" y="55639"/>
                    <a:pt x="55613" y="71666"/>
                    <a:pt x="35826" y="71666"/>
                  </a:cubicBezTo>
                  <a:cubicBezTo>
                    <a:pt x="16040" y="71666"/>
                    <a:pt x="0" y="55639"/>
                    <a:pt x="0" y="35840"/>
                  </a:cubicBezTo>
                  <a:cubicBezTo>
                    <a:pt x="0" y="16040"/>
                    <a:pt x="16040" y="0"/>
                    <a:pt x="35826"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88" name="Shape 331">
              <a:extLst>
                <a:ext uri="{FF2B5EF4-FFF2-40B4-BE49-F238E27FC236}">
                  <a16:creationId xmlns:a16="http://schemas.microsoft.com/office/drawing/2014/main" id="{FF577A41-B2CB-4FFE-BEA3-0606D526162A}"/>
                </a:ext>
              </a:extLst>
            </p:cNvPr>
            <p:cNvSpPr/>
            <p:nvPr/>
          </p:nvSpPr>
          <p:spPr>
            <a:xfrm>
              <a:off x="2585824" y="617372"/>
              <a:ext cx="71653" cy="71666"/>
            </a:xfrm>
            <a:custGeom>
              <a:avLst/>
              <a:gdLst/>
              <a:ahLst/>
              <a:cxnLst/>
              <a:rect l="0" t="0" r="0" b="0"/>
              <a:pathLst>
                <a:path w="71653" h="71666">
                  <a:moveTo>
                    <a:pt x="71653" y="35840"/>
                  </a:moveTo>
                  <a:cubicBezTo>
                    <a:pt x="71653" y="55639"/>
                    <a:pt x="55613" y="71666"/>
                    <a:pt x="35826" y="71666"/>
                  </a:cubicBezTo>
                  <a:cubicBezTo>
                    <a:pt x="16040" y="71666"/>
                    <a:pt x="0" y="55639"/>
                    <a:pt x="0" y="35840"/>
                  </a:cubicBezTo>
                  <a:cubicBezTo>
                    <a:pt x="0" y="16040"/>
                    <a:pt x="16040" y="0"/>
                    <a:pt x="35826" y="0"/>
                  </a:cubicBezTo>
                  <a:cubicBezTo>
                    <a:pt x="55613" y="0"/>
                    <a:pt x="71653" y="16040"/>
                    <a:pt x="71653"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89" name="Shape 332">
              <a:extLst>
                <a:ext uri="{FF2B5EF4-FFF2-40B4-BE49-F238E27FC236}">
                  <a16:creationId xmlns:a16="http://schemas.microsoft.com/office/drawing/2014/main" id="{0DA1FF64-2FFD-40CB-88AA-7514603B09BD}"/>
                </a:ext>
              </a:extLst>
            </p:cNvPr>
            <p:cNvSpPr/>
            <p:nvPr/>
          </p:nvSpPr>
          <p:spPr>
            <a:xfrm>
              <a:off x="260568" y="99771"/>
              <a:ext cx="71666" cy="71666"/>
            </a:xfrm>
            <a:custGeom>
              <a:avLst/>
              <a:gdLst/>
              <a:ahLst/>
              <a:cxnLst/>
              <a:rect l="0" t="0" r="0" b="0"/>
              <a:pathLst>
                <a:path w="71666" h="71666">
                  <a:moveTo>
                    <a:pt x="35827" y="0"/>
                  </a:moveTo>
                  <a:cubicBezTo>
                    <a:pt x="55626" y="0"/>
                    <a:pt x="71666" y="16040"/>
                    <a:pt x="71666" y="35826"/>
                  </a:cubicBezTo>
                  <a:cubicBezTo>
                    <a:pt x="71666" y="55613"/>
                    <a:pt x="55626" y="71666"/>
                    <a:pt x="35827" y="71666"/>
                  </a:cubicBezTo>
                  <a:cubicBezTo>
                    <a:pt x="16053" y="71666"/>
                    <a:pt x="0" y="55613"/>
                    <a:pt x="0" y="35826"/>
                  </a:cubicBezTo>
                  <a:cubicBezTo>
                    <a:pt x="0" y="16040"/>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90" name="Shape 333">
              <a:extLst>
                <a:ext uri="{FF2B5EF4-FFF2-40B4-BE49-F238E27FC236}">
                  <a16:creationId xmlns:a16="http://schemas.microsoft.com/office/drawing/2014/main" id="{0ED57854-2719-4745-8B05-AE5CFD7FEF7B}"/>
                </a:ext>
              </a:extLst>
            </p:cNvPr>
            <p:cNvSpPr/>
            <p:nvPr/>
          </p:nvSpPr>
          <p:spPr>
            <a:xfrm>
              <a:off x="260568" y="99771"/>
              <a:ext cx="71666" cy="71666"/>
            </a:xfrm>
            <a:custGeom>
              <a:avLst/>
              <a:gdLst/>
              <a:ahLst/>
              <a:cxnLst/>
              <a:rect l="0" t="0" r="0" b="0"/>
              <a:pathLst>
                <a:path w="71666" h="71666">
                  <a:moveTo>
                    <a:pt x="71666" y="35826"/>
                  </a:moveTo>
                  <a:cubicBezTo>
                    <a:pt x="71666" y="55613"/>
                    <a:pt x="55626" y="71666"/>
                    <a:pt x="35827" y="71666"/>
                  </a:cubicBezTo>
                  <a:cubicBezTo>
                    <a:pt x="16053" y="71666"/>
                    <a:pt x="0" y="55613"/>
                    <a:pt x="0" y="35826"/>
                  </a:cubicBezTo>
                  <a:cubicBezTo>
                    <a:pt x="0" y="16040"/>
                    <a:pt x="16053" y="0"/>
                    <a:pt x="35827" y="0"/>
                  </a:cubicBezTo>
                  <a:cubicBezTo>
                    <a:pt x="55626"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91" name="Shape 334">
              <a:extLst>
                <a:ext uri="{FF2B5EF4-FFF2-40B4-BE49-F238E27FC236}">
                  <a16:creationId xmlns:a16="http://schemas.microsoft.com/office/drawing/2014/main" id="{3D82D636-7FCA-45BC-ADC6-2203A503F69D}"/>
                </a:ext>
              </a:extLst>
            </p:cNvPr>
            <p:cNvSpPr/>
            <p:nvPr/>
          </p:nvSpPr>
          <p:spPr>
            <a:xfrm>
              <a:off x="174665" y="146076"/>
              <a:ext cx="71666" cy="71666"/>
            </a:xfrm>
            <a:custGeom>
              <a:avLst/>
              <a:gdLst/>
              <a:ahLst/>
              <a:cxnLst/>
              <a:rect l="0" t="0" r="0" b="0"/>
              <a:pathLst>
                <a:path w="71666" h="71666">
                  <a:moveTo>
                    <a:pt x="35839" y="0"/>
                  </a:moveTo>
                  <a:cubicBezTo>
                    <a:pt x="55626" y="0"/>
                    <a:pt x="71666" y="16040"/>
                    <a:pt x="71666" y="35826"/>
                  </a:cubicBezTo>
                  <a:cubicBezTo>
                    <a:pt x="71666" y="55626"/>
                    <a:pt x="55626" y="71666"/>
                    <a:pt x="35839" y="71666"/>
                  </a:cubicBezTo>
                  <a:cubicBezTo>
                    <a:pt x="16053" y="71666"/>
                    <a:pt x="0" y="55626"/>
                    <a:pt x="0" y="35826"/>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92" name="Shape 335">
              <a:extLst>
                <a:ext uri="{FF2B5EF4-FFF2-40B4-BE49-F238E27FC236}">
                  <a16:creationId xmlns:a16="http://schemas.microsoft.com/office/drawing/2014/main" id="{6677F7D6-BBCA-4F4F-A292-5786354AD19B}"/>
                </a:ext>
              </a:extLst>
            </p:cNvPr>
            <p:cNvSpPr/>
            <p:nvPr/>
          </p:nvSpPr>
          <p:spPr>
            <a:xfrm>
              <a:off x="174665" y="146076"/>
              <a:ext cx="71666" cy="71666"/>
            </a:xfrm>
            <a:custGeom>
              <a:avLst/>
              <a:gdLst/>
              <a:ahLst/>
              <a:cxnLst/>
              <a:rect l="0" t="0" r="0" b="0"/>
              <a:pathLst>
                <a:path w="71666" h="71666">
                  <a:moveTo>
                    <a:pt x="71666" y="35826"/>
                  </a:moveTo>
                  <a:cubicBezTo>
                    <a:pt x="71666" y="55626"/>
                    <a:pt x="55626" y="71666"/>
                    <a:pt x="35839" y="71666"/>
                  </a:cubicBezTo>
                  <a:cubicBezTo>
                    <a:pt x="16053" y="71666"/>
                    <a:pt x="0" y="55626"/>
                    <a:pt x="0" y="35826"/>
                  </a:cubicBezTo>
                  <a:cubicBezTo>
                    <a:pt x="0" y="16040"/>
                    <a:pt x="16053" y="0"/>
                    <a:pt x="35839" y="0"/>
                  </a:cubicBezTo>
                  <a:cubicBezTo>
                    <a:pt x="55626"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93" name="Shape 336">
              <a:extLst>
                <a:ext uri="{FF2B5EF4-FFF2-40B4-BE49-F238E27FC236}">
                  <a16:creationId xmlns:a16="http://schemas.microsoft.com/office/drawing/2014/main" id="{50D33C7F-F997-4C01-9605-E483A83F1680}"/>
                </a:ext>
              </a:extLst>
            </p:cNvPr>
            <p:cNvSpPr/>
            <p:nvPr/>
          </p:nvSpPr>
          <p:spPr>
            <a:xfrm>
              <a:off x="237657" y="202985"/>
              <a:ext cx="71666" cy="71666"/>
            </a:xfrm>
            <a:custGeom>
              <a:avLst/>
              <a:gdLst/>
              <a:ahLst/>
              <a:cxnLst/>
              <a:rect l="0" t="0" r="0" b="0"/>
              <a:pathLst>
                <a:path w="71666" h="71666">
                  <a:moveTo>
                    <a:pt x="35839" y="0"/>
                  </a:moveTo>
                  <a:cubicBezTo>
                    <a:pt x="55626" y="0"/>
                    <a:pt x="71666" y="16040"/>
                    <a:pt x="71666" y="35826"/>
                  </a:cubicBezTo>
                  <a:cubicBezTo>
                    <a:pt x="71666" y="55626"/>
                    <a:pt x="55626" y="71666"/>
                    <a:pt x="35839" y="71666"/>
                  </a:cubicBezTo>
                  <a:cubicBezTo>
                    <a:pt x="16053" y="71666"/>
                    <a:pt x="0" y="55626"/>
                    <a:pt x="0" y="35826"/>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94" name="Shape 337">
              <a:extLst>
                <a:ext uri="{FF2B5EF4-FFF2-40B4-BE49-F238E27FC236}">
                  <a16:creationId xmlns:a16="http://schemas.microsoft.com/office/drawing/2014/main" id="{40337001-3816-42A0-AE86-623CA5EE4CDC}"/>
                </a:ext>
              </a:extLst>
            </p:cNvPr>
            <p:cNvSpPr/>
            <p:nvPr/>
          </p:nvSpPr>
          <p:spPr>
            <a:xfrm>
              <a:off x="237657" y="202985"/>
              <a:ext cx="71666" cy="71666"/>
            </a:xfrm>
            <a:custGeom>
              <a:avLst/>
              <a:gdLst/>
              <a:ahLst/>
              <a:cxnLst/>
              <a:rect l="0" t="0" r="0" b="0"/>
              <a:pathLst>
                <a:path w="71666" h="71666">
                  <a:moveTo>
                    <a:pt x="71666" y="35826"/>
                  </a:moveTo>
                  <a:cubicBezTo>
                    <a:pt x="71666" y="55626"/>
                    <a:pt x="55626" y="71666"/>
                    <a:pt x="35839" y="71666"/>
                  </a:cubicBezTo>
                  <a:cubicBezTo>
                    <a:pt x="16053" y="71666"/>
                    <a:pt x="0" y="55626"/>
                    <a:pt x="0" y="35826"/>
                  </a:cubicBezTo>
                  <a:cubicBezTo>
                    <a:pt x="0" y="16040"/>
                    <a:pt x="16053" y="0"/>
                    <a:pt x="35839" y="0"/>
                  </a:cubicBezTo>
                  <a:cubicBezTo>
                    <a:pt x="55626"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95" name="Shape 338">
              <a:extLst>
                <a:ext uri="{FF2B5EF4-FFF2-40B4-BE49-F238E27FC236}">
                  <a16:creationId xmlns:a16="http://schemas.microsoft.com/office/drawing/2014/main" id="{014AE741-976B-48D2-88E5-4BC99001BC72}"/>
                </a:ext>
              </a:extLst>
            </p:cNvPr>
            <p:cNvSpPr/>
            <p:nvPr/>
          </p:nvSpPr>
          <p:spPr>
            <a:xfrm>
              <a:off x="174665" y="274638"/>
              <a:ext cx="71666" cy="71666"/>
            </a:xfrm>
            <a:custGeom>
              <a:avLst/>
              <a:gdLst/>
              <a:ahLst/>
              <a:cxnLst/>
              <a:rect l="0" t="0" r="0" b="0"/>
              <a:pathLst>
                <a:path w="71666" h="71666">
                  <a:moveTo>
                    <a:pt x="35839" y="0"/>
                  </a:moveTo>
                  <a:cubicBezTo>
                    <a:pt x="55626" y="0"/>
                    <a:pt x="71666" y="16040"/>
                    <a:pt x="71666" y="35840"/>
                  </a:cubicBezTo>
                  <a:cubicBezTo>
                    <a:pt x="71666" y="55626"/>
                    <a:pt x="55626" y="71666"/>
                    <a:pt x="35839" y="71666"/>
                  </a:cubicBezTo>
                  <a:cubicBezTo>
                    <a:pt x="16053" y="71666"/>
                    <a:pt x="0" y="55626"/>
                    <a:pt x="0" y="35840"/>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96" name="Shape 339">
              <a:extLst>
                <a:ext uri="{FF2B5EF4-FFF2-40B4-BE49-F238E27FC236}">
                  <a16:creationId xmlns:a16="http://schemas.microsoft.com/office/drawing/2014/main" id="{331810B9-CF84-4363-BD3B-DD590DF00DB0}"/>
                </a:ext>
              </a:extLst>
            </p:cNvPr>
            <p:cNvSpPr/>
            <p:nvPr/>
          </p:nvSpPr>
          <p:spPr>
            <a:xfrm>
              <a:off x="174665" y="274638"/>
              <a:ext cx="71666" cy="71666"/>
            </a:xfrm>
            <a:custGeom>
              <a:avLst/>
              <a:gdLst/>
              <a:ahLst/>
              <a:cxnLst/>
              <a:rect l="0" t="0" r="0" b="0"/>
              <a:pathLst>
                <a:path w="71666" h="71666">
                  <a:moveTo>
                    <a:pt x="71666" y="35840"/>
                  </a:moveTo>
                  <a:cubicBezTo>
                    <a:pt x="71666" y="55626"/>
                    <a:pt x="55626" y="71666"/>
                    <a:pt x="35839" y="71666"/>
                  </a:cubicBezTo>
                  <a:cubicBezTo>
                    <a:pt x="16053" y="71666"/>
                    <a:pt x="0" y="55626"/>
                    <a:pt x="0" y="35840"/>
                  </a:cubicBezTo>
                  <a:cubicBezTo>
                    <a:pt x="0" y="16040"/>
                    <a:pt x="16053" y="0"/>
                    <a:pt x="35839"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97" name="Shape 340">
              <a:extLst>
                <a:ext uri="{FF2B5EF4-FFF2-40B4-BE49-F238E27FC236}">
                  <a16:creationId xmlns:a16="http://schemas.microsoft.com/office/drawing/2014/main" id="{81317811-7F46-4056-875C-0D010548E300}"/>
                </a:ext>
              </a:extLst>
            </p:cNvPr>
            <p:cNvSpPr/>
            <p:nvPr/>
          </p:nvSpPr>
          <p:spPr>
            <a:xfrm>
              <a:off x="237657" y="346304"/>
              <a:ext cx="71666" cy="71666"/>
            </a:xfrm>
            <a:custGeom>
              <a:avLst/>
              <a:gdLst/>
              <a:ahLst/>
              <a:cxnLst/>
              <a:rect l="0" t="0" r="0" b="0"/>
              <a:pathLst>
                <a:path w="71666" h="71666">
                  <a:moveTo>
                    <a:pt x="35839" y="0"/>
                  </a:moveTo>
                  <a:cubicBezTo>
                    <a:pt x="55626" y="0"/>
                    <a:pt x="71666" y="16040"/>
                    <a:pt x="71666" y="35826"/>
                  </a:cubicBezTo>
                  <a:cubicBezTo>
                    <a:pt x="71666" y="55626"/>
                    <a:pt x="55626" y="71666"/>
                    <a:pt x="35839" y="71666"/>
                  </a:cubicBezTo>
                  <a:cubicBezTo>
                    <a:pt x="16053" y="71666"/>
                    <a:pt x="0" y="55626"/>
                    <a:pt x="0" y="35826"/>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98" name="Shape 341">
              <a:extLst>
                <a:ext uri="{FF2B5EF4-FFF2-40B4-BE49-F238E27FC236}">
                  <a16:creationId xmlns:a16="http://schemas.microsoft.com/office/drawing/2014/main" id="{F56C6230-B43C-405B-A086-124ADFAB10C7}"/>
                </a:ext>
              </a:extLst>
            </p:cNvPr>
            <p:cNvSpPr/>
            <p:nvPr/>
          </p:nvSpPr>
          <p:spPr>
            <a:xfrm>
              <a:off x="237657" y="346304"/>
              <a:ext cx="71666" cy="71666"/>
            </a:xfrm>
            <a:custGeom>
              <a:avLst/>
              <a:gdLst/>
              <a:ahLst/>
              <a:cxnLst/>
              <a:rect l="0" t="0" r="0" b="0"/>
              <a:pathLst>
                <a:path w="71666" h="71666">
                  <a:moveTo>
                    <a:pt x="71666" y="35826"/>
                  </a:moveTo>
                  <a:cubicBezTo>
                    <a:pt x="71666" y="55626"/>
                    <a:pt x="55626" y="71666"/>
                    <a:pt x="35839" y="71666"/>
                  </a:cubicBezTo>
                  <a:cubicBezTo>
                    <a:pt x="16053" y="71666"/>
                    <a:pt x="0" y="55626"/>
                    <a:pt x="0" y="35826"/>
                  </a:cubicBezTo>
                  <a:cubicBezTo>
                    <a:pt x="0" y="16040"/>
                    <a:pt x="16053" y="0"/>
                    <a:pt x="35839" y="0"/>
                  </a:cubicBezTo>
                  <a:cubicBezTo>
                    <a:pt x="55626" y="0"/>
                    <a:pt x="71666" y="16040"/>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99" name="Shape 342">
              <a:extLst>
                <a:ext uri="{FF2B5EF4-FFF2-40B4-BE49-F238E27FC236}">
                  <a16:creationId xmlns:a16="http://schemas.microsoft.com/office/drawing/2014/main" id="{5D844B8C-02D5-4613-B9C2-D4114337DF49}"/>
                </a:ext>
              </a:extLst>
            </p:cNvPr>
            <p:cNvSpPr/>
            <p:nvPr/>
          </p:nvSpPr>
          <p:spPr>
            <a:xfrm>
              <a:off x="174665" y="417970"/>
              <a:ext cx="71666" cy="71653"/>
            </a:xfrm>
            <a:custGeom>
              <a:avLst/>
              <a:gdLst/>
              <a:ahLst/>
              <a:cxnLst/>
              <a:rect l="0" t="0" r="0" b="0"/>
              <a:pathLst>
                <a:path w="71666" h="71653">
                  <a:moveTo>
                    <a:pt x="35839" y="0"/>
                  </a:moveTo>
                  <a:cubicBezTo>
                    <a:pt x="55626" y="0"/>
                    <a:pt x="71666" y="16027"/>
                    <a:pt x="71666" y="35826"/>
                  </a:cubicBezTo>
                  <a:cubicBezTo>
                    <a:pt x="71666" y="55626"/>
                    <a:pt x="55626" y="71653"/>
                    <a:pt x="35839" y="71653"/>
                  </a:cubicBezTo>
                  <a:cubicBezTo>
                    <a:pt x="16053" y="71653"/>
                    <a:pt x="0" y="55626"/>
                    <a:pt x="0" y="35826"/>
                  </a:cubicBezTo>
                  <a:cubicBezTo>
                    <a:pt x="0" y="16027"/>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00" name="Shape 343">
              <a:extLst>
                <a:ext uri="{FF2B5EF4-FFF2-40B4-BE49-F238E27FC236}">
                  <a16:creationId xmlns:a16="http://schemas.microsoft.com/office/drawing/2014/main" id="{956EB816-717A-4256-A446-8F62085080B0}"/>
                </a:ext>
              </a:extLst>
            </p:cNvPr>
            <p:cNvSpPr/>
            <p:nvPr/>
          </p:nvSpPr>
          <p:spPr>
            <a:xfrm>
              <a:off x="174665" y="417970"/>
              <a:ext cx="71666" cy="71653"/>
            </a:xfrm>
            <a:custGeom>
              <a:avLst/>
              <a:gdLst/>
              <a:ahLst/>
              <a:cxnLst/>
              <a:rect l="0" t="0" r="0" b="0"/>
              <a:pathLst>
                <a:path w="71666" h="71653">
                  <a:moveTo>
                    <a:pt x="71666" y="35826"/>
                  </a:moveTo>
                  <a:cubicBezTo>
                    <a:pt x="71666" y="55626"/>
                    <a:pt x="55626" y="71653"/>
                    <a:pt x="35839" y="71653"/>
                  </a:cubicBezTo>
                  <a:cubicBezTo>
                    <a:pt x="16053" y="71653"/>
                    <a:pt x="0" y="55626"/>
                    <a:pt x="0" y="35826"/>
                  </a:cubicBezTo>
                  <a:cubicBezTo>
                    <a:pt x="0" y="16027"/>
                    <a:pt x="16053" y="0"/>
                    <a:pt x="35839" y="0"/>
                  </a:cubicBezTo>
                  <a:cubicBezTo>
                    <a:pt x="55626" y="0"/>
                    <a:pt x="71666" y="16027"/>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01" name="Shape 344">
              <a:extLst>
                <a:ext uri="{FF2B5EF4-FFF2-40B4-BE49-F238E27FC236}">
                  <a16:creationId xmlns:a16="http://schemas.microsoft.com/office/drawing/2014/main" id="{56B42C08-8E8E-438B-9630-8896B031CE55}"/>
                </a:ext>
              </a:extLst>
            </p:cNvPr>
            <p:cNvSpPr/>
            <p:nvPr/>
          </p:nvSpPr>
          <p:spPr>
            <a:xfrm>
              <a:off x="224741" y="474942"/>
              <a:ext cx="71666" cy="71666"/>
            </a:xfrm>
            <a:custGeom>
              <a:avLst/>
              <a:gdLst/>
              <a:ahLst/>
              <a:cxnLst/>
              <a:rect l="0" t="0" r="0" b="0"/>
              <a:pathLst>
                <a:path w="71666" h="71666">
                  <a:moveTo>
                    <a:pt x="35839" y="0"/>
                  </a:moveTo>
                  <a:cubicBezTo>
                    <a:pt x="55626" y="0"/>
                    <a:pt x="71666" y="16040"/>
                    <a:pt x="71666" y="35840"/>
                  </a:cubicBezTo>
                  <a:cubicBezTo>
                    <a:pt x="71666" y="55626"/>
                    <a:pt x="55626" y="71666"/>
                    <a:pt x="35839" y="71666"/>
                  </a:cubicBezTo>
                  <a:cubicBezTo>
                    <a:pt x="16053" y="71666"/>
                    <a:pt x="0" y="55626"/>
                    <a:pt x="0" y="35840"/>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02" name="Shape 345">
              <a:extLst>
                <a:ext uri="{FF2B5EF4-FFF2-40B4-BE49-F238E27FC236}">
                  <a16:creationId xmlns:a16="http://schemas.microsoft.com/office/drawing/2014/main" id="{A82A1C27-13A4-4CBA-BB15-3E30814D9F3C}"/>
                </a:ext>
              </a:extLst>
            </p:cNvPr>
            <p:cNvSpPr/>
            <p:nvPr/>
          </p:nvSpPr>
          <p:spPr>
            <a:xfrm>
              <a:off x="224741" y="474942"/>
              <a:ext cx="71666" cy="71666"/>
            </a:xfrm>
            <a:custGeom>
              <a:avLst/>
              <a:gdLst/>
              <a:ahLst/>
              <a:cxnLst/>
              <a:rect l="0" t="0" r="0" b="0"/>
              <a:pathLst>
                <a:path w="71666" h="71666">
                  <a:moveTo>
                    <a:pt x="71666" y="35840"/>
                  </a:moveTo>
                  <a:cubicBezTo>
                    <a:pt x="71666" y="55626"/>
                    <a:pt x="55626" y="71666"/>
                    <a:pt x="35839" y="71666"/>
                  </a:cubicBezTo>
                  <a:cubicBezTo>
                    <a:pt x="16053" y="71666"/>
                    <a:pt x="0" y="55626"/>
                    <a:pt x="0" y="35840"/>
                  </a:cubicBezTo>
                  <a:cubicBezTo>
                    <a:pt x="0" y="16040"/>
                    <a:pt x="16053" y="0"/>
                    <a:pt x="35839"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03" name="Shape 346">
              <a:extLst>
                <a:ext uri="{FF2B5EF4-FFF2-40B4-BE49-F238E27FC236}">
                  <a16:creationId xmlns:a16="http://schemas.microsoft.com/office/drawing/2014/main" id="{BEE65319-54FB-4DE7-A33A-9D5DD1283083}"/>
                </a:ext>
              </a:extLst>
            </p:cNvPr>
            <p:cNvSpPr/>
            <p:nvPr/>
          </p:nvSpPr>
          <p:spPr>
            <a:xfrm>
              <a:off x="165991" y="541528"/>
              <a:ext cx="71666" cy="71653"/>
            </a:xfrm>
            <a:custGeom>
              <a:avLst/>
              <a:gdLst/>
              <a:ahLst/>
              <a:cxnLst/>
              <a:rect l="0" t="0" r="0" b="0"/>
              <a:pathLst>
                <a:path w="71666" h="71653">
                  <a:moveTo>
                    <a:pt x="35827" y="0"/>
                  </a:moveTo>
                  <a:cubicBezTo>
                    <a:pt x="55626" y="0"/>
                    <a:pt x="71666" y="16027"/>
                    <a:pt x="71666" y="35826"/>
                  </a:cubicBezTo>
                  <a:cubicBezTo>
                    <a:pt x="71666" y="55626"/>
                    <a:pt x="55626" y="71653"/>
                    <a:pt x="35827" y="71653"/>
                  </a:cubicBezTo>
                  <a:cubicBezTo>
                    <a:pt x="16053" y="71653"/>
                    <a:pt x="0" y="55626"/>
                    <a:pt x="0" y="35826"/>
                  </a:cubicBezTo>
                  <a:cubicBezTo>
                    <a:pt x="0" y="16027"/>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04" name="Shape 347">
              <a:extLst>
                <a:ext uri="{FF2B5EF4-FFF2-40B4-BE49-F238E27FC236}">
                  <a16:creationId xmlns:a16="http://schemas.microsoft.com/office/drawing/2014/main" id="{16A0D036-FB8D-48E6-81E0-BA367A713334}"/>
                </a:ext>
              </a:extLst>
            </p:cNvPr>
            <p:cNvSpPr/>
            <p:nvPr/>
          </p:nvSpPr>
          <p:spPr>
            <a:xfrm>
              <a:off x="165991" y="541528"/>
              <a:ext cx="71666" cy="71653"/>
            </a:xfrm>
            <a:custGeom>
              <a:avLst/>
              <a:gdLst/>
              <a:ahLst/>
              <a:cxnLst/>
              <a:rect l="0" t="0" r="0" b="0"/>
              <a:pathLst>
                <a:path w="71666" h="71653">
                  <a:moveTo>
                    <a:pt x="71666" y="35826"/>
                  </a:moveTo>
                  <a:cubicBezTo>
                    <a:pt x="71666" y="55626"/>
                    <a:pt x="55626" y="71653"/>
                    <a:pt x="35827" y="71653"/>
                  </a:cubicBezTo>
                  <a:cubicBezTo>
                    <a:pt x="16053" y="71653"/>
                    <a:pt x="0" y="55626"/>
                    <a:pt x="0" y="35826"/>
                  </a:cubicBezTo>
                  <a:cubicBezTo>
                    <a:pt x="0" y="16027"/>
                    <a:pt x="16053" y="0"/>
                    <a:pt x="35827" y="0"/>
                  </a:cubicBezTo>
                  <a:cubicBezTo>
                    <a:pt x="55626" y="0"/>
                    <a:pt x="71666" y="16027"/>
                    <a:pt x="71666" y="35826"/>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05" name="Shape 348">
              <a:extLst>
                <a:ext uri="{FF2B5EF4-FFF2-40B4-BE49-F238E27FC236}">
                  <a16:creationId xmlns:a16="http://schemas.microsoft.com/office/drawing/2014/main" id="{18983073-1215-4BB8-B0C2-5E0753A449B5}"/>
                </a:ext>
              </a:extLst>
            </p:cNvPr>
            <p:cNvSpPr/>
            <p:nvPr/>
          </p:nvSpPr>
          <p:spPr>
            <a:xfrm>
              <a:off x="246331" y="601408"/>
              <a:ext cx="71666" cy="71666"/>
            </a:xfrm>
            <a:custGeom>
              <a:avLst/>
              <a:gdLst/>
              <a:ahLst/>
              <a:cxnLst/>
              <a:rect l="0" t="0" r="0" b="0"/>
              <a:pathLst>
                <a:path w="71666" h="71666">
                  <a:moveTo>
                    <a:pt x="35827" y="0"/>
                  </a:moveTo>
                  <a:cubicBezTo>
                    <a:pt x="55626" y="0"/>
                    <a:pt x="71666" y="16040"/>
                    <a:pt x="71666" y="35840"/>
                  </a:cubicBezTo>
                  <a:cubicBezTo>
                    <a:pt x="71666" y="55639"/>
                    <a:pt x="55626" y="71666"/>
                    <a:pt x="35827" y="71666"/>
                  </a:cubicBezTo>
                  <a:cubicBezTo>
                    <a:pt x="16053" y="71666"/>
                    <a:pt x="0" y="55639"/>
                    <a:pt x="0" y="35840"/>
                  </a:cubicBezTo>
                  <a:cubicBezTo>
                    <a:pt x="0" y="16040"/>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06" name="Shape 349">
              <a:extLst>
                <a:ext uri="{FF2B5EF4-FFF2-40B4-BE49-F238E27FC236}">
                  <a16:creationId xmlns:a16="http://schemas.microsoft.com/office/drawing/2014/main" id="{06BC7092-9507-4275-8796-D5484AFB5EEE}"/>
                </a:ext>
              </a:extLst>
            </p:cNvPr>
            <p:cNvSpPr/>
            <p:nvPr/>
          </p:nvSpPr>
          <p:spPr>
            <a:xfrm>
              <a:off x="246331" y="601408"/>
              <a:ext cx="71666" cy="71666"/>
            </a:xfrm>
            <a:custGeom>
              <a:avLst/>
              <a:gdLst/>
              <a:ahLst/>
              <a:cxnLst/>
              <a:rect l="0" t="0" r="0" b="0"/>
              <a:pathLst>
                <a:path w="71666" h="71666">
                  <a:moveTo>
                    <a:pt x="71666" y="35840"/>
                  </a:moveTo>
                  <a:cubicBezTo>
                    <a:pt x="71666" y="55639"/>
                    <a:pt x="55626" y="71666"/>
                    <a:pt x="35827" y="71666"/>
                  </a:cubicBezTo>
                  <a:cubicBezTo>
                    <a:pt x="16053" y="71666"/>
                    <a:pt x="0" y="55639"/>
                    <a:pt x="0" y="35840"/>
                  </a:cubicBezTo>
                  <a:cubicBezTo>
                    <a:pt x="0" y="16040"/>
                    <a:pt x="16053" y="0"/>
                    <a:pt x="35827"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07" name="Shape 350">
              <a:extLst>
                <a:ext uri="{FF2B5EF4-FFF2-40B4-BE49-F238E27FC236}">
                  <a16:creationId xmlns:a16="http://schemas.microsoft.com/office/drawing/2014/main" id="{50EA4D0E-B4FB-4AE0-9974-09999EEA8DAA}"/>
                </a:ext>
              </a:extLst>
            </p:cNvPr>
            <p:cNvSpPr/>
            <p:nvPr/>
          </p:nvSpPr>
          <p:spPr>
            <a:xfrm>
              <a:off x="174665" y="673074"/>
              <a:ext cx="71666" cy="71666"/>
            </a:xfrm>
            <a:custGeom>
              <a:avLst/>
              <a:gdLst/>
              <a:ahLst/>
              <a:cxnLst/>
              <a:rect l="0" t="0" r="0" b="0"/>
              <a:pathLst>
                <a:path w="71666" h="71666">
                  <a:moveTo>
                    <a:pt x="35839" y="0"/>
                  </a:moveTo>
                  <a:cubicBezTo>
                    <a:pt x="55626" y="0"/>
                    <a:pt x="71666" y="16040"/>
                    <a:pt x="71666" y="35840"/>
                  </a:cubicBezTo>
                  <a:cubicBezTo>
                    <a:pt x="71666" y="55626"/>
                    <a:pt x="55626" y="71666"/>
                    <a:pt x="35839" y="71666"/>
                  </a:cubicBezTo>
                  <a:cubicBezTo>
                    <a:pt x="16053" y="71666"/>
                    <a:pt x="0" y="55626"/>
                    <a:pt x="0" y="35840"/>
                  </a:cubicBezTo>
                  <a:cubicBezTo>
                    <a:pt x="0" y="16040"/>
                    <a:pt x="16053" y="0"/>
                    <a:pt x="35839"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08" name="Shape 351">
              <a:extLst>
                <a:ext uri="{FF2B5EF4-FFF2-40B4-BE49-F238E27FC236}">
                  <a16:creationId xmlns:a16="http://schemas.microsoft.com/office/drawing/2014/main" id="{3B68643F-F6AF-4967-8741-5CBF340D6F7D}"/>
                </a:ext>
              </a:extLst>
            </p:cNvPr>
            <p:cNvSpPr/>
            <p:nvPr/>
          </p:nvSpPr>
          <p:spPr>
            <a:xfrm>
              <a:off x="174665" y="673074"/>
              <a:ext cx="71666" cy="71666"/>
            </a:xfrm>
            <a:custGeom>
              <a:avLst/>
              <a:gdLst/>
              <a:ahLst/>
              <a:cxnLst/>
              <a:rect l="0" t="0" r="0" b="0"/>
              <a:pathLst>
                <a:path w="71666" h="71666">
                  <a:moveTo>
                    <a:pt x="71666" y="35840"/>
                  </a:moveTo>
                  <a:cubicBezTo>
                    <a:pt x="71666" y="55626"/>
                    <a:pt x="55626" y="71666"/>
                    <a:pt x="35839" y="71666"/>
                  </a:cubicBezTo>
                  <a:cubicBezTo>
                    <a:pt x="16053" y="71666"/>
                    <a:pt x="0" y="55626"/>
                    <a:pt x="0" y="35840"/>
                  </a:cubicBezTo>
                  <a:cubicBezTo>
                    <a:pt x="0" y="16040"/>
                    <a:pt x="16053" y="0"/>
                    <a:pt x="35839"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09" name="Shape 352">
              <a:extLst>
                <a:ext uri="{FF2B5EF4-FFF2-40B4-BE49-F238E27FC236}">
                  <a16:creationId xmlns:a16="http://schemas.microsoft.com/office/drawing/2014/main" id="{1F141FF4-5847-453C-B435-6968AFB40AB8}"/>
                </a:ext>
              </a:extLst>
            </p:cNvPr>
            <p:cNvSpPr/>
            <p:nvPr/>
          </p:nvSpPr>
          <p:spPr>
            <a:xfrm>
              <a:off x="188915" y="755091"/>
              <a:ext cx="71666" cy="71654"/>
            </a:xfrm>
            <a:custGeom>
              <a:avLst/>
              <a:gdLst/>
              <a:ahLst/>
              <a:cxnLst/>
              <a:rect l="0" t="0" r="0" b="0"/>
              <a:pathLst>
                <a:path w="71666" h="71654">
                  <a:moveTo>
                    <a:pt x="35827" y="0"/>
                  </a:moveTo>
                  <a:cubicBezTo>
                    <a:pt x="55626" y="0"/>
                    <a:pt x="71666" y="16053"/>
                    <a:pt x="71666" y="35840"/>
                  </a:cubicBezTo>
                  <a:cubicBezTo>
                    <a:pt x="71666" y="55614"/>
                    <a:pt x="55626" y="71654"/>
                    <a:pt x="35827" y="71654"/>
                  </a:cubicBezTo>
                  <a:cubicBezTo>
                    <a:pt x="16053" y="71654"/>
                    <a:pt x="0" y="55614"/>
                    <a:pt x="0" y="35840"/>
                  </a:cubicBezTo>
                  <a:cubicBezTo>
                    <a:pt x="0" y="16053"/>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10" name="Shape 353">
              <a:extLst>
                <a:ext uri="{FF2B5EF4-FFF2-40B4-BE49-F238E27FC236}">
                  <a16:creationId xmlns:a16="http://schemas.microsoft.com/office/drawing/2014/main" id="{FFD37098-A14F-4699-9CC8-5CBFA82DC4F4}"/>
                </a:ext>
              </a:extLst>
            </p:cNvPr>
            <p:cNvSpPr/>
            <p:nvPr/>
          </p:nvSpPr>
          <p:spPr>
            <a:xfrm>
              <a:off x="188915" y="755091"/>
              <a:ext cx="71666" cy="71654"/>
            </a:xfrm>
            <a:custGeom>
              <a:avLst/>
              <a:gdLst/>
              <a:ahLst/>
              <a:cxnLst/>
              <a:rect l="0" t="0" r="0" b="0"/>
              <a:pathLst>
                <a:path w="71666" h="71654">
                  <a:moveTo>
                    <a:pt x="71666" y="35840"/>
                  </a:moveTo>
                  <a:cubicBezTo>
                    <a:pt x="71666" y="55614"/>
                    <a:pt x="55626" y="71654"/>
                    <a:pt x="35827" y="71654"/>
                  </a:cubicBezTo>
                  <a:cubicBezTo>
                    <a:pt x="16053" y="71654"/>
                    <a:pt x="0" y="55614"/>
                    <a:pt x="0" y="35840"/>
                  </a:cubicBezTo>
                  <a:cubicBezTo>
                    <a:pt x="0" y="16053"/>
                    <a:pt x="16053" y="0"/>
                    <a:pt x="35827" y="0"/>
                  </a:cubicBezTo>
                  <a:cubicBezTo>
                    <a:pt x="55626" y="0"/>
                    <a:pt x="71666" y="16053"/>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11" name="Shape 354">
              <a:extLst>
                <a:ext uri="{FF2B5EF4-FFF2-40B4-BE49-F238E27FC236}">
                  <a16:creationId xmlns:a16="http://schemas.microsoft.com/office/drawing/2014/main" id="{6D3D5087-BCC8-49FA-B17B-5BB90B16A13F}"/>
                </a:ext>
              </a:extLst>
            </p:cNvPr>
            <p:cNvSpPr/>
            <p:nvPr/>
          </p:nvSpPr>
          <p:spPr>
            <a:xfrm>
              <a:off x="273484" y="708901"/>
              <a:ext cx="71666" cy="71666"/>
            </a:xfrm>
            <a:custGeom>
              <a:avLst/>
              <a:gdLst/>
              <a:ahLst/>
              <a:cxnLst/>
              <a:rect l="0" t="0" r="0" b="0"/>
              <a:pathLst>
                <a:path w="71666" h="71666">
                  <a:moveTo>
                    <a:pt x="35827" y="0"/>
                  </a:moveTo>
                  <a:cubicBezTo>
                    <a:pt x="55626" y="0"/>
                    <a:pt x="71666" y="16040"/>
                    <a:pt x="71666" y="35840"/>
                  </a:cubicBezTo>
                  <a:cubicBezTo>
                    <a:pt x="71666" y="55626"/>
                    <a:pt x="55626" y="71666"/>
                    <a:pt x="35827" y="71666"/>
                  </a:cubicBezTo>
                  <a:cubicBezTo>
                    <a:pt x="16053" y="71666"/>
                    <a:pt x="0" y="55626"/>
                    <a:pt x="0" y="35840"/>
                  </a:cubicBezTo>
                  <a:cubicBezTo>
                    <a:pt x="0" y="16040"/>
                    <a:pt x="16053" y="0"/>
                    <a:pt x="35827" y="0"/>
                  </a:cubicBezTo>
                  <a:close/>
                </a:path>
              </a:pathLst>
            </a:custGeom>
            <a:ln w="0" cap="flat">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12" name="Shape 355">
              <a:extLst>
                <a:ext uri="{FF2B5EF4-FFF2-40B4-BE49-F238E27FC236}">
                  <a16:creationId xmlns:a16="http://schemas.microsoft.com/office/drawing/2014/main" id="{505028C4-F035-435E-B7B4-407EFE2BBFB1}"/>
                </a:ext>
              </a:extLst>
            </p:cNvPr>
            <p:cNvSpPr/>
            <p:nvPr/>
          </p:nvSpPr>
          <p:spPr>
            <a:xfrm>
              <a:off x="273484" y="708901"/>
              <a:ext cx="71666" cy="71666"/>
            </a:xfrm>
            <a:custGeom>
              <a:avLst/>
              <a:gdLst/>
              <a:ahLst/>
              <a:cxnLst/>
              <a:rect l="0" t="0" r="0" b="0"/>
              <a:pathLst>
                <a:path w="71666" h="71666">
                  <a:moveTo>
                    <a:pt x="71666" y="35840"/>
                  </a:moveTo>
                  <a:cubicBezTo>
                    <a:pt x="71666" y="55626"/>
                    <a:pt x="55626" y="71666"/>
                    <a:pt x="35827" y="71666"/>
                  </a:cubicBezTo>
                  <a:cubicBezTo>
                    <a:pt x="16053" y="71666"/>
                    <a:pt x="0" y="55626"/>
                    <a:pt x="0" y="35840"/>
                  </a:cubicBezTo>
                  <a:cubicBezTo>
                    <a:pt x="0" y="16040"/>
                    <a:pt x="16053" y="0"/>
                    <a:pt x="35827" y="0"/>
                  </a:cubicBezTo>
                  <a:cubicBezTo>
                    <a:pt x="55626" y="0"/>
                    <a:pt x="71666" y="16040"/>
                    <a:pt x="71666" y="35840"/>
                  </a:cubicBezTo>
                  <a:close/>
                </a:path>
              </a:pathLst>
            </a:custGeom>
            <a:ln w="6261" cap="flat">
              <a:miter lim="100000"/>
            </a:ln>
          </p:spPr>
          <p:style>
            <a:lnRef idx="1">
              <a:srgbClr val="5390A9"/>
            </a:lnRef>
            <a:fillRef idx="0">
              <a:srgbClr val="000000">
                <a:alpha val="0"/>
              </a:srgbClr>
            </a:fillRef>
            <a:effectRef idx="0">
              <a:scrgbClr r="0" g="0" b="0"/>
            </a:effectRef>
            <a:fontRef idx="none"/>
          </p:style>
          <p:txBody>
            <a:bodyPr/>
            <a:lstStyle/>
            <a:p>
              <a:endParaRPr lang="en-US"/>
            </a:p>
          </p:txBody>
        </p:sp>
        <p:sp>
          <p:nvSpPr>
            <p:cNvPr id="113" name="Rectangle 112">
              <a:extLst>
                <a:ext uri="{FF2B5EF4-FFF2-40B4-BE49-F238E27FC236}">
                  <a16:creationId xmlns:a16="http://schemas.microsoft.com/office/drawing/2014/main" id="{C7E00573-5B95-448F-80D2-1DB42673E1D6}"/>
                </a:ext>
              </a:extLst>
            </p:cNvPr>
            <p:cNvSpPr/>
            <p:nvPr/>
          </p:nvSpPr>
          <p:spPr>
            <a:xfrm rot="-5399999">
              <a:off x="52954" y="294878"/>
              <a:ext cx="411118" cy="125490"/>
            </a:xfrm>
            <a:prstGeom prst="rect">
              <a:avLst/>
            </a:prstGeom>
            <a:ln>
              <a:noFill/>
            </a:ln>
          </p:spPr>
          <p:txBody>
            <a:bodyPr vert="horz" lIns="0" tIns="0" rIns="0" bIns="0" rtlCol="0">
              <a:noAutofit/>
            </a:bodyPr>
            <a:lstStyle/>
            <a:p>
              <a:pPr>
                <a:lnSpc>
                  <a:spcPct val="107000"/>
                </a:lnSpc>
                <a:spcAft>
                  <a:spcPts val="800"/>
                </a:spcAft>
              </a:pPr>
              <a:r>
                <a:rPr lang="en-US" sz="1400" dirty="0">
                  <a:solidFill>
                    <a:srgbClr val="FFFEFD"/>
                  </a:solidFill>
                  <a:effectLst/>
                  <a:latin typeface="Calibri" panose="020F0502020204030204" pitchFamily="34" charset="0"/>
                  <a:ea typeface="Calibri" panose="020F0502020204030204" pitchFamily="34" charset="0"/>
                </a:rPr>
                <a:t>Matter</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114" name="Shape 357">
              <a:extLst>
                <a:ext uri="{FF2B5EF4-FFF2-40B4-BE49-F238E27FC236}">
                  <a16:creationId xmlns:a16="http://schemas.microsoft.com/office/drawing/2014/main" id="{79BC4DE6-FC98-42A9-9CC0-8FA1A4981589}"/>
                </a:ext>
              </a:extLst>
            </p:cNvPr>
            <p:cNvSpPr/>
            <p:nvPr/>
          </p:nvSpPr>
          <p:spPr>
            <a:xfrm>
              <a:off x="1503873" y="435470"/>
              <a:ext cx="356298" cy="435484"/>
            </a:xfrm>
            <a:custGeom>
              <a:avLst/>
              <a:gdLst/>
              <a:ahLst/>
              <a:cxnLst/>
              <a:rect l="0" t="0" r="0" b="0"/>
              <a:pathLst>
                <a:path w="356298" h="435484">
                  <a:moveTo>
                    <a:pt x="87986" y="0"/>
                  </a:moveTo>
                  <a:lnTo>
                    <a:pt x="268338" y="0"/>
                  </a:lnTo>
                  <a:lnTo>
                    <a:pt x="268338" y="255156"/>
                  </a:lnTo>
                  <a:lnTo>
                    <a:pt x="356298" y="255156"/>
                  </a:lnTo>
                  <a:lnTo>
                    <a:pt x="180353" y="435484"/>
                  </a:lnTo>
                  <a:lnTo>
                    <a:pt x="0" y="259550"/>
                  </a:lnTo>
                  <a:lnTo>
                    <a:pt x="87986" y="259550"/>
                  </a:lnTo>
                  <a:lnTo>
                    <a:pt x="87986" y="0"/>
                  </a:lnTo>
                  <a:close/>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115" name="Shape 358">
              <a:extLst>
                <a:ext uri="{FF2B5EF4-FFF2-40B4-BE49-F238E27FC236}">
                  <a16:creationId xmlns:a16="http://schemas.microsoft.com/office/drawing/2014/main" id="{3FE0A8CA-E0BC-447B-B41D-A0531BFDA4AD}"/>
                </a:ext>
              </a:extLst>
            </p:cNvPr>
            <p:cNvSpPr/>
            <p:nvPr/>
          </p:nvSpPr>
          <p:spPr>
            <a:xfrm>
              <a:off x="1503873" y="435470"/>
              <a:ext cx="356298" cy="435484"/>
            </a:xfrm>
            <a:custGeom>
              <a:avLst/>
              <a:gdLst/>
              <a:ahLst/>
              <a:cxnLst/>
              <a:rect l="0" t="0" r="0" b="0"/>
              <a:pathLst>
                <a:path w="356298" h="435484">
                  <a:moveTo>
                    <a:pt x="0" y="259550"/>
                  </a:moveTo>
                  <a:lnTo>
                    <a:pt x="87986" y="259550"/>
                  </a:lnTo>
                  <a:lnTo>
                    <a:pt x="87986" y="0"/>
                  </a:lnTo>
                  <a:lnTo>
                    <a:pt x="268338" y="0"/>
                  </a:lnTo>
                  <a:lnTo>
                    <a:pt x="268338" y="255156"/>
                  </a:lnTo>
                  <a:lnTo>
                    <a:pt x="356298" y="255156"/>
                  </a:lnTo>
                  <a:lnTo>
                    <a:pt x="180353" y="435484"/>
                  </a:lnTo>
                  <a:lnTo>
                    <a:pt x="0" y="25955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6" name="Shape 359">
              <a:extLst>
                <a:ext uri="{FF2B5EF4-FFF2-40B4-BE49-F238E27FC236}">
                  <a16:creationId xmlns:a16="http://schemas.microsoft.com/office/drawing/2014/main" id="{5367179B-831E-4C32-887F-8FB88895C2ED}"/>
                </a:ext>
              </a:extLst>
            </p:cNvPr>
            <p:cNvSpPr/>
            <p:nvPr/>
          </p:nvSpPr>
          <p:spPr>
            <a:xfrm>
              <a:off x="1503873" y="0"/>
              <a:ext cx="356286" cy="435470"/>
            </a:xfrm>
            <a:custGeom>
              <a:avLst/>
              <a:gdLst/>
              <a:ahLst/>
              <a:cxnLst/>
              <a:rect l="0" t="0" r="0" b="0"/>
              <a:pathLst>
                <a:path w="356286" h="435470">
                  <a:moveTo>
                    <a:pt x="180340" y="0"/>
                  </a:moveTo>
                  <a:lnTo>
                    <a:pt x="356286" y="180353"/>
                  </a:lnTo>
                  <a:lnTo>
                    <a:pt x="268326" y="180353"/>
                  </a:lnTo>
                  <a:lnTo>
                    <a:pt x="268338" y="435470"/>
                  </a:lnTo>
                  <a:lnTo>
                    <a:pt x="87986" y="435470"/>
                  </a:lnTo>
                  <a:lnTo>
                    <a:pt x="87986" y="175946"/>
                  </a:lnTo>
                  <a:lnTo>
                    <a:pt x="0" y="175946"/>
                  </a:lnTo>
                  <a:lnTo>
                    <a:pt x="180340" y="0"/>
                  </a:lnTo>
                  <a:close/>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117" name="Shape 360">
              <a:extLst>
                <a:ext uri="{FF2B5EF4-FFF2-40B4-BE49-F238E27FC236}">
                  <a16:creationId xmlns:a16="http://schemas.microsoft.com/office/drawing/2014/main" id="{54D4140F-05AF-4E83-9B9D-708AE40A4DD1}"/>
                </a:ext>
              </a:extLst>
            </p:cNvPr>
            <p:cNvSpPr/>
            <p:nvPr/>
          </p:nvSpPr>
          <p:spPr>
            <a:xfrm>
              <a:off x="1503873" y="0"/>
              <a:ext cx="356286" cy="435470"/>
            </a:xfrm>
            <a:custGeom>
              <a:avLst/>
              <a:gdLst/>
              <a:ahLst/>
              <a:cxnLst/>
              <a:rect l="0" t="0" r="0" b="0"/>
              <a:pathLst>
                <a:path w="356286" h="435470">
                  <a:moveTo>
                    <a:pt x="0" y="175946"/>
                  </a:moveTo>
                  <a:lnTo>
                    <a:pt x="87986" y="175946"/>
                  </a:lnTo>
                  <a:lnTo>
                    <a:pt x="87986" y="435470"/>
                  </a:lnTo>
                  <a:lnTo>
                    <a:pt x="268338" y="435470"/>
                  </a:lnTo>
                  <a:lnTo>
                    <a:pt x="268326" y="180353"/>
                  </a:lnTo>
                  <a:lnTo>
                    <a:pt x="356286" y="180353"/>
                  </a:lnTo>
                  <a:lnTo>
                    <a:pt x="180340" y="0"/>
                  </a:lnTo>
                  <a:lnTo>
                    <a:pt x="0" y="175946"/>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8" name="Rectangle 117">
              <a:extLst>
                <a:ext uri="{FF2B5EF4-FFF2-40B4-BE49-F238E27FC236}">
                  <a16:creationId xmlns:a16="http://schemas.microsoft.com/office/drawing/2014/main" id="{99249E2A-19DD-44C5-80F5-C8A57E0DAFBC}"/>
                </a:ext>
              </a:extLst>
            </p:cNvPr>
            <p:cNvSpPr/>
            <p:nvPr/>
          </p:nvSpPr>
          <p:spPr>
            <a:xfrm rot="-5399999">
              <a:off x="1476667" y="289558"/>
              <a:ext cx="444141" cy="125489"/>
            </a:xfrm>
            <a:prstGeom prst="rect">
              <a:avLst/>
            </a:prstGeom>
            <a:ln>
              <a:noFill/>
            </a:ln>
          </p:spPr>
          <p:txBody>
            <a:bodyPr vert="horz" lIns="0" tIns="0" rIns="0" bIns="0" rtlCol="0">
              <a:noAutofit/>
            </a:bodyPr>
            <a:lstStyle/>
            <a:p>
              <a:pPr>
                <a:lnSpc>
                  <a:spcPct val="107000"/>
                </a:lnSpc>
                <a:spcAft>
                  <a:spcPts val="800"/>
                </a:spcAft>
              </a:pPr>
              <a:r>
                <a:rPr lang="en-US" sz="1400" dirty="0">
                  <a:solidFill>
                    <a:srgbClr val="FFFEFD"/>
                  </a:solidFill>
                  <a:effectLst/>
                  <a:latin typeface="Calibri" panose="020F0502020204030204" pitchFamily="34" charset="0"/>
                  <a:ea typeface="Calibri" panose="020F0502020204030204" pitchFamily="34" charset="0"/>
                </a:rPr>
                <a:t>Energy</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119" name="Shape 362">
              <a:extLst>
                <a:ext uri="{FF2B5EF4-FFF2-40B4-BE49-F238E27FC236}">
                  <a16:creationId xmlns:a16="http://schemas.microsoft.com/office/drawing/2014/main" id="{AF8F728C-DBED-4703-A060-FEB5B018AB20}"/>
                </a:ext>
              </a:extLst>
            </p:cNvPr>
            <p:cNvSpPr/>
            <p:nvPr/>
          </p:nvSpPr>
          <p:spPr>
            <a:xfrm>
              <a:off x="2251903" y="435445"/>
              <a:ext cx="697636" cy="355486"/>
            </a:xfrm>
            <a:custGeom>
              <a:avLst/>
              <a:gdLst/>
              <a:ahLst/>
              <a:cxnLst/>
              <a:rect l="0" t="0" r="0" b="0"/>
              <a:pathLst>
                <a:path w="697636" h="355486">
                  <a:moveTo>
                    <a:pt x="227990" y="0"/>
                  </a:moveTo>
                  <a:lnTo>
                    <a:pt x="483057" y="0"/>
                  </a:lnTo>
                  <a:lnTo>
                    <a:pt x="697636" y="214567"/>
                  </a:lnTo>
                  <a:lnTo>
                    <a:pt x="570103" y="342087"/>
                  </a:lnTo>
                  <a:lnTo>
                    <a:pt x="355524" y="127533"/>
                  </a:lnTo>
                  <a:lnTo>
                    <a:pt x="192862" y="290195"/>
                  </a:lnTo>
                  <a:lnTo>
                    <a:pt x="255067" y="352387"/>
                  </a:lnTo>
                  <a:lnTo>
                    <a:pt x="3137" y="355486"/>
                  </a:lnTo>
                  <a:lnTo>
                    <a:pt x="0" y="103543"/>
                  </a:lnTo>
                  <a:lnTo>
                    <a:pt x="62205" y="165773"/>
                  </a:lnTo>
                  <a:lnTo>
                    <a:pt x="227990" y="0"/>
                  </a:lnTo>
                  <a:close/>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120" name="Shape 363">
              <a:extLst>
                <a:ext uri="{FF2B5EF4-FFF2-40B4-BE49-F238E27FC236}">
                  <a16:creationId xmlns:a16="http://schemas.microsoft.com/office/drawing/2014/main" id="{B11932E9-B2F1-4E94-9A4B-CCF5390CEAEA}"/>
                </a:ext>
              </a:extLst>
            </p:cNvPr>
            <p:cNvSpPr/>
            <p:nvPr/>
          </p:nvSpPr>
          <p:spPr>
            <a:xfrm>
              <a:off x="2251903" y="435445"/>
              <a:ext cx="697636" cy="355486"/>
            </a:xfrm>
            <a:custGeom>
              <a:avLst/>
              <a:gdLst/>
              <a:ahLst/>
              <a:cxnLst/>
              <a:rect l="0" t="0" r="0" b="0"/>
              <a:pathLst>
                <a:path w="697636" h="355486">
                  <a:moveTo>
                    <a:pt x="483057" y="0"/>
                  </a:moveTo>
                  <a:lnTo>
                    <a:pt x="227990" y="0"/>
                  </a:lnTo>
                  <a:lnTo>
                    <a:pt x="62205" y="165773"/>
                  </a:lnTo>
                  <a:lnTo>
                    <a:pt x="0" y="103543"/>
                  </a:lnTo>
                  <a:lnTo>
                    <a:pt x="3137" y="355486"/>
                  </a:lnTo>
                  <a:lnTo>
                    <a:pt x="255067" y="352387"/>
                  </a:lnTo>
                  <a:lnTo>
                    <a:pt x="192862" y="290195"/>
                  </a:lnTo>
                  <a:lnTo>
                    <a:pt x="355524" y="127533"/>
                  </a:lnTo>
                  <a:lnTo>
                    <a:pt x="570103" y="342087"/>
                  </a:lnTo>
                  <a:lnTo>
                    <a:pt x="697636" y="214567"/>
                  </a:lnTo>
                  <a:lnTo>
                    <a:pt x="483057"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grpSp>
      <p:sp>
        <p:nvSpPr>
          <p:cNvPr id="121" name="Rectangle 120">
            <a:extLst>
              <a:ext uri="{FF2B5EF4-FFF2-40B4-BE49-F238E27FC236}">
                <a16:creationId xmlns:a16="http://schemas.microsoft.com/office/drawing/2014/main" id="{46EF4BA0-2139-4BD5-9F1F-0872874D0D35}"/>
              </a:ext>
            </a:extLst>
          </p:cNvPr>
          <p:cNvSpPr/>
          <p:nvPr/>
        </p:nvSpPr>
        <p:spPr>
          <a:xfrm>
            <a:off x="385633" y="2526257"/>
            <a:ext cx="10963912" cy="369332"/>
          </a:xfrm>
          <a:prstGeom prst="rect">
            <a:avLst/>
          </a:prstGeom>
        </p:spPr>
        <p:txBody>
          <a:bodyPr wrap="square">
            <a:spAutoFit/>
          </a:bodyPr>
          <a:lstStyle/>
          <a:p>
            <a:r>
              <a:rPr lang="en-US" dirty="0">
                <a:latin typeface="MinionPro-Regular"/>
              </a:rPr>
              <a:t>The </a:t>
            </a:r>
            <a:r>
              <a:rPr lang="en-US" b="1" dirty="0">
                <a:latin typeface="MinionPro-Regular"/>
              </a:rPr>
              <a:t>type of system</a:t>
            </a:r>
            <a:r>
              <a:rPr lang="en-US" dirty="0">
                <a:latin typeface="MinionPro-Regular"/>
              </a:rPr>
              <a:t> depends on the characteristics of the boundary that divides it from the surroundings</a:t>
            </a:r>
            <a:endParaRPr lang="en-US" dirty="0"/>
          </a:p>
        </p:txBody>
      </p:sp>
      <p:sp>
        <p:nvSpPr>
          <p:cNvPr id="122" name="Rectangle 121">
            <a:extLst>
              <a:ext uri="{FF2B5EF4-FFF2-40B4-BE49-F238E27FC236}">
                <a16:creationId xmlns:a16="http://schemas.microsoft.com/office/drawing/2014/main" id="{2D18941C-12F4-4BF1-A1CE-5C243437D3CE}"/>
              </a:ext>
            </a:extLst>
          </p:cNvPr>
          <p:cNvSpPr/>
          <p:nvPr/>
        </p:nvSpPr>
        <p:spPr>
          <a:xfrm>
            <a:off x="385633" y="2989468"/>
            <a:ext cx="10963912" cy="369332"/>
          </a:xfrm>
          <a:prstGeom prst="rect">
            <a:avLst/>
          </a:prstGeom>
        </p:spPr>
        <p:txBody>
          <a:bodyPr wrap="square">
            <a:spAutoFit/>
          </a:bodyPr>
          <a:lstStyle/>
          <a:p>
            <a:r>
              <a:rPr lang="en-US" dirty="0">
                <a:latin typeface="MinionPro-Regular"/>
              </a:rPr>
              <a:t>In the </a:t>
            </a:r>
            <a:r>
              <a:rPr lang="en-US" b="1" dirty="0">
                <a:latin typeface="MinionPro-Regular"/>
              </a:rPr>
              <a:t>Open system</a:t>
            </a:r>
            <a:r>
              <a:rPr lang="en-US" dirty="0">
                <a:latin typeface="MinionPro-Regular"/>
              </a:rPr>
              <a:t>, the system can exchange both </a:t>
            </a:r>
            <a:r>
              <a:rPr lang="en-US" b="1" dirty="0">
                <a:latin typeface="MinionPro-Regular"/>
              </a:rPr>
              <a:t>matter</a:t>
            </a:r>
            <a:r>
              <a:rPr lang="en-US" dirty="0">
                <a:latin typeface="MinionPro-Regular"/>
              </a:rPr>
              <a:t> and </a:t>
            </a:r>
            <a:r>
              <a:rPr lang="en-US" b="1" dirty="0">
                <a:latin typeface="MinionPro-Regular"/>
              </a:rPr>
              <a:t>energy</a:t>
            </a:r>
            <a:r>
              <a:rPr lang="en-US" dirty="0">
                <a:latin typeface="MinionPro-Regular"/>
              </a:rPr>
              <a:t> with its surroundings</a:t>
            </a:r>
            <a:endParaRPr lang="en-US" dirty="0"/>
          </a:p>
        </p:txBody>
      </p:sp>
      <p:sp>
        <p:nvSpPr>
          <p:cNvPr id="123" name="Rectangle 122">
            <a:extLst>
              <a:ext uri="{FF2B5EF4-FFF2-40B4-BE49-F238E27FC236}">
                <a16:creationId xmlns:a16="http://schemas.microsoft.com/office/drawing/2014/main" id="{6FB9FBA3-1D10-4CD3-9F6F-FA173C590C1A}"/>
              </a:ext>
            </a:extLst>
          </p:cNvPr>
          <p:cNvSpPr/>
          <p:nvPr/>
        </p:nvSpPr>
        <p:spPr>
          <a:xfrm>
            <a:off x="385633" y="3417934"/>
            <a:ext cx="10963912" cy="369332"/>
          </a:xfrm>
          <a:prstGeom prst="rect">
            <a:avLst/>
          </a:prstGeom>
        </p:spPr>
        <p:txBody>
          <a:bodyPr wrap="square">
            <a:spAutoFit/>
          </a:bodyPr>
          <a:lstStyle/>
          <a:p>
            <a:r>
              <a:rPr lang="en-US" dirty="0">
                <a:latin typeface="MinionPro-Regular"/>
              </a:rPr>
              <a:t>In the </a:t>
            </a:r>
            <a:r>
              <a:rPr lang="en-US" b="1" dirty="0">
                <a:latin typeface="MinionPro-Regular"/>
              </a:rPr>
              <a:t>closed system</a:t>
            </a:r>
            <a:r>
              <a:rPr lang="en-US" dirty="0">
                <a:latin typeface="MinionPro-Regular"/>
              </a:rPr>
              <a:t>, the system can exchange </a:t>
            </a:r>
            <a:r>
              <a:rPr lang="en-US" b="1" dirty="0">
                <a:latin typeface="MinionPro-Regular"/>
              </a:rPr>
              <a:t>energy</a:t>
            </a:r>
            <a:r>
              <a:rPr lang="en-US" dirty="0">
                <a:latin typeface="MinionPro-Regular"/>
              </a:rPr>
              <a:t> with its surroundings but not </a:t>
            </a:r>
            <a:r>
              <a:rPr lang="en-US" b="1" dirty="0">
                <a:latin typeface="MinionPro-Regular"/>
              </a:rPr>
              <a:t>matter</a:t>
            </a:r>
            <a:endParaRPr lang="en-US" dirty="0"/>
          </a:p>
        </p:txBody>
      </p:sp>
      <p:sp>
        <p:nvSpPr>
          <p:cNvPr id="124" name="Rectangle 123">
            <a:extLst>
              <a:ext uri="{FF2B5EF4-FFF2-40B4-BE49-F238E27FC236}">
                <a16:creationId xmlns:a16="http://schemas.microsoft.com/office/drawing/2014/main" id="{E4C1DC0C-2D64-4F63-94D3-A0164C6753C1}"/>
              </a:ext>
            </a:extLst>
          </p:cNvPr>
          <p:cNvSpPr/>
          <p:nvPr/>
        </p:nvSpPr>
        <p:spPr>
          <a:xfrm>
            <a:off x="408701" y="3803291"/>
            <a:ext cx="10963912" cy="369332"/>
          </a:xfrm>
          <a:prstGeom prst="rect">
            <a:avLst/>
          </a:prstGeom>
        </p:spPr>
        <p:txBody>
          <a:bodyPr wrap="square">
            <a:spAutoFit/>
          </a:bodyPr>
          <a:lstStyle/>
          <a:p>
            <a:r>
              <a:rPr lang="en-US" dirty="0">
                <a:latin typeface="MinionPro-Regular"/>
              </a:rPr>
              <a:t>In the </a:t>
            </a:r>
            <a:r>
              <a:rPr lang="en-US" b="1" dirty="0">
                <a:latin typeface="MinionPro-Regular"/>
              </a:rPr>
              <a:t>Isolated system</a:t>
            </a:r>
            <a:r>
              <a:rPr lang="en-US" dirty="0">
                <a:latin typeface="MinionPro-Regular"/>
              </a:rPr>
              <a:t>, the system can’t exchange neither </a:t>
            </a:r>
            <a:r>
              <a:rPr lang="en-US" b="1" dirty="0">
                <a:latin typeface="MinionPro-Regular"/>
              </a:rPr>
              <a:t>energy</a:t>
            </a:r>
            <a:r>
              <a:rPr lang="en-US" dirty="0">
                <a:latin typeface="MinionPro-Regular"/>
              </a:rPr>
              <a:t> nor </a:t>
            </a:r>
            <a:r>
              <a:rPr lang="en-US" b="1" dirty="0">
                <a:latin typeface="MinionPro-Regular"/>
              </a:rPr>
              <a:t>matter </a:t>
            </a:r>
            <a:r>
              <a:rPr lang="en-US" dirty="0">
                <a:latin typeface="MinionPro-Regular"/>
              </a:rPr>
              <a:t>with its surroundings but not</a:t>
            </a:r>
            <a:endParaRPr lang="en-US" dirty="0"/>
          </a:p>
        </p:txBody>
      </p:sp>
    </p:spTree>
    <p:extLst>
      <p:ext uri="{BB962C8B-B14F-4D97-AF65-F5344CB8AC3E}">
        <p14:creationId xmlns:p14="http://schemas.microsoft.com/office/powerpoint/2010/main" val="12524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1" grpId="0"/>
      <p:bldP spid="122" grpId="0"/>
      <p:bldP spid="123" grpId="0"/>
      <p:bldP spid="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7B907-15E0-45F7-90E2-579ACD825066}"/>
              </a:ext>
            </a:extLst>
          </p:cNvPr>
          <p:cNvSpPr/>
          <p:nvPr/>
        </p:nvSpPr>
        <p:spPr>
          <a:xfrm>
            <a:off x="556109" y="156077"/>
            <a:ext cx="334899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Reversible expansion</a:t>
            </a:r>
          </a:p>
        </p:txBody>
      </p:sp>
      <p:sp>
        <p:nvSpPr>
          <p:cNvPr id="3" name="Rectangle 2">
            <a:extLst>
              <a:ext uri="{FF2B5EF4-FFF2-40B4-BE49-F238E27FC236}">
                <a16:creationId xmlns:a16="http://schemas.microsoft.com/office/drawing/2014/main" id="{D080EB5C-290A-4E11-819F-97AE7234A2F7}"/>
              </a:ext>
            </a:extLst>
          </p:cNvPr>
          <p:cNvSpPr/>
          <p:nvPr/>
        </p:nvSpPr>
        <p:spPr>
          <a:xfrm>
            <a:off x="485954" y="552416"/>
            <a:ext cx="983986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reversible change </a:t>
            </a:r>
            <a:r>
              <a:rPr lang="en-US" dirty="0">
                <a:latin typeface="Arial" panose="020B0604020202020204" pitchFamily="34" charset="0"/>
                <a:cs typeface="Arial" panose="020B0604020202020204" pitchFamily="34" charset="0"/>
              </a:rPr>
              <a:t>in thermodynamics is a change that can be reversed by an infinitesimal modification of a variable</a:t>
            </a:r>
          </a:p>
        </p:txBody>
      </p:sp>
      <p:sp>
        <p:nvSpPr>
          <p:cNvPr id="4" name="Rectangle 3">
            <a:extLst>
              <a:ext uri="{FF2B5EF4-FFF2-40B4-BE49-F238E27FC236}">
                <a16:creationId xmlns:a16="http://schemas.microsoft.com/office/drawing/2014/main" id="{6E1329B5-BD6A-432A-A01A-B756D13EECE5}"/>
              </a:ext>
            </a:extLst>
          </p:cNvPr>
          <p:cNvSpPr/>
          <p:nvPr/>
        </p:nvSpPr>
        <p:spPr>
          <a:xfrm>
            <a:off x="485954" y="1271920"/>
            <a:ext cx="994338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One example of reversibility is the </a:t>
            </a:r>
            <a:r>
              <a:rPr lang="en-US" b="1" dirty="0">
                <a:latin typeface="Arial" panose="020B0604020202020204" pitchFamily="34" charset="0"/>
                <a:cs typeface="Arial" panose="020B0604020202020204" pitchFamily="34" charset="0"/>
              </a:rPr>
              <a:t>thermal equilibrium </a:t>
            </a:r>
            <a:r>
              <a:rPr lang="en-US" dirty="0">
                <a:latin typeface="Arial" panose="020B0604020202020204" pitchFamily="34" charset="0"/>
                <a:cs typeface="Arial" panose="020B0604020202020204" pitchFamily="34" charset="0"/>
              </a:rPr>
              <a:t>of two systems with the same temperature</a:t>
            </a:r>
          </a:p>
        </p:txBody>
      </p:sp>
      <p:sp>
        <p:nvSpPr>
          <p:cNvPr id="5" name="Rectangle 4">
            <a:extLst>
              <a:ext uri="{FF2B5EF4-FFF2-40B4-BE49-F238E27FC236}">
                <a16:creationId xmlns:a16="http://schemas.microsoft.com/office/drawing/2014/main" id="{B6A89869-B680-4082-97B9-E3316233E14C}"/>
              </a:ext>
            </a:extLst>
          </p:cNvPr>
          <p:cNvSpPr/>
          <p:nvPr/>
        </p:nvSpPr>
        <p:spPr>
          <a:xfrm>
            <a:off x="485954" y="1918251"/>
            <a:ext cx="809732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systems at equilibrium are poised to undergo reversible change.</a:t>
            </a:r>
          </a:p>
        </p:txBody>
      </p:sp>
      <p:sp>
        <p:nvSpPr>
          <p:cNvPr id="6" name="Rectangle 5">
            <a:extLst>
              <a:ext uri="{FF2B5EF4-FFF2-40B4-BE49-F238E27FC236}">
                <a16:creationId xmlns:a16="http://schemas.microsoft.com/office/drawing/2014/main" id="{52E73E15-E31F-4192-8AFE-80FE4B3FCAE8}"/>
              </a:ext>
            </a:extLst>
          </p:cNvPr>
          <p:cNvSpPr/>
          <p:nvPr/>
        </p:nvSpPr>
        <p:spPr>
          <a:xfrm>
            <a:off x="485954" y="2397991"/>
            <a:ext cx="10236680"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If a gas is confined by a piston and the external pressure,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a:latin typeface="Arial" panose="020B0604020202020204" pitchFamily="34" charset="0"/>
                <a:cs typeface="Arial" panose="020B0604020202020204" pitchFamily="34" charset="0"/>
              </a:rPr>
              <a:t>, is set equal to the pressure,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of the confined gas, then the gag is said to be in a </a:t>
            </a:r>
            <a:r>
              <a:rPr lang="en-US" b="1" dirty="0">
                <a:latin typeface="Arial" panose="020B0604020202020204" pitchFamily="34" charset="0"/>
                <a:cs typeface="Arial" panose="020B0604020202020204" pitchFamily="34" charset="0"/>
              </a:rPr>
              <a:t>mechanical equilibrium </a:t>
            </a:r>
            <a:r>
              <a:rPr lang="en-US" dirty="0">
                <a:latin typeface="Arial" panose="020B0604020202020204" pitchFamily="34" charset="0"/>
                <a:cs typeface="Arial" panose="020B0604020202020204" pitchFamily="34" charset="0"/>
              </a:rPr>
              <a:t>with its surroundings because an infinitesimal change in the external pressure in either direction causes changes in volume in opposite directions</a:t>
            </a:r>
          </a:p>
        </p:txBody>
      </p:sp>
      <p:sp>
        <p:nvSpPr>
          <p:cNvPr id="7" name="Rectangle 6">
            <a:extLst>
              <a:ext uri="{FF2B5EF4-FFF2-40B4-BE49-F238E27FC236}">
                <a16:creationId xmlns:a16="http://schemas.microsoft.com/office/drawing/2014/main" id="{A5286B6C-DBF6-4061-B64B-878CA9E02E33}"/>
              </a:ext>
            </a:extLst>
          </p:cNvPr>
          <p:cNvSpPr/>
          <p:nvPr/>
        </p:nvSpPr>
        <p:spPr>
          <a:xfrm>
            <a:off x="1271860" y="3598320"/>
            <a:ext cx="203292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When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thin</a:t>
            </a:r>
          </a:p>
        </p:txBody>
      </p:sp>
      <p:sp>
        <p:nvSpPr>
          <p:cNvPr id="8" name="Rectangle 7">
            <a:extLst>
              <a:ext uri="{FF2B5EF4-FFF2-40B4-BE49-F238E27FC236}">
                <a16:creationId xmlns:a16="http://schemas.microsoft.com/office/drawing/2014/main" id="{BB6661BF-B7EE-424A-B733-9846A68247A4}"/>
              </a:ext>
            </a:extLst>
          </p:cNvPr>
          <p:cNvSpPr/>
          <p:nvPr/>
        </p:nvSpPr>
        <p:spPr>
          <a:xfrm>
            <a:off x="2288324" y="3967652"/>
            <a:ext cx="6643165"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Reversible expansion work</a:t>
            </a:r>
          </a:p>
        </p:txBody>
      </p:sp>
      <p:sp>
        <p:nvSpPr>
          <p:cNvPr id="9" name="Rectangle 8">
            <a:extLst>
              <a:ext uri="{FF2B5EF4-FFF2-40B4-BE49-F238E27FC236}">
                <a16:creationId xmlns:a16="http://schemas.microsoft.com/office/drawing/2014/main" id="{6C29AC9B-40B2-48A1-A142-E83C356BE0CC}"/>
              </a:ext>
            </a:extLst>
          </p:cNvPr>
          <p:cNvSpPr/>
          <p:nvPr/>
        </p:nvSpPr>
        <p:spPr>
          <a:xfrm>
            <a:off x="416944" y="4396870"/>
            <a:ext cx="1030569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total work of reversible expansion from an initial volume </a:t>
            </a:r>
            <a:r>
              <a:rPr lang="en-US" i="1"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a final volume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is therefore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D917F1-E60F-4963-9180-0106EAF99E86}"/>
                  </a:ext>
                </a:extLst>
              </p:cNvPr>
              <p:cNvSpPr txBox="1"/>
              <p:nvPr/>
            </p:nvSpPr>
            <p:spPr>
              <a:xfrm>
                <a:off x="1109779" y="4786925"/>
                <a:ext cx="1558568" cy="658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sup>
                        <m:e>
                          <m:r>
                            <a:rPr lang="en-US" i="1">
                              <a:latin typeface="Cambria Math" panose="02040503050406030204" pitchFamily="18" charset="0"/>
                            </a:rPr>
                            <m:t>𝑝</m:t>
                          </m:r>
                          <m:r>
                            <m:rPr>
                              <m:sty m:val="p"/>
                            </m:rPr>
                            <a:rPr lang="en-US" b="0" i="0" smtClean="0">
                              <a:latin typeface="Cambria Math" panose="02040503050406030204" pitchFamily="18" charset="0"/>
                            </a:rPr>
                            <m:t>d</m:t>
                          </m:r>
                          <m:r>
                            <a:rPr lang="en-US" b="0" i="1" smtClean="0">
                              <a:latin typeface="Cambria Math" panose="02040503050406030204" pitchFamily="18" charset="0"/>
                            </a:rPr>
                            <m:t>𝑉</m:t>
                          </m:r>
                        </m:e>
                      </m:nary>
                    </m:oMath>
                  </m:oMathPara>
                </a14:m>
                <a:endParaRPr lang="en-US" dirty="0"/>
              </a:p>
            </p:txBody>
          </p:sp>
        </mc:Choice>
        <mc:Fallback xmlns="">
          <p:sp>
            <p:nvSpPr>
              <p:cNvPr id="10" name="TextBox 9">
                <a:extLst>
                  <a:ext uri="{FF2B5EF4-FFF2-40B4-BE49-F238E27FC236}">
                    <a16:creationId xmlns:a16="http://schemas.microsoft.com/office/drawing/2014/main" id="{E6D917F1-E60F-4963-9180-0106EAF99E86}"/>
                  </a:ext>
                </a:extLst>
              </p:cNvPr>
              <p:cNvSpPr txBox="1">
                <a:spLocks noRot="1" noChangeAspect="1" noMove="1" noResize="1" noEditPoints="1" noAdjustHandles="1" noChangeArrowheads="1" noChangeShapeType="1" noTextEdit="1"/>
              </p:cNvSpPr>
              <p:nvPr/>
            </p:nvSpPr>
            <p:spPr>
              <a:xfrm>
                <a:off x="1109779" y="4786925"/>
                <a:ext cx="1558568" cy="65889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64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F16D9-3B8E-4B84-AFF7-B2CEC04E56CE}"/>
              </a:ext>
            </a:extLst>
          </p:cNvPr>
          <p:cNvSpPr/>
          <p:nvPr/>
        </p:nvSpPr>
        <p:spPr>
          <a:xfrm>
            <a:off x="201283" y="103842"/>
            <a:ext cx="7458974"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Isothermal reversible expansion of a perfect gas</a:t>
            </a:r>
          </a:p>
        </p:txBody>
      </p:sp>
      <p:sp>
        <p:nvSpPr>
          <p:cNvPr id="3" name="Rectangle 2">
            <a:extLst>
              <a:ext uri="{FF2B5EF4-FFF2-40B4-BE49-F238E27FC236}">
                <a16:creationId xmlns:a16="http://schemas.microsoft.com/office/drawing/2014/main" id="{2543F8EB-8CA9-4495-9A3B-40A8EBE9978D}"/>
              </a:ext>
            </a:extLst>
          </p:cNvPr>
          <p:cNvSpPr/>
          <p:nvPr/>
        </p:nvSpPr>
        <p:spPr>
          <a:xfrm>
            <a:off x="301925" y="565507"/>
            <a:ext cx="998938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work of isothermal reversible expansion of a perfect gas from </a:t>
            </a:r>
            <a:r>
              <a:rPr lang="en-US" i="1"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at a temperature </a:t>
            </a:r>
            <a:r>
              <a:rPr lang="en-US" i="1" dirty="0">
                <a:latin typeface="Arial" panose="020B0604020202020204" pitchFamily="34" charset="0"/>
                <a:cs typeface="Arial" panose="020B0604020202020204" pitchFamily="34" charset="0"/>
              </a:rPr>
              <a:t>T </a:t>
            </a:r>
            <a:r>
              <a:rPr lang="en-US" dirty="0">
                <a:latin typeface="Arial" panose="020B0604020202020204" pitchFamily="34" charset="0"/>
                <a:cs typeface="Arial" panose="020B0604020202020204" pitchFamily="34" charset="0"/>
              </a:rPr>
              <a:t>is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6953F3-F8F8-4C35-8F81-2675D7887E9C}"/>
                  </a:ext>
                </a:extLst>
              </p:cNvPr>
              <p:cNvSpPr txBox="1"/>
              <p:nvPr/>
            </p:nvSpPr>
            <p:spPr>
              <a:xfrm>
                <a:off x="2445588" y="1027172"/>
                <a:ext cx="3229089" cy="658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𝑛𝑅𝑇</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sup>
                        <m:e>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m:t>
                              </m:r>
                              <m:r>
                                <a:rPr lang="en-US" b="0" i="1" smtClean="0">
                                  <a:latin typeface="Cambria Math" panose="02040503050406030204" pitchFamily="18" charset="0"/>
                                </a:rPr>
                                <m:t>𝑉</m:t>
                              </m:r>
                            </m:num>
                            <m:den>
                              <m:r>
                                <a:rPr lang="en-US" b="0" i="1" smtClean="0">
                                  <a:latin typeface="Cambria Math" panose="02040503050406030204" pitchFamily="18" charset="0"/>
                                </a:rPr>
                                <m:t>𝑉</m:t>
                              </m:r>
                            </m:den>
                          </m:f>
                        </m:e>
                      </m:nary>
                      <m:r>
                        <a:rPr lang="en-US" b="0" i="1" smtClean="0">
                          <a:latin typeface="Cambria Math" panose="02040503050406030204" pitchFamily="18" charset="0"/>
                        </a:rPr>
                        <m:t>=−</m:t>
                      </m:r>
                      <m:r>
                        <a:rPr lang="en-US" b="0" i="1" smtClean="0">
                          <a:latin typeface="Cambria Math" panose="02040503050406030204" pitchFamily="18" charset="0"/>
                        </a:rPr>
                        <m:t>𝑛𝑅𝑇</m:t>
                      </m:r>
                      <m:r>
                        <m:rPr>
                          <m:sty m:val="p"/>
                        </m:rPr>
                        <a:rPr lang="en-US" b="0" i="0" smtClean="0">
                          <a:latin typeface="Cambria Math" panose="02040503050406030204" pitchFamily="18" charset="0"/>
                        </a:rPr>
                        <m:t>ln</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f</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i</m:t>
                              </m:r>
                            </m:sub>
                          </m:sSub>
                        </m:den>
                      </m:f>
                    </m:oMath>
                  </m:oMathPara>
                </a14:m>
                <a:endParaRPr lang="en-US" dirty="0"/>
              </a:p>
            </p:txBody>
          </p:sp>
        </mc:Choice>
        <mc:Fallback xmlns="">
          <p:sp>
            <p:nvSpPr>
              <p:cNvPr id="4" name="TextBox 3">
                <a:extLst>
                  <a:ext uri="{FF2B5EF4-FFF2-40B4-BE49-F238E27FC236}">
                    <a16:creationId xmlns:a16="http://schemas.microsoft.com/office/drawing/2014/main" id="{EC6953F3-F8F8-4C35-8F81-2675D7887E9C}"/>
                  </a:ext>
                </a:extLst>
              </p:cNvPr>
              <p:cNvSpPr txBox="1">
                <a:spLocks noRot="1" noChangeAspect="1" noMove="1" noResize="1" noEditPoints="1" noAdjustHandles="1" noChangeArrowheads="1" noChangeShapeType="1" noTextEdit="1"/>
              </p:cNvSpPr>
              <p:nvPr/>
            </p:nvSpPr>
            <p:spPr>
              <a:xfrm>
                <a:off x="2445588" y="1027172"/>
                <a:ext cx="3229089" cy="658898"/>
              </a:xfrm>
              <a:prstGeom prst="rect">
                <a:avLst/>
              </a:prstGeom>
              <a:blipFill>
                <a:blip r:embed="rId2"/>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477DBE6-B8CA-45F4-8FD6-C5968E54F594}"/>
              </a:ext>
            </a:extLst>
          </p:cNvPr>
          <p:cNvSpPr/>
          <p:nvPr/>
        </p:nvSpPr>
        <p:spPr>
          <a:xfrm>
            <a:off x="301924" y="1686070"/>
            <a:ext cx="10619118"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What is the work done when a sample of 1.00 mol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regarded as a perfect gas, undergoes an isothermal reversible expansion at 20.0 °C from 10.0 dm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to 30.0 dm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C4179410-59DB-4919-9DB3-68C6E713DCC8}"/>
              </a:ext>
            </a:extLst>
          </p:cNvPr>
          <p:cNvSpPr/>
          <p:nvPr/>
        </p:nvSpPr>
        <p:spPr>
          <a:xfrm>
            <a:off x="567468" y="2332401"/>
            <a:ext cx="82586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6081CD-F1BD-4A93-8800-9E9762018810}"/>
                  </a:ext>
                </a:extLst>
              </p:cNvPr>
              <p:cNvSpPr txBox="1"/>
              <p:nvPr/>
            </p:nvSpPr>
            <p:spPr>
              <a:xfrm>
                <a:off x="2382394" y="2483923"/>
                <a:ext cx="1550168"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𝑛𝑅𝑇</m:t>
                      </m:r>
                      <m:r>
                        <m:rPr>
                          <m:sty m:val="p"/>
                        </m:rPr>
                        <a:rPr lang="en-US" b="0" i="0" smtClean="0">
                          <a:latin typeface="Cambria Math" panose="02040503050406030204" pitchFamily="18" charset="0"/>
                        </a:rPr>
                        <m:t>ln</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f</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i</m:t>
                              </m:r>
                            </m:sub>
                          </m:sSub>
                        </m:den>
                      </m:f>
                    </m:oMath>
                  </m:oMathPara>
                </a14:m>
                <a:endParaRPr lang="en-US" dirty="0"/>
              </a:p>
            </p:txBody>
          </p:sp>
        </mc:Choice>
        <mc:Fallback xmlns="">
          <p:sp>
            <p:nvSpPr>
              <p:cNvPr id="7" name="TextBox 6">
                <a:extLst>
                  <a:ext uri="{FF2B5EF4-FFF2-40B4-BE49-F238E27FC236}">
                    <a16:creationId xmlns:a16="http://schemas.microsoft.com/office/drawing/2014/main" id="{2E6081CD-F1BD-4A93-8800-9E9762018810}"/>
                  </a:ext>
                </a:extLst>
              </p:cNvPr>
              <p:cNvSpPr txBox="1">
                <a:spLocks noRot="1" noChangeAspect="1" noMove="1" noResize="1" noEditPoints="1" noAdjustHandles="1" noChangeArrowheads="1" noChangeShapeType="1" noTextEdit="1"/>
              </p:cNvSpPr>
              <p:nvPr/>
            </p:nvSpPr>
            <p:spPr>
              <a:xfrm>
                <a:off x="2382394" y="2483923"/>
                <a:ext cx="1550168" cy="563872"/>
              </a:xfrm>
              <a:prstGeom prst="rect">
                <a:avLst/>
              </a:prstGeom>
              <a:blipFill>
                <a:blip r:embed="rId3"/>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38CFBC21-7129-42AA-9C22-2164B3A45C52}"/>
              </a:ext>
            </a:extLst>
          </p:cNvPr>
          <p:cNvSpPr/>
          <p:nvPr/>
        </p:nvSpPr>
        <p:spPr>
          <a:xfrm>
            <a:off x="2586049" y="2991299"/>
            <a:ext cx="998938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(1 mol) x (8.314 J 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K</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x (293.2 K) Ln(30.0 dm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/10.0 dm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36AFADD7-47BA-4EF3-A9CC-820A28CD2032}"/>
              </a:ext>
            </a:extLst>
          </p:cNvPr>
          <p:cNvSpPr/>
          <p:nvPr/>
        </p:nvSpPr>
        <p:spPr>
          <a:xfrm>
            <a:off x="2586048" y="3360631"/>
            <a:ext cx="998938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2680 J = 2.68 kJ</a:t>
            </a:r>
          </a:p>
        </p:txBody>
      </p:sp>
      <p:grpSp>
        <p:nvGrpSpPr>
          <p:cNvPr id="10" name="Group 9">
            <a:extLst>
              <a:ext uri="{FF2B5EF4-FFF2-40B4-BE49-F238E27FC236}">
                <a16:creationId xmlns:a16="http://schemas.microsoft.com/office/drawing/2014/main" id="{9C7CFF6B-ABD0-46AB-B990-54A434525126}"/>
              </a:ext>
            </a:extLst>
          </p:cNvPr>
          <p:cNvGrpSpPr/>
          <p:nvPr/>
        </p:nvGrpSpPr>
        <p:grpSpPr>
          <a:xfrm>
            <a:off x="762448" y="4099295"/>
            <a:ext cx="2852020" cy="2654863"/>
            <a:chOff x="0" y="0"/>
            <a:chExt cx="1978550" cy="1857426"/>
          </a:xfrm>
        </p:grpSpPr>
        <p:pic>
          <p:nvPicPr>
            <p:cNvPr id="11" name="Picture 10">
              <a:extLst>
                <a:ext uri="{FF2B5EF4-FFF2-40B4-BE49-F238E27FC236}">
                  <a16:creationId xmlns:a16="http://schemas.microsoft.com/office/drawing/2014/main" id="{DF6BCDD7-05C7-4A15-9EF4-E6AAA9F80BDB}"/>
                </a:ext>
              </a:extLst>
            </p:cNvPr>
            <p:cNvPicPr/>
            <p:nvPr/>
          </p:nvPicPr>
          <p:blipFill>
            <a:blip r:embed="rId4"/>
            <a:stretch>
              <a:fillRect/>
            </a:stretch>
          </p:blipFill>
          <p:spPr>
            <a:xfrm>
              <a:off x="229565" y="1342314"/>
              <a:ext cx="1627632" cy="515112"/>
            </a:xfrm>
            <a:prstGeom prst="rect">
              <a:avLst/>
            </a:prstGeom>
          </p:spPr>
        </p:pic>
        <p:sp>
          <p:nvSpPr>
            <p:cNvPr id="12" name="Shape 212771">
              <a:extLst>
                <a:ext uri="{FF2B5EF4-FFF2-40B4-BE49-F238E27FC236}">
                  <a16:creationId xmlns:a16="http://schemas.microsoft.com/office/drawing/2014/main" id="{7986749A-A905-4038-96A1-D58EFC9FFC7C}"/>
                </a:ext>
              </a:extLst>
            </p:cNvPr>
            <p:cNvSpPr/>
            <p:nvPr/>
          </p:nvSpPr>
          <p:spPr>
            <a:xfrm>
              <a:off x="587286" y="358966"/>
              <a:ext cx="983145" cy="728091"/>
            </a:xfrm>
            <a:custGeom>
              <a:avLst/>
              <a:gdLst/>
              <a:ahLst/>
              <a:cxnLst/>
              <a:rect l="0" t="0" r="0" b="0"/>
              <a:pathLst>
                <a:path w="983145" h="728091">
                  <a:moveTo>
                    <a:pt x="0" y="0"/>
                  </a:moveTo>
                  <a:lnTo>
                    <a:pt x="983145" y="0"/>
                  </a:lnTo>
                  <a:lnTo>
                    <a:pt x="983145" y="728091"/>
                  </a:lnTo>
                  <a:lnTo>
                    <a:pt x="0" y="728091"/>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3" name="Shape 3022">
              <a:extLst>
                <a:ext uri="{FF2B5EF4-FFF2-40B4-BE49-F238E27FC236}">
                  <a16:creationId xmlns:a16="http://schemas.microsoft.com/office/drawing/2014/main" id="{5D58F72B-DE3E-4466-A2E1-AEA140C5AEA0}"/>
                </a:ext>
              </a:extLst>
            </p:cNvPr>
            <p:cNvSpPr/>
            <p:nvPr/>
          </p:nvSpPr>
          <p:spPr>
            <a:xfrm>
              <a:off x="277215" y="0"/>
              <a:ext cx="1577569" cy="1087044"/>
            </a:xfrm>
            <a:custGeom>
              <a:avLst/>
              <a:gdLst/>
              <a:ahLst/>
              <a:cxnLst/>
              <a:rect l="0" t="0" r="0" b="0"/>
              <a:pathLst>
                <a:path w="1577569" h="1087044">
                  <a:moveTo>
                    <a:pt x="0" y="0"/>
                  </a:moveTo>
                  <a:lnTo>
                    <a:pt x="0" y="1087044"/>
                  </a:lnTo>
                  <a:lnTo>
                    <a:pt x="1577569" y="108704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4" name="Shape 3023">
              <a:extLst>
                <a:ext uri="{FF2B5EF4-FFF2-40B4-BE49-F238E27FC236}">
                  <a16:creationId xmlns:a16="http://schemas.microsoft.com/office/drawing/2014/main" id="{255D1454-A164-49A6-8690-91FA91B005FC}"/>
                </a:ext>
              </a:extLst>
            </p:cNvPr>
            <p:cNvSpPr/>
            <p:nvPr/>
          </p:nvSpPr>
          <p:spPr>
            <a:xfrm>
              <a:off x="277215" y="358953"/>
              <a:ext cx="1525943" cy="0"/>
            </a:xfrm>
            <a:custGeom>
              <a:avLst/>
              <a:gdLst/>
              <a:ahLst/>
              <a:cxnLst/>
              <a:rect l="0" t="0" r="0" b="0"/>
              <a:pathLst>
                <a:path w="1525943">
                  <a:moveTo>
                    <a:pt x="0" y="0"/>
                  </a:moveTo>
                  <a:lnTo>
                    <a:pt x="1525943" y="0"/>
                  </a:lnTo>
                </a:path>
              </a:pathLst>
            </a:custGeom>
            <a:ln w="6261" cap="rnd">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5" name="Shape 3024">
              <a:extLst>
                <a:ext uri="{FF2B5EF4-FFF2-40B4-BE49-F238E27FC236}">
                  <a16:creationId xmlns:a16="http://schemas.microsoft.com/office/drawing/2014/main" id="{65006318-A32F-4CCC-B0B6-5A0270184237}"/>
                </a:ext>
              </a:extLst>
            </p:cNvPr>
            <p:cNvSpPr/>
            <p:nvPr/>
          </p:nvSpPr>
          <p:spPr>
            <a:xfrm>
              <a:off x="277215" y="36094"/>
              <a:ext cx="312661" cy="0"/>
            </a:xfrm>
            <a:custGeom>
              <a:avLst/>
              <a:gdLst/>
              <a:ahLst/>
              <a:cxnLst/>
              <a:rect l="0" t="0" r="0" b="0"/>
              <a:pathLst>
                <a:path w="312661">
                  <a:moveTo>
                    <a:pt x="0" y="0"/>
                  </a:moveTo>
                  <a:lnTo>
                    <a:pt x="312661" y="0"/>
                  </a:lnTo>
                </a:path>
              </a:pathLst>
            </a:custGeom>
            <a:ln w="6261" cap="flat">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4FD0675-AED8-4947-847D-2A10DA1518F9}"/>
                </a:ext>
              </a:extLst>
            </p:cNvPr>
            <p:cNvSpPr/>
            <p:nvPr/>
          </p:nvSpPr>
          <p:spPr>
            <a:xfrm rot="-5399999">
              <a:off x="-231421" y="443071"/>
              <a:ext cx="580490" cy="117646"/>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Pressure,</a:t>
              </a:r>
              <a:r>
                <a:rPr lang="en-US" sz="1200" spc="-165">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B456DBB-B005-4011-982D-E652B89371AB}"/>
                </a:ext>
              </a:extLst>
            </p:cNvPr>
            <p:cNvSpPr/>
            <p:nvPr/>
          </p:nvSpPr>
          <p:spPr>
            <a:xfrm rot="-5399999">
              <a:off x="20669" y="258694"/>
              <a:ext cx="76308" cy="117646"/>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2105500-D75B-423A-93BB-2C5408444884}"/>
                </a:ext>
              </a:extLst>
            </p:cNvPr>
            <p:cNvSpPr/>
            <p:nvPr/>
          </p:nvSpPr>
          <p:spPr>
            <a:xfrm>
              <a:off x="158746" y="319385"/>
              <a:ext cx="76308" cy="117646"/>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A06A5DB-7F68-4B34-9716-279D63A49A7D}"/>
                </a:ext>
              </a:extLst>
            </p:cNvPr>
            <p:cNvSpPr/>
            <p:nvPr/>
          </p:nvSpPr>
          <p:spPr>
            <a:xfrm>
              <a:off x="216124" y="381040"/>
              <a:ext cx="24246" cy="68587"/>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f</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58A896D-BEA9-47A9-B8ED-7934AFE9C75C}"/>
                </a:ext>
              </a:extLst>
            </p:cNvPr>
            <p:cNvSpPr/>
            <p:nvPr/>
          </p:nvSpPr>
          <p:spPr>
            <a:xfrm>
              <a:off x="160410" y="3878"/>
              <a:ext cx="76308"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3285BC3-B32E-4E18-8A1C-4959F580C199}"/>
                </a:ext>
              </a:extLst>
            </p:cNvPr>
            <p:cNvSpPr/>
            <p:nvPr/>
          </p:nvSpPr>
          <p:spPr>
            <a:xfrm>
              <a:off x="217788" y="65532"/>
              <a:ext cx="20241" cy="68587"/>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i</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72EFB70-0155-4AB6-B484-A987F51594E0}"/>
                </a:ext>
              </a:extLst>
            </p:cNvPr>
            <p:cNvSpPr/>
            <p:nvPr/>
          </p:nvSpPr>
          <p:spPr>
            <a:xfrm>
              <a:off x="833308" y="1150398"/>
              <a:ext cx="518045" cy="117647"/>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Volume,</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FA8E7E3-34CA-4670-811D-6588374775B6}"/>
                </a:ext>
              </a:extLst>
            </p:cNvPr>
            <p:cNvSpPr/>
            <p:nvPr/>
          </p:nvSpPr>
          <p:spPr>
            <a:xfrm>
              <a:off x="1222806" y="1150398"/>
              <a:ext cx="83302"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Shape 3033">
              <a:extLst>
                <a:ext uri="{FF2B5EF4-FFF2-40B4-BE49-F238E27FC236}">
                  <a16:creationId xmlns:a16="http://schemas.microsoft.com/office/drawing/2014/main" id="{28904948-718B-4ABA-82BE-CA00188B52C7}"/>
                </a:ext>
              </a:extLst>
            </p:cNvPr>
            <p:cNvSpPr/>
            <p:nvPr/>
          </p:nvSpPr>
          <p:spPr>
            <a:xfrm>
              <a:off x="587286" y="1087044"/>
              <a:ext cx="0" cy="55473"/>
            </a:xfrm>
            <a:custGeom>
              <a:avLst/>
              <a:gdLst/>
              <a:ahLst/>
              <a:cxnLst/>
              <a:rect l="0" t="0" r="0" b="0"/>
              <a:pathLst>
                <a:path h="55473">
                  <a:moveTo>
                    <a:pt x="0" y="0"/>
                  </a:moveTo>
                  <a:lnTo>
                    <a:pt x="0" y="55473"/>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5" name="Shape 3034">
              <a:extLst>
                <a:ext uri="{FF2B5EF4-FFF2-40B4-BE49-F238E27FC236}">
                  <a16:creationId xmlns:a16="http://schemas.microsoft.com/office/drawing/2014/main" id="{9D69BF6B-3203-401A-8B98-DAD656D38C9C}"/>
                </a:ext>
              </a:extLst>
            </p:cNvPr>
            <p:cNvSpPr/>
            <p:nvPr/>
          </p:nvSpPr>
          <p:spPr>
            <a:xfrm>
              <a:off x="1570431" y="1087044"/>
              <a:ext cx="0" cy="55473"/>
            </a:xfrm>
            <a:custGeom>
              <a:avLst/>
              <a:gdLst/>
              <a:ahLst/>
              <a:cxnLst/>
              <a:rect l="0" t="0" r="0" b="0"/>
              <a:pathLst>
                <a:path h="55473">
                  <a:moveTo>
                    <a:pt x="0" y="0"/>
                  </a:moveTo>
                  <a:lnTo>
                    <a:pt x="0" y="55473"/>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6" name="Shape 3035">
              <a:extLst>
                <a:ext uri="{FF2B5EF4-FFF2-40B4-BE49-F238E27FC236}">
                  <a16:creationId xmlns:a16="http://schemas.microsoft.com/office/drawing/2014/main" id="{BC7D6A06-490A-47F1-9D1D-CD64FDFAC040}"/>
                </a:ext>
              </a:extLst>
            </p:cNvPr>
            <p:cNvSpPr/>
            <p:nvPr/>
          </p:nvSpPr>
          <p:spPr>
            <a:xfrm>
              <a:off x="587286" y="1286091"/>
              <a:ext cx="0" cy="55473"/>
            </a:xfrm>
            <a:custGeom>
              <a:avLst/>
              <a:gdLst/>
              <a:ahLst/>
              <a:cxnLst/>
              <a:rect l="0" t="0" r="0" b="0"/>
              <a:pathLst>
                <a:path h="55473">
                  <a:moveTo>
                    <a:pt x="0" y="0"/>
                  </a:moveTo>
                  <a:lnTo>
                    <a:pt x="0" y="55473"/>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7" name="Shape 3036">
              <a:extLst>
                <a:ext uri="{FF2B5EF4-FFF2-40B4-BE49-F238E27FC236}">
                  <a16:creationId xmlns:a16="http://schemas.microsoft.com/office/drawing/2014/main" id="{24EBB8BB-1642-4621-A4B6-A937D9F31DCA}"/>
                </a:ext>
              </a:extLst>
            </p:cNvPr>
            <p:cNvSpPr/>
            <p:nvPr/>
          </p:nvSpPr>
          <p:spPr>
            <a:xfrm>
              <a:off x="1570431" y="1286091"/>
              <a:ext cx="0" cy="55473"/>
            </a:xfrm>
            <a:custGeom>
              <a:avLst/>
              <a:gdLst/>
              <a:ahLst/>
              <a:cxnLst/>
              <a:rect l="0" t="0" r="0" b="0"/>
              <a:pathLst>
                <a:path h="55473">
                  <a:moveTo>
                    <a:pt x="0" y="0"/>
                  </a:moveTo>
                  <a:lnTo>
                    <a:pt x="0" y="55473"/>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F771488-E8D4-4848-9705-8C4F75DDD725}"/>
                </a:ext>
              </a:extLst>
            </p:cNvPr>
            <p:cNvSpPr/>
            <p:nvPr/>
          </p:nvSpPr>
          <p:spPr>
            <a:xfrm>
              <a:off x="544548" y="1178909"/>
              <a:ext cx="83302"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1C45BF1-F82A-458E-BFF0-7D6248E13C8E}"/>
                </a:ext>
              </a:extLst>
            </p:cNvPr>
            <p:cNvSpPr/>
            <p:nvPr/>
          </p:nvSpPr>
          <p:spPr>
            <a:xfrm>
              <a:off x="607171" y="1240551"/>
              <a:ext cx="20241" cy="68588"/>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i</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3870D11-C167-4907-88FB-1B55AEBE6A21}"/>
                </a:ext>
              </a:extLst>
            </p:cNvPr>
            <p:cNvSpPr/>
            <p:nvPr/>
          </p:nvSpPr>
          <p:spPr>
            <a:xfrm>
              <a:off x="1527694" y="1178909"/>
              <a:ext cx="83302"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051E0D7-CB43-429E-8FD0-A5DC75B41C0E}"/>
                </a:ext>
              </a:extLst>
            </p:cNvPr>
            <p:cNvSpPr/>
            <p:nvPr/>
          </p:nvSpPr>
          <p:spPr>
            <a:xfrm>
              <a:off x="1590318" y="1240551"/>
              <a:ext cx="24246" cy="68588"/>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f</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FD6FDF2F-96C1-49C0-9CD5-ABA150E5BE30}"/>
                </a:ext>
              </a:extLst>
            </p:cNvPr>
            <p:cNvPicPr/>
            <p:nvPr/>
          </p:nvPicPr>
          <p:blipFill>
            <a:blip r:embed="rId5"/>
            <a:stretch>
              <a:fillRect/>
            </a:stretch>
          </p:blipFill>
          <p:spPr>
            <a:xfrm>
              <a:off x="563829" y="1402258"/>
              <a:ext cx="1289304" cy="393192"/>
            </a:xfrm>
            <a:prstGeom prst="rect">
              <a:avLst/>
            </a:prstGeom>
          </p:spPr>
        </p:pic>
        <p:pic>
          <p:nvPicPr>
            <p:cNvPr id="33" name="Picture 32">
              <a:extLst>
                <a:ext uri="{FF2B5EF4-FFF2-40B4-BE49-F238E27FC236}">
                  <a16:creationId xmlns:a16="http://schemas.microsoft.com/office/drawing/2014/main" id="{27ED5B5D-600E-4A53-9BC9-90434EFDE424}"/>
                </a:ext>
              </a:extLst>
            </p:cNvPr>
            <p:cNvPicPr/>
            <p:nvPr/>
          </p:nvPicPr>
          <p:blipFill>
            <a:blip r:embed="rId5"/>
            <a:stretch>
              <a:fillRect/>
            </a:stretch>
          </p:blipFill>
          <p:spPr>
            <a:xfrm>
              <a:off x="563829" y="1402258"/>
              <a:ext cx="1289304" cy="393192"/>
            </a:xfrm>
            <a:prstGeom prst="rect">
              <a:avLst/>
            </a:prstGeom>
          </p:spPr>
        </p:pic>
        <p:pic>
          <p:nvPicPr>
            <p:cNvPr id="34" name="Picture 33">
              <a:extLst>
                <a:ext uri="{FF2B5EF4-FFF2-40B4-BE49-F238E27FC236}">
                  <a16:creationId xmlns:a16="http://schemas.microsoft.com/office/drawing/2014/main" id="{574AA3A7-88AF-45E8-A879-B2FB0723BAF5}"/>
                </a:ext>
              </a:extLst>
            </p:cNvPr>
            <p:cNvPicPr/>
            <p:nvPr/>
          </p:nvPicPr>
          <p:blipFill>
            <a:blip r:embed="rId5"/>
            <a:stretch>
              <a:fillRect/>
            </a:stretch>
          </p:blipFill>
          <p:spPr>
            <a:xfrm>
              <a:off x="563829" y="1402258"/>
              <a:ext cx="1289304" cy="393192"/>
            </a:xfrm>
            <a:prstGeom prst="rect">
              <a:avLst/>
            </a:prstGeom>
          </p:spPr>
        </p:pic>
        <p:pic>
          <p:nvPicPr>
            <p:cNvPr id="35" name="Picture 34">
              <a:extLst>
                <a:ext uri="{FF2B5EF4-FFF2-40B4-BE49-F238E27FC236}">
                  <a16:creationId xmlns:a16="http://schemas.microsoft.com/office/drawing/2014/main" id="{93CAC91C-E30F-4E53-8298-D0C631D8050E}"/>
                </a:ext>
              </a:extLst>
            </p:cNvPr>
            <p:cNvPicPr/>
            <p:nvPr/>
          </p:nvPicPr>
          <p:blipFill>
            <a:blip r:embed="rId5"/>
            <a:stretch>
              <a:fillRect/>
            </a:stretch>
          </p:blipFill>
          <p:spPr>
            <a:xfrm>
              <a:off x="563829" y="1402258"/>
              <a:ext cx="1289304" cy="393192"/>
            </a:xfrm>
            <a:prstGeom prst="rect">
              <a:avLst/>
            </a:prstGeom>
          </p:spPr>
        </p:pic>
        <p:pic>
          <p:nvPicPr>
            <p:cNvPr id="36" name="Picture 35">
              <a:extLst>
                <a:ext uri="{FF2B5EF4-FFF2-40B4-BE49-F238E27FC236}">
                  <a16:creationId xmlns:a16="http://schemas.microsoft.com/office/drawing/2014/main" id="{6BD18B7F-CF64-47F8-AC5A-8FFAF519EDFA}"/>
                </a:ext>
              </a:extLst>
            </p:cNvPr>
            <p:cNvPicPr/>
            <p:nvPr/>
          </p:nvPicPr>
          <p:blipFill>
            <a:blip r:embed="rId5"/>
            <a:stretch>
              <a:fillRect/>
            </a:stretch>
          </p:blipFill>
          <p:spPr>
            <a:xfrm>
              <a:off x="563829" y="1402258"/>
              <a:ext cx="1289304" cy="393192"/>
            </a:xfrm>
            <a:prstGeom prst="rect">
              <a:avLst/>
            </a:prstGeom>
          </p:spPr>
        </p:pic>
        <p:pic>
          <p:nvPicPr>
            <p:cNvPr id="37" name="Picture 36">
              <a:extLst>
                <a:ext uri="{FF2B5EF4-FFF2-40B4-BE49-F238E27FC236}">
                  <a16:creationId xmlns:a16="http://schemas.microsoft.com/office/drawing/2014/main" id="{CB2D390E-C7DE-4B79-AD9F-10F17863907F}"/>
                </a:ext>
              </a:extLst>
            </p:cNvPr>
            <p:cNvPicPr/>
            <p:nvPr/>
          </p:nvPicPr>
          <p:blipFill>
            <a:blip r:embed="rId6"/>
            <a:stretch>
              <a:fillRect/>
            </a:stretch>
          </p:blipFill>
          <p:spPr>
            <a:xfrm>
              <a:off x="274269" y="1402258"/>
              <a:ext cx="295656" cy="393192"/>
            </a:xfrm>
            <a:prstGeom prst="rect">
              <a:avLst/>
            </a:prstGeom>
          </p:spPr>
        </p:pic>
        <p:pic>
          <p:nvPicPr>
            <p:cNvPr id="38" name="Picture 37">
              <a:extLst>
                <a:ext uri="{FF2B5EF4-FFF2-40B4-BE49-F238E27FC236}">
                  <a16:creationId xmlns:a16="http://schemas.microsoft.com/office/drawing/2014/main" id="{A1B4A402-8FC8-4DE4-BD23-B32F1AC25D4E}"/>
                </a:ext>
              </a:extLst>
            </p:cNvPr>
            <p:cNvPicPr/>
            <p:nvPr/>
          </p:nvPicPr>
          <p:blipFill>
            <a:blip r:embed="rId7"/>
            <a:stretch>
              <a:fillRect/>
            </a:stretch>
          </p:blipFill>
          <p:spPr>
            <a:xfrm>
              <a:off x="607517" y="1573962"/>
              <a:ext cx="478536" cy="54864"/>
            </a:xfrm>
            <a:prstGeom prst="rect">
              <a:avLst/>
            </a:prstGeom>
          </p:spPr>
        </p:pic>
        <p:pic>
          <p:nvPicPr>
            <p:cNvPr id="39" name="Picture 38">
              <a:extLst>
                <a:ext uri="{FF2B5EF4-FFF2-40B4-BE49-F238E27FC236}">
                  <a16:creationId xmlns:a16="http://schemas.microsoft.com/office/drawing/2014/main" id="{A22D044F-1AA3-4144-83AB-321C5D9C68F7}"/>
                </a:ext>
              </a:extLst>
            </p:cNvPr>
            <p:cNvPicPr/>
            <p:nvPr/>
          </p:nvPicPr>
          <p:blipFill>
            <a:blip r:embed="rId8"/>
            <a:stretch>
              <a:fillRect/>
            </a:stretch>
          </p:blipFill>
          <p:spPr>
            <a:xfrm>
              <a:off x="1852117" y="1573962"/>
              <a:ext cx="27432" cy="54864"/>
            </a:xfrm>
            <a:prstGeom prst="rect">
              <a:avLst/>
            </a:prstGeom>
          </p:spPr>
        </p:pic>
        <p:pic>
          <p:nvPicPr>
            <p:cNvPr id="40" name="Picture 39">
              <a:extLst>
                <a:ext uri="{FF2B5EF4-FFF2-40B4-BE49-F238E27FC236}">
                  <a16:creationId xmlns:a16="http://schemas.microsoft.com/office/drawing/2014/main" id="{113B2E7B-5D95-4FCE-97CC-8ED914C3D9A0}"/>
                </a:ext>
              </a:extLst>
            </p:cNvPr>
            <p:cNvPicPr/>
            <p:nvPr/>
          </p:nvPicPr>
          <p:blipFill>
            <a:blip r:embed="rId9"/>
            <a:stretch>
              <a:fillRect/>
            </a:stretch>
          </p:blipFill>
          <p:spPr>
            <a:xfrm>
              <a:off x="1850656" y="1579487"/>
              <a:ext cx="4763" cy="47485"/>
            </a:xfrm>
            <a:prstGeom prst="rect">
              <a:avLst/>
            </a:prstGeom>
          </p:spPr>
        </p:pic>
        <p:pic>
          <p:nvPicPr>
            <p:cNvPr id="41" name="Picture 40">
              <a:extLst>
                <a:ext uri="{FF2B5EF4-FFF2-40B4-BE49-F238E27FC236}">
                  <a16:creationId xmlns:a16="http://schemas.microsoft.com/office/drawing/2014/main" id="{78F6FAA7-72BB-4FDC-8E90-9CE4212CD0D0}"/>
                </a:ext>
              </a:extLst>
            </p:cNvPr>
            <p:cNvPicPr/>
            <p:nvPr/>
          </p:nvPicPr>
          <p:blipFill>
            <a:blip r:embed="rId10"/>
            <a:stretch>
              <a:fillRect/>
            </a:stretch>
          </p:blipFill>
          <p:spPr>
            <a:xfrm>
              <a:off x="1646885" y="1574978"/>
              <a:ext cx="204216" cy="51816"/>
            </a:xfrm>
            <a:prstGeom prst="rect">
              <a:avLst/>
            </a:prstGeom>
          </p:spPr>
        </p:pic>
        <p:pic>
          <p:nvPicPr>
            <p:cNvPr id="42" name="Picture 41">
              <a:extLst>
                <a:ext uri="{FF2B5EF4-FFF2-40B4-BE49-F238E27FC236}">
                  <a16:creationId xmlns:a16="http://schemas.microsoft.com/office/drawing/2014/main" id="{8DF9E3D6-89F3-4C07-9A1A-7AD37A883A8D}"/>
                </a:ext>
              </a:extLst>
            </p:cNvPr>
            <p:cNvPicPr/>
            <p:nvPr/>
          </p:nvPicPr>
          <p:blipFill>
            <a:blip r:embed="rId11"/>
            <a:stretch>
              <a:fillRect/>
            </a:stretch>
          </p:blipFill>
          <p:spPr>
            <a:xfrm>
              <a:off x="563829" y="1402258"/>
              <a:ext cx="91440" cy="393192"/>
            </a:xfrm>
            <a:prstGeom prst="rect">
              <a:avLst/>
            </a:prstGeom>
          </p:spPr>
        </p:pic>
        <p:pic>
          <p:nvPicPr>
            <p:cNvPr id="43" name="Picture 42">
              <a:extLst>
                <a:ext uri="{FF2B5EF4-FFF2-40B4-BE49-F238E27FC236}">
                  <a16:creationId xmlns:a16="http://schemas.microsoft.com/office/drawing/2014/main" id="{C79DCE6C-2C1B-4B34-AAA6-1085FDBBE1DC}"/>
                </a:ext>
              </a:extLst>
            </p:cNvPr>
            <p:cNvPicPr/>
            <p:nvPr/>
          </p:nvPicPr>
          <p:blipFill>
            <a:blip r:embed="rId12"/>
            <a:stretch>
              <a:fillRect/>
            </a:stretch>
          </p:blipFill>
          <p:spPr>
            <a:xfrm>
              <a:off x="1563573" y="1406322"/>
              <a:ext cx="88392" cy="387096"/>
            </a:xfrm>
            <a:prstGeom prst="rect">
              <a:avLst/>
            </a:prstGeom>
          </p:spPr>
        </p:pic>
        <p:sp>
          <p:nvSpPr>
            <p:cNvPr id="44" name="Rectangle 43">
              <a:extLst>
                <a:ext uri="{FF2B5EF4-FFF2-40B4-BE49-F238E27FC236}">
                  <a16:creationId xmlns:a16="http://schemas.microsoft.com/office/drawing/2014/main" id="{CB89A9ED-D126-4C6E-A4C7-BE05679BC264}"/>
                </a:ext>
              </a:extLst>
            </p:cNvPr>
            <p:cNvSpPr/>
            <p:nvPr/>
          </p:nvSpPr>
          <p:spPr>
            <a:xfrm>
              <a:off x="1102625" y="1551624"/>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A92B22AA-272B-4FA5-9E28-D55E31F1CA80}"/>
                </a:ext>
              </a:extLst>
            </p:cNvPr>
            <p:cNvSpPr/>
            <p:nvPr/>
          </p:nvSpPr>
          <p:spPr>
            <a:xfrm>
              <a:off x="1163814" y="1617385"/>
              <a:ext cx="21591" cy="73161"/>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i</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00DA865-9824-4272-95E6-50E0D65E780A}"/>
                </a:ext>
              </a:extLst>
            </p:cNvPr>
            <p:cNvSpPr/>
            <p:nvPr/>
          </p:nvSpPr>
          <p:spPr>
            <a:xfrm>
              <a:off x="1891487" y="1551624"/>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12DFB7A-D70D-4F4E-83B2-F13B2FE6B54A}"/>
                </a:ext>
              </a:extLst>
            </p:cNvPr>
            <p:cNvSpPr/>
            <p:nvPr/>
          </p:nvSpPr>
          <p:spPr>
            <a:xfrm>
              <a:off x="1952688" y="1617385"/>
              <a:ext cx="25862" cy="73161"/>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f</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8" name="Shape 3073">
              <a:extLst>
                <a:ext uri="{FF2B5EF4-FFF2-40B4-BE49-F238E27FC236}">
                  <a16:creationId xmlns:a16="http://schemas.microsoft.com/office/drawing/2014/main" id="{E9EAC79F-B257-4AC9-AFE8-2CEAF5084E80}"/>
                </a:ext>
              </a:extLst>
            </p:cNvPr>
            <p:cNvSpPr/>
            <p:nvPr/>
          </p:nvSpPr>
          <p:spPr>
            <a:xfrm>
              <a:off x="568274" y="1489240"/>
              <a:ext cx="952310" cy="0"/>
            </a:xfrm>
            <a:custGeom>
              <a:avLst/>
              <a:gdLst/>
              <a:ahLst/>
              <a:cxnLst/>
              <a:rect l="0" t="0" r="0" b="0"/>
              <a:pathLst>
                <a:path w="952310">
                  <a:moveTo>
                    <a:pt x="0" y="0"/>
                  </a:moveTo>
                  <a:lnTo>
                    <a:pt x="95231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9" name="Shape 3074">
              <a:extLst>
                <a:ext uri="{FF2B5EF4-FFF2-40B4-BE49-F238E27FC236}">
                  <a16:creationId xmlns:a16="http://schemas.microsoft.com/office/drawing/2014/main" id="{6F054122-BF9B-41D3-8E4E-5FBD9B3959BF}"/>
                </a:ext>
              </a:extLst>
            </p:cNvPr>
            <p:cNvSpPr/>
            <p:nvPr/>
          </p:nvSpPr>
          <p:spPr>
            <a:xfrm>
              <a:off x="1504848" y="1459484"/>
              <a:ext cx="53505" cy="59499"/>
            </a:xfrm>
            <a:custGeom>
              <a:avLst/>
              <a:gdLst/>
              <a:ahLst/>
              <a:cxnLst/>
              <a:rect l="0" t="0" r="0" b="0"/>
              <a:pathLst>
                <a:path w="53505" h="59499">
                  <a:moveTo>
                    <a:pt x="0" y="0"/>
                  </a:moveTo>
                  <a:cubicBezTo>
                    <a:pt x="13665" y="11900"/>
                    <a:pt x="35725" y="23165"/>
                    <a:pt x="53505" y="29756"/>
                  </a:cubicBezTo>
                  <a:cubicBezTo>
                    <a:pt x="35725" y="36361"/>
                    <a:pt x="13665" y="47600"/>
                    <a:pt x="0" y="59499"/>
                  </a:cubicBezTo>
                  <a:lnTo>
                    <a:pt x="10757" y="29756"/>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50" name="Shape 3075">
              <a:extLst>
                <a:ext uri="{FF2B5EF4-FFF2-40B4-BE49-F238E27FC236}">
                  <a16:creationId xmlns:a16="http://schemas.microsoft.com/office/drawing/2014/main" id="{960AF7DA-045F-482D-A471-529F35B84126}"/>
                </a:ext>
              </a:extLst>
            </p:cNvPr>
            <p:cNvSpPr/>
            <p:nvPr/>
          </p:nvSpPr>
          <p:spPr>
            <a:xfrm>
              <a:off x="589876" y="35750"/>
              <a:ext cx="983145" cy="323202"/>
            </a:xfrm>
            <a:custGeom>
              <a:avLst/>
              <a:gdLst/>
              <a:ahLst/>
              <a:cxnLst/>
              <a:rect l="0" t="0" r="0" b="0"/>
              <a:pathLst>
                <a:path w="983145" h="323202">
                  <a:moveTo>
                    <a:pt x="0" y="0"/>
                  </a:moveTo>
                  <a:cubicBezTo>
                    <a:pt x="258839" y="151854"/>
                    <a:pt x="510553" y="291160"/>
                    <a:pt x="983145" y="323202"/>
                  </a:cubicBezTo>
                  <a:lnTo>
                    <a:pt x="0" y="323202"/>
                  </a:lnTo>
                  <a:lnTo>
                    <a:pt x="0" y="0"/>
                  </a:lnTo>
                  <a:close/>
                </a:path>
              </a:pathLst>
            </a:custGeom>
            <a:ln w="0" cap="flat">
              <a:miter lim="100000"/>
            </a:ln>
          </p:spPr>
          <p:style>
            <a:lnRef idx="0">
              <a:srgbClr val="000000">
                <a:alpha val="0"/>
              </a:srgbClr>
            </a:lnRef>
            <a:fillRef idx="1">
              <a:srgbClr val="FED27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51" name="Shape 3076">
              <a:extLst>
                <a:ext uri="{FF2B5EF4-FFF2-40B4-BE49-F238E27FC236}">
                  <a16:creationId xmlns:a16="http://schemas.microsoft.com/office/drawing/2014/main" id="{179E4D89-AA0E-4A1D-8DDE-8D916F9244D9}"/>
                </a:ext>
              </a:extLst>
            </p:cNvPr>
            <p:cNvSpPr/>
            <p:nvPr/>
          </p:nvSpPr>
          <p:spPr>
            <a:xfrm>
              <a:off x="589877" y="35750"/>
              <a:ext cx="983145" cy="323202"/>
            </a:xfrm>
            <a:custGeom>
              <a:avLst/>
              <a:gdLst/>
              <a:ahLst/>
              <a:cxnLst/>
              <a:rect l="0" t="0" r="0" b="0"/>
              <a:pathLst>
                <a:path w="983145" h="323202">
                  <a:moveTo>
                    <a:pt x="983145" y="323202"/>
                  </a:moveTo>
                  <a:cubicBezTo>
                    <a:pt x="510553" y="291160"/>
                    <a:pt x="258838" y="151854"/>
                    <a:pt x="0" y="0"/>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44EC8E51-D215-40E9-B9C8-0D8FD6DA5680}"/>
                </a:ext>
              </a:extLst>
            </p:cNvPr>
            <p:cNvSpPr/>
            <p:nvPr/>
          </p:nvSpPr>
          <p:spPr>
            <a:xfrm>
              <a:off x="1414029" y="102868"/>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EEC3513A-98BC-493C-96C2-024725D225C3}"/>
                </a:ext>
              </a:extLst>
            </p:cNvPr>
            <p:cNvSpPr/>
            <p:nvPr/>
          </p:nvSpPr>
          <p:spPr>
            <a:xfrm>
              <a:off x="1475229" y="102868"/>
              <a:ext cx="151866" cy="125490"/>
            </a:xfrm>
            <a:prstGeom prst="rect">
              <a:avLst/>
            </a:prstGeom>
            <a:ln>
              <a:noFill/>
            </a:ln>
          </p:spPr>
          <p:txBody>
            <a:bodyPr vert="horz" lIns="0" tIns="0" rIns="0" bIns="0" rtlCol="0">
              <a:noAutofit/>
            </a:bodyPr>
            <a:lstStyle/>
            <a:p>
              <a:pPr>
                <a:lnSpc>
                  <a:spcPct val="107000"/>
                </a:lnSpc>
                <a:spcAft>
                  <a:spcPts val="800"/>
                </a:spcAft>
              </a:pP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F77E9E24-EE70-4957-80CC-2E5FC94920EC}"/>
                </a:ext>
              </a:extLst>
            </p:cNvPr>
            <p:cNvSpPr/>
            <p:nvPr/>
          </p:nvSpPr>
          <p:spPr>
            <a:xfrm>
              <a:off x="1589404" y="102868"/>
              <a:ext cx="373538"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nRT/V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5" name="Shape 3080">
              <a:extLst>
                <a:ext uri="{FF2B5EF4-FFF2-40B4-BE49-F238E27FC236}">
                  <a16:creationId xmlns:a16="http://schemas.microsoft.com/office/drawing/2014/main" id="{01BAD17E-AC48-4E70-9982-FDBE47C630BD}"/>
                </a:ext>
              </a:extLst>
            </p:cNvPr>
            <p:cNvSpPr/>
            <p:nvPr/>
          </p:nvSpPr>
          <p:spPr>
            <a:xfrm>
              <a:off x="1302982" y="219470"/>
              <a:ext cx="78206" cy="96253"/>
            </a:xfrm>
            <a:custGeom>
              <a:avLst/>
              <a:gdLst/>
              <a:ahLst/>
              <a:cxnLst/>
              <a:rect l="0" t="0" r="0" b="0"/>
              <a:pathLst>
                <a:path w="78206" h="96253">
                  <a:moveTo>
                    <a:pt x="0" y="96253"/>
                  </a:moveTo>
                  <a:lnTo>
                    <a:pt x="78206"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grpSp>
      <p:sp>
        <p:nvSpPr>
          <p:cNvPr id="56" name="Rectangle 55">
            <a:extLst>
              <a:ext uri="{FF2B5EF4-FFF2-40B4-BE49-F238E27FC236}">
                <a16:creationId xmlns:a16="http://schemas.microsoft.com/office/drawing/2014/main" id="{B2979D6E-3151-444F-A017-6FC6BDC544D0}"/>
              </a:ext>
            </a:extLst>
          </p:cNvPr>
          <p:cNvSpPr/>
          <p:nvPr/>
        </p:nvSpPr>
        <p:spPr>
          <a:xfrm>
            <a:off x="3923096" y="4393926"/>
            <a:ext cx="4960931" cy="2308324"/>
          </a:xfrm>
          <a:prstGeom prst="rect">
            <a:avLst/>
          </a:prstGeom>
          <a:ln>
            <a:solidFill>
              <a:schemeClr val="tx1"/>
            </a:solidFill>
          </a:ln>
        </p:spPr>
        <p:txBody>
          <a:bodyPr wrap="square">
            <a:spAutoFit/>
          </a:bodyPr>
          <a:lstStyle/>
          <a:p>
            <a:r>
              <a:rPr lang="en-US" dirty="0">
                <a:latin typeface="Arial" panose="020B0604020202020204" pitchFamily="34" charset="0"/>
                <a:cs typeface="Arial" panose="020B0604020202020204" pitchFamily="34" charset="0"/>
              </a:rPr>
              <a:t>The work done by a perfect gas when it expands reversibly and isothermally is equal to the area under the isotherm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nRT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The work done during the irreversible expansion against the same final pressure is equal to the rectangular area shown slightly darker. Note that the reversible work done is greater than the irreversible work done.</a:t>
            </a:r>
          </a:p>
        </p:txBody>
      </p:sp>
    </p:spTree>
    <p:extLst>
      <p:ext uri="{BB962C8B-B14F-4D97-AF65-F5344CB8AC3E}">
        <p14:creationId xmlns:p14="http://schemas.microsoft.com/office/powerpoint/2010/main" val="916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ADD95-2F20-4CE5-B987-CB4C593B1D78}"/>
              </a:ext>
            </a:extLst>
          </p:cNvPr>
          <p:cNvSpPr/>
          <p:nvPr/>
        </p:nvSpPr>
        <p:spPr>
          <a:xfrm>
            <a:off x="636813" y="138023"/>
            <a:ext cx="276870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Heat transactions</a:t>
            </a:r>
          </a:p>
        </p:txBody>
      </p:sp>
      <p:sp>
        <p:nvSpPr>
          <p:cNvPr id="3" name="Rectangle 2">
            <a:extLst>
              <a:ext uri="{FF2B5EF4-FFF2-40B4-BE49-F238E27FC236}">
                <a16:creationId xmlns:a16="http://schemas.microsoft.com/office/drawing/2014/main" id="{761B187B-0504-437F-BFD8-C0EB90F1530C}"/>
              </a:ext>
            </a:extLst>
          </p:cNvPr>
          <p:cNvSpPr/>
          <p:nvPr/>
        </p:nvSpPr>
        <p:spPr>
          <a:xfrm>
            <a:off x="290825" y="599688"/>
            <a:ext cx="578876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In general, the change in internal energy of a system is</a:t>
            </a:r>
          </a:p>
        </p:txBody>
      </p:sp>
      <p:sp>
        <p:nvSpPr>
          <p:cNvPr id="4" name="Rectangle 3">
            <a:extLst>
              <a:ext uri="{FF2B5EF4-FFF2-40B4-BE49-F238E27FC236}">
                <a16:creationId xmlns:a16="http://schemas.microsoft.com/office/drawing/2014/main" id="{52773FE9-4A7E-4562-BB2F-5257A637A67A}"/>
              </a:ext>
            </a:extLst>
          </p:cNvPr>
          <p:cNvSpPr/>
          <p:nvPr/>
        </p:nvSpPr>
        <p:spPr>
          <a:xfrm>
            <a:off x="1191452" y="1061353"/>
            <a:ext cx="2616422"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q</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exp</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add</a:t>
            </a:r>
            <a:endParaRPr lang="en-US" baseline="-25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C27A8CB-94C9-41A2-91F6-00C520DFE81E}"/>
              </a:ext>
            </a:extLst>
          </p:cNvPr>
          <p:cNvSpPr/>
          <p:nvPr/>
        </p:nvSpPr>
        <p:spPr>
          <a:xfrm>
            <a:off x="290825" y="1430685"/>
            <a:ext cx="3026791"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exp</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expansion work</a:t>
            </a:r>
            <a:endParaRPr lang="en-US" dirty="0"/>
          </a:p>
        </p:txBody>
      </p:sp>
      <p:sp>
        <p:nvSpPr>
          <p:cNvPr id="6" name="Rectangle 5">
            <a:extLst>
              <a:ext uri="{FF2B5EF4-FFF2-40B4-BE49-F238E27FC236}">
                <a16:creationId xmlns:a16="http://schemas.microsoft.com/office/drawing/2014/main" id="{2DDCD758-2F28-4CBF-B967-9B15B65125FC}"/>
              </a:ext>
            </a:extLst>
          </p:cNvPr>
          <p:cNvSpPr/>
          <p:nvPr/>
        </p:nvSpPr>
        <p:spPr>
          <a:xfrm>
            <a:off x="290825" y="1852383"/>
            <a:ext cx="9780241"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add</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additional work other than the expansion work like, for example. the electrical work</a:t>
            </a:r>
            <a:endParaRPr lang="en-US" dirty="0"/>
          </a:p>
        </p:txBody>
      </p:sp>
      <p:sp>
        <p:nvSpPr>
          <p:cNvPr id="7" name="Rectangle 6">
            <a:extLst>
              <a:ext uri="{FF2B5EF4-FFF2-40B4-BE49-F238E27FC236}">
                <a16:creationId xmlns:a16="http://schemas.microsoft.com/office/drawing/2014/main" id="{75DD5A24-A678-4628-9B33-A3F805C57CF6}"/>
              </a:ext>
            </a:extLst>
          </p:cNvPr>
          <p:cNvSpPr/>
          <p:nvPr/>
        </p:nvSpPr>
        <p:spPr>
          <a:xfrm>
            <a:off x="290824" y="2314048"/>
            <a:ext cx="111315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At constant volume, there is no expansion and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exp</a:t>
            </a:r>
            <a:r>
              <a:rPr lang="en-US" baseline="-25000"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sequals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zero,and</a:t>
            </a:r>
            <a:r>
              <a:rPr lang="en-US" dirty="0">
                <a:latin typeface="Arial" panose="020B0604020202020204" pitchFamily="34" charset="0"/>
                <a:cs typeface="Arial" panose="020B0604020202020204" pitchFamily="34" charset="0"/>
              </a:rPr>
              <a:t> when there is no additional work and</a:t>
            </a:r>
            <a:endParaRPr lang="en-US" dirty="0"/>
          </a:p>
        </p:txBody>
      </p:sp>
      <p:sp>
        <p:nvSpPr>
          <p:cNvPr id="8" name="Rectangle 7">
            <a:extLst>
              <a:ext uri="{FF2B5EF4-FFF2-40B4-BE49-F238E27FC236}">
                <a16:creationId xmlns:a16="http://schemas.microsoft.com/office/drawing/2014/main" id="{36F60B80-EE53-4F81-8F7B-9BEA4554F8C7}"/>
              </a:ext>
            </a:extLst>
          </p:cNvPr>
          <p:cNvSpPr/>
          <p:nvPr/>
        </p:nvSpPr>
        <p:spPr>
          <a:xfrm>
            <a:off x="1224311" y="2735746"/>
            <a:ext cx="998991"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q</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AED3B13-E317-4AE2-B0AF-1657D65E4285}"/>
              </a:ext>
            </a:extLst>
          </p:cNvPr>
          <p:cNvSpPr/>
          <p:nvPr/>
        </p:nvSpPr>
        <p:spPr>
          <a:xfrm>
            <a:off x="2348742" y="2735746"/>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Heat transferred at constant volume</a:t>
            </a:r>
          </a:p>
        </p:txBody>
      </p:sp>
      <p:sp>
        <p:nvSpPr>
          <p:cNvPr id="10" name="Rectangle 9">
            <a:extLst>
              <a:ext uri="{FF2B5EF4-FFF2-40B4-BE49-F238E27FC236}">
                <a16:creationId xmlns:a16="http://schemas.microsoft.com/office/drawing/2014/main" id="{1622EA75-5003-4AE0-958B-349D06D8FA9D}"/>
              </a:ext>
            </a:extLst>
          </p:cNvPr>
          <p:cNvSpPr/>
          <p:nvPr/>
        </p:nvSpPr>
        <p:spPr>
          <a:xfrm>
            <a:off x="290824" y="3106592"/>
            <a:ext cx="1067686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This relation can also be expressed as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where the subscript implies the constraint of constant volume.</a:t>
            </a:r>
          </a:p>
        </p:txBody>
      </p:sp>
      <p:sp>
        <p:nvSpPr>
          <p:cNvPr id="11" name="Rectangle 10">
            <a:extLst>
              <a:ext uri="{FF2B5EF4-FFF2-40B4-BE49-F238E27FC236}">
                <a16:creationId xmlns:a16="http://schemas.microsoft.com/office/drawing/2014/main" id="{974ACF24-C883-455D-BA32-B3139612D124}"/>
              </a:ext>
            </a:extLst>
          </p:cNvPr>
          <p:cNvSpPr/>
          <p:nvPr/>
        </p:nvSpPr>
        <p:spPr>
          <a:xfrm>
            <a:off x="269615" y="3931458"/>
            <a:ext cx="10498999" cy="369332"/>
          </a:xfrm>
          <a:prstGeom prst="rect">
            <a:avLst/>
          </a:prstGeom>
        </p:spPr>
        <p:txBody>
          <a:bodyPr wrap="square">
            <a:spAutoFit/>
          </a:bodyPr>
          <a:lstStyle/>
          <a:p>
            <a:r>
              <a:rPr lang="en-US" dirty="0">
                <a:latin typeface="MinionPro-Regular"/>
              </a:rPr>
              <a:t>And for a measurable change between states </a:t>
            </a:r>
            <a:r>
              <a:rPr lang="en-US" dirty="0" err="1">
                <a:latin typeface="MinionPro-Regular"/>
              </a:rPr>
              <a:t>i</a:t>
            </a:r>
            <a:r>
              <a:rPr lang="en-US" dirty="0">
                <a:latin typeface="MinionPro-Regular"/>
              </a:rPr>
              <a:t> and f along a path at constant volume,</a:t>
            </a:r>
            <a:endParaRPr lang="en-US" dirty="0"/>
          </a:p>
        </p:txBody>
      </p:sp>
      <p:sp>
        <p:nvSpPr>
          <p:cNvPr id="12" name="Rectangle 11">
            <a:extLst>
              <a:ext uri="{FF2B5EF4-FFF2-40B4-BE49-F238E27FC236}">
                <a16:creationId xmlns:a16="http://schemas.microsoft.com/office/drawing/2014/main" id="{7A8915BB-B730-4817-8B8B-7EF57691CE1F}"/>
              </a:ext>
            </a:extLst>
          </p:cNvPr>
          <p:cNvSpPr/>
          <p:nvPr/>
        </p:nvSpPr>
        <p:spPr>
          <a:xfrm>
            <a:off x="3596134" y="4539336"/>
            <a:ext cx="1269899" cy="461665"/>
          </a:xfrm>
          <a:prstGeom prst="rect">
            <a:avLst/>
          </a:prstGeom>
          <a:ln>
            <a:solidFill>
              <a:schemeClr val="tx1"/>
            </a:solidFill>
          </a:ln>
        </p:spPr>
        <p:txBody>
          <a:bodyPr wrap="none">
            <a:spAutoFit/>
          </a:bodyPr>
          <a:lstStyle/>
          <a:p>
            <a:r>
              <a:rPr lang="el-GR" sz="2400" dirty="0">
                <a:latin typeface="Arial" panose="020B0604020202020204" pitchFamily="34" charset="0"/>
                <a:cs typeface="Arial" panose="020B0604020202020204" pitchFamily="34" charset="0"/>
              </a:rPr>
              <a:t>Δ</a:t>
            </a:r>
            <a:r>
              <a:rPr lang="en-US" sz="2400" i="1" dirty="0">
                <a:latin typeface="Arial" panose="020B0604020202020204" pitchFamily="34" charset="0"/>
                <a:cs typeface="Arial" panose="020B0604020202020204" pitchFamily="34" charset="0"/>
              </a:rPr>
              <a:t>U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q</a:t>
            </a:r>
            <a:r>
              <a:rPr lang="en-US" sz="2400" i="1" baseline="-25000" dirty="0" err="1">
                <a:latin typeface="Arial" panose="020B0604020202020204" pitchFamily="34" charset="0"/>
                <a:cs typeface="Arial" panose="020B0604020202020204" pitchFamily="34" charset="0"/>
              </a:rPr>
              <a:t>V</a:t>
            </a:r>
            <a:endParaRPr lang="en-US" sz="24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5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F44FA-91B4-432E-83D7-45483DB1908E}"/>
              </a:ext>
            </a:extLst>
          </p:cNvPr>
          <p:cNvSpPr/>
          <p:nvPr/>
        </p:nvSpPr>
        <p:spPr>
          <a:xfrm>
            <a:off x="739104" y="138824"/>
            <a:ext cx="189667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Calorimetry</a:t>
            </a:r>
          </a:p>
        </p:txBody>
      </p:sp>
      <p:sp>
        <p:nvSpPr>
          <p:cNvPr id="3" name="Rectangle 2">
            <a:extLst>
              <a:ext uri="{FF2B5EF4-FFF2-40B4-BE49-F238E27FC236}">
                <a16:creationId xmlns:a16="http://schemas.microsoft.com/office/drawing/2014/main" id="{675A556C-1777-4246-814E-0D1DAAB65163}"/>
              </a:ext>
            </a:extLst>
          </p:cNvPr>
          <p:cNvSpPr/>
          <p:nvPr/>
        </p:nvSpPr>
        <p:spPr>
          <a:xfrm>
            <a:off x="189780" y="600489"/>
            <a:ext cx="996351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Calorimetry </a:t>
            </a:r>
            <a:r>
              <a:rPr lang="en-US" dirty="0">
                <a:latin typeface="Arial" panose="020B0604020202020204" pitchFamily="34" charset="0"/>
                <a:cs typeface="Arial" panose="020B0604020202020204" pitchFamily="34" charset="0"/>
              </a:rPr>
              <a:t>is the study of the transfer of energy as heat during a physical or chemical process</a:t>
            </a:r>
          </a:p>
        </p:txBody>
      </p:sp>
      <p:sp>
        <p:nvSpPr>
          <p:cNvPr id="4" name="Rectangle 3">
            <a:extLst>
              <a:ext uri="{FF2B5EF4-FFF2-40B4-BE49-F238E27FC236}">
                <a16:creationId xmlns:a16="http://schemas.microsoft.com/office/drawing/2014/main" id="{CB96DAA0-2299-4EBE-82DE-A095AC90031F}"/>
              </a:ext>
            </a:extLst>
          </p:cNvPr>
          <p:cNvSpPr/>
          <p:nvPr/>
        </p:nvSpPr>
        <p:spPr>
          <a:xfrm>
            <a:off x="189780" y="969821"/>
            <a:ext cx="1036895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calorimeter </a:t>
            </a:r>
            <a:r>
              <a:rPr lang="en-US" dirty="0">
                <a:latin typeface="Arial" panose="020B0604020202020204" pitchFamily="34" charset="0"/>
                <a:cs typeface="Arial" panose="020B0604020202020204" pitchFamily="34" charset="0"/>
              </a:rPr>
              <a:t>is a device for measuring energy transferred as heat</a:t>
            </a:r>
          </a:p>
        </p:txBody>
      </p:sp>
      <p:sp>
        <p:nvSpPr>
          <p:cNvPr id="5" name="Rectangle 4">
            <a:extLst>
              <a:ext uri="{FF2B5EF4-FFF2-40B4-BE49-F238E27FC236}">
                <a16:creationId xmlns:a16="http://schemas.microsoft.com/office/drawing/2014/main" id="{AEF88020-CA4E-43FA-9C14-0EA596358928}"/>
              </a:ext>
            </a:extLst>
          </p:cNvPr>
          <p:cNvSpPr/>
          <p:nvPr/>
        </p:nvSpPr>
        <p:spPr>
          <a:xfrm>
            <a:off x="465826" y="1354650"/>
            <a:ext cx="1020504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most common device for measuring </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therefore Δ</a:t>
            </a:r>
            <a:r>
              <a:rPr lang="en-US" i="1"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 is an </a:t>
            </a:r>
            <a:r>
              <a:rPr lang="en-US" b="1" dirty="0">
                <a:latin typeface="Arial" panose="020B0604020202020204" pitchFamily="34" charset="0"/>
                <a:cs typeface="Arial" panose="020B0604020202020204" pitchFamily="34" charset="0"/>
              </a:rPr>
              <a:t>adiabatic bomb calorimeter</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35A1CB-FDD8-4E27-930C-2C4EDF8C3824}"/>
              </a:ext>
            </a:extLst>
          </p:cNvPr>
          <p:cNvPicPr/>
          <p:nvPr/>
        </p:nvPicPr>
        <p:blipFill>
          <a:blip r:embed="rId2"/>
          <a:stretch>
            <a:fillRect/>
          </a:stretch>
        </p:blipFill>
        <p:spPr>
          <a:xfrm>
            <a:off x="5313871" y="2220600"/>
            <a:ext cx="4589253" cy="3438328"/>
          </a:xfrm>
          <a:prstGeom prst="rect">
            <a:avLst/>
          </a:prstGeom>
        </p:spPr>
      </p:pic>
      <p:sp>
        <p:nvSpPr>
          <p:cNvPr id="7" name="Rectangle 6">
            <a:extLst>
              <a:ext uri="{FF2B5EF4-FFF2-40B4-BE49-F238E27FC236}">
                <a16:creationId xmlns:a16="http://schemas.microsoft.com/office/drawing/2014/main" id="{D3D02669-41A2-45F6-A79D-F48D398B7DA2}"/>
              </a:ext>
            </a:extLst>
          </p:cNvPr>
          <p:cNvSpPr/>
          <p:nvPr/>
        </p:nvSpPr>
        <p:spPr>
          <a:xfrm>
            <a:off x="875580" y="3017816"/>
            <a:ext cx="3976777" cy="2554545"/>
          </a:xfrm>
          <a:prstGeom prst="rect">
            <a:avLst/>
          </a:prstGeom>
          <a:ln>
            <a:solidFill>
              <a:schemeClr val="tx1"/>
            </a:solidFill>
          </a:ln>
        </p:spPr>
        <p:txBody>
          <a:bodyPr wrap="square">
            <a:spAutoFit/>
          </a:bodyPr>
          <a:lstStyle/>
          <a:p>
            <a:pPr algn="just"/>
            <a:r>
              <a:rPr lang="en-US" sz="1600" dirty="0">
                <a:latin typeface="Arial" panose="020B0604020202020204" pitchFamily="34" charset="0"/>
                <a:cs typeface="Arial" panose="020B0604020202020204" pitchFamily="34" charset="0"/>
              </a:rPr>
              <a:t>A constant-volume bomb calorimeter. The ‘bomb’ is the central vessel, which is strong enough to withstand high pressures. The calorimeter is the entire assembly shown here. To ensure adiabaticity, the calorimeter is immersed in a water bath with a temperature continuously readjusted to that of the calorimeter at each stage of the combustion.</a:t>
            </a:r>
          </a:p>
        </p:txBody>
      </p:sp>
    </p:spTree>
    <p:extLst>
      <p:ext uri="{BB962C8B-B14F-4D97-AF65-F5344CB8AC3E}">
        <p14:creationId xmlns:p14="http://schemas.microsoft.com/office/powerpoint/2010/main" val="33388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F4A9A-66B6-4360-A935-BD2AA01DF22B}"/>
              </a:ext>
            </a:extLst>
          </p:cNvPr>
          <p:cNvSpPr/>
          <p:nvPr/>
        </p:nvSpPr>
        <p:spPr>
          <a:xfrm>
            <a:off x="253041" y="94263"/>
            <a:ext cx="1037470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change in temperature, Δ</a:t>
            </a: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of the calorimeter is proportional to the energy that the reaction releases or absorbs as heat</a:t>
            </a:r>
          </a:p>
        </p:txBody>
      </p:sp>
      <p:sp>
        <p:nvSpPr>
          <p:cNvPr id="3" name="Rectangle 2">
            <a:extLst>
              <a:ext uri="{FF2B5EF4-FFF2-40B4-BE49-F238E27FC236}">
                <a16:creationId xmlns:a16="http://schemas.microsoft.com/office/drawing/2014/main" id="{942C5577-18C5-48C5-9234-8F0A517FC155}"/>
              </a:ext>
            </a:extLst>
          </p:cNvPr>
          <p:cNvSpPr/>
          <p:nvPr/>
        </p:nvSpPr>
        <p:spPr>
          <a:xfrm>
            <a:off x="253041" y="740594"/>
            <a:ext cx="6829246"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Therefore, </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V</a:t>
            </a:r>
            <a:r>
              <a:rPr lang="en-US" sz="8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hence Δ</a:t>
            </a:r>
            <a:r>
              <a:rPr lang="en-US" i="1"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can be determined by measuring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FA16BB-C165-4214-B368-70DE2558BFA8}"/>
              </a:ext>
            </a:extLst>
          </p:cNvPr>
          <p:cNvSpPr/>
          <p:nvPr/>
        </p:nvSpPr>
        <p:spPr>
          <a:xfrm>
            <a:off x="3194617" y="1109926"/>
            <a:ext cx="1101584"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6622AD3-8A0D-4BE5-9F35-2EE28A6CED05}"/>
              </a:ext>
            </a:extLst>
          </p:cNvPr>
          <p:cNvSpPr/>
          <p:nvPr/>
        </p:nvSpPr>
        <p:spPr>
          <a:xfrm>
            <a:off x="353682" y="1479258"/>
            <a:ext cx="978235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Where </a:t>
            </a:r>
            <a:r>
              <a:rPr lang="en-US"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a constant known as the </a:t>
            </a:r>
            <a:r>
              <a:rPr lang="en-US" b="1" dirty="0">
                <a:latin typeface="Arial" panose="020B0604020202020204" pitchFamily="34" charset="0"/>
                <a:cs typeface="Arial" panose="020B0604020202020204" pitchFamily="34" charset="0"/>
              </a:rPr>
              <a:t>calorimeter constant</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5E7F12-97CC-4505-A28F-1106F87C8712}"/>
              </a:ext>
            </a:extLst>
          </p:cNvPr>
          <p:cNvSpPr/>
          <p:nvPr/>
        </p:nvSpPr>
        <p:spPr>
          <a:xfrm>
            <a:off x="353682" y="1983447"/>
            <a:ext cx="10299939"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calorimeter constant may be measured electrically by passing a constant current, </a:t>
            </a:r>
            <a:r>
              <a:rPr lang="en-US"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from a source of known potential difference, </a:t>
            </a:r>
            <a:r>
              <a:rPr lang="en-US" dirty="0" err="1">
                <a:latin typeface="Arial" panose="020B0604020202020204" pitchFamily="34" charset="0"/>
                <a:cs typeface="Arial" panose="020B0604020202020204" pitchFamily="34" charset="0"/>
              </a:rPr>
              <a:t>Δϕ</a:t>
            </a:r>
            <a:r>
              <a:rPr lang="en-US" dirty="0">
                <a:latin typeface="Arial" panose="020B0604020202020204" pitchFamily="34" charset="0"/>
                <a:cs typeface="Arial" panose="020B0604020202020204" pitchFamily="34" charset="0"/>
              </a:rPr>
              <a:t>, through a heater for a known period of time, </a:t>
            </a: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for then</a:t>
            </a:r>
          </a:p>
        </p:txBody>
      </p:sp>
      <p:sp>
        <p:nvSpPr>
          <p:cNvPr id="7" name="Rectangle 6">
            <a:extLst>
              <a:ext uri="{FF2B5EF4-FFF2-40B4-BE49-F238E27FC236}">
                <a16:creationId xmlns:a16="http://schemas.microsoft.com/office/drawing/2014/main" id="{9F260C0B-D92D-4FA6-945A-4797B6E6F57C}"/>
              </a:ext>
            </a:extLst>
          </p:cNvPr>
          <p:cNvSpPr/>
          <p:nvPr/>
        </p:nvSpPr>
        <p:spPr>
          <a:xfrm>
            <a:off x="3295424" y="2587254"/>
            <a:ext cx="1116011"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 t </a:t>
            </a:r>
            <a:r>
              <a:rPr lang="el-GR" dirty="0">
                <a:latin typeface="Arial" panose="020B0604020202020204" pitchFamily="34" charset="0"/>
                <a:cs typeface="Arial" panose="020B0604020202020204" pitchFamily="34" charset="0"/>
              </a:rPr>
              <a:t>Δϕ</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DEB28C1-2EC6-4738-BBB9-DBAE0765939B}"/>
              </a:ext>
            </a:extLst>
          </p:cNvPr>
          <p:cNvSpPr/>
          <p:nvPr/>
        </p:nvSpPr>
        <p:spPr>
          <a:xfrm>
            <a:off x="353682" y="3105835"/>
            <a:ext cx="10498347"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To calibrate a calorimeter, a current of 10.0 A from a 12 V supply is passed for 300 s. What is the constant </a:t>
            </a:r>
            <a:r>
              <a:rPr lang="en-US" i="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of the calorimeter </a:t>
            </a:r>
            <a:r>
              <a:rPr lang="en-US" dirty="0"/>
              <a:t>if the observed rise in temperature is 5.5 K</a:t>
            </a:r>
            <a:r>
              <a:rPr lang="en-US"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CF5F5E22-2A4E-4AE3-8265-94F1C2EFF197}"/>
              </a:ext>
            </a:extLst>
          </p:cNvPr>
          <p:cNvSpPr/>
          <p:nvPr/>
        </p:nvSpPr>
        <p:spPr>
          <a:xfrm>
            <a:off x="353682" y="3716749"/>
            <a:ext cx="76174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a:t>
            </a:r>
            <a:endParaRPr lang="en-US" dirty="0"/>
          </a:p>
        </p:txBody>
      </p:sp>
      <p:sp>
        <p:nvSpPr>
          <p:cNvPr id="10" name="Rectangle 9">
            <a:extLst>
              <a:ext uri="{FF2B5EF4-FFF2-40B4-BE49-F238E27FC236}">
                <a16:creationId xmlns:a16="http://schemas.microsoft.com/office/drawing/2014/main" id="{5890A944-4473-4800-91E0-6BE725198DA0}"/>
              </a:ext>
            </a:extLst>
          </p:cNvPr>
          <p:cNvSpPr/>
          <p:nvPr/>
        </p:nvSpPr>
        <p:spPr>
          <a:xfrm>
            <a:off x="775172" y="4043557"/>
            <a:ext cx="324960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the energy supplied as heat is</a:t>
            </a:r>
          </a:p>
        </p:txBody>
      </p:sp>
      <p:sp>
        <p:nvSpPr>
          <p:cNvPr id="11" name="Rectangle 10">
            <a:extLst>
              <a:ext uri="{FF2B5EF4-FFF2-40B4-BE49-F238E27FC236}">
                <a16:creationId xmlns:a16="http://schemas.microsoft.com/office/drawing/2014/main" id="{E0FA9A24-432A-4212-A5A9-E2D4BF896E29}"/>
              </a:ext>
            </a:extLst>
          </p:cNvPr>
          <p:cNvSpPr/>
          <p:nvPr/>
        </p:nvSpPr>
        <p:spPr>
          <a:xfrm>
            <a:off x="1222209" y="4412889"/>
            <a:ext cx="6136808"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 t </a:t>
            </a:r>
            <a:r>
              <a:rPr lang="el-GR" dirty="0">
                <a:latin typeface="Arial" panose="020B0604020202020204" pitchFamily="34" charset="0"/>
                <a:cs typeface="Arial" panose="020B0604020202020204" pitchFamily="34" charset="0"/>
              </a:rPr>
              <a:t>Δϕ</a:t>
            </a:r>
            <a:r>
              <a:rPr lang="en-US" dirty="0">
                <a:latin typeface="Arial" panose="020B0604020202020204" pitchFamily="34" charset="0"/>
                <a:cs typeface="Arial" panose="020B0604020202020204" pitchFamily="34" charset="0"/>
              </a:rPr>
              <a:t> = (10 A) x (12 V) x (300 s) = 36000 A V s = 36 kJ</a:t>
            </a:r>
          </a:p>
        </p:txBody>
      </p:sp>
      <p:sp>
        <p:nvSpPr>
          <p:cNvPr id="12" name="Rectangle 11">
            <a:extLst>
              <a:ext uri="{FF2B5EF4-FFF2-40B4-BE49-F238E27FC236}">
                <a16:creationId xmlns:a16="http://schemas.microsoft.com/office/drawing/2014/main" id="{7616036E-90BD-440E-B7ED-020AA53BE3CB}"/>
              </a:ext>
            </a:extLst>
          </p:cNvPr>
          <p:cNvSpPr/>
          <p:nvPr/>
        </p:nvSpPr>
        <p:spPr>
          <a:xfrm>
            <a:off x="697409" y="4714490"/>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 note that 1 A V s = 1 (C 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V s = </a:t>
            </a:r>
            <a:r>
              <a:rPr lang="pl-PL" dirty="0">
                <a:latin typeface="Arial" panose="020B0604020202020204" pitchFamily="34" charset="0"/>
                <a:cs typeface="Arial" panose="020B0604020202020204" pitchFamily="34" charset="0"/>
              </a:rPr>
              <a:t>1 C V = 1 J</a:t>
            </a: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48FD6DE-2B24-4194-ABFA-A321D626A806}"/>
              </a:ext>
            </a:extLst>
          </p:cNvPr>
          <p:cNvSpPr/>
          <p:nvPr/>
        </p:nvSpPr>
        <p:spPr>
          <a:xfrm>
            <a:off x="4087761" y="5194076"/>
            <a:ext cx="1101584"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2362D6-66D3-4BCE-9692-18C22F81E60E}"/>
              </a:ext>
            </a:extLst>
          </p:cNvPr>
          <p:cNvSpPr/>
          <p:nvPr/>
        </p:nvSpPr>
        <p:spPr>
          <a:xfrm>
            <a:off x="4087761" y="5673662"/>
            <a:ext cx="3781805"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q /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36 kJ/5.5K = 6.5 kJ k</a:t>
            </a:r>
            <a:r>
              <a:rPr lang="en-US" baseline="300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6351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6B1D6-8258-4262-B524-CB9455CEE666}"/>
              </a:ext>
            </a:extLst>
          </p:cNvPr>
          <p:cNvSpPr/>
          <p:nvPr/>
        </p:nvSpPr>
        <p:spPr>
          <a:xfrm>
            <a:off x="707345" y="87066"/>
            <a:ext cx="217078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Heat capacity</a:t>
            </a:r>
          </a:p>
        </p:txBody>
      </p:sp>
      <p:grpSp>
        <p:nvGrpSpPr>
          <p:cNvPr id="3" name="Group 2">
            <a:extLst>
              <a:ext uri="{FF2B5EF4-FFF2-40B4-BE49-F238E27FC236}">
                <a16:creationId xmlns:a16="http://schemas.microsoft.com/office/drawing/2014/main" id="{43C06E11-A00D-4EAA-88C6-6D2A2B2AEFD8}"/>
              </a:ext>
            </a:extLst>
          </p:cNvPr>
          <p:cNvGrpSpPr/>
          <p:nvPr/>
        </p:nvGrpSpPr>
        <p:grpSpPr>
          <a:xfrm>
            <a:off x="2859744" y="1169455"/>
            <a:ext cx="2903845" cy="1743705"/>
            <a:chOff x="-118114" y="0"/>
            <a:chExt cx="2904207" cy="1743910"/>
          </a:xfrm>
        </p:grpSpPr>
        <p:sp>
          <p:nvSpPr>
            <p:cNvPr id="4" name="Shape 6834">
              <a:extLst>
                <a:ext uri="{FF2B5EF4-FFF2-40B4-BE49-F238E27FC236}">
                  <a16:creationId xmlns:a16="http://schemas.microsoft.com/office/drawing/2014/main" id="{F1A8993F-DD2A-40A1-84C2-10068F8824EE}"/>
                </a:ext>
              </a:extLst>
            </p:cNvPr>
            <p:cNvSpPr/>
            <p:nvPr/>
          </p:nvSpPr>
          <p:spPr>
            <a:xfrm>
              <a:off x="133812" y="0"/>
              <a:ext cx="2652281" cy="1559014"/>
            </a:xfrm>
            <a:custGeom>
              <a:avLst/>
              <a:gdLst/>
              <a:ahLst/>
              <a:cxnLst/>
              <a:rect l="0" t="0" r="0" b="0"/>
              <a:pathLst>
                <a:path w="2652281" h="1559014">
                  <a:moveTo>
                    <a:pt x="0" y="0"/>
                  </a:moveTo>
                  <a:lnTo>
                    <a:pt x="0" y="1559014"/>
                  </a:lnTo>
                  <a:lnTo>
                    <a:pt x="2652281" y="155901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93F9CE0-BC9B-4A1A-AC58-EC09A797AB2E}"/>
                </a:ext>
              </a:extLst>
            </p:cNvPr>
            <p:cNvSpPr/>
            <p:nvPr/>
          </p:nvSpPr>
          <p:spPr>
            <a:xfrm rot="16200001">
              <a:off x="-648661" y="783888"/>
              <a:ext cx="1178740" cy="117646"/>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Internal</a:t>
              </a:r>
              <a:r>
                <a:rPr lang="en-US" sz="1200" spc="-865"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energy,</a:t>
              </a:r>
              <a:r>
                <a:rPr lang="en-US" sz="1200" spc="-165"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8B280B-3228-4EC4-A0A4-5A5664A3F3A2}"/>
                </a:ext>
              </a:extLst>
            </p:cNvPr>
            <p:cNvSpPr/>
            <p:nvPr/>
          </p:nvSpPr>
          <p:spPr>
            <a:xfrm rot="16200001">
              <a:off x="-53901" y="247951"/>
              <a:ext cx="108276" cy="119055"/>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Arial" panose="020B0604020202020204" pitchFamily="34" charset="0"/>
                  <a:ea typeface="Calibri" panose="020F0502020204030204" pitchFamily="34" charset="0"/>
                  <a:cs typeface="Arial" panose="020B0604020202020204" pitchFamily="34" charset="0"/>
                </a:rPr>
                <a:t>U</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435DC07-EF5B-42D1-B345-CC5CC7E10F75}"/>
                </a:ext>
              </a:extLst>
            </p:cNvPr>
            <p:cNvSpPr/>
            <p:nvPr/>
          </p:nvSpPr>
          <p:spPr>
            <a:xfrm>
              <a:off x="1007687" y="1618623"/>
              <a:ext cx="927224"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Temperature,</a:t>
              </a:r>
              <a:r>
                <a:rPr lang="en-US" sz="1200"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6EED98-146B-4B9E-ABE6-7E6B8CB2219D}"/>
                </a:ext>
              </a:extLst>
            </p:cNvPr>
            <p:cNvSpPr/>
            <p:nvPr/>
          </p:nvSpPr>
          <p:spPr>
            <a:xfrm>
              <a:off x="1934910" y="1626263"/>
              <a:ext cx="76308" cy="117647"/>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Arial" panose="020B0604020202020204" pitchFamily="34" charset="0"/>
                  <a:ea typeface="Calibri" panose="020F0502020204030204" pitchFamily="34" charset="0"/>
                  <a:cs typeface="Arial" panose="020B0604020202020204" pitchFamily="34" charset="0"/>
                </a:rPr>
                <a:t>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Shape 6839">
              <a:extLst>
                <a:ext uri="{FF2B5EF4-FFF2-40B4-BE49-F238E27FC236}">
                  <a16:creationId xmlns:a16="http://schemas.microsoft.com/office/drawing/2014/main" id="{F412A6F8-9ADF-40DA-9A6B-70269C8D7859}"/>
                </a:ext>
              </a:extLst>
            </p:cNvPr>
            <p:cNvSpPr/>
            <p:nvPr/>
          </p:nvSpPr>
          <p:spPr>
            <a:xfrm>
              <a:off x="133812" y="127267"/>
              <a:ext cx="2652281" cy="1163053"/>
            </a:xfrm>
            <a:custGeom>
              <a:avLst/>
              <a:gdLst/>
              <a:ahLst/>
              <a:cxnLst/>
              <a:rect l="0" t="0" r="0" b="0"/>
              <a:pathLst>
                <a:path w="2652281" h="1163053">
                  <a:moveTo>
                    <a:pt x="0" y="1163053"/>
                  </a:moveTo>
                  <a:cubicBezTo>
                    <a:pt x="646481" y="1013840"/>
                    <a:pt x="1980895" y="539838"/>
                    <a:pt x="2652281" y="0"/>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0" name="Shape 6840">
              <a:extLst>
                <a:ext uri="{FF2B5EF4-FFF2-40B4-BE49-F238E27FC236}">
                  <a16:creationId xmlns:a16="http://schemas.microsoft.com/office/drawing/2014/main" id="{077A3A72-D48F-4AA0-959A-FD11BE29D570}"/>
                </a:ext>
              </a:extLst>
            </p:cNvPr>
            <p:cNvSpPr/>
            <p:nvPr/>
          </p:nvSpPr>
          <p:spPr>
            <a:xfrm>
              <a:off x="274693" y="951192"/>
              <a:ext cx="995528" cy="324765"/>
            </a:xfrm>
            <a:custGeom>
              <a:avLst/>
              <a:gdLst/>
              <a:ahLst/>
              <a:cxnLst/>
              <a:rect l="0" t="0" r="0" b="0"/>
              <a:pathLst>
                <a:path w="995528" h="324765">
                  <a:moveTo>
                    <a:pt x="0" y="324765"/>
                  </a:moveTo>
                  <a:lnTo>
                    <a:pt x="995528" y="0"/>
                  </a:lnTo>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1" name="Shape 6841">
              <a:extLst>
                <a:ext uri="{FF2B5EF4-FFF2-40B4-BE49-F238E27FC236}">
                  <a16:creationId xmlns:a16="http://schemas.microsoft.com/office/drawing/2014/main" id="{B97041DB-FDC1-4220-ADFF-98C1230E83C9}"/>
                </a:ext>
              </a:extLst>
            </p:cNvPr>
            <p:cNvSpPr/>
            <p:nvPr/>
          </p:nvSpPr>
          <p:spPr>
            <a:xfrm>
              <a:off x="1853354" y="253340"/>
              <a:ext cx="819950" cy="441414"/>
            </a:xfrm>
            <a:custGeom>
              <a:avLst/>
              <a:gdLst/>
              <a:ahLst/>
              <a:cxnLst/>
              <a:rect l="0" t="0" r="0" b="0"/>
              <a:pathLst>
                <a:path w="819950" h="441414">
                  <a:moveTo>
                    <a:pt x="0" y="441414"/>
                  </a:moveTo>
                  <a:lnTo>
                    <a:pt x="819950" y="0"/>
                  </a:lnTo>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2" name="Shape 6842">
              <a:extLst>
                <a:ext uri="{FF2B5EF4-FFF2-40B4-BE49-F238E27FC236}">
                  <a16:creationId xmlns:a16="http://schemas.microsoft.com/office/drawing/2014/main" id="{FFDF644D-4145-4CBB-A8E4-9F73C0E89F19}"/>
                </a:ext>
              </a:extLst>
            </p:cNvPr>
            <p:cNvSpPr/>
            <p:nvPr/>
          </p:nvSpPr>
          <p:spPr>
            <a:xfrm>
              <a:off x="715827" y="1083463"/>
              <a:ext cx="62611" cy="62599"/>
            </a:xfrm>
            <a:custGeom>
              <a:avLst/>
              <a:gdLst/>
              <a:ahLst/>
              <a:cxnLst/>
              <a:rect l="0" t="0" r="0" b="0"/>
              <a:pathLst>
                <a:path w="62611" h="62599">
                  <a:moveTo>
                    <a:pt x="31306" y="0"/>
                  </a:moveTo>
                  <a:cubicBezTo>
                    <a:pt x="48590" y="0"/>
                    <a:pt x="62611" y="14008"/>
                    <a:pt x="62611" y="31306"/>
                  </a:cubicBezTo>
                  <a:cubicBezTo>
                    <a:pt x="62611" y="48591"/>
                    <a:pt x="48590" y="62599"/>
                    <a:pt x="31306" y="62599"/>
                  </a:cubicBezTo>
                  <a:cubicBezTo>
                    <a:pt x="14034" y="62599"/>
                    <a:pt x="0" y="48591"/>
                    <a:pt x="0" y="31306"/>
                  </a:cubicBezTo>
                  <a:cubicBezTo>
                    <a:pt x="0" y="14008"/>
                    <a:pt x="14034" y="0"/>
                    <a:pt x="31306" y="0"/>
                  </a:cubicBezTo>
                  <a:close/>
                </a:path>
              </a:pathLst>
            </a:custGeom>
            <a:ln w="0" cap="flat">
              <a:miter lim="100000"/>
            </a:ln>
          </p:spPr>
          <p:style>
            <a:lnRef idx="0">
              <a:srgbClr val="000000">
                <a:alpha val="0"/>
              </a:srgbClr>
            </a:lnRef>
            <a:fillRef idx="1">
              <a:srgbClr val="FFFEFD"/>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3" name="Shape 6843">
              <a:extLst>
                <a:ext uri="{FF2B5EF4-FFF2-40B4-BE49-F238E27FC236}">
                  <a16:creationId xmlns:a16="http://schemas.microsoft.com/office/drawing/2014/main" id="{6C11CC4A-D403-4303-9D3D-61DB83BEC346}"/>
                </a:ext>
              </a:extLst>
            </p:cNvPr>
            <p:cNvSpPr/>
            <p:nvPr/>
          </p:nvSpPr>
          <p:spPr>
            <a:xfrm>
              <a:off x="715827" y="1083463"/>
              <a:ext cx="62611" cy="62599"/>
            </a:xfrm>
            <a:custGeom>
              <a:avLst/>
              <a:gdLst/>
              <a:ahLst/>
              <a:cxnLst/>
              <a:rect l="0" t="0" r="0" b="0"/>
              <a:pathLst>
                <a:path w="62611" h="62599">
                  <a:moveTo>
                    <a:pt x="62611" y="31306"/>
                  </a:moveTo>
                  <a:cubicBezTo>
                    <a:pt x="62611" y="48591"/>
                    <a:pt x="48590" y="62599"/>
                    <a:pt x="31306" y="62599"/>
                  </a:cubicBezTo>
                  <a:cubicBezTo>
                    <a:pt x="14034" y="62599"/>
                    <a:pt x="0" y="48591"/>
                    <a:pt x="0" y="31306"/>
                  </a:cubicBezTo>
                  <a:cubicBezTo>
                    <a:pt x="0" y="14008"/>
                    <a:pt x="14034" y="0"/>
                    <a:pt x="31306" y="0"/>
                  </a:cubicBezTo>
                  <a:cubicBezTo>
                    <a:pt x="48590" y="0"/>
                    <a:pt x="62611" y="14008"/>
                    <a:pt x="62611" y="31306"/>
                  </a:cubicBezTo>
                  <a:close/>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4" name="Shape 6844">
              <a:extLst>
                <a:ext uri="{FF2B5EF4-FFF2-40B4-BE49-F238E27FC236}">
                  <a16:creationId xmlns:a16="http://schemas.microsoft.com/office/drawing/2014/main" id="{1A3F7F87-8FED-4AEF-A547-B5F7D4523458}"/>
                </a:ext>
              </a:extLst>
            </p:cNvPr>
            <p:cNvSpPr/>
            <p:nvPr/>
          </p:nvSpPr>
          <p:spPr>
            <a:xfrm>
              <a:off x="2203544" y="458076"/>
              <a:ext cx="62611" cy="62599"/>
            </a:xfrm>
            <a:custGeom>
              <a:avLst/>
              <a:gdLst/>
              <a:ahLst/>
              <a:cxnLst/>
              <a:rect l="0" t="0" r="0" b="0"/>
              <a:pathLst>
                <a:path w="62611" h="62599">
                  <a:moveTo>
                    <a:pt x="31305" y="0"/>
                  </a:moveTo>
                  <a:cubicBezTo>
                    <a:pt x="48603" y="0"/>
                    <a:pt x="62611" y="14008"/>
                    <a:pt x="62611" y="31306"/>
                  </a:cubicBezTo>
                  <a:cubicBezTo>
                    <a:pt x="62611" y="48591"/>
                    <a:pt x="48603" y="62599"/>
                    <a:pt x="31305" y="62599"/>
                  </a:cubicBezTo>
                  <a:cubicBezTo>
                    <a:pt x="14033" y="62599"/>
                    <a:pt x="0" y="48591"/>
                    <a:pt x="0" y="31306"/>
                  </a:cubicBezTo>
                  <a:cubicBezTo>
                    <a:pt x="0" y="14008"/>
                    <a:pt x="14033" y="0"/>
                    <a:pt x="31305" y="0"/>
                  </a:cubicBezTo>
                  <a:close/>
                </a:path>
              </a:pathLst>
            </a:custGeom>
            <a:ln w="0" cap="flat">
              <a:miter lim="100000"/>
            </a:ln>
          </p:spPr>
          <p:style>
            <a:lnRef idx="0">
              <a:srgbClr val="000000">
                <a:alpha val="0"/>
              </a:srgbClr>
            </a:lnRef>
            <a:fillRef idx="1">
              <a:srgbClr val="FFFEFD"/>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5" name="Shape 6845">
              <a:extLst>
                <a:ext uri="{FF2B5EF4-FFF2-40B4-BE49-F238E27FC236}">
                  <a16:creationId xmlns:a16="http://schemas.microsoft.com/office/drawing/2014/main" id="{976C8915-1088-4EC9-A31F-561171921673}"/>
                </a:ext>
              </a:extLst>
            </p:cNvPr>
            <p:cNvSpPr/>
            <p:nvPr/>
          </p:nvSpPr>
          <p:spPr>
            <a:xfrm>
              <a:off x="2203544" y="458076"/>
              <a:ext cx="62611" cy="62599"/>
            </a:xfrm>
            <a:custGeom>
              <a:avLst/>
              <a:gdLst/>
              <a:ahLst/>
              <a:cxnLst/>
              <a:rect l="0" t="0" r="0" b="0"/>
              <a:pathLst>
                <a:path w="62611" h="62599">
                  <a:moveTo>
                    <a:pt x="62611" y="31306"/>
                  </a:moveTo>
                  <a:cubicBezTo>
                    <a:pt x="62611" y="48591"/>
                    <a:pt x="48603" y="62599"/>
                    <a:pt x="31305" y="62599"/>
                  </a:cubicBezTo>
                  <a:cubicBezTo>
                    <a:pt x="14033" y="62599"/>
                    <a:pt x="0" y="48591"/>
                    <a:pt x="0" y="31306"/>
                  </a:cubicBezTo>
                  <a:cubicBezTo>
                    <a:pt x="0" y="14008"/>
                    <a:pt x="14033" y="0"/>
                    <a:pt x="31305" y="0"/>
                  </a:cubicBezTo>
                  <a:cubicBezTo>
                    <a:pt x="48603" y="0"/>
                    <a:pt x="62611" y="14008"/>
                    <a:pt x="62611" y="31306"/>
                  </a:cubicBezTo>
                  <a:close/>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sz="8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3874FE1-40B9-41FE-9B1F-F8D5E32BC119}"/>
                </a:ext>
              </a:extLst>
            </p:cNvPr>
            <p:cNvSpPr/>
            <p:nvPr/>
          </p:nvSpPr>
          <p:spPr>
            <a:xfrm>
              <a:off x="675028" y="883889"/>
              <a:ext cx="72104" cy="105879"/>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A</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B6C7A16-0B62-4D8D-AB23-ED3FF92FCF57}"/>
                </a:ext>
              </a:extLst>
            </p:cNvPr>
            <p:cNvSpPr/>
            <p:nvPr/>
          </p:nvSpPr>
          <p:spPr>
            <a:xfrm>
              <a:off x="2098895" y="273999"/>
              <a:ext cx="88855"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B</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C3BDF20C-0FAD-4207-B99D-7FB65441B179}"/>
              </a:ext>
            </a:extLst>
          </p:cNvPr>
          <p:cNvSpPr/>
          <p:nvPr/>
        </p:nvSpPr>
        <p:spPr>
          <a:xfrm>
            <a:off x="707345" y="577323"/>
            <a:ext cx="820374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internal energy of a system increases when its temperature is raised</a:t>
            </a:r>
          </a:p>
        </p:txBody>
      </p:sp>
      <p:sp>
        <p:nvSpPr>
          <p:cNvPr id="19" name="Rectangle 18">
            <a:extLst>
              <a:ext uri="{FF2B5EF4-FFF2-40B4-BE49-F238E27FC236}">
                <a16:creationId xmlns:a16="http://schemas.microsoft.com/office/drawing/2014/main" id="{46FF1F35-0A75-484C-9DF5-C9858E66F2BB}"/>
              </a:ext>
            </a:extLst>
          </p:cNvPr>
          <p:cNvSpPr/>
          <p:nvPr/>
        </p:nvSpPr>
        <p:spPr>
          <a:xfrm>
            <a:off x="707345" y="3077478"/>
            <a:ext cx="948907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slope of the tangent to the curve at any temperature is called the </a:t>
            </a:r>
            <a:r>
              <a:rPr lang="en-US" b="1" dirty="0">
                <a:latin typeface="Arial" panose="020B0604020202020204" pitchFamily="34" charset="0"/>
                <a:cs typeface="Arial" panose="020B0604020202020204" pitchFamily="34" charset="0"/>
              </a:rPr>
              <a:t>heat capacity </a:t>
            </a:r>
            <a:r>
              <a:rPr lang="en-US" dirty="0">
                <a:latin typeface="Arial" panose="020B0604020202020204" pitchFamily="34" charset="0"/>
                <a:cs typeface="Arial" panose="020B0604020202020204" pitchFamily="34" charset="0"/>
              </a:rPr>
              <a:t>of the system at that temperature</a:t>
            </a:r>
          </a:p>
        </p:txBody>
      </p:sp>
      <p:sp>
        <p:nvSpPr>
          <p:cNvPr id="20" name="Rectangle 19">
            <a:extLst>
              <a:ext uri="{FF2B5EF4-FFF2-40B4-BE49-F238E27FC236}">
                <a16:creationId xmlns:a16="http://schemas.microsoft.com/office/drawing/2014/main" id="{04C4D24D-8EB8-4BB8-9B97-37B83C5CC3FD}"/>
              </a:ext>
            </a:extLst>
          </p:cNvPr>
          <p:cNvSpPr/>
          <p:nvPr/>
        </p:nvSpPr>
        <p:spPr>
          <a:xfrm>
            <a:off x="702204" y="3699720"/>
            <a:ext cx="964949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heat capacity at constant volume </a:t>
            </a:r>
            <a:r>
              <a:rPr lang="en-US" dirty="0">
                <a:latin typeface="Arial" panose="020B0604020202020204" pitchFamily="34" charset="0"/>
                <a:cs typeface="Arial" panose="020B0604020202020204" pitchFamily="34" charset="0"/>
              </a:rPr>
              <a:t>is denoted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 </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is defined formally as</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2E695DE-AB74-4F28-AAF5-6E3467938CCA}"/>
                  </a:ext>
                </a:extLst>
              </p:cNvPr>
              <p:cNvSpPr/>
              <p:nvPr/>
            </p:nvSpPr>
            <p:spPr>
              <a:xfrm>
                <a:off x="2574872" y="4330994"/>
                <a:ext cx="1503360" cy="750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den>
                              </m:f>
                            </m:e>
                          </m:d>
                        </m:e>
                        <m:sub>
                          <m:r>
                            <a:rPr lang="en-US" b="0" i="1" smtClean="0">
                              <a:latin typeface="Cambria Math" panose="02040503050406030204" pitchFamily="18" charset="0"/>
                            </a:rPr>
                            <m:t>𝑉</m:t>
                          </m:r>
                        </m:sub>
                      </m:sSub>
                    </m:oMath>
                  </m:oMathPara>
                </a14:m>
                <a:endParaRPr lang="en-US" baseline="-25000" dirty="0"/>
              </a:p>
            </p:txBody>
          </p:sp>
        </mc:Choice>
        <mc:Fallback xmlns="">
          <p:sp>
            <p:nvSpPr>
              <p:cNvPr id="22" name="Rectangle 21">
                <a:extLst>
                  <a:ext uri="{FF2B5EF4-FFF2-40B4-BE49-F238E27FC236}">
                    <a16:creationId xmlns:a16="http://schemas.microsoft.com/office/drawing/2014/main" id="{C2E695DE-AB74-4F28-AAF5-6E3467938CCA}"/>
                  </a:ext>
                </a:extLst>
              </p:cNvPr>
              <p:cNvSpPr>
                <a:spLocks noRot="1" noChangeAspect="1" noMove="1" noResize="1" noEditPoints="1" noAdjustHandles="1" noChangeArrowheads="1" noChangeShapeType="1" noTextEdit="1"/>
              </p:cNvSpPr>
              <p:nvPr/>
            </p:nvSpPr>
            <p:spPr>
              <a:xfrm>
                <a:off x="2574872" y="4330994"/>
                <a:ext cx="1503360" cy="750783"/>
              </a:xfrm>
              <a:prstGeom prst="rect">
                <a:avLst/>
              </a:prstGeom>
              <a:blipFill>
                <a:blip r:embed="rId2"/>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077B565D-8F23-4ABD-B852-32B768F8100E}"/>
              </a:ext>
            </a:extLst>
          </p:cNvPr>
          <p:cNvSpPr/>
          <p:nvPr/>
        </p:nvSpPr>
        <p:spPr>
          <a:xfrm>
            <a:off x="3985405" y="4451970"/>
            <a:ext cx="383951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Heat capacity at constant volume</a:t>
            </a:r>
          </a:p>
        </p:txBody>
      </p:sp>
      <p:sp>
        <p:nvSpPr>
          <p:cNvPr id="24" name="Rectangle 23">
            <a:extLst>
              <a:ext uri="{FF2B5EF4-FFF2-40B4-BE49-F238E27FC236}">
                <a16:creationId xmlns:a16="http://schemas.microsoft.com/office/drawing/2014/main" id="{EFDC3A9B-4E34-46EB-BC44-3E19E5431109}"/>
              </a:ext>
            </a:extLst>
          </p:cNvPr>
          <p:cNvSpPr/>
          <p:nvPr/>
        </p:nvSpPr>
        <p:spPr>
          <a:xfrm>
            <a:off x="812113" y="5058291"/>
            <a:ext cx="446789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Heat capacities are </a:t>
            </a:r>
            <a:r>
              <a:rPr lang="en-US" b="1" dirty="0">
                <a:latin typeface="Arial" panose="020B0604020202020204" pitchFamily="34" charset="0"/>
                <a:cs typeface="Arial" panose="020B0604020202020204" pitchFamily="34" charset="0"/>
              </a:rPr>
              <a:t>extensive properties</a:t>
            </a:r>
          </a:p>
        </p:txBody>
      </p:sp>
      <p:sp>
        <p:nvSpPr>
          <p:cNvPr id="25" name="Rectangle 24">
            <a:extLst>
              <a:ext uri="{FF2B5EF4-FFF2-40B4-BE49-F238E27FC236}">
                <a16:creationId xmlns:a16="http://schemas.microsoft.com/office/drawing/2014/main" id="{D63C7FB7-DBD9-4961-93AA-79EC3B26410B}"/>
              </a:ext>
            </a:extLst>
          </p:cNvPr>
          <p:cNvSpPr/>
          <p:nvPr/>
        </p:nvSpPr>
        <p:spPr>
          <a:xfrm>
            <a:off x="812113" y="5481351"/>
            <a:ext cx="1025557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molar heat capacity at constant volume</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a:t>
            </a:r>
            <a:r>
              <a:rPr lang="en-US" i="1" baseline="-25000"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is the heat capacity per mole of</a:t>
            </a:r>
          </a:p>
          <a:p>
            <a:r>
              <a:rPr lang="en-US" dirty="0">
                <a:latin typeface="Arial" panose="020B0604020202020204" pitchFamily="34" charset="0"/>
                <a:cs typeface="Arial" panose="020B0604020202020204" pitchFamily="34" charset="0"/>
              </a:rPr>
              <a:t>substance, and is an </a:t>
            </a:r>
            <a:r>
              <a:rPr lang="en-US" b="1" dirty="0">
                <a:latin typeface="Arial" panose="020B0604020202020204" pitchFamily="34" charset="0"/>
                <a:cs typeface="Arial" panose="020B0604020202020204" pitchFamily="34" charset="0"/>
              </a:rPr>
              <a:t>intensive property </a:t>
            </a:r>
            <a:r>
              <a:rPr lang="en-US" dirty="0">
                <a:latin typeface="Arial" panose="020B0604020202020204" pitchFamily="34" charset="0"/>
                <a:cs typeface="Arial" panose="020B0604020202020204" pitchFamily="34" charset="0"/>
              </a:rPr>
              <a:t>(all molar quantities are intensive).</a:t>
            </a:r>
          </a:p>
        </p:txBody>
      </p:sp>
    </p:spTree>
    <p:extLst>
      <p:ext uri="{BB962C8B-B14F-4D97-AF65-F5344CB8AC3E}">
        <p14:creationId xmlns:p14="http://schemas.microsoft.com/office/powerpoint/2010/main" val="184226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A487D0-8AC1-403A-A466-498381B7F560}"/>
              </a:ext>
            </a:extLst>
          </p:cNvPr>
          <p:cNvSpPr/>
          <p:nvPr/>
        </p:nvSpPr>
        <p:spPr>
          <a:xfrm>
            <a:off x="399690" y="172376"/>
            <a:ext cx="10745638"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specific heat capacity </a:t>
            </a:r>
            <a:r>
              <a:rPr lang="en-US" dirty="0">
                <a:latin typeface="Arial" panose="020B0604020202020204" pitchFamily="34" charset="0"/>
                <a:cs typeface="Arial" panose="020B0604020202020204" pitchFamily="34" charset="0"/>
              </a:rPr>
              <a:t>(more informally, the ‘specific heat’) of a substance, which is the heat capacity of the sample divided by its mass, usually in grams: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348EA6EA-1A44-4336-AC04-5E2D582ECFDC}"/>
              </a:ext>
            </a:extLst>
          </p:cNvPr>
          <p:cNvSpPr/>
          <p:nvPr/>
        </p:nvSpPr>
        <p:spPr>
          <a:xfrm>
            <a:off x="304801" y="1052748"/>
            <a:ext cx="1068525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heat capacity is used to relate a change in internal energy to a change in temperature of a constant-volume system</a:t>
            </a:r>
          </a:p>
        </p:txBody>
      </p:sp>
      <p:sp>
        <p:nvSpPr>
          <p:cNvPr id="4" name="Rectangle 3">
            <a:extLst>
              <a:ext uri="{FF2B5EF4-FFF2-40B4-BE49-F238E27FC236}">
                <a16:creationId xmlns:a16="http://schemas.microsoft.com/office/drawing/2014/main" id="{28CB2F75-319A-4FF5-A777-41F321FB6727}"/>
              </a:ext>
            </a:extLst>
          </p:cNvPr>
          <p:cNvSpPr/>
          <p:nvPr/>
        </p:nvSpPr>
        <p:spPr>
          <a:xfrm>
            <a:off x="1855803" y="1671271"/>
            <a:ext cx="1324402"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d</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59098C-A6A5-416D-8CE5-0C5316DE41C3}"/>
              </a:ext>
            </a:extLst>
          </p:cNvPr>
          <p:cNvSpPr/>
          <p:nvPr/>
        </p:nvSpPr>
        <p:spPr>
          <a:xfrm>
            <a:off x="4345435" y="2119035"/>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Internal energy change on heating [constant volume]</a:t>
            </a:r>
          </a:p>
        </p:txBody>
      </p:sp>
      <p:sp>
        <p:nvSpPr>
          <p:cNvPr id="6" name="Rectangle 5">
            <a:extLst>
              <a:ext uri="{FF2B5EF4-FFF2-40B4-BE49-F238E27FC236}">
                <a16:creationId xmlns:a16="http://schemas.microsoft.com/office/drawing/2014/main" id="{F3ED1029-08DE-4FD1-9CB7-BC99CB77ABDC}"/>
              </a:ext>
            </a:extLst>
          </p:cNvPr>
          <p:cNvSpPr/>
          <p:nvPr/>
        </p:nvSpPr>
        <p:spPr>
          <a:xfrm>
            <a:off x="1743167" y="2072869"/>
            <a:ext cx="2136475" cy="461665"/>
          </a:xfrm>
          <a:prstGeom prst="rect">
            <a:avLst/>
          </a:prstGeom>
        </p:spPr>
        <p:txBody>
          <a:bodyPr wrap="square">
            <a:spAutoFit/>
          </a:bodyPr>
          <a:lstStyle/>
          <a:p>
            <a:r>
              <a:rPr lang="el-GR" sz="2400" dirty="0">
                <a:latin typeface="Arial" panose="020B0604020202020204" pitchFamily="34" charset="0"/>
                <a:cs typeface="Arial" panose="020B0604020202020204" pitchFamily="34" charset="0"/>
              </a:rPr>
              <a:t>Δ</a:t>
            </a:r>
            <a:r>
              <a:rPr lang="en-US" sz="2400" i="1" dirty="0">
                <a:latin typeface="Arial" panose="020B0604020202020204" pitchFamily="34" charset="0"/>
                <a:cs typeface="Arial" panose="020B0604020202020204" pitchFamily="34" charset="0"/>
              </a:rPr>
              <a:t>U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V</a:t>
            </a:r>
            <a:r>
              <a:rPr lang="en-US" sz="2400" i="1"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Δ</a:t>
            </a:r>
            <a:r>
              <a:rPr lang="en-US" sz="2400" i="1" dirty="0">
                <a:latin typeface="Arial" panose="020B0604020202020204" pitchFamily="34" charset="0"/>
                <a:cs typeface="Arial" panose="020B0604020202020204" pitchFamily="34" charset="0"/>
              </a:rPr>
              <a:t>T</a:t>
            </a:r>
            <a:endParaRPr lang="en-US"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8E2CA29-1407-410F-A0F1-16BE714AD9A7}"/>
              </a:ext>
            </a:extLst>
          </p:cNvPr>
          <p:cNvSpPr/>
          <p:nvPr/>
        </p:nvSpPr>
        <p:spPr>
          <a:xfrm>
            <a:off x="399690" y="2593591"/>
            <a:ext cx="1018906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Because a change in internal energy can be identified with the heat supplied at constant volume, the last equation can also be written as</a:t>
            </a:r>
          </a:p>
        </p:txBody>
      </p:sp>
      <p:sp>
        <p:nvSpPr>
          <p:cNvPr id="9" name="Rectangle 8">
            <a:extLst>
              <a:ext uri="{FF2B5EF4-FFF2-40B4-BE49-F238E27FC236}">
                <a16:creationId xmlns:a16="http://schemas.microsoft.com/office/drawing/2014/main" id="{3D011E4E-47EC-4308-8CCE-4FFD633B1CF3}"/>
              </a:ext>
            </a:extLst>
          </p:cNvPr>
          <p:cNvSpPr/>
          <p:nvPr/>
        </p:nvSpPr>
        <p:spPr>
          <a:xfrm>
            <a:off x="3549004" y="3251236"/>
            <a:ext cx="2136475" cy="461665"/>
          </a:xfrm>
          <a:prstGeom prst="rect">
            <a:avLst/>
          </a:prstGeom>
        </p:spPr>
        <p:txBody>
          <a:bodyPr wrap="square">
            <a:spAutoFit/>
          </a:bodyPr>
          <a:lstStyle/>
          <a:p>
            <a:r>
              <a:rPr lang="en-US" sz="2400" i="1" dirty="0" err="1">
                <a:latin typeface="Arial" panose="020B0604020202020204" pitchFamily="34" charset="0"/>
                <a:cs typeface="Arial" panose="020B0604020202020204" pitchFamily="34" charset="0"/>
              </a:rPr>
              <a:t>q</a:t>
            </a:r>
            <a:r>
              <a:rPr lang="en-US" sz="2400" i="1" baseline="-25000" dirty="0" err="1">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V</a:t>
            </a:r>
            <a:r>
              <a:rPr lang="en-US" sz="2400" i="1"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Δ</a:t>
            </a:r>
            <a:r>
              <a:rPr lang="en-US" sz="2400" i="1" dirty="0">
                <a:latin typeface="Arial" panose="020B0604020202020204" pitchFamily="34" charset="0"/>
                <a:cs typeface="Arial" panose="020B0604020202020204" pitchFamily="34" charset="0"/>
              </a:rPr>
              <a:t>T</a:t>
            </a:r>
            <a:endParaRPr lang="en-US" sz="2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A62943D-5E16-47DD-9457-BBA9109E470D}"/>
              </a:ext>
            </a:extLst>
          </p:cNvPr>
          <p:cNvSpPr/>
          <p:nvPr/>
        </p:nvSpPr>
        <p:spPr>
          <a:xfrm>
            <a:off x="164736" y="4143259"/>
            <a:ext cx="10965382"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Suppose a 55 W electric heater immersed in a gas in a constant volume adiabatic container was on for 120 s, and it was found that the temperature of the gas rose by 5.0 °C.). What is the heat capacity of the sample?</a:t>
            </a:r>
          </a:p>
        </p:txBody>
      </p:sp>
      <p:sp>
        <p:nvSpPr>
          <p:cNvPr id="11" name="Rectangle 10">
            <a:extLst>
              <a:ext uri="{FF2B5EF4-FFF2-40B4-BE49-F238E27FC236}">
                <a16:creationId xmlns:a16="http://schemas.microsoft.com/office/drawing/2014/main" id="{A9901C05-142C-4893-8C6B-FCA580FC21B2}"/>
              </a:ext>
            </a:extLst>
          </p:cNvPr>
          <p:cNvSpPr/>
          <p:nvPr/>
        </p:nvSpPr>
        <p:spPr>
          <a:xfrm>
            <a:off x="164736" y="5094959"/>
            <a:ext cx="76174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a:t>
            </a:r>
            <a:endParaRPr lang="en-US" dirty="0"/>
          </a:p>
        </p:txBody>
      </p:sp>
      <p:sp>
        <p:nvSpPr>
          <p:cNvPr id="12" name="Rectangle 11">
            <a:extLst>
              <a:ext uri="{FF2B5EF4-FFF2-40B4-BE49-F238E27FC236}">
                <a16:creationId xmlns:a16="http://schemas.microsoft.com/office/drawing/2014/main" id="{4EAED949-857A-47FD-9679-C1183BB18CB4}"/>
              </a:ext>
            </a:extLst>
          </p:cNvPr>
          <p:cNvSpPr/>
          <p:nvPr/>
        </p:nvSpPr>
        <p:spPr>
          <a:xfrm>
            <a:off x="545609" y="5365349"/>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The heat supplied to the gas is</a:t>
            </a:r>
            <a:endParaRPr lang="en-US" dirty="0"/>
          </a:p>
        </p:txBody>
      </p:sp>
      <p:sp>
        <p:nvSpPr>
          <p:cNvPr id="13" name="Rectangle 12">
            <a:extLst>
              <a:ext uri="{FF2B5EF4-FFF2-40B4-BE49-F238E27FC236}">
                <a16:creationId xmlns:a16="http://schemas.microsoft.com/office/drawing/2014/main" id="{D10C9026-906A-4234-93AB-F1D73B845FCD}"/>
              </a:ext>
            </a:extLst>
          </p:cNvPr>
          <p:cNvSpPr/>
          <p:nvPr/>
        </p:nvSpPr>
        <p:spPr>
          <a:xfrm>
            <a:off x="2361644" y="5674275"/>
            <a:ext cx="7468711"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q</a:t>
            </a:r>
            <a:r>
              <a:rPr lang="en-US" dirty="0">
                <a:latin typeface="Arial" panose="020B0604020202020204" pitchFamily="34" charset="0"/>
                <a:cs typeface="Arial" panose="020B0604020202020204" pitchFamily="34" charset="0"/>
              </a:rPr>
              <a:t> = (55 W) × (120 s) = 6600 W s = 6600 J = 6.6 kJ     since  1 J = 1 W s</a:t>
            </a:r>
            <a:endParaRPr lang="en-US" dirty="0"/>
          </a:p>
        </p:txBody>
      </p:sp>
      <p:sp>
        <p:nvSpPr>
          <p:cNvPr id="14" name="Rectangle 13">
            <a:extLst>
              <a:ext uri="{FF2B5EF4-FFF2-40B4-BE49-F238E27FC236}">
                <a16:creationId xmlns:a16="http://schemas.microsoft.com/office/drawing/2014/main" id="{FAF43E6D-CA58-41E5-90B3-91DE1597FA5B}"/>
              </a:ext>
            </a:extLst>
          </p:cNvPr>
          <p:cNvSpPr/>
          <p:nvPr/>
        </p:nvSpPr>
        <p:spPr>
          <a:xfrm>
            <a:off x="1293406" y="6167867"/>
            <a:ext cx="2136475" cy="369332"/>
          </a:xfrm>
          <a:prstGeom prst="rect">
            <a:avLst/>
          </a:prstGeom>
        </p:spPr>
        <p:txBody>
          <a:bodyPr wrap="square">
            <a:spAutoFit/>
          </a:bodyPr>
          <a:lstStyle/>
          <a:p>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D8CC3003-DE56-47C9-ADE7-2D0BC02AB3B3}"/>
              </a:ext>
            </a:extLst>
          </p:cNvPr>
          <p:cNvGrpSpPr/>
          <p:nvPr/>
        </p:nvGrpSpPr>
        <p:grpSpPr>
          <a:xfrm>
            <a:off x="2811405" y="6200133"/>
            <a:ext cx="737599" cy="304800"/>
            <a:chOff x="3593609" y="6409944"/>
            <a:chExt cx="737599" cy="304800"/>
          </a:xfrm>
        </p:grpSpPr>
        <p:cxnSp>
          <p:nvCxnSpPr>
            <p:cNvPr id="16" name="Straight Arrow Connector 15">
              <a:extLst>
                <a:ext uri="{FF2B5EF4-FFF2-40B4-BE49-F238E27FC236}">
                  <a16:creationId xmlns:a16="http://schemas.microsoft.com/office/drawing/2014/main" id="{162C246E-79E3-4943-B90C-53697D36114E}"/>
                </a:ext>
              </a:extLst>
            </p:cNvPr>
            <p:cNvCxnSpPr>
              <a:cxnSpLocks/>
            </p:cNvCxnSpPr>
            <p:nvPr/>
          </p:nvCxnSpPr>
          <p:spPr>
            <a:xfrm>
              <a:off x="3593609" y="6409944"/>
              <a:ext cx="5851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1159E3C-3A00-4979-AA9B-082F80EC6B61}"/>
                </a:ext>
              </a:extLst>
            </p:cNvPr>
            <p:cNvCxnSpPr>
              <a:cxnSpLocks/>
            </p:cNvCxnSpPr>
            <p:nvPr/>
          </p:nvCxnSpPr>
          <p:spPr>
            <a:xfrm>
              <a:off x="3746009" y="6562344"/>
              <a:ext cx="5851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6CB8203-0DDD-4943-8ADC-0C94148861AB}"/>
                </a:ext>
              </a:extLst>
            </p:cNvPr>
            <p:cNvCxnSpPr>
              <a:cxnSpLocks/>
            </p:cNvCxnSpPr>
            <p:nvPr/>
          </p:nvCxnSpPr>
          <p:spPr>
            <a:xfrm>
              <a:off x="3596657" y="6714744"/>
              <a:ext cx="5851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id="{681B3D8C-6934-44E0-B3A8-47BBE26D75F5}"/>
              </a:ext>
            </a:extLst>
          </p:cNvPr>
          <p:cNvSpPr/>
          <p:nvPr/>
        </p:nvSpPr>
        <p:spPr>
          <a:xfrm>
            <a:off x="3752457" y="6200133"/>
            <a:ext cx="5493010" cy="369332"/>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6.6 kJ/ 5 K = 1.3 kJ K</a:t>
            </a:r>
            <a:r>
              <a:rPr lang="en-US" baseline="300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1890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P spid="14"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6FDBA1-094D-4605-9D87-C2D28EDD6759}"/>
              </a:ext>
            </a:extLst>
          </p:cNvPr>
          <p:cNvSpPr/>
          <p:nvPr/>
        </p:nvSpPr>
        <p:spPr>
          <a:xfrm>
            <a:off x="1003844" y="181094"/>
            <a:ext cx="2133918"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Enthalpy</a:t>
            </a:r>
          </a:p>
        </p:txBody>
      </p:sp>
      <p:sp>
        <p:nvSpPr>
          <p:cNvPr id="3" name="Rectangle 2">
            <a:extLst>
              <a:ext uri="{FF2B5EF4-FFF2-40B4-BE49-F238E27FC236}">
                <a16:creationId xmlns:a16="http://schemas.microsoft.com/office/drawing/2014/main" id="{5E722D91-049F-4B4F-862D-F5928780117C}"/>
              </a:ext>
            </a:extLst>
          </p:cNvPr>
          <p:cNvSpPr/>
          <p:nvPr/>
        </p:nvSpPr>
        <p:spPr>
          <a:xfrm>
            <a:off x="237744" y="827425"/>
            <a:ext cx="11100816" cy="646331"/>
          </a:xfrm>
          <a:prstGeom prst="rect">
            <a:avLst/>
          </a:prstGeom>
        </p:spPr>
        <p:txBody>
          <a:bodyPr wrap="square">
            <a:spAutoFit/>
          </a:bodyPr>
          <a:lstStyle/>
          <a:p>
            <a:r>
              <a:rPr lang="en-US" dirty="0">
                <a:latin typeface="MinionPro-Regular"/>
              </a:rPr>
              <a:t>The change in internal energy is not equal to the energy transferred as heat when the system is free to </a:t>
            </a:r>
            <a:r>
              <a:rPr lang="en-US" b="1" dirty="0">
                <a:latin typeface="MinionPro-Regular"/>
              </a:rPr>
              <a:t>change its volume</a:t>
            </a:r>
            <a:r>
              <a:rPr lang="en-US" dirty="0">
                <a:latin typeface="MinionPro-Regular"/>
              </a:rPr>
              <a:t>, such as when it is able to expand or contract under conditions of </a:t>
            </a:r>
            <a:r>
              <a:rPr lang="en-US" b="1" dirty="0">
                <a:latin typeface="MinionPro-Regular"/>
              </a:rPr>
              <a:t>constant pressure</a:t>
            </a:r>
            <a:endParaRPr lang="en-US" b="1" dirty="0"/>
          </a:p>
        </p:txBody>
      </p:sp>
      <p:sp>
        <p:nvSpPr>
          <p:cNvPr id="4" name="Rectangle 3">
            <a:extLst>
              <a:ext uri="{FF2B5EF4-FFF2-40B4-BE49-F238E27FC236}">
                <a16:creationId xmlns:a16="http://schemas.microsoft.com/office/drawing/2014/main" id="{4A7B4B89-DAA9-4ABB-AE2C-BE25AB56990F}"/>
              </a:ext>
            </a:extLst>
          </p:cNvPr>
          <p:cNvSpPr/>
          <p:nvPr/>
        </p:nvSpPr>
        <p:spPr>
          <a:xfrm>
            <a:off x="237744" y="1548676"/>
            <a:ext cx="10543032" cy="646331"/>
          </a:xfrm>
          <a:prstGeom prst="rect">
            <a:avLst/>
          </a:prstGeom>
        </p:spPr>
        <p:txBody>
          <a:bodyPr wrap="square">
            <a:spAutoFit/>
          </a:bodyPr>
          <a:lstStyle/>
          <a:p>
            <a:r>
              <a:rPr lang="en-US" dirty="0">
                <a:latin typeface="MinionPro-Regular"/>
              </a:rPr>
              <a:t>Under these circumstances, some of the energy supplied as heat to the system is returned to the surroundings</a:t>
            </a:r>
          </a:p>
          <a:p>
            <a:r>
              <a:rPr lang="en-US" dirty="0">
                <a:latin typeface="MinionPro-Regular"/>
              </a:rPr>
              <a:t>as </a:t>
            </a:r>
            <a:r>
              <a:rPr lang="en-US" b="1" dirty="0">
                <a:latin typeface="MinionPro-Regular"/>
              </a:rPr>
              <a:t>expansion work</a:t>
            </a:r>
            <a:endParaRPr lang="en-US" b="1" dirty="0"/>
          </a:p>
        </p:txBody>
      </p:sp>
      <p:grpSp>
        <p:nvGrpSpPr>
          <p:cNvPr id="5" name="Group 4">
            <a:extLst>
              <a:ext uri="{FF2B5EF4-FFF2-40B4-BE49-F238E27FC236}">
                <a16:creationId xmlns:a16="http://schemas.microsoft.com/office/drawing/2014/main" id="{893A0C9E-D603-4FD5-B3F4-7880B4735398}"/>
              </a:ext>
            </a:extLst>
          </p:cNvPr>
          <p:cNvGrpSpPr/>
          <p:nvPr/>
        </p:nvGrpSpPr>
        <p:grpSpPr>
          <a:xfrm>
            <a:off x="4917242" y="2813411"/>
            <a:ext cx="3193486" cy="3217164"/>
            <a:chOff x="118559" y="0"/>
            <a:chExt cx="1110761" cy="1571625"/>
          </a:xfrm>
        </p:grpSpPr>
        <p:sp>
          <p:nvSpPr>
            <p:cNvPr id="6" name="Shape 9786">
              <a:extLst>
                <a:ext uri="{FF2B5EF4-FFF2-40B4-BE49-F238E27FC236}">
                  <a16:creationId xmlns:a16="http://schemas.microsoft.com/office/drawing/2014/main" id="{C6FAC1BC-3A86-46F1-B39A-FE2FF00F45C6}"/>
                </a:ext>
              </a:extLst>
            </p:cNvPr>
            <p:cNvSpPr/>
            <p:nvPr/>
          </p:nvSpPr>
          <p:spPr>
            <a:xfrm>
              <a:off x="411300" y="852754"/>
              <a:ext cx="498958" cy="408242"/>
            </a:xfrm>
            <a:custGeom>
              <a:avLst/>
              <a:gdLst/>
              <a:ahLst/>
              <a:cxnLst/>
              <a:rect l="0" t="0" r="0" b="0"/>
              <a:pathLst>
                <a:path w="498958" h="408242">
                  <a:moveTo>
                    <a:pt x="297371" y="0"/>
                  </a:moveTo>
                  <a:lnTo>
                    <a:pt x="498958" y="206654"/>
                  </a:lnTo>
                  <a:lnTo>
                    <a:pt x="292329" y="408242"/>
                  </a:lnTo>
                  <a:lnTo>
                    <a:pt x="292329" y="307480"/>
                  </a:lnTo>
                  <a:lnTo>
                    <a:pt x="0" y="307480"/>
                  </a:lnTo>
                  <a:lnTo>
                    <a:pt x="0" y="100826"/>
                  </a:lnTo>
                  <a:lnTo>
                    <a:pt x="297371" y="100826"/>
                  </a:lnTo>
                  <a:lnTo>
                    <a:pt x="297371"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7" name="Shape 9787">
              <a:extLst>
                <a:ext uri="{FF2B5EF4-FFF2-40B4-BE49-F238E27FC236}">
                  <a16:creationId xmlns:a16="http://schemas.microsoft.com/office/drawing/2014/main" id="{814B2374-E2EF-469C-8DF1-3BB2733EFC2B}"/>
                </a:ext>
              </a:extLst>
            </p:cNvPr>
            <p:cNvSpPr/>
            <p:nvPr/>
          </p:nvSpPr>
          <p:spPr>
            <a:xfrm>
              <a:off x="408175" y="950443"/>
              <a:ext cx="251955" cy="212928"/>
            </a:xfrm>
            <a:custGeom>
              <a:avLst/>
              <a:gdLst/>
              <a:ahLst/>
              <a:cxnLst/>
              <a:rect l="0" t="0" r="0" b="0"/>
              <a:pathLst>
                <a:path w="251955" h="212928">
                  <a:moveTo>
                    <a:pt x="0" y="0"/>
                  </a:moveTo>
                  <a:lnTo>
                    <a:pt x="251955" y="0"/>
                  </a:lnTo>
                  <a:lnTo>
                    <a:pt x="251955" y="6261"/>
                  </a:lnTo>
                  <a:lnTo>
                    <a:pt x="6261" y="6261"/>
                  </a:lnTo>
                  <a:lnTo>
                    <a:pt x="6261" y="206667"/>
                  </a:lnTo>
                  <a:lnTo>
                    <a:pt x="251955" y="206667"/>
                  </a:lnTo>
                  <a:lnTo>
                    <a:pt x="251955" y="212928"/>
                  </a:lnTo>
                  <a:lnTo>
                    <a:pt x="0" y="212928"/>
                  </a:lnTo>
                  <a:lnTo>
                    <a:pt x="0" y="0"/>
                  </a:lnTo>
                  <a:close/>
                </a:path>
              </a:pathLst>
            </a:custGeom>
            <a:ln w="0" cap="flat">
              <a:miter lim="127000"/>
            </a:ln>
          </p:spPr>
          <p:style>
            <a:lnRef idx="0">
              <a:srgbClr val="000000">
                <a:alpha val="0"/>
              </a:srgbClr>
            </a:lnRef>
            <a:fillRef idx="1">
              <a:srgbClr val="FED277"/>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8" name="Shape 9788">
              <a:extLst>
                <a:ext uri="{FF2B5EF4-FFF2-40B4-BE49-F238E27FC236}">
                  <a16:creationId xmlns:a16="http://schemas.microsoft.com/office/drawing/2014/main" id="{42F8ACE3-F1EC-42C7-A3C6-2BC7E402546F}"/>
                </a:ext>
              </a:extLst>
            </p:cNvPr>
            <p:cNvSpPr/>
            <p:nvPr/>
          </p:nvSpPr>
          <p:spPr>
            <a:xfrm>
              <a:off x="660131" y="845071"/>
              <a:ext cx="254546" cy="423354"/>
            </a:xfrm>
            <a:custGeom>
              <a:avLst/>
              <a:gdLst/>
              <a:ahLst/>
              <a:cxnLst/>
              <a:rect l="0" t="0" r="0" b="0"/>
              <a:pathLst>
                <a:path w="254546" h="423354">
                  <a:moveTo>
                    <a:pt x="45402" y="0"/>
                  </a:moveTo>
                  <a:lnTo>
                    <a:pt x="254546" y="214388"/>
                  </a:lnTo>
                  <a:lnTo>
                    <a:pt x="40361" y="423354"/>
                  </a:lnTo>
                  <a:lnTo>
                    <a:pt x="40361" y="318300"/>
                  </a:lnTo>
                  <a:lnTo>
                    <a:pt x="0" y="318300"/>
                  </a:lnTo>
                  <a:lnTo>
                    <a:pt x="0" y="312039"/>
                  </a:lnTo>
                  <a:lnTo>
                    <a:pt x="46622" y="312039"/>
                  </a:lnTo>
                  <a:lnTo>
                    <a:pt x="46622" y="408508"/>
                  </a:lnTo>
                  <a:lnTo>
                    <a:pt x="245694" y="214275"/>
                  </a:lnTo>
                  <a:lnTo>
                    <a:pt x="51664" y="15363"/>
                  </a:lnTo>
                  <a:lnTo>
                    <a:pt x="51664" y="111633"/>
                  </a:lnTo>
                  <a:lnTo>
                    <a:pt x="0" y="111633"/>
                  </a:lnTo>
                  <a:lnTo>
                    <a:pt x="0" y="105372"/>
                  </a:lnTo>
                  <a:lnTo>
                    <a:pt x="45402" y="105372"/>
                  </a:lnTo>
                  <a:lnTo>
                    <a:pt x="45402" y="7683"/>
                  </a:lnTo>
                  <a:lnTo>
                    <a:pt x="45402" y="0"/>
                  </a:lnTo>
                  <a:close/>
                </a:path>
              </a:pathLst>
            </a:custGeom>
            <a:ln w="0" cap="flat">
              <a:miter lim="127000"/>
            </a:ln>
          </p:spPr>
          <p:style>
            <a:lnRef idx="0">
              <a:srgbClr val="000000">
                <a:alpha val="0"/>
              </a:srgbClr>
            </a:lnRef>
            <a:fillRef idx="1">
              <a:srgbClr val="FED277"/>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36B8DF7-E571-42AD-9BC3-615B92F7E281}"/>
                </a:ext>
              </a:extLst>
            </p:cNvPr>
            <p:cNvPicPr/>
            <p:nvPr/>
          </p:nvPicPr>
          <p:blipFill>
            <a:blip r:embed="rId2"/>
            <a:stretch>
              <a:fillRect/>
            </a:stretch>
          </p:blipFill>
          <p:spPr>
            <a:xfrm>
              <a:off x="657578" y="1905"/>
              <a:ext cx="563880" cy="149352"/>
            </a:xfrm>
            <a:prstGeom prst="rect">
              <a:avLst/>
            </a:prstGeom>
          </p:spPr>
        </p:pic>
        <p:sp>
          <p:nvSpPr>
            <p:cNvPr id="10" name="Shape 9791">
              <a:extLst>
                <a:ext uri="{FF2B5EF4-FFF2-40B4-BE49-F238E27FC236}">
                  <a16:creationId xmlns:a16="http://schemas.microsoft.com/office/drawing/2014/main" id="{8D03C63C-6E28-42C7-B929-33D09443B543}"/>
                </a:ext>
              </a:extLst>
            </p:cNvPr>
            <p:cNvSpPr/>
            <p:nvPr/>
          </p:nvSpPr>
          <p:spPr>
            <a:xfrm>
              <a:off x="659724" y="1409674"/>
              <a:ext cx="567080" cy="81649"/>
            </a:xfrm>
            <a:custGeom>
              <a:avLst/>
              <a:gdLst/>
              <a:ahLst/>
              <a:cxnLst/>
              <a:rect l="0" t="0" r="0" b="0"/>
              <a:pathLst>
                <a:path w="567080" h="81649">
                  <a:moveTo>
                    <a:pt x="283540" y="0"/>
                  </a:moveTo>
                  <a:cubicBezTo>
                    <a:pt x="341795" y="0"/>
                    <a:pt x="395910" y="4966"/>
                    <a:pt x="440906" y="13475"/>
                  </a:cubicBezTo>
                  <a:cubicBezTo>
                    <a:pt x="485902" y="21996"/>
                    <a:pt x="521703" y="33998"/>
                    <a:pt x="543636" y="48489"/>
                  </a:cubicBezTo>
                  <a:cubicBezTo>
                    <a:pt x="558178" y="58115"/>
                    <a:pt x="567017" y="69152"/>
                    <a:pt x="567080" y="81649"/>
                  </a:cubicBezTo>
                  <a:lnTo>
                    <a:pt x="560819" y="81649"/>
                  </a:lnTo>
                  <a:cubicBezTo>
                    <a:pt x="560883" y="72454"/>
                    <a:pt x="554025" y="62853"/>
                    <a:pt x="540182" y="53708"/>
                  </a:cubicBezTo>
                  <a:cubicBezTo>
                    <a:pt x="526428" y="44590"/>
                    <a:pt x="506146" y="36182"/>
                    <a:pt x="480974" y="29147"/>
                  </a:cubicBezTo>
                  <a:cubicBezTo>
                    <a:pt x="430619" y="15037"/>
                    <a:pt x="360731" y="6262"/>
                    <a:pt x="283540" y="6262"/>
                  </a:cubicBezTo>
                  <a:cubicBezTo>
                    <a:pt x="225641" y="6262"/>
                    <a:pt x="171869" y="11202"/>
                    <a:pt x="127343" y="19622"/>
                  </a:cubicBezTo>
                  <a:cubicBezTo>
                    <a:pt x="82829" y="28029"/>
                    <a:pt x="47523" y="40005"/>
                    <a:pt x="26899" y="53708"/>
                  </a:cubicBezTo>
                  <a:cubicBezTo>
                    <a:pt x="13056" y="62853"/>
                    <a:pt x="6197" y="72454"/>
                    <a:pt x="6261" y="81649"/>
                  </a:cubicBezTo>
                  <a:lnTo>
                    <a:pt x="0" y="81649"/>
                  </a:lnTo>
                  <a:cubicBezTo>
                    <a:pt x="63" y="69152"/>
                    <a:pt x="8890" y="58115"/>
                    <a:pt x="23444" y="48489"/>
                  </a:cubicBezTo>
                  <a:cubicBezTo>
                    <a:pt x="38062" y="38798"/>
                    <a:pt x="58852" y="30290"/>
                    <a:pt x="84417" y="23114"/>
                  </a:cubicBezTo>
                  <a:cubicBezTo>
                    <a:pt x="135547" y="8801"/>
                    <a:pt x="205867" y="13"/>
                    <a:pt x="283540"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11" name="Shape 9792">
              <a:extLst>
                <a:ext uri="{FF2B5EF4-FFF2-40B4-BE49-F238E27FC236}">
                  <a16:creationId xmlns:a16="http://schemas.microsoft.com/office/drawing/2014/main" id="{0147E785-30E0-461F-ABA6-D03DE0339E3B}"/>
                </a:ext>
              </a:extLst>
            </p:cNvPr>
            <p:cNvSpPr/>
            <p:nvPr/>
          </p:nvSpPr>
          <p:spPr>
            <a:xfrm>
              <a:off x="660334" y="450811"/>
              <a:ext cx="565861" cy="157023"/>
            </a:xfrm>
            <a:custGeom>
              <a:avLst/>
              <a:gdLst/>
              <a:ahLst/>
              <a:cxnLst/>
              <a:rect l="0" t="0" r="0" b="0"/>
              <a:pathLst>
                <a:path w="565861" h="157023">
                  <a:moveTo>
                    <a:pt x="282931" y="0"/>
                  </a:moveTo>
                  <a:cubicBezTo>
                    <a:pt x="439191" y="0"/>
                    <a:pt x="565861" y="35141"/>
                    <a:pt x="565861" y="78499"/>
                  </a:cubicBezTo>
                  <a:cubicBezTo>
                    <a:pt x="565861" y="121857"/>
                    <a:pt x="439191" y="157023"/>
                    <a:pt x="282931" y="157023"/>
                  </a:cubicBezTo>
                  <a:cubicBezTo>
                    <a:pt x="126670" y="157023"/>
                    <a:pt x="0" y="121857"/>
                    <a:pt x="0" y="78499"/>
                  </a:cubicBezTo>
                  <a:cubicBezTo>
                    <a:pt x="0" y="35141"/>
                    <a:pt x="126670" y="0"/>
                    <a:pt x="282931" y="0"/>
                  </a:cubicBezTo>
                  <a:close/>
                </a:path>
              </a:pathLst>
            </a:custGeom>
            <a:ln w="0" cap="flat">
              <a:miter lim="127000"/>
            </a:ln>
          </p:spPr>
          <p:style>
            <a:lnRef idx="0">
              <a:srgbClr val="000000">
                <a:alpha val="0"/>
              </a:srgbClr>
            </a:lnRef>
            <a:fillRef idx="1">
              <a:srgbClr val="948D89"/>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C88BAF8-B761-4187-A416-BDDD2CC90A84}"/>
                </a:ext>
              </a:extLst>
            </p:cNvPr>
            <p:cNvPicPr/>
            <p:nvPr/>
          </p:nvPicPr>
          <p:blipFill>
            <a:blip r:embed="rId3"/>
            <a:stretch>
              <a:fillRect/>
            </a:stretch>
          </p:blipFill>
          <p:spPr>
            <a:xfrm>
              <a:off x="838426" y="43561"/>
              <a:ext cx="210312" cy="112776"/>
            </a:xfrm>
            <a:prstGeom prst="rect">
              <a:avLst/>
            </a:prstGeom>
          </p:spPr>
        </p:pic>
        <p:pic>
          <p:nvPicPr>
            <p:cNvPr id="13" name="Picture 12">
              <a:extLst>
                <a:ext uri="{FF2B5EF4-FFF2-40B4-BE49-F238E27FC236}">
                  <a16:creationId xmlns:a16="http://schemas.microsoft.com/office/drawing/2014/main" id="{750A2680-3EDC-4AF2-860D-DC96C960F0E5}"/>
                </a:ext>
              </a:extLst>
            </p:cNvPr>
            <p:cNvPicPr/>
            <p:nvPr/>
          </p:nvPicPr>
          <p:blipFill>
            <a:blip r:embed="rId4"/>
            <a:stretch>
              <a:fillRect/>
            </a:stretch>
          </p:blipFill>
          <p:spPr>
            <a:xfrm>
              <a:off x="829282" y="36449"/>
              <a:ext cx="225552" cy="115824"/>
            </a:xfrm>
            <a:prstGeom prst="rect">
              <a:avLst/>
            </a:prstGeom>
          </p:spPr>
        </p:pic>
        <p:pic>
          <p:nvPicPr>
            <p:cNvPr id="14" name="Picture 13">
              <a:extLst>
                <a:ext uri="{FF2B5EF4-FFF2-40B4-BE49-F238E27FC236}">
                  <a16:creationId xmlns:a16="http://schemas.microsoft.com/office/drawing/2014/main" id="{A15671E3-AEB2-457B-B50D-32B3FEB4145B}"/>
                </a:ext>
              </a:extLst>
            </p:cNvPr>
            <p:cNvPicPr/>
            <p:nvPr/>
          </p:nvPicPr>
          <p:blipFill>
            <a:blip r:embed="rId5"/>
            <a:stretch>
              <a:fillRect/>
            </a:stretch>
          </p:blipFill>
          <p:spPr>
            <a:xfrm>
              <a:off x="654530" y="90297"/>
              <a:ext cx="569976" cy="1481328"/>
            </a:xfrm>
            <a:prstGeom prst="rect">
              <a:avLst/>
            </a:prstGeom>
          </p:spPr>
        </p:pic>
        <p:pic>
          <p:nvPicPr>
            <p:cNvPr id="15" name="Picture 14">
              <a:extLst>
                <a:ext uri="{FF2B5EF4-FFF2-40B4-BE49-F238E27FC236}">
                  <a16:creationId xmlns:a16="http://schemas.microsoft.com/office/drawing/2014/main" id="{13C0CC8D-D791-413B-9D85-0689DB479339}"/>
                </a:ext>
              </a:extLst>
            </p:cNvPr>
            <p:cNvPicPr/>
            <p:nvPr/>
          </p:nvPicPr>
          <p:blipFill>
            <a:blip r:embed="rId5"/>
            <a:stretch>
              <a:fillRect/>
            </a:stretch>
          </p:blipFill>
          <p:spPr>
            <a:xfrm>
              <a:off x="654530" y="90297"/>
              <a:ext cx="569976" cy="1481328"/>
            </a:xfrm>
            <a:prstGeom prst="rect">
              <a:avLst/>
            </a:prstGeom>
          </p:spPr>
        </p:pic>
        <p:pic>
          <p:nvPicPr>
            <p:cNvPr id="16" name="Picture 15">
              <a:extLst>
                <a:ext uri="{FF2B5EF4-FFF2-40B4-BE49-F238E27FC236}">
                  <a16:creationId xmlns:a16="http://schemas.microsoft.com/office/drawing/2014/main" id="{3BBB69A9-381E-490D-9E95-782189B62B48}"/>
                </a:ext>
              </a:extLst>
            </p:cNvPr>
            <p:cNvPicPr/>
            <p:nvPr/>
          </p:nvPicPr>
          <p:blipFill>
            <a:blip r:embed="rId5"/>
            <a:stretch>
              <a:fillRect/>
            </a:stretch>
          </p:blipFill>
          <p:spPr>
            <a:xfrm>
              <a:off x="654530" y="90297"/>
              <a:ext cx="569976" cy="1481328"/>
            </a:xfrm>
            <a:prstGeom prst="rect">
              <a:avLst/>
            </a:prstGeom>
          </p:spPr>
        </p:pic>
        <p:pic>
          <p:nvPicPr>
            <p:cNvPr id="17" name="Picture 16">
              <a:extLst>
                <a:ext uri="{FF2B5EF4-FFF2-40B4-BE49-F238E27FC236}">
                  <a16:creationId xmlns:a16="http://schemas.microsoft.com/office/drawing/2014/main" id="{4D06BE5C-E900-49FD-B287-832BC22F654F}"/>
                </a:ext>
              </a:extLst>
            </p:cNvPr>
            <p:cNvPicPr/>
            <p:nvPr/>
          </p:nvPicPr>
          <p:blipFill>
            <a:blip r:embed="rId6"/>
            <a:stretch>
              <a:fillRect/>
            </a:stretch>
          </p:blipFill>
          <p:spPr>
            <a:xfrm>
              <a:off x="654530" y="575945"/>
              <a:ext cx="569976" cy="990600"/>
            </a:xfrm>
            <a:prstGeom prst="rect">
              <a:avLst/>
            </a:prstGeom>
          </p:spPr>
        </p:pic>
        <p:pic>
          <p:nvPicPr>
            <p:cNvPr id="18" name="Picture 17">
              <a:extLst>
                <a:ext uri="{FF2B5EF4-FFF2-40B4-BE49-F238E27FC236}">
                  <a16:creationId xmlns:a16="http://schemas.microsoft.com/office/drawing/2014/main" id="{DFE4253F-765D-41B8-934C-3834829B95A8}"/>
                </a:ext>
              </a:extLst>
            </p:cNvPr>
            <p:cNvPicPr/>
            <p:nvPr/>
          </p:nvPicPr>
          <p:blipFill>
            <a:blip r:embed="rId6"/>
            <a:stretch>
              <a:fillRect/>
            </a:stretch>
          </p:blipFill>
          <p:spPr>
            <a:xfrm>
              <a:off x="654530" y="575945"/>
              <a:ext cx="569976" cy="990600"/>
            </a:xfrm>
            <a:prstGeom prst="rect">
              <a:avLst/>
            </a:prstGeom>
          </p:spPr>
        </p:pic>
        <p:pic>
          <p:nvPicPr>
            <p:cNvPr id="19" name="Picture 18">
              <a:extLst>
                <a:ext uri="{FF2B5EF4-FFF2-40B4-BE49-F238E27FC236}">
                  <a16:creationId xmlns:a16="http://schemas.microsoft.com/office/drawing/2014/main" id="{630D66C6-8CFF-4240-B5A3-A76E2684379A}"/>
                </a:ext>
              </a:extLst>
            </p:cNvPr>
            <p:cNvPicPr/>
            <p:nvPr/>
          </p:nvPicPr>
          <p:blipFill>
            <a:blip r:embed="rId6"/>
            <a:stretch>
              <a:fillRect/>
            </a:stretch>
          </p:blipFill>
          <p:spPr>
            <a:xfrm>
              <a:off x="654530" y="575945"/>
              <a:ext cx="569976" cy="990600"/>
            </a:xfrm>
            <a:prstGeom prst="rect">
              <a:avLst/>
            </a:prstGeom>
          </p:spPr>
        </p:pic>
        <p:pic>
          <p:nvPicPr>
            <p:cNvPr id="20" name="Picture 19">
              <a:extLst>
                <a:ext uri="{FF2B5EF4-FFF2-40B4-BE49-F238E27FC236}">
                  <a16:creationId xmlns:a16="http://schemas.microsoft.com/office/drawing/2014/main" id="{7AFB5C22-6519-4A9E-88EC-26938B8B0311}"/>
                </a:ext>
              </a:extLst>
            </p:cNvPr>
            <p:cNvPicPr/>
            <p:nvPr/>
          </p:nvPicPr>
          <p:blipFill>
            <a:blip r:embed="rId6"/>
            <a:stretch>
              <a:fillRect/>
            </a:stretch>
          </p:blipFill>
          <p:spPr>
            <a:xfrm>
              <a:off x="654530" y="575945"/>
              <a:ext cx="569976" cy="990600"/>
            </a:xfrm>
            <a:prstGeom prst="rect">
              <a:avLst/>
            </a:prstGeom>
          </p:spPr>
        </p:pic>
        <p:pic>
          <p:nvPicPr>
            <p:cNvPr id="21" name="Picture 20">
              <a:extLst>
                <a:ext uri="{FF2B5EF4-FFF2-40B4-BE49-F238E27FC236}">
                  <a16:creationId xmlns:a16="http://schemas.microsoft.com/office/drawing/2014/main" id="{F6ADD1F2-912D-477C-B943-CCC2FE3E6B71}"/>
                </a:ext>
              </a:extLst>
            </p:cNvPr>
            <p:cNvPicPr/>
            <p:nvPr/>
          </p:nvPicPr>
          <p:blipFill>
            <a:blip r:embed="rId7"/>
            <a:stretch>
              <a:fillRect/>
            </a:stretch>
          </p:blipFill>
          <p:spPr>
            <a:xfrm>
              <a:off x="654530" y="856361"/>
              <a:ext cx="249936" cy="399288"/>
            </a:xfrm>
            <a:prstGeom prst="rect">
              <a:avLst/>
            </a:prstGeom>
          </p:spPr>
        </p:pic>
        <p:pic>
          <p:nvPicPr>
            <p:cNvPr id="22" name="Picture 21">
              <a:extLst>
                <a:ext uri="{FF2B5EF4-FFF2-40B4-BE49-F238E27FC236}">
                  <a16:creationId xmlns:a16="http://schemas.microsoft.com/office/drawing/2014/main" id="{E33C0BA7-6B0E-4F8E-9A2A-2234A2A77E02}"/>
                </a:ext>
              </a:extLst>
            </p:cNvPr>
            <p:cNvPicPr/>
            <p:nvPr/>
          </p:nvPicPr>
          <p:blipFill>
            <a:blip r:embed="rId8"/>
            <a:stretch>
              <a:fillRect/>
            </a:stretch>
          </p:blipFill>
          <p:spPr>
            <a:xfrm>
              <a:off x="654530" y="840105"/>
              <a:ext cx="259080" cy="426720"/>
            </a:xfrm>
            <a:prstGeom prst="rect">
              <a:avLst/>
            </a:prstGeom>
          </p:spPr>
        </p:pic>
        <p:pic>
          <p:nvPicPr>
            <p:cNvPr id="23" name="Picture 22">
              <a:extLst>
                <a:ext uri="{FF2B5EF4-FFF2-40B4-BE49-F238E27FC236}">
                  <a16:creationId xmlns:a16="http://schemas.microsoft.com/office/drawing/2014/main" id="{A279CE26-BB31-405E-8403-29FB7AEFC0BE}"/>
                </a:ext>
              </a:extLst>
            </p:cNvPr>
            <p:cNvPicPr/>
            <p:nvPr/>
          </p:nvPicPr>
          <p:blipFill>
            <a:blip r:embed="rId9"/>
            <a:stretch>
              <a:fillRect/>
            </a:stretch>
          </p:blipFill>
          <p:spPr>
            <a:xfrm>
              <a:off x="657578" y="1406017"/>
              <a:ext cx="569976" cy="85344"/>
            </a:xfrm>
            <a:prstGeom prst="rect">
              <a:avLst/>
            </a:prstGeom>
          </p:spPr>
        </p:pic>
        <p:pic>
          <p:nvPicPr>
            <p:cNvPr id="24" name="Picture 23">
              <a:extLst>
                <a:ext uri="{FF2B5EF4-FFF2-40B4-BE49-F238E27FC236}">
                  <a16:creationId xmlns:a16="http://schemas.microsoft.com/office/drawing/2014/main" id="{03C31DF5-546F-481D-A134-6A7F56DDC8F1}"/>
                </a:ext>
              </a:extLst>
            </p:cNvPr>
            <p:cNvPicPr/>
            <p:nvPr/>
          </p:nvPicPr>
          <p:blipFill>
            <a:blip r:embed="rId10"/>
            <a:stretch>
              <a:fillRect/>
            </a:stretch>
          </p:blipFill>
          <p:spPr>
            <a:xfrm>
              <a:off x="657578" y="526161"/>
              <a:ext cx="569976" cy="131064"/>
            </a:xfrm>
            <a:prstGeom prst="rect">
              <a:avLst/>
            </a:prstGeom>
          </p:spPr>
        </p:pic>
        <p:pic>
          <p:nvPicPr>
            <p:cNvPr id="25" name="Picture 24">
              <a:extLst>
                <a:ext uri="{FF2B5EF4-FFF2-40B4-BE49-F238E27FC236}">
                  <a16:creationId xmlns:a16="http://schemas.microsoft.com/office/drawing/2014/main" id="{F5D56CF0-BBD5-4BAC-B912-9FE21C26395D}"/>
                </a:ext>
              </a:extLst>
            </p:cNvPr>
            <p:cNvPicPr/>
            <p:nvPr/>
          </p:nvPicPr>
          <p:blipFill>
            <a:blip r:embed="rId11"/>
            <a:stretch>
              <a:fillRect/>
            </a:stretch>
          </p:blipFill>
          <p:spPr>
            <a:xfrm>
              <a:off x="654530" y="453009"/>
              <a:ext cx="569976" cy="155448"/>
            </a:xfrm>
            <a:prstGeom prst="rect">
              <a:avLst/>
            </a:prstGeom>
          </p:spPr>
        </p:pic>
        <p:pic>
          <p:nvPicPr>
            <p:cNvPr id="26" name="Picture 25">
              <a:extLst>
                <a:ext uri="{FF2B5EF4-FFF2-40B4-BE49-F238E27FC236}">
                  <a16:creationId xmlns:a16="http://schemas.microsoft.com/office/drawing/2014/main" id="{5E303CC7-85B5-408D-AEF9-EB691D6E09A6}"/>
                </a:ext>
              </a:extLst>
            </p:cNvPr>
            <p:cNvPicPr/>
            <p:nvPr/>
          </p:nvPicPr>
          <p:blipFill>
            <a:blip r:embed="rId12"/>
            <a:stretch>
              <a:fillRect/>
            </a:stretch>
          </p:blipFill>
          <p:spPr>
            <a:xfrm>
              <a:off x="743938" y="154305"/>
              <a:ext cx="396240" cy="301752"/>
            </a:xfrm>
            <a:prstGeom prst="rect">
              <a:avLst/>
            </a:prstGeom>
          </p:spPr>
        </p:pic>
        <p:pic>
          <p:nvPicPr>
            <p:cNvPr id="27" name="Picture 26">
              <a:extLst>
                <a:ext uri="{FF2B5EF4-FFF2-40B4-BE49-F238E27FC236}">
                  <a16:creationId xmlns:a16="http://schemas.microsoft.com/office/drawing/2014/main" id="{8B7E9705-6678-4024-88D6-37D8F6CD210D}"/>
                </a:ext>
              </a:extLst>
            </p:cNvPr>
            <p:cNvPicPr/>
            <p:nvPr/>
          </p:nvPicPr>
          <p:blipFill>
            <a:blip r:embed="rId13"/>
            <a:stretch>
              <a:fillRect/>
            </a:stretch>
          </p:blipFill>
          <p:spPr>
            <a:xfrm>
              <a:off x="841474" y="445897"/>
              <a:ext cx="204216" cy="94488"/>
            </a:xfrm>
            <a:prstGeom prst="rect">
              <a:avLst/>
            </a:prstGeom>
          </p:spPr>
        </p:pic>
        <p:pic>
          <p:nvPicPr>
            <p:cNvPr id="28" name="Picture 27">
              <a:extLst>
                <a:ext uri="{FF2B5EF4-FFF2-40B4-BE49-F238E27FC236}">
                  <a16:creationId xmlns:a16="http://schemas.microsoft.com/office/drawing/2014/main" id="{EA95F00E-6F08-47DD-9E71-44C302A89A66}"/>
                </a:ext>
              </a:extLst>
            </p:cNvPr>
            <p:cNvPicPr/>
            <p:nvPr/>
          </p:nvPicPr>
          <p:blipFill>
            <a:blip r:embed="rId14"/>
            <a:stretch>
              <a:fillRect/>
            </a:stretch>
          </p:blipFill>
          <p:spPr>
            <a:xfrm>
              <a:off x="730730" y="151257"/>
              <a:ext cx="423672" cy="304800"/>
            </a:xfrm>
            <a:prstGeom prst="rect">
              <a:avLst/>
            </a:prstGeom>
          </p:spPr>
        </p:pic>
        <p:pic>
          <p:nvPicPr>
            <p:cNvPr id="29" name="Picture 28">
              <a:extLst>
                <a:ext uri="{FF2B5EF4-FFF2-40B4-BE49-F238E27FC236}">
                  <a16:creationId xmlns:a16="http://schemas.microsoft.com/office/drawing/2014/main" id="{6AC133A6-69C7-44B5-8A1F-3981ABDF9883}"/>
                </a:ext>
              </a:extLst>
            </p:cNvPr>
            <p:cNvPicPr/>
            <p:nvPr/>
          </p:nvPicPr>
          <p:blipFill>
            <a:blip r:embed="rId14"/>
            <a:stretch>
              <a:fillRect/>
            </a:stretch>
          </p:blipFill>
          <p:spPr>
            <a:xfrm>
              <a:off x="730730" y="151257"/>
              <a:ext cx="423672" cy="304800"/>
            </a:xfrm>
            <a:prstGeom prst="rect">
              <a:avLst/>
            </a:prstGeom>
          </p:spPr>
        </p:pic>
        <p:pic>
          <p:nvPicPr>
            <p:cNvPr id="30" name="Picture 29">
              <a:extLst>
                <a:ext uri="{FF2B5EF4-FFF2-40B4-BE49-F238E27FC236}">
                  <a16:creationId xmlns:a16="http://schemas.microsoft.com/office/drawing/2014/main" id="{DD24A12E-FEE9-4576-B410-455059B4F3E7}"/>
                </a:ext>
              </a:extLst>
            </p:cNvPr>
            <p:cNvPicPr/>
            <p:nvPr/>
          </p:nvPicPr>
          <p:blipFill>
            <a:blip r:embed="rId15"/>
            <a:stretch>
              <a:fillRect/>
            </a:stretch>
          </p:blipFill>
          <p:spPr>
            <a:xfrm>
              <a:off x="835378" y="449961"/>
              <a:ext cx="216408" cy="97536"/>
            </a:xfrm>
            <a:prstGeom prst="rect">
              <a:avLst/>
            </a:prstGeom>
          </p:spPr>
        </p:pic>
        <p:sp>
          <p:nvSpPr>
            <p:cNvPr id="31" name="Shape 9831">
              <a:extLst>
                <a:ext uri="{FF2B5EF4-FFF2-40B4-BE49-F238E27FC236}">
                  <a16:creationId xmlns:a16="http://schemas.microsoft.com/office/drawing/2014/main" id="{DE117D59-4B62-49DE-8AC3-0EAD9137A2A3}"/>
                </a:ext>
              </a:extLst>
            </p:cNvPr>
            <p:cNvSpPr/>
            <p:nvPr/>
          </p:nvSpPr>
          <p:spPr>
            <a:xfrm>
              <a:off x="657210" y="0"/>
              <a:ext cx="572110" cy="153771"/>
            </a:xfrm>
            <a:custGeom>
              <a:avLst/>
              <a:gdLst/>
              <a:ahLst/>
              <a:cxnLst/>
              <a:rect l="0" t="0" r="0" b="0"/>
              <a:pathLst>
                <a:path w="572110" h="153771">
                  <a:moveTo>
                    <a:pt x="286055" y="0"/>
                  </a:moveTo>
                  <a:cubicBezTo>
                    <a:pt x="344831" y="0"/>
                    <a:pt x="399428" y="4966"/>
                    <a:pt x="444817" y="13462"/>
                  </a:cubicBezTo>
                  <a:cubicBezTo>
                    <a:pt x="490220" y="21983"/>
                    <a:pt x="526352" y="33985"/>
                    <a:pt x="548475" y="48463"/>
                  </a:cubicBezTo>
                  <a:cubicBezTo>
                    <a:pt x="563131" y="58089"/>
                    <a:pt x="572046" y="69126"/>
                    <a:pt x="572110" y="81635"/>
                  </a:cubicBezTo>
                  <a:cubicBezTo>
                    <a:pt x="572097" y="85978"/>
                    <a:pt x="571005" y="90132"/>
                    <a:pt x="568973" y="94132"/>
                  </a:cubicBezTo>
                  <a:lnTo>
                    <a:pt x="568973" y="81635"/>
                  </a:lnTo>
                  <a:cubicBezTo>
                    <a:pt x="568973" y="113664"/>
                    <a:pt x="499872" y="141211"/>
                    <a:pt x="400774" y="153429"/>
                  </a:cubicBezTo>
                  <a:lnTo>
                    <a:pt x="398018" y="150609"/>
                  </a:lnTo>
                  <a:cubicBezTo>
                    <a:pt x="414071" y="148679"/>
                    <a:pt x="429336" y="146355"/>
                    <a:pt x="443662" y="143662"/>
                  </a:cubicBezTo>
                  <a:cubicBezTo>
                    <a:pt x="488582" y="135255"/>
                    <a:pt x="524205" y="123279"/>
                    <a:pt x="545033" y="109575"/>
                  </a:cubicBezTo>
                  <a:cubicBezTo>
                    <a:pt x="558953" y="100469"/>
                    <a:pt x="565861" y="90881"/>
                    <a:pt x="565849" y="81749"/>
                  </a:cubicBezTo>
                  <a:lnTo>
                    <a:pt x="565849" y="81534"/>
                  </a:lnTo>
                  <a:cubicBezTo>
                    <a:pt x="565861" y="72389"/>
                    <a:pt x="558953" y="62814"/>
                    <a:pt x="545033" y="53695"/>
                  </a:cubicBezTo>
                  <a:cubicBezTo>
                    <a:pt x="531152" y="44590"/>
                    <a:pt x="510680" y="36182"/>
                    <a:pt x="485280" y="29133"/>
                  </a:cubicBezTo>
                  <a:cubicBezTo>
                    <a:pt x="434480" y="15036"/>
                    <a:pt x="363982" y="6261"/>
                    <a:pt x="286106" y="6261"/>
                  </a:cubicBezTo>
                  <a:lnTo>
                    <a:pt x="286042" y="6261"/>
                  </a:lnTo>
                  <a:cubicBezTo>
                    <a:pt x="227622" y="6261"/>
                    <a:pt x="173368" y="11201"/>
                    <a:pt x="128448" y="19621"/>
                  </a:cubicBezTo>
                  <a:cubicBezTo>
                    <a:pt x="83528" y="28016"/>
                    <a:pt x="47917" y="40005"/>
                    <a:pt x="27076" y="53695"/>
                  </a:cubicBezTo>
                  <a:cubicBezTo>
                    <a:pt x="13170" y="62814"/>
                    <a:pt x="6248" y="72389"/>
                    <a:pt x="6261" y="81534"/>
                  </a:cubicBezTo>
                  <a:cubicBezTo>
                    <a:pt x="6261" y="81572"/>
                    <a:pt x="6261" y="81610"/>
                    <a:pt x="6261" y="81635"/>
                  </a:cubicBezTo>
                  <a:cubicBezTo>
                    <a:pt x="6261" y="81673"/>
                    <a:pt x="6261" y="81711"/>
                    <a:pt x="6261" y="81749"/>
                  </a:cubicBezTo>
                  <a:cubicBezTo>
                    <a:pt x="6248" y="90881"/>
                    <a:pt x="13170" y="100469"/>
                    <a:pt x="27076" y="109575"/>
                  </a:cubicBezTo>
                  <a:cubicBezTo>
                    <a:pt x="40958" y="118694"/>
                    <a:pt x="61430" y="127088"/>
                    <a:pt x="86830" y="134124"/>
                  </a:cubicBezTo>
                  <a:cubicBezTo>
                    <a:pt x="112446" y="141236"/>
                    <a:pt x="143053" y="147002"/>
                    <a:pt x="177102" y="150952"/>
                  </a:cubicBezTo>
                  <a:lnTo>
                    <a:pt x="174219" y="153771"/>
                  </a:lnTo>
                  <a:cubicBezTo>
                    <a:pt x="73584" y="141744"/>
                    <a:pt x="3124" y="113970"/>
                    <a:pt x="3124" y="81635"/>
                  </a:cubicBezTo>
                  <a:lnTo>
                    <a:pt x="3124" y="94132"/>
                  </a:lnTo>
                  <a:cubicBezTo>
                    <a:pt x="1092" y="90132"/>
                    <a:pt x="25" y="85978"/>
                    <a:pt x="0" y="81635"/>
                  </a:cubicBezTo>
                  <a:cubicBezTo>
                    <a:pt x="64" y="69126"/>
                    <a:pt x="8979" y="58089"/>
                    <a:pt x="23647" y="48463"/>
                  </a:cubicBezTo>
                  <a:cubicBezTo>
                    <a:pt x="38392" y="38798"/>
                    <a:pt x="59360" y="30276"/>
                    <a:pt x="85154" y="23113"/>
                  </a:cubicBezTo>
                  <a:cubicBezTo>
                    <a:pt x="136741" y="8801"/>
                    <a:pt x="207683" y="0"/>
                    <a:pt x="286055"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2" name="Shape 9832">
              <a:extLst>
                <a:ext uri="{FF2B5EF4-FFF2-40B4-BE49-F238E27FC236}">
                  <a16:creationId xmlns:a16="http://schemas.microsoft.com/office/drawing/2014/main" id="{4E528F20-2648-4B88-99D8-BB629423DB16}"/>
                </a:ext>
              </a:extLst>
            </p:cNvPr>
            <p:cNvSpPr/>
            <p:nvPr/>
          </p:nvSpPr>
          <p:spPr>
            <a:xfrm>
              <a:off x="839442" y="151511"/>
              <a:ext cx="210693" cy="8636"/>
            </a:xfrm>
            <a:custGeom>
              <a:avLst/>
              <a:gdLst/>
              <a:ahLst/>
              <a:cxnLst/>
              <a:rect l="0" t="0" r="0" b="0"/>
              <a:pathLst>
                <a:path w="210693" h="8636">
                  <a:moveTo>
                    <a:pt x="207912" y="0"/>
                  </a:moveTo>
                  <a:lnTo>
                    <a:pt x="210693" y="2845"/>
                  </a:lnTo>
                  <a:cubicBezTo>
                    <a:pt x="177711" y="6579"/>
                    <a:pt x="141631" y="8636"/>
                    <a:pt x="103823" y="8636"/>
                  </a:cubicBezTo>
                  <a:cubicBezTo>
                    <a:pt x="67170" y="8636"/>
                    <a:pt x="32156" y="6706"/>
                    <a:pt x="0" y="3175"/>
                  </a:cubicBezTo>
                  <a:lnTo>
                    <a:pt x="2908" y="343"/>
                  </a:lnTo>
                  <a:cubicBezTo>
                    <a:pt x="34214" y="3683"/>
                    <a:pt x="68212" y="5499"/>
                    <a:pt x="103759" y="5499"/>
                  </a:cubicBezTo>
                  <a:lnTo>
                    <a:pt x="103835" y="5499"/>
                  </a:lnTo>
                  <a:cubicBezTo>
                    <a:pt x="140602" y="5499"/>
                    <a:pt x="175743" y="3556"/>
                    <a:pt x="207912" y="0"/>
                  </a:cubicBezTo>
                  <a:close/>
                </a:path>
              </a:pathLst>
            </a:custGeom>
            <a:ln w="0" cap="flat">
              <a:miter lim="127000"/>
            </a:ln>
          </p:spPr>
          <p:style>
            <a:lnRef idx="0">
              <a:srgbClr val="000000">
                <a:alpha val="0"/>
              </a:srgbClr>
            </a:lnRef>
            <a:fillRef idx="1">
              <a:srgbClr val="FFFEFC"/>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3" name="Shape 9833">
              <a:extLst>
                <a:ext uri="{FF2B5EF4-FFF2-40B4-BE49-F238E27FC236}">
                  <a16:creationId xmlns:a16="http://schemas.microsoft.com/office/drawing/2014/main" id="{0BA2E2D4-E354-4008-9148-16EEFD105AB4}"/>
                </a:ext>
              </a:extLst>
            </p:cNvPr>
            <p:cNvSpPr/>
            <p:nvPr/>
          </p:nvSpPr>
          <p:spPr>
            <a:xfrm>
              <a:off x="831428" y="150964"/>
              <a:ext cx="10922" cy="3734"/>
            </a:xfrm>
            <a:custGeom>
              <a:avLst/>
              <a:gdLst/>
              <a:ahLst/>
              <a:cxnLst/>
              <a:rect l="0" t="0" r="0" b="0"/>
              <a:pathLst>
                <a:path w="10922" h="3734">
                  <a:moveTo>
                    <a:pt x="2870" y="0"/>
                  </a:moveTo>
                  <a:cubicBezTo>
                    <a:pt x="5537" y="305"/>
                    <a:pt x="8217" y="610"/>
                    <a:pt x="10922" y="901"/>
                  </a:cubicBezTo>
                  <a:lnTo>
                    <a:pt x="8026" y="3734"/>
                  </a:lnTo>
                  <a:cubicBezTo>
                    <a:pt x="5334" y="3442"/>
                    <a:pt x="2654" y="3125"/>
                    <a:pt x="0" y="2819"/>
                  </a:cubicBezTo>
                  <a:lnTo>
                    <a:pt x="2870" y="0"/>
                  </a:lnTo>
                  <a:close/>
                </a:path>
              </a:pathLst>
            </a:custGeom>
            <a:ln w="0" cap="flat">
              <a:miter lim="127000"/>
            </a:ln>
          </p:spPr>
          <p:style>
            <a:lnRef idx="0">
              <a:srgbClr val="000000">
                <a:alpha val="0"/>
              </a:srgbClr>
            </a:lnRef>
            <a:fillRef idx="1">
              <a:srgbClr val="FDF8F8"/>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sp>
          <p:nvSpPr>
            <p:cNvPr id="34" name="Shape 9834">
              <a:extLst>
                <a:ext uri="{FF2B5EF4-FFF2-40B4-BE49-F238E27FC236}">
                  <a16:creationId xmlns:a16="http://schemas.microsoft.com/office/drawing/2014/main" id="{A19B0C4C-9BB9-4580-B028-130014F65278}"/>
                </a:ext>
              </a:extLst>
            </p:cNvPr>
            <p:cNvSpPr/>
            <p:nvPr/>
          </p:nvSpPr>
          <p:spPr>
            <a:xfrm>
              <a:off x="1047367" y="150609"/>
              <a:ext cx="10617" cy="3747"/>
            </a:xfrm>
            <a:custGeom>
              <a:avLst/>
              <a:gdLst/>
              <a:ahLst/>
              <a:cxnLst/>
              <a:rect l="0" t="0" r="0" b="0"/>
              <a:pathLst>
                <a:path w="10617" h="3747">
                  <a:moveTo>
                    <a:pt x="7861" y="0"/>
                  </a:moveTo>
                  <a:lnTo>
                    <a:pt x="10617" y="2820"/>
                  </a:lnTo>
                  <a:cubicBezTo>
                    <a:pt x="8001" y="3137"/>
                    <a:pt x="5398" y="3442"/>
                    <a:pt x="2756" y="3747"/>
                  </a:cubicBezTo>
                  <a:lnTo>
                    <a:pt x="0" y="902"/>
                  </a:lnTo>
                  <a:cubicBezTo>
                    <a:pt x="2642" y="610"/>
                    <a:pt x="5258" y="318"/>
                    <a:pt x="7861" y="0"/>
                  </a:cubicBezTo>
                  <a:close/>
                </a:path>
              </a:pathLst>
            </a:custGeom>
            <a:ln w="0" cap="flat">
              <a:miter lim="127000"/>
            </a:ln>
          </p:spPr>
          <p:style>
            <a:lnRef idx="0">
              <a:srgbClr val="000000">
                <a:alpha val="0"/>
              </a:srgbClr>
            </a:lnRef>
            <a:fillRef idx="1">
              <a:srgbClr val="FDF8F8"/>
            </a:fillRef>
            <a:effectRef idx="0">
              <a:scrgbClr r="0" g="0" b="0"/>
            </a:effectRef>
            <a:fontRef idx="none"/>
          </p:style>
          <p:txBody>
            <a:bodyPr/>
            <a:lstStyle/>
            <a:p>
              <a:endParaRPr lang="en-US">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799264BC-7ABF-4EF3-AECE-9054FBB514CE}"/>
                </a:ext>
              </a:extLst>
            </p:cNvPr>
            <p:cNvPicPr/>
            <p:nvPr/>
          </p:nvPicPr>
          <p:blipFill>
            <a:blip r:embed="rId16"/>
            <a:stretch>
              <a:fillRect/>
            </a:stretch>
          </p:blipFill>
          <p:spPr>
            <a:xfrm>
              <a:off x="654530" y="78105"/>
              <a:ext cx="569976" cy="79249"/>
            </a:xfrm>
            <a:prstGeom prst="rect">
              <a:avLst/>
            </a:prstGeom>
          </p:spPr>
        </p:pic>
        <p:pic>
          <p:nvPicPr>
            <p:cNvPr id="36" name="Picture 35">
              <a:extLst>
                <a:ext uri="{FF2B5EF4-FFF2-40B4-BE49-F238E27FC236}">
                  <a16:creationId xmlns:a16="http://schemas.microsoft.com/office/drawing/2014/main" id="{3B3F06DD-06F9-47D7-9516-9A7FBDD8A98B}"/>
                </a:ext>
              </a:extLst>
            </p:cNvPr>
            <p:cNvPicPr/>
            <p:nvPr/>
          </p:nvPicPr>
          <p:blipFill>
            <a:blip r:embed="rId16"/>
            <a:stretch>
              <a:fillRect/>
            </a:stretch>
          </p:blipFill>
          <p:spPr>
            <a:xfrm>
              <a:off x="654530" y="78105"/>
              <a:ext cx="569976" cy="79249"/>
            </a:xfrm>
            <a:prstGeom prst="rect">
              <a:avLst/>
            </a:prstGeom>
          </p:spPr>
        </p:pic>
        <p:pic>
          <p:nvPicPr>
            <p:cNvPr id="37" name="Picture 36">
              <a:extLst>
                <a:ext uri="{FF2B5EF4-FFF2-40B4-BE49-F238E27FC236}">
                  <a16:creationId xmlns:a16="http://schemas.microsoft.com/office/drawing/2014/main" id="{D895FBFB-931B-4375-B215-CAA47CE13891}"/>
                </a:ext>
              </a:extLst>
            </p:cNvPr>
            <p:cNvPicPr/>
            <p:nvPr/>
          </p:nvPicPr>
          <p:blipFill>
            <a:blip r:embed="rId17"/>
            <a:stretch>
              <a:fillRect/>
            </a:stretch>
          </p:blipFill>
          <p:spPr>
            <a:xfrm>
              <a:off x="832330" y="151257"/>
              <a:ext cx="219456" cy="12192"/>
            </a:xfrm>
            <a:prstGeom prst="rect">
              <a:avLst/>
            </a:prstGeom>
          </p:spPr>
        </p:pic>
        <p:pic>
          <p:nvPicPr>
            <p:cNvPr id="38" name="Picture 37">
              <a:extLst>
                <a:ext uri="{FF2B5EF4-FFF2-40B4-BE49-F238E27FC236}">
                  <a16:creationId xmlns:a16="http://schemas.microsoft.com/office/drawing/2014/main" id="{79383878-96CD-41E9-845D-CC00D25FEFC9}"/>
                </a:ext>
              </a:extLst>
            </p:cNvPr>
            <p:cNvPicPr/>
            <p:nvPr/>
          </p:nvPicPr>
          <p:blipFill>
            <a:blip r:embed="rId18"/>
            <a:stretch>
              <a:fillRect/>
            </a:stretch>
          </p:blipFill>
          <p:spPr>
            <a:xfrm>
              <a:off x="823186" y="148209"/>
              <a:ext cx="237744" cy="9144"/>
            </a:xfrm>
            <a:prstGeom prst="rect">
              <a:avLst/>
            </a:prstGeom>
          </p:spPr>
        </p:pic>
        <p:pic>
          <p:nvPicPr>
            <p:cNvPr id="39" name="Picture 38">
              <a:extLst>
                <a:ext uri="{FF2B5EF4-FFF2-40B4-BE49-F238E27FC236}">
                  <a16:creationId xmlns:a16="http://schemas.microsoft.com/office/drawing/2014/main" id="{9066B2D8-6C0C-463B-8037-02728118F9C4}"/>
                </a:ext>
              </a:extLst>
            </p:cNvPr>
            <p:cNvPicPr/>
            <p:nvPr/>
          </p:nvPicPr>
          <p:blipFill>
            <a:blip r:embed="rId18"/>
            <a:stretch>
              <a:fillRect/>
            </a:stretch>
          </p:blipFill>
          <p:spPr>
            <a:xfrm>
              <a:off x="823186" y="148209"/>
              <a:ext cx="237744" cy="9144"/>
            </a:xfrm>
            <a:prstGeom prst="rect">
              <a:avLst/>
            </a:prstGeom>
          </p:spPr>
        </p:pic>
        <p:sp>
          <p:nvSpPr>
            <p:cNvPr id="40" name="Rectangle 39">
              <a:extLst>
                <a:ext uri="{FF2B5EF4-FFF2-40B4-BE49-F238E27FC236}">
                  <a16:creationId xmlns:a16="http://schemas.microsoft.com/office/drawing/2014/main" id="{3B41AEA9-5CED-4022-A251-B92A512357A6}"/>
                </a:ext>
              </a:extLst>
            </p:cNvPr>
            <p:cNvSpPr/>
            <p:nvPr/>
          </p:nvSpPr>
          <p:spPr>
            <a:xfrm>
              <a:off x="118559" y="944842"/>
              <a:ext cx="444142" cy="125490"/>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Arial" panose="020B0604020202020204" pitchFamily="34" charset="0"/>
                  <a:ea typeface="Calibri" panose="020F0502020204030204" pitchFamily="34" charset="0"/>
                  <a:cs typeface="Arial" panose="020B0604020202020204" pitchFamily="34" charset="0"/>
                </a:rPr>
                <a:t>Energy</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2242CC6-CD52-48CB-971E-14BF41368060}"/>
                </a:ext>
              </a:extLst>
            </p:cNvPr>
            <p:cNvSpPr/>
            <p:nvPr/>
          </p:nvSpPr>
          <p:spPr>
            <a:xfrm>
              <a:off x="118559" y="1070045"/>
              <a:ext cx="451602" cy="125490"/>
            </a:xfrm>
            <a:prstGeom prst="rect">
              <a:avLst/>
            </a:prstGeom>
            <a:ln>
              <a:noFill/>
            </a:ln>
          </p:spPr>
          <p:txBody>
            <a:bodyPr vert="horz" lIns="0" tIns="0" rIns="0" bIns="0" rtlCol="0">
              <a:noAutofit/>
            </a:bodyPr>
            <a:lstStyle/>
            <a:p>
              <a:pPr>
                <a:lnSpc>
                  <a:spcPct val="107000"/>
                </a:lnSpc>
                <a:spcAft>
                  <a:spcPts val="800"/>
                </a:spcAft>
              </a:pPr>
              <a:r>
                <a:rPr lang="en-US">
                  <a:solidFill>
                    <a:srgbClr val="181717"/>
                  </a:solidFill>
                  <a:effectLst/>
                  <a:latin typeface="Arial" panose="020B0604020202020204" pitchFamily="34" charset="0"/>
                  <a:ea typeface="Calibri" panose="020F0502020204030204" pitchFamily="34" charset="0"/>
                  <a:cs typeface="Arial" panose="020B0604020202020204" pitchFamily="34" charset="0"/>
                </a:rPr>
                <a:t>as</a:t>
              </a:r>
              <a:r>
                <a:rPr lang="en-US"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a:solidFill>
                    <a:srgbClr val="181717"/>
                  </a:solidFill>
                  <a:effectLst/>
                  <a:latin typeface="Arial" panose="020B0604020202020204" pitchFamily="34" charset="0"/>
                  <a:ea typeface="Calibri" panose="020F0502020204030204" pitchFamily="34" charset="0"/>
                  <a:cs typeface="Arial" panose="020B0604020202020204" pitchFamily="34" charset="0"/>
                </a:rPr>
                <a:t>heat</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F9A87C38-358C-422D-9709-3BC8CFAE76E6}"/>
                </a:ext>
              </a:extLst>
            </p:cNvPr>
            <p:cNvSpPr/>
            <p:nvPr/>
          </p:nvSpPr>
          <p:spPr>
            <a:xfrm>
              <a:off x="210255" y="318705"/>
              <a:ext cx="969679" cy="125490"/>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Arial" panose="020B0604020202020204" pitchFamily="34" charset="0"/>
                  <a:ea typeface="Calibri" panose="020F0502020204030204" pitchFamily="34" charset="0"/>
                  <a:cs typeface="Arial" panose="020B0604020202020204" pitchFamily="34" charset="0"/>
                </a:rPr>
                <a:t>Energy</a:t>
              </a:r>
              <a:r>
                <a:rPr lang="en-US"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181717"/>
                  </a:solidFill>
                  <a:effectLst/>
                  <a:latin typeface="Arial" panose="020B0604020202020204" pitchFamily="34" charset="0"/>
                  <a:ea typeface="Calibri" panose="020F0502020204030204" pitchFamily="34" charset="0"/>
                  <a:cs typeface="Arial" panose="020B0604020202020204" pitchFamily="34" charset="0"/>
                </a:rPr>
                <a:t>as</a:t>
              </a:r>
              <a:r>
                <a:rPr lang="en-US"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181717"/>
                  </a:solidFill>
                  <a:effectLst/>
                  <a:latin typeface="Arial" panose="020B0604020202020204" pitchFamily="34" charset="0"/>
                  <a:ea typeface="Calibri" panose="020F0502020204030204" pitchFamily="34" charset="0"/>
                  <a:cs typeface="Arial" panose="020B0604020202020204" pitchFamily="34" charset="0"/>
                </a:rPr>
                <a:t>work</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E9938B98-2EDD-4270-94AB-89D69AE1CA90}"/>
                </a:ext>
              </a:extLst>
            </p:cNvPr>
            <p:cNvSpPr/>
            <p:nvPr/>
          </p:nvSpPr>
          <p:spPr>
            <a:xfrm>
              <a:off x="784962" y="742673"/>
              <a:ext cx="81528" cy="173580"/>
            </a:xfrm>
            <a:prstGeom prst="rect">
              <a:avLst/>
            </a:prstGeom>
            <a:ln>
              <a:noFill/>
            </a:ln>
          </p:spPr>
          <p:txBody>
            <a:bodyPr vert="horz" lIns="0" tIns="0" rIns="0" bIns="0" rtlCol="0">
              <a:noAutofit/>
            </a:bodyPr>
            <a:lstStyle/>
            <a:p>
              <a:pPr>
                <a:lnSpc>
                  <a:spcPct val="107000"/>
                </a:lnSpc>
                <a:spcAft>
                  <a:spcPts val="800"/>
                </a:spcAft>
              </a:pPr>
              <a:r>
                <a:rPr lang="en-US">
                  <a:solidFill>
                    <a:srgbClr val="181717"/>
                  </a:solidFill>
                  <a:effectLst/>
                  <a:latin typeface="Arial" panose="020B0604020202020204" pitchFamily="34" charset="0"/>
                  <a:ea typeface="Segoe UI Symbol" panose="020B0502040204020203" pitchFamily="34" charset="0"/>
                  <a:cs typeface="Arial" panose="020B0604020202020204" pitchFamily="34" charset="0"/>
                </a:rPr>
                <a:t>Δ</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08774A21-A7CF-4467-92AE-A6B80A657C2A}"/>
                </a:ext>
              </a:extLst>
            </p:cNvPr>
            <p:cNvSpPr/>
            <p:nvPr/>
          </p:nvSpPr>
          <p:spPr>
            <a:xfrm>
              <a:off x="846262" y="766111"/>
              <a:ext cx="103642" cy="125490"/>
            </a:xfrm>
            <a:prstGeom prst="rect">
              <a:avLst/>
            </a:prstGeom>
            <a:ln>
              <a:noFill/>
            </a:ln>
          </p:spPr>
          <p:txBody>
            <a:bodyPr vert="horz" lIns="0" tIns="0" rIns="0" bIns="0" rtlCol="0">
              <a:noAutofit/>
            </a:bodyPr>
            <a:lstStyle/>
            <a:p>
              <a:pPr>
                <a:lnSpc>
                  <a:spcPct val="107000"/>
                </a:lnSpc>
                <a:spcAft>
                  <a:spcPts val="800"/>
                </a:spcAft>
              </a:pPr>
              <a:r>
                <a:rPr lang="en-US" i="1">
                  <a:solidFill>
                    <a:srgbClr val="181717"/>
                  </a:solidFill>
                  <a:effectLst/>
                  <a:latin typeface="Arial" panose="020B0604020202020204" pitchFamily="34" charset="0"/>
                  <a:ea typeface="Calibri" panose="020F0502020204030204" pitchFamily="34" charset="0"/>
                  <a:cs typeface="Arial" panose="020B0604020202020204" pitchFamily="34" charset="0"/>
                </a:rPr>
                <a:t>U</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AB783C22-4220-4F26-A0AE-2D9FC789FA93}"/>
                </a:ext>
              </a:extLst>
            </p:cNvPr>
            <p:cNvSpPr/>
            <p:nvPr/>
          </p:nvSpPr>
          <p:spPr>
            <a:xfrm>
              <a:off x="924188" y="766111"/>
              <a:ext cx="151866" cy="125490"/>
            </a:xfrm>
            <a:prstGeom prst="rect">
              <a:avLst/>
            </a:prstGeom>
            <a:ln>
              <a:noFill/>
            </a:ln>
          </p:spPr>
          <p:txBody>
            <a:bodyPr vert="horz" lIns="0" tIns="0" rIns="0" bIns="0" rtlCol="0">
              <a:noAutofit/>
            </a:bodyPr>
            <a:lstStyle/>
            <a:p>
              <a:pPr>
                <a:lnSpc>
                  <a:spcPct val="107000"/>
                </a:lnSpc>
                <a:spcAft>
                  <a:spcPts val="800"/>
                </a:spcAft>
              </a:pPr>
              <a:r>
                <a:rPr lang="en-US"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a:solidFill>
                    <a:srgbClr val="181717"/>
                  </a:solidFill>
                  <a:effectLst/>
                  <a:latin typeface="Arial" panose="020B0604020202020204" pitchFamily="34" charset="0"/>
                  <a:ea typeface="Calibri" panose="020F0502020204030204" pitchFamily="34" charset="0"/>
                  <a:cs typeface="Arial" panose="020B0604020202020204" pitchFamily="34" charset="0"/>
                </a:rPr>
                <a:t>&lt;</a:t>
              </a:r>
              <a:r>
                <a:rPr lang="en-US"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6F78773-49BA-4617-9B47-F04B96E25028}"/>
                </a:ext>
              </a:extLst>
            </p:cNvPr>
            <p:cNvSpPr/>
            <p:nvPr/>
          </p:nvSpPr>
          <p:spPr>
            <a:xfrm>
              <a:off x="1038373" y="766111"/>
              <a:ext cx="81395" cy="125490"/>
            </a:xfrm>
            <a:prstGeom prst="rect">
              <a:avLst/>
            </a:prstGeom>
            <a:ln>
              <a:noFill/>
            </a:ln>
          </p:spPr>
          <p:txBody>
            <a:bodyPr vert="horz" lIns="0" tIns="0" rIns="0" bIns="0" rtlCol="0">
              <a:noAutofit/>
            </a:bodyPr>
            <a:lstStyle/>
            <a:p>
              <a:pPr>
                <a:lnSpc>
                  <a:spcPct val="107000"/>
                </a:lnSpc>
                <a:spcAft>
                  <a:spcPts val="800"/>
                </a:spcAft>
              </a:pPr>
              <a:r>
                <a:rPr lang="en-US" i="1">
                  <a:solidFill>
                    <a:srgbClr val="181717"/>
                  </a:solidFill>
                  <a:effectLst/>
                  <a:latin typeface="Arial" panose="020B0604020202020204" pitchFamily="34" charset="0"/>
                  <a:ea typeface="Calibri" panose="020F0502020204030204" pitchFamily="34" charset="0"/>
                  <a:cs typeface="Arial" panose="020B0604020202020204" pitchFamily="34" charset="0"/>
                </a:rPr>
                <a:t>q</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47" name="Rectangle 46">
            <a:extLst>
              <a:ext uri="{FF2B5EF4-FFF2-40B4-BE49-F238E27FC236}">
                <a16:creationId xmlns:a16="http://schemas.microsoft.com/office/drawing/2014/main" id="{4B853E05-7E8E-4CA2-A966-E82CABCC6BF0}"/>
              </a:ext>
            </a:extLst>
          </p:cNvPr>
          <p:cNvSpPr/>
          <p:nvPr/>
        </p:nvSpPr>
        <p:spPr>
          <a:xfrm>
            <a:off x="976215" y="3207384"/>
            <a:ext cx="3228875" cy="2862322"/>
          </a:xfrm>
          <a:prstGeom prst="rect">
            <a:avLst/>
          </a:prstGeom>
          <a:ln>
            <a:solidFill>
              <a:schemeClr val="tx1"/>
            </a:solidFill>
          </a:ln>
        </p:spPr>
        <p:txBody>
          <a:bodyPr wrap="square">
            <a:spAutoFit/>
          </a:bodyPr>
          <a:lstStyle/>
          <a:p>
            <a:pPr algn="just"/>
            <a:r>
              <a:rPr lang="en-US" dirty="0">
                <a:latin typeface="Arial" panose="020B0604020202020204" pitchFamily="34" charset="0"/>
                <a:cs typeface="Arial" panose="020B0604020202020204" pitchFamily="34" charset="0"/>
              </a:rPr>
              <a:t>When a system is subjected to constant pressure and is free to change its volume, some of the energy supplied</a:t>
            </a:r>
          </a:p>
          <a:p>
            <a:pPr algn="just"/>
            <a:r>
              <a:rPr lang="en-US" dirty="0">
                <a:latin typeface="Arial" panose="020B0604020202020204" pitchFamily="34" charset="0"/>
                <a:cs typeface="Arial" panose="020B0604020202020204" pitchFamily="34" charset="0"/>
              </a:rPr>
              <a:t>as heat may escape back into the surroundings as work. In such a case, the change in internal energy is smaller than the energy supplied as heat.</a:t>
            </a:r>
          </a:p>
        </p:txBody>
      </p:sp>
    </p:spTree>
    <p:extLst>
      <p:ext uri="{BB962C8B-B14F-4D97-AF65-F5344CB8AC3E}">
        <p14:creationId xmlns:p14="http://schemas.microsoft.com/office/powerpoint/2010/main" val="9079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5BB56-B629-4B1D-90A6-B6882C55C5A3}"/>
              </a:ext>
            </a:extLst>
          </p:cNvPr>
          <p:cNvSpPr/>
          <p:nvPr/>
        </p:nvSpPr>
        <p:spPr>
          <a:xfrm>
            <a:off x="347288" y="181094"/>
            <a:ext cx="2664319" cy="369332"/>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The definition of enthalpy</a:t>
            </a:r>
          </a:p>
        </p:txBody>
      </p:sp>
      <p:sp>
        <p:nvSpPr>
          <p:cNvPr id="3" name="Rectangle 2">
            <a:extLst>
              <a:ext uri="{FF2B5EF4-FFF2-40B4-BE49-F238E27FC236}">
                <a16:creationId xmlns:a16="http://schemas.microsoft.com/office/drawing/2014/main" id="{82B1F959-3B30-4652-9734-9B7228BD73FB}"/>
              </a:ext>
            </a:extLst>
          </p:cNvPr>
          <p:cNvSpPr/>
          <p:nvPr/>
        </p:nvSpPr>
        <p:spPr>
          <a:xfrm>
            <a:off x="819333" y="594187"/>
            <a:ext cx="331372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enthalpy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H</a:t>
            </a:r>
            <a:r>
              <a:rPr lang="en-US" dirty="0">
                <a:latin typeface="Arial" panose="020B0604020202020204" pitchFamily="34" charset="0"/>
                <a:cs typeface="Arial" panose="020B0604020202020204" pitchFamily="34" charset="0"/>
              </a:rPr>
              <a:t>, is defined as</a:t>
            </a:r>
          </a:p>
        </p:txBody>
      </p:sp>
      <p:sp>
        <p:nvSpPr>
          <p:cNvPr id="4" name="Rectangle 3">
            <a:extLst>
              <a:ext uri="{FF2B5EF4-FFF2-40B4-BE49-F238E27FC236}">
                <a16:creationId xmlns:a16="http://schemas.microsoft.com/office/drawing/2014/main" id="{E4D8AA64-4488-4798-BCBF-EBD79C3EC09F}"/>
              </a:ext>
            </a:extLst>
          </p:cNvPr>
          <p:cNvSpPr/>
          <p:nvPr/>
        </p:nvSpPr>
        <p:spPr>
          <a:xfrm>
            <a:off x="1886712" y="905456"/>
            <a:ext cx="6096000" cy="461665"/>
          </a:xfrm>
          <a:prstGeom prst="rect">
            <a:avLst/>
          </a:prstGeom>
        </p:spPr>
        <p:txBody>
          <a:bodyPr>
            <a:spAutoFit/>
          </a:bodyPr>
          <a:lstStyle/>
          <a:p>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U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pV</a:t>
            </a:r>
            <a:r>
              <a:rPr lang="en-US" sz="2400"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Enthalpy [definition]</a:t>
            </a:r>
          </a:p>
        </p:txBody>
      </p:sp>
      <p:sp>
        <p:nvSpPr>
          <p:cNvPr id="5" name="Rectangle 4">
            <a:extLst>
              <a:ext uri="{FF2B5EF4-FFF2-40B4-BE49-F238E27FC236}">
                <a16:creationId xmlns:a16="http://schemas.microsoft.com/office/drawing/2014/main" id="{AFA0E84C-3A74-4046-B96D-60DF8D96CDC6}"/>
              </a:ext>
            </a:extLst>
          </p:cNvPr>
          <p:cNvSpPr/>
          <p:nvPr/>
        </p:nvSpPr>
        <p:spPr>
          <a:xfrm>
            <a:off x="819333" y="1344305"/>
            <a:ext cx="1039672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Because </a:t>
            </a:r>
            <a:r>
              <a:rPr lang="en-US" i="1"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are all </a:t>
            </a:r>
            <a:r>
              <a:rPr lang="en-US" b="1" dirty="0">
                <a:latin typeface="Arial" panose="020B0604020202020204" pitchFamily="34" charset="0"/>
                <a:cs typeface="Arial" panose="020B0604020202020204" pitchFamily="34" charset="0"/>
              </a:rPr>
              <a:t>state functions</a:t>
            </a:r>
            <a:r>
              <a:rPr lang="en-US" dirty="0">
                <a:latin typeface="Arial" panose="020B0604020202020204" pitchFamily="34" charset="0"/>
                <a:cs typeface="Arial" panose="020B0604020202020204" pitchFamily="34" charset="0"/>
              </a:rPr>
              <a:t>, the enthalpy is a state function too</a:t>
            </a:r>
          </a:p>
        </p:txBody>
      </p:sp>
      <p:sp>
        <p:nvSpPr>
          <p:cNvPr id="6" name="Rectangle 5">
            <a:extLst>
              <a:ext uri="{FF2B5EF4-FFF2-40B4-BE49-F238E27FC236}">
                <a16:creationId xmlns:a16="http://schemas.microsoft.com/office/drawing/2014/main" id="{A949380B-71BD-40A2-9532-3E7735800A30}"/>
              </a:ext>
            </a:extLst>
          </p:cNvPr>
          <p:cNvSpPr/>
          <p:nvPr/>
        </p:nvSpPr>
        <p:spPr>
          <a:xfrm>
            <a:off x="271964" y="1723769"/>
            <a:ext cx="522771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Enthalpy change and heat transfer</a:t>
            </a:r>
          </a:p>
        </p:txBody>
      </p:sp>
      <p:sp>
        <p:nvSpPr>
          <p:cNvPr id="7" name="Rectangle 6">
            <a:extLst>
              <a:ext uri="{FF2B5EF4-FFF2-40B4-BE49-F238E27FC236}">
                <a16:creationId xmlns:a16="http://schemas.microsoft.com/office/drawing/2014/main" id="{00028CD0-61E7-4607-82E9-F8D6A567CF78}"/>
              </a:ext>
            </a:extLst>
          </p:cNvPr>
          <p:cNvSpPr/>
          <p:nvPr/>
        </p:nvSpPr>
        <p:spPr>
          <a:xfrm>
            <a:off x="271964" y="2185434"/>
            <a:ext cx="1073741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can easily derive the relation between the enthalpy change and heat transfer at constant pressure</a:t>
            </a:r>
          </a:p>
        </p:txBody>
      </p:sp>
      <p:sp>
        <p:nvSpPr>
          <p:cNvPr id="8" name="Rectangle 7">
            <a:extLst>
              <a:ext uri="{FF2B5EF4-FFF2-40B4-BE49-F238E27FC236}">
                <a16:creationId xmlns:a16="http://schemas.microsoft.com/office/drawing/2014/main" id="{558274F7-971C-4913-9BFF-662D828A31CD}"/>
              </a:ext>
            </a:extLst>
          </p:cNvPr>
          <p:cNvSpPr/>
          <p:nvPr/>
        </p:nvSpPr>
        <p:spPr>
          <a:xfrm>
            <a:off x="1161807" y="2552012"/>
            <a:ext cx="8957726" cy="369332"/>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H</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p</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Heat transferred at constant pressure [infinitesimal change]</a:t>
            </a:r>
          </a:p>
        </p:txBody>
      </p:sp>
      <p:grpSp>
        <p:nvGrpSpPr>
          <p:cNvPr id="11" name="Group 10">
            <a:extLst>
              <a:ext uri="{FF2B5EF4-FFF2-40B4-BE49-F238E27FC236}">
                <a16:creationId xmlns:a16="http://schemas.microsoft.com/office/drawing/2014/main" id="{15A8A66A-34AF-4FB1-8EA5-2C8A3EE39405}"/>
              </a:ext>
            </a:extLst>
          </p:cNvPr>
          <p:cNvGrpSpPr/>
          <p:nvPr/>
        </p:nvGrpSpPr>
        <p:grpSpPr>
          <a:xfrm>
            <a:off x="1161807" y="2932798"/>
            <a:ext cx="8674262" cy="369332"/>
            <a:chOff x="1265266" y="4093852"/>
            <a:chExt cx="8674262" cy="369332"/>
          </a:xfrm>
        </p:grpSpPr>
        <p:sp>
          <p:nvSpPr>
            <p:cNvPr id="9" name="Rectangle 8">
              <a:extLst>
                <a:ext uri="{FF2B5EF4-FFF2-40B4-BE49-F238E27FC236}">
                  <a16:creationId xmlns:a16="http://schemas.microsoft.com/office/drawing/2014/main" id="{D7333FE3-A2AD-4E10-8BEE-0E4873F13D21}"/>
                </a:ext>
              </a:extLst>
            </p:cNvPr>
            <p:cNvSpPr/>
            <p:nvPr/>
          </p:nvSpPr>
          <p:spPr>
            <a:xfrm>
              <a:off x="1265266" y="4093852"/>
              <a:ext cx="1048166" cy="369332"/>
            </a:xfrm>
            <a:prstGeom prst="rect">
              <a:avLst/>
            </a:prstGeom>
          </p:spPr>
          <p:txBody>
            <a:bodyPr wrap="square">
              <a:spAutoFit/>
            </a:bodyPr>
            <a:lstStyle/>
            <a:p>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p</a:t>
              </a:r>
              <a:endParaRPr lang="en-US" baseline="-25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CC985B-F56F-4C1F-B58B-B1730B030770}"/>
                </a:ext>
              </a:extLst>
            </p:cNvPr>
            <p:cNvSpPr/>
            <p:nvPr/>
          </p:nvSpPr>
          <p:spPr>
            <a:xfrm>
              <a:off x="3187572" y="4093852"/>
              <a:ext cx="6751956"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Heat transferred at constant pressure [measurable change]</a:t>
              </a:r>
            </a:p>
          </p:txBody>
        </p:sp>
      </p:grpSp>
      <p:sp>
        <p:nvSpPr>
          <p:cNvPr id="12" name="Rectangle 11">
            <a:extLst>
              <a:ext uri="{FF2B5EF4-FFF2-40B4-BE49-F238E27FC236}">
                <a16:creationId xmlns:a16="http://schemas.microsoft.com/office/drawing/2014/main" id="{D37BF642-576C-4500-AACB-5632B918F09E}"/>
              </a:ext>
            </a:extLst>
          </p:cNvPr>
          <p:cNvSpPr/>
          <p:nvPr/>
        </p:nvSpPr>
        <p:spPr>
          <a:xfrm>
            <a:off x="250679" y="3503712"/>
            <a:ext cx="11121988"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Water is heated to boiling under a pressure of 1.0 atm. When an electric current of 0.50 A from a 12 V supply is passed through a resistance in thermal contact with water for 300 s, it is found that 0.798 g of water is vaporized. What is the enthalpy of vaporization of water in kJ 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0012E256-1CD6-4AF7-BDAB-D0DEC1A56C45}"/>
              </a:ext>
            </a:extLst>
          </p:cNvPr>
          <p:cNvSpPr/>
          <p:nvPr/>
        </p:nvSpPr>
        <p:spPr>
          <a:xfrm>
            <a:off x="819333" y="4344841"/>
            <a:ext cx="76174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a:t>
            </a:r>
            <a:endParaRPr lang="en-US" dirty="0"/>
          </a:p>
        </p:txBody>
      </p:sp>
      <p:sp>
        <p:nvSpPr>
          <p:cNvPr id="14" name="Rectangle 13">
            <a:extLst>
              <a:ext uri="{FF2B5EF4-FFF2-40B4-BE49-F238E27FC236}">
                <a16:creationId xmlns:a16="http://schemas.microsoft.com/office/drawing/2014/main" id="{D31BECD3-7493-4D0B-8D69-7CCF2F14DBAF}"/>
              </a:ext>
            </a:extLst>
          </p:cNvPr>
          <p:cNvSpPr/>
          <p:nvPr/>
        </p:nvSpPr>
        <p:spPr>
          <a:xfrm>
            <a:off x="1886712" y="4733803"/>
            <a:ext cx="6093528" cy="369332"/>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a:t>
            </a:r>
            <a:r>
              <a:rPr lang="en-US" i="1" baseline="-25000" dirty="0" err="1">
                <a:latin typeface="Arial" panose="020B0604020202020204" pitchFamily="34" charset="0"/>
                <a:cs typeface="Arial" panose="020B0604020202020204" pitchFamily="34" charset="0"/>
              </a:rPr>
              <a:t>p</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 t </a:t>
            </a:r>
            <a:r>
              <a:rPr lang="el-GR" dirty="0">
                <a:latin typeface="Arial" panose="020B0604020202020204" pitchFamily="34" charset="0"/>
                <a:cs typeface="Arial" panose="020B0604020202020204" pitchFamily="34" charset="0"/>
              </a:rPr>
              <a:t>Δϕ = (0.50 </a:t>
            </a:r>
            <a:r>
              <a:rPr lang="en-US" dirty="0">
                <a:latin typeface="Arial" panose="020B0604020202020204" pitchFamily="34" charset="0"/>
                <a:cs typeface="Arial" panose="020B0604020202020204" pitchFamily="34" charset="0"/>
              </a:rPr>
              <a:t>A) × (300 s) × (12 V) = 1800 A V s</a:t>
            </a:r>
          </a:p>
        </p:txBody>
      </p:sp>
      <p:sp>
        <p:nvSpPr>
          <p:cNvPr id="15" name="Rectangle 14">
            <a:extLst>
              <a:ext uri="{FF2B5EF4-FFF2-40B4-BE49-F238E27FC236}">
                <a16:creationId xmlns:a16="http://schemas.microsoft.com/office/drawing/2014/main" id="{0F386905-985B-4FD7-BB38-DEE3333B7945}"/>
              </a:ext>
            </a:extLst>
          </p:cNvPr>
          <p:cNvSpPr/>
          <p:nvPr/>
        </p:nvSpPr>
        <p:spPr>
          <a:xfrm>
            <a:off x="2386584" y="5040564"/>
            <a:ext cx="138371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1.8 kJ</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35B04D3-7527-45D5-BD4B-2C56AEE7412E}"/>
                  </a:ext>
                </a:extLst>
              </p:cNvPr>
              <p:cNvSpPr txBox="1"/>
              <p:nvPr/>
            </p:nvSpPr>
            <p:spPr>
              <a:xfrm>
                <a:off x="1950720" y="5428276"/>
                <a:ext cx="4866076"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m:t>
                          </m:r>
                          <m:r>
                            <a:rPr lang="en-US" b="0" i="0" baseline="-25000" smtClean="0">
                              <a:latin typeface="Cambria Math" panose="02040503050406030204" pitchFamily="18" charset="0"/>
                            </a:rPr>
                            <m:t>2</m:t>
                          </m:r>
                          <m:r>
                            <m:rPr>
                              <m:sty m:val="p"/>
                            </m:rPr>
                            <a:rPr lang="en-US" b="0" i="0" smtClean="0">
                              <a:latin typeface="Cambria Math" panose="02040503050406030204" pitchFamily="18" charset="0"/>
                            </a:rPr>
                            <m:t>O</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 </m:t>
                          </m:r>
                          <m:r>
                            <a:rPr lang="en-US" b="0" i="0" smtClean="0">
                              <a:latin typeface="Cambria Math" panose="02040503050406030204" pitchFamily="18" charset="0"/>
                            </a:rPr>
                            <m:t>(</m:t>
                          </m:r>
                          <m:r>
                            <m:rPr>
                              <m:sty m:val="p"/>
                            </m:rPr>
                            <a:rPr lang="en-US" b="0" i="0" smtClean="0">
                              <a:latin typeface="Cambria Math" panose="02040503050406030204" pitchFamily="18" charset="0"/>
                            </a:rPr>
                            <m:t>H</m:t>
                          </m:r>
                          <m:r>
                            <a:rPr lang="en-US" b="0" i="0" baseline="-25000" smtClean="0">
                              <a:latin typeface="Cambria Math" panose="02040503050406030204" pitchFamily="18" charset="0"/>
                            </a:rPr>
                            <m:t>2</m:t>
                          </m:r>
                          <m:r>
                            <m:rPr>
                              <m:sty m:val="p"/>
                            </m:rPr>
                            <a:rPr lang="en-US" b="0" i="0" smtClean="0">
                              <a:latin typeface="Cambria Math" panose="02040503050406030204" pitchFamily="18" charset="0"/>
                            </a:rPr>
                            <m:t>O</m:t>
                          </m:r>
                          <m:r>
                            <a:rPr lang="en-US" b="0" i="0" smtClean="0">
                              <a:latin typeface="Cambria Math" panose="02040503050406030204" pitchFamily="18" charset="0"/>
                            </a:rPr>
                            <m:t>)</m:t>
                          </m:r>
                        </m:num>
                        <m:den>
                          <m:r>
                            <a:rPr lang="en-US" b="0" i="1" smtClean="0">
                              <a:latin typeface="Cambria Math" panose="02040503050406030204" pitchFamily="18" charset="0"/>
                            </a:rPr>
                            <m:t>𝑀</m:t>
                          </m:r>
                          <m:r>
                            <a:rPr lang="en-US" b="0" i="0" smtClean="0">
                              <a:latin typeface="Cambria Math" panose="02040503050406030204" pitchFamily="18" charset="0"/>
                            </a:rPr>
                            <m:t>(</m:t>
                          </m:r>
                          <m:r>
                            <m:rPr>
                              <m:sty m:val="p"/>
                            </m:rPr>
                            <a:rPr lang="en-US" b="0" i="0" smtClean="0">
                              <a:latin typeface="Cambria Math" panose="02040503050406030204" pitchFamily="18" charset="0"/>
                            </a:rPr>
                            <m:t>H</m:t>
                          </m:r>
                          <m:r>
                            <a:rPr lang="en-US" b="0" i="0" baseline="-25000" smtClean="0">
                              <a:latin typeface="Cambria Math" panose="02040503050406030204" pitchFamily="18" charset="0"/>
                            </a:rPr>
                            <m:t>2</m:t>
                          </m:r>
                          <m:r>
                            <m:rPr>
                              <m:sty m:val="p"/>
                            </m:rPr>
                            <a:rPr lang="en-US" b="0" i="0" smtClean="0">
                              <a:latin typeface="Cambria Math" panose="02040503050406030204" pitchFamily="18" charset="0"/>
                            </a:rPr>
                            <m:t>O</m:t>
                          </m:r>
                          <m:r>
                            <a:rPr lang="en-US" b="0" i="0"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798</m:t>
                          </m:r>
                          <m:r>
                            <a:rPr lang="en-US" b="0" i="1" smtClean="0">
                              <a:latin typeface="Cambria Math" panose="02040503050406030204" pitchFamily="18" charset="0"/>
                            </a:rPr>
                            <m:t> </m:t>
                          </m:r>
                          <m:r>
                            <m:rPr>
                              <m:sty m:val="p"/>
                            </m:rPr>
                            <a:rPr lang="en-US" b="0" i="0" smtClean="0">
                              <a:latin typeface="Cambria Math" panose="02040503050406030204" pitchFamily="18" charset="0"/>
                            </a:rPr>
                            <m:t>g</m:t>
                          </m:r>
                        </m:num>
                        <m:den>
                          <m:r>
                            <a:rPr lang="en-US" b="0" i="1" smtClean="0">
                              <a:latin typeface="Cambria Math" panose="02040503050406030204" pitchFamily="18" charset="0"/>
                            </a:rPr>
                            <m:t>18</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 </m:t>
                          </m:r>
                          <m:r>
                            <m:rPr>
                              <m:sty m:val="p"/>
                            </m:rPr>
                            <a:rPr lang="en-US" b="0" i="0" smtClean="0">
                              <a:latin typeface="Cambria Math" panose="02040503050406030204" pitchFamily="18" charset="0"/>
                            </a:rPr>
                            <m:t>g</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den>
                      </m:f>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044</m:t>
                      </m:r>
                      <m:r>
                        <a:rPr lang="en-US" b="0" i="1" smtClean="0">
                          <a:latin typeface="Cambria Math" panose="02040503050406030204" pitchFamily="18" charset="0"/>
                        </a:rPr>
                        <m:t> </m:t>
                      </m:r>
                      <m:r>
                        <m:rPr>
                          <m:sty m:val="p"/>
                        </m:rPr>
                        <a:rPr lang="en-US" b="0" i="0" smtClean="0">
                          <a:latin typeface="Cambria Math" panose="02040503050406030204" pitchFamily="18" charset="0"/>
                        </a:rPr>
                        <m:t>mol</m:t>
                      </m:r>
                    </m:oMath>
                  </m:oMathPara>
                </a14:m>
                <a:endParaRPr lang="en-US" dirty="0"/>
              </a:p>
            </p:txBody>
          </p:sp>
        </mc:Choice>
        <mc:Fallback xmlns="">
          <p:sp>
            <p:nvSpPr>
              <p:cNvPr id="16" name="TextBox 15">
                <a:extLst>
                  <a:ext uri="{FF2B5EF4-FFF2-40B4-BE49-F238E27FC236}">
                    <a16:creationId xmlns:a16="http://schemas.microsoft.com/office/drawing/2014/main" id="{B35B04D3-7527-45D5-BD4B-2C56AEE7412E}"/>
                  </a:ext>
                </a:extLst>
              </p:cNvPr>
              <p:cNvSpPr txBox="1">
                <a:spLocks noRot="1" noChangeAspect="1" noMove="1" noResize="1" noEditPoints="1" noAdjustHandles="1" noChangeArrowheads="1" noChangeShapeType="1" noTextEdit="1"/>
              </p:cNvSpPr>
              <p:nvPr/>
            </p:nvSpPr>
            <p:spPr>
              <a:xfrm>
                <a:off x="1950720" y="5428276"/>
                <a:ext cx="4866076" cy="5767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62F7123-BB90-4E62-BF0E-81F77FF005BE}"/>
                  </a:ext>
                </a:extLst>
              </p:cNvPr>
              <p:cNvSpPr/>
              <p:nvPr/>
            </p:nvSpPr>
            <p:spPr>
              <a:xfrm>
                <a:off x="2209973" y="6023417"/>
                <a:ext cx="3762761" cy="498919"/>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 </a:t>
                </a:r>
                <a:r>
                  <a:rPr lang="en-US" baseline="-25000" dirty="0" err="1">
                    <a:latin typeface="Arial" panose="020B0604020202020204" pitchFamily="34" charset="0"/>
                    <a:cs typeface="Arial" panose="020B0604020202020204" pitchFamily="34" charset="0"/>
                  </a:rPr>
                  <a:t>vap</a:t>
                </a:r>
                <a:r>
                  <a:rPr lang="en-US" dirty="0">
                    <a:latin typeface="Arial" panose="020B0604020202020204" pitchFamily="34" charset="0"/>
                    <a:cs typeface="Arial" panose="020B0604020202020204" pitchFamily="34" charset="0"/>
                  </a:rPr>
                  <a:t>=</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𝐻</m:t>
                        </m:r>
                      </m:num>
                      <m:den>
                        <m:r>
                          <a:rPr lang="en-US" b="0" i="1" smtClean="0">
                            <a:latin typeface="Cambria Math" panose="02040503050406030204" pitchFamily="18" charset="0"/>
                            <a:cs typeface="Arial" panose="020B0604020202020204" pitchFamily="34" charset="0"/>
                          </a:rPr>
                          <m:t>𝑛</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8</m:t>
                        </m:r>
                        <m:r>
                          <a:rPr lang="en-US" b="0" i="1" smtClean="0">
                            <a:latin typeface="Cambria Math" panose="02040503050406030204" pitchFamily="18" charset="0"/>
                            <a:cs typeface="Arial" panose="020B0604020202020204" pitchFamily="34" charset="0"/>
                          </a:rPr>
                          <m:t> </m:t>
                        </m:r>
                        <m:r>
                          <m:rPr>
                            <m:sty m:val="p"/>
                          </m:rPr>
                          <a:rPr lang="en-US" b="0" i="0" smtClean="0">
                            <a:latin typeface="Cambria Math" panose="02040503050406030204" pitchFamily="18" charset="0"/>
                            <a:cs typeface="Arial" panose="020B0604020202020204" pitchFamily="34" charset="0"/>
                          </a:rPr>
                          <m:t>kJ</m:t>
                        </m:r>
                      </m:num>
                      <m:den>
                        <m:r>
                          <a:rPr lang="en-US" b="0" i="1" smtClean="0">
                            <a:latin typeface="Cambria Math" panose="02040503050406030204" pitchFamily="18" charset="0"/>
                            <a:cs typeface="Arial" panose="020B0604020202020204" pitchFamily="34" charset="0"/>
                          </a:rPr>
                          <m:t>0</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044</m:t>
                        </m:r>
                        <m:r>
                          <a:rPr lang="en-US" b="0" i="1" smtClean="0">
                            <a:latin typeface="Cambria Math" panose="02040503050406030204" pitchFamily="18" charset="0"/>
                            <a:cs typeface="Arial" panose="020B0604020202020204" pitchFamily="34" charset="0"/>
                          </a:rPr>
                          <m:t> </m:t>
                        </m:r>
                        <m:r>
                          <m:rPr>
                            <m:sty m:val="p"/>
                          </m:rPr>
                          <a:rPr lang="en-US" b="0" i="0" smtClean="0">
                            <a:latin typeface="Cambria Math" panose="02040503050406030204" pitchFamily="18" charset="0"/>
                            <a:cs typeface="Arial" panose="020B0604020202020204" pitchFamily="34" charset="0"/>
                          </a:rPr>
                          <m:t>mol</m:t>
                        </m:r>
                      </m:den>
                    </m:f>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41</m:t>
                    </m:r>
                    <m:r>
                      <a:rPr lang="en-US" b="0" i="1" smtClean="0">
                        <a:latin typeface="Cambria Math" panose="02040503050406030204" pitchFamily="18" charset="0"/>
                        <a:cs typeface="Arial" panose="020B0604020202020204" pitchFamily="34" charset="0"/>
                      </a:rPr>
                      <m:t> </m:t>
                    </m:r>
                    <m:r>
                      <m:rPr>
                        <m:sty m:val="p"/>
                      </m:rPr>
                      <a:rPr lang="en-US" b="0" i="0" smtClean="0">
                        <a:latin typeface="Cambria Math" panose="02040503050406030204" pitchFamily="18" charset="0"/>
                        <a:cs typeface="Arial" panose="020B0604020202020204" pitchFamily="34" charset="0"/>
                      </a:rPr>
                      <m:t>kJ</m:t>
                    </m:r>
                    <m:r>
                      <a:rPr lang="en-US" b="0" i="1" smtClean="0">
                        <a:latin typeface="Cambria Math" panose="02040503050406030204" pitchFamily="18" charset="0"/>
                        <a:cs typeface="Arial" panose="020B0604020202020204" pitchFamily="34" charset="0"/>
                      </a:rPr>
                      <m:t> </m:t>
                    </m:r>
                    <m:sSup>
                      <m:sSupPr>
                        <m:ctrlPr>
                          <a:rPr lang="en-US" b="0" i="1" smtClean="0">
                            <a:latin typeface="Cambria Math" panose="02040503050406030204" pitchFamily="18" charset="0"/>
                            <a:cs typeface="Arial" panose="020B0604020202020204" pitchFamily="34" charset="0"/>
                          </a:rPr>
                        </m:ctrlPr>
                      </m:sSupPr>
                      <m:e>
                        <m:r>
                          <m:rPr>
                            <m:sty m:val="p"/>
                          </m:rPr>
                          <a:rPr lang="en-US" b="0" i="0" smtClean="0">
                            <a:latin typeface="Cambria Math" panose="02040503050406030204" pitchFamily="18" charset="0"/>
                            <a:cs typeface="Arial" panose="020B0604020202020204" pitchFamily="34" charset="0"/>
                          </a:rPr>
                          <m:t>mol</m:t>
                        </m:r>
                      </m:e>
                      <m: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1</m:t>
                        </m:r>
                      </m:sup>
                    </m:sSup>
                  </m:oMath>
                </a14:m>
                <a:endParaRPr lang="en-US" dirty="0">
                  <a:latin typeface="Arial" panose="020B0604020202020204" pitchFamily="34"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862F7123-BB90-4E62-BF0E-81F77FF005BE}"/>
                  </a:ext>
                </a:extLst>
              </p:cNvPr>
              <p:cNvSpPr>
                <a:spLocks noRot="1" noChangeAspect="1" noMove="1" noResize="1" noEditPoints="1" noAdjustHandles="1" noChangeArrowheads="1" noChangeShapeType="1" noTextEdit="1"/>
              </p:cNvSpPr>
              <p:nvPr/>
            </p:nvSpPr>
            <p:spPr>
              <a:xfrm>
                <a:off x="2209973" y="6023417"/>
                <a:ext cx="3762761" cy="498919"/>
              </a:xfrm>
              <a:prstGeom prst="rect">
                <a:avLst/>
              </a:prstGeom>
              <a:blipFill>
                <a:blip r:embed="rId3"/>
                <a:stretch>
                  <a:fillRect l="-1459" b="-6098"/>
                </a:stretch>
              </a:blipFill>
            </p:spPr>
            <p:txBody>
              <a:bodyPr/>
              <a:lstStyle/>
              <a:p>
                <a:r>
                  <a:rPr lang="en-US">
                    <a:noFill/>
                  </a:rPr>
                  <a:t> </a:t>
                </a:r>
              </a:p>
            </p:txBody>
          </p:sp>
        </mc:Fallback>
      </mc:AlternateContent>
    </p:spTree>
    <p:extLst>
      <p:ext uri="{BB962C8B-B14F-4D97-AF65-F5344CB8AC3E}">
        <p14:creationId xmlns:p14="http://schemas.microsoft.com/office/powerpoint/2010/main" val="34687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2" grpId="0"/>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FA54E-DB9B-45B3-92B3-D679EC88FA5C}"/>
              </a:ext>
            </a:extLst>
          </p:cNvPr>
          <p:cNvSpPr/>
          <p:nvPr/>
        </p:nvSpPr>
        <p:spPr>
          <a:xfrm>
            <a:off x="530172" y="153662"/>
            <a:ext cx="3895618"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Calorimetry at constant </a:t>
            </a:r>
            <a:r>
              <a:rPr lang="en-US" sz="2400" b="1" i="1" dirty="0">
                <a:latin typeface="Arial" panose="020B0604020202020204" pitchFamily="34" charset="0"/>
                <a:cs typeface="Arial" panose="020B0604020202020204" pitchFamily="34" charset="0"/>
              </a:rPr>
              <a:t>p</a:t>
            </a:r>
          </a:p>
        </p:txBody>
      </p:sp>
      <p:sp>
        <p:nvSpPr>
          <p:cNvPr id="3" name="Rectangle 2">
            <a:extLst>
              <a:ext uri="{FF2B5EF4-FFF2-40B4-BE49-F238E27FC236}">
                <a16:creationId xmlns:a16="http://schemas.microsoft.com/office/drawing/2014/main" id="{5DE8A0F8-A3DF-41D1-AD72-BD20334C4ED4}"/>
              </a:ext>
            </a:extLst>
          </p:cNvPr>
          <p:cNvSpPr/>
          <p:nvPr/>
        </p:nvSpPr>
        <p:spPr>
          <a:xfrm>
            <a:off x="286512" y="615327"/>
            <a:ext cx="1150924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 enthalpy change can be measured calorimetrically by monitoring the temperature change that accompanies a physical or chemical change at constant pressure</a:t>
            </a:r>
          </a:p>
        </p:txBody>
      </p:sp>
      <p:sp>
        <p:nvSpPr>
          <p:cNvPr id="4" name="Rectangle 3">
            <a:extLst>
              <a:ext uri="{FF2B5EF4-FFF2-40B4-BE49-F238E27FC236}">
                <a16:creationId xmlns:a16="http://schemas.microsoft.com/office/drawing/2014/main" id="{0F1F558E-8191-4BE8-8975-1B9881A26487}"/>
              </a:ext>
            </a:extLst>
          </p:cNvPr>
          <p:cNvSpPr/>
          <p:nvPr/>
        </p:nvSpPr>
        <p:spPr>
          <a:xfrm>
            <a:off x="286512" y="1353991"/>
            <a:ext cx="985418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calorimeter for studying processes at constant pressure is called an </a:t>
            </a:r>
            <a:r>
              <a:rPr lang="en-US" b="1" dirty="0">
                <a:latin typeface="Arial" panose="020B0604020202020204" pitchFamily="34" charset="0"/>
                <a:cs typeface="Arial" panose="020B0604020202020204" pitchFamily="34" charset="0"/>
              </a:rPr>
              <a:t>isobaric calorimeter</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D80614-849F-4BBD-BB9E-7B38621BB138}"/>
              </a:ext>
            </a:extLst>
          </p:cNvPr>
          <p:cNvSpPr/>
          <p:nvPr/>
        </p:nvSpPr>
        <p:spPr>
          <a:xfrm>
            <a:off x="286512" y="1815656"/>
            <a:ext cx="11228832" cy="646331"/>
          </a:xfrm>
          <a:prstGeom prst="rect">
            <a:avLst/>
          </a:prstGeom>
        </p:spPr>
        <p:txBody>
          <a:bodyPr wrap="square">
            <a:spAutoFit/>
          </a:bodyPr>
          <a:lstStyle/>
          <a:p>
            <a:r>
              <a:rPr lang="en-US" dirty="0">
                <a:latin typeface="MinionPro-Regular"/>
              </a:rPr>
              <a:t>For a combustion reaction an </a:t>
            </a:r>
            <a:r>
              <a:rPr lang="en-US" b="1" dirty="0">
                <a:latin typeface="MinionPro-Semibold"/>
              </a:rPr>
              <a:t>adiabatic flame calorimeter </a:t>
            </a:r>
            <a:r>
              <a:rPr lang="en-US" dirty="0">
                <a:latin typeface="MinionPro-Regular"/>
              </a:rPr>
              <a:t>may be used to measure </a:t>
            </a:r>
            <a:r>
              <a:rPr lang="en-US" dirty="0">
                <a:latin typeface="SymbolStd"/>
              </a:rPr>
              <a:t>Δ</a:t>
            </a:r>
            <a:r>
              <a:rPr lang="en-US" i="1" dirty="0">
                <a:latin typeface="MinionPro-It"/>
              </a:rPr>
              <a:t>T </a:t>
            </a:r>
            <a:r>
              <a:rPr lang="en-US" dirty="0">
                <a:latin typeface="MinionPro-Regular"/>
              </a:rPr>
              <a:t>when a given amount</a:t>
            </a:r>
          </a:p>
          <a:p>
            <a:r>
              <a:rPr lang="en-US" dirty="0">
                <a:latin typeface="MinionPro-Regular"/>
              </a:rPr>
              <a:t>of substance burns in a supply of oxygen</a:t>
            </a:r>
            <a:endParaRPr lang="en-US" dirty="0"/>
          </a:p>
        </p:txBody>
      </p:sp>
      <p:pic>
        <p:nvPicPr>
          <p:cNvPr id="6" name="Picture 5">
            <a:extLst>
              <a:ext uri="{FF2B5EF4-FFF2-40B4-BE49-F238E27FC236}">
                <a16:creationId xmlns:a16="http://schemas.microsoft.com/office/drawing/2014/main" id="{18AC99D4-1989-4499-A2A0-A0E90DD31592}"/>
              </a:ext>
            </a:extLst>
          </p:cNvPr>
          <p:cNvPicPr/>
          <p:nvPr/>
        </p:nvPicPr>
        <p:blipFill>
          <a:blip r:embed="rId2"/>
          <a:stretch>
            <a:fillRect/>
          </a:stretch>
        </p:blipFill>
        <p:spPr>
          <a:xfrm>
            <a:off x="5504688" y="2737812"/>
            <a:ext cx="4197096" cy="3269116"/>
          </a:xfrm>
          <a:prstGeom prst="rect">
            <a:avLst/>
          </a:prstGeom>
        </p:spPr>
      </p:pic>
      <p:sp>
        <p:nvSpPr>
          <p:cNvPr id="7" name="Rectangle 6">
            <a:extLst>
              <a:ext uri="{FF2B5EF4-FFF2-40B4-BE49-F238E27FC236}">
                <a16:creationId xmlns:a16="http://schemas.microsoft.com/office/drawing/2014/main" id="{7F650ED1-9ABF-4FCE-B184-33D9EE1D28DE}"/>
              </a:ext>
            </a:extLst>
          </p:cNvPr>
          <p:cNvSpPr/>
          <p:nvPr/>
        </p:nvSpPr>
        <p:spPr>
          <a:xfrm>
            <a:off x="960121" y="4120188"/>
            <a:ext cx="4361688" cy="1754326"/>
          </a:xfrm>
          <a:prstGeom prst="rect">
            <a:avLst/>
          </a:prstGeom>
          <a:ln>
            <a:solidFill>
              <a:schemeClr val="tx1"/>
            </a:solidFill>
          </a:ln>
        </p:spPr>
        <p:txBody>
          <a:bodyPr wrap="square">
            <a:spAutoFit/>
          </a:bodyPr>
          <a:lstStyle/>
          <a:p>
            <a:pPr algn="just"/>
            <a:r>
              <a:rPr lang="en-US" dirty="0">
                <a:latin typeface="Arial" panose="020B0604020202020204" pitchFamily="34" charset="0"/>
                <a:cs typeface="Arial" panose="020B0604020202020204" pitchFamily="34" charset="0"/>
              </a:rPr>
              <a:t>A constant-pressure flame calorimeter consists of this component immersed in a stirred water bath. Combustion occurs as a known amount of reactant is passed through to fuel the flame, and the rise of temperature is monitored</a:t>
            </a:r>
          </a:p>
        </p:txBody>
      </p:sp>
    </p:spTree>
    <p:extLst>
      <p:ext uri="{BB962C8B-B14F-4D97-AF65-F5344CB8AC3E}">
        <p14:creationId xmlns:p14="http://schemas.microsoft.com/office/powerpoint/2010/main" val="32804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C4329-1365-4428-BD15-0909212F2004}"/>
              </a:ext>
            </a:extLst>
          </p:cNvPr>
          <p:cNvSpPr/>
          <p:nvPr/>
        </p:nvSpPr>
        <p:spPr>
          <a:xfrm>
            <a:off x="451307" y="138824"/>
            <a:ext cx="356302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Work, heat, and energy</a:t>
            </a:r>
          </a:p>
        </p:txBody>
      </p:sp>
      <p:sp>
        <p:nvSpPr>
          <p:cNvPr id="3" name="Rectangle 2">
            <a:extLst>
              <a:ext uri="{FF2B5EF4-FFF2-40B4-BE49-F238E27FC236}">
                <a16:creationId xmlns:a16="http://schemas.microsoft.com/office/drawing/2014/main" id="{849DEAD0-8F20-491D-B2F6-7D5A65A3AB0B}"/>
              </a:ext>
            </a:extLst>
          </p:cNvPr>
          <p:cNvSpPr/>
          <p:nvPr/>
        </p:nvSpPr>
        <p:spPr>
          <a:xfrm>
            <a:off x="874143" y="600489"/>
            <a:ext cx="667397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work </a:t>
            </a:r>
            <a:r>
              <a:rPr lang="en-US" dirty="0">
                <a:latin typeface="Arial" panose="020B0604020202020204" pitchFamily="34" charset="0"/>
                <a:cs typeface="Arial" panose="020B0604020202020204" pitchFamily="34" charset="0"/>
              </a:rPr>
              <a:t>is done to achieve motion against an opposing force</a:t>
            </a:r>
          </a:p>
        </p:txBody>
      </p:sp>
      <p:sp>
        <p:nvSpPr>
          <p:cNvPr id="4" name="Rectangle 3">
            <a:extLst>
              <a:ext uri="{FF2B5EF4-FFF2-40B4-BE49-F238E27FC236}">
                <a16:creationId xmlns:a16="http://schemas.microsoft.com/office/drawing/2014/main" id="{7F6613EA-6BBC-4C60-B4DD-F681BF87AF4B}"/>
              </a:ext>
            </a:extLst>
          </p:cNvPr>
          <p:cNvSpPr/>
          <p:nvPr/>
        </p:nvSpPr>
        <p:spPr>
          <a:xfrm>
            <a:off x="874143" y="969821"/>
            <a:ext cx="8571782" cy="369332"/>
          </a:xfrm>
          <a:prstGeom prst="rect">
            <a:avLst/>
          </a:prstGeom>
        </p:spPr>
        <p:txBody>
          <a:bodyPr wrap="square">
            <a:spAutoFit/>
          </a:bodyPr>
          <a:lstStyle/>
          <a:p>
            <a:pPr marL="285750" indent="-285750">
              <a:buFont typeface="Arial" panose="020B0604020202020204" pitchFamily="34" charset="0"/>
              <a:buChar char="•"/>
            </a:pPr>
            <a:r>
              <a:rPr lang="en-US" dirty="0"/>
              <a:t>example of work is the process of raising a weight against the pull of gravity</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26419D-DAF7-46A4-952F-9B3EF2E3463E}"/>
              </a:ext>
            </a:extLst>
          </p:cNvPr>
          <p:cNvSpPr/>
          <p:nvPr/>
        </p:nvSpPr>
        <p:spPr>
          <a:xfrm>
            <a:off x="874143" y="1431486"/>
            <a:ext cx="9003102" cy="369332"/>
          </a:xfrm>
          <a:prstGeom prst="rect">
            <a:avLst/>
          </a:prstGeom>
        </p:spPr>
        <p:txBody>
          <a:bodyPr wrap="square">
            <a:spAutoFit/>
          </a:bodyPr>
          <a:lstStyle/>
          <a:p>
            <a:pPr marL="285750" indent="-285750">
              <a:buFont typeface="Arial" panose="020B0604020202020204" pitchFamily="34" charset="0"/>
              <a:buChar char="•"/>
            </a:pPr>
            <a:r>
              <a:rPr lang="en-US" dirty="0" err="1"/>
              <a:t>Onether</a:t>
            </a:r>
            <a:r>
              <a:rPr lang="en-US" dirty="0"/>
              <a:t> example of doing work is the expansion of a gas that pushes out a piston</a:t>
            </a:r>
          </a:p>
        </p:txBody>
      </p:sp>
      <p:sp>
        <p:nvSpPr>
          <p:cNvPr id="6" name="Rectangle 5">
            <a:extLst>
              <a:ext uri="{FF2B5EF4-FFF2-40B4-BE49-F238E27FC236}">
                <a16:creationId xmlns:a16="http://schemas.microsoft.com/office/drawing/2014/main" id="{64DCB7A4-3CED-4683-95BF-5FCD1E9ADFE3}"/>
              </a:ext>
            </a:extLst>
          </p:cNvPr>
          <p:cNvSpPr/>
          <p:nvPr/>
        </p:nvSpPr>
        <p:spPr>
          <a:xfrm>
            <a:off x="951781" y="1893151"/>
            <a:ext cx="475001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energy </a:t>
            </a:r>
            <a:r>
              <a:rPr lang="en-US" dirty="0">
                <a:latin typeface="Arial" panose="020B0604020202020204" pitchFamily="34" charset="0"/>
                <a:cs typeface="Arial" panose="020B0604020202020204" pitchFamily="34" charset="0"/>
              </a:rPr>
              <a:t>of a system is its capacity to do work</a:t>
            </a:r>
          </a:p>
        </p:txBody>
      </p:sp>
      <p:sp>
        <p:nvSpPr>
          <p:cNvPr id="7" name="Rectangle 6">
            <a:extLst>
              <a:ext uri="{FF2B5EF4-FFF2-40B4-BE49-F238E27FC236}">
                <a16:creationId xmlns:a16="http://schemas.microsoft.com/office/drawing/2014/main" id="{53874131-80FF-4BB5-B320-F21F474A2C5B}"/>
              </a:ext>
            </a:extLst>
          </p:cNvPr>
          <p:cNvSpPr/>
          <p:nvPr/>
        </p:nvSpPr>
        <p:spPr>
          <a:xfrm>
            <a:off x="951781" y="2349275"/>
            <a:ext cx="9420045"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Heat </a:t>
            </a:r>
            <a:r>
              <a:rPr lang="en-US" dirty="0">
                <a:latin typeface="Arial" panose="020B0604020202020204" pitchFamily="34" charset="0"/>
                <a:cs typeface="Arial" panose="020B0604020202020204" pitchFamily="34" charset="0"/>
              </a:rPr>
              <a:t>is the change in energy of a system as a result of a temperature difference between the system and its surroundings.</a:t>
            </a:r>
          </a:p>
        </p:txBody>
      </p:sp>
      <p:sp>
        <p:nvSpPr>
          <p:cNvPr id="8" name="Rectangle 7">
            <a:extLst>
              <a:ext uri="{FF2B5EF4-FFF2-40B4-BE49-F238E27FC236}">
                <a16:creationId xmlns:a16="http://schemas.microsoft.com/office/drawing/2014/main" id="{5283BF0B-E65E-465B-84B0-07BAB70A990B}"/>
              </a:ext>
            </a:extLst>
          </p:cNvPr>
          <p:cNvSpPr/>
          <p:nvPr/>
        </p:nvSpPr>
        <p:spPr>
          <a:xfrm>
            <a:off x="1641630" y="2906704"/>
            <a:ext cx="8747009"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Diathermic </a:t>
            </a:r>
            <a:r>
              <a:rPr lang="en-US" dirty="0">
                <a:latin typeface="Arial" panose="020B0604020202020204" pitchFamily="34" charset="0"/>
                <a:cs typeface="Arial" panose="020B0604020202020204" pitchFamily="34" charset="0"/>
              </a:rPr>
              <a:t>Boundaries are Boundaries that permit the transfer of energy as heat. </a:t>
            </a:r>
          </a:p>
        </p:txBody>
      </p:sp>
      <p:sp>
        <p:nvSpPr>
          <p:cNvPr id="10" name="Rectangle 9">
            <a:extLst>
              <a:ext uri="{FF2B5EF4-FFF2-40B4-BE49-F238E27FC236}">
                <a16:creationId xmlns:a16="http://schemas.microsoft.com/office/drawing/2014/main" id="{4DFAAF76-D4E1-4B37-A3F7-140AEB692CD8}"/>
              </a:ext>
            </a:extLst>
          </p:cNvPr>
          <p:cNvSpPr/>
          <p:nvPr/>
        </p:nvSpPr>
        <p:spPr>
          <a:xfrm>
            <a:off x="1641630" y="3183703"/>
            <a:ext cx="9207173"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Adiabatic </a:t>
            </a:r>
            <a:r>
              <a:rPr lang="en-US" dirty="0">
                <a:latin typeface="Arial" panose="020B0604020202020204" pitchFamily="34" charset="0"/>
                <a:cs typeface="Arial" panose="020B0604020202020204" pitchFamily="34" charset="0"/>
              </a:rPr>
              <a:t>Boundaries are Boundaries that do not permit the transfer of energy as heat. </a:t>
            </a:r>
          </a:p>
        </p:txBody>
      </p:sp>
      <p:sp>
        <p:nvSpPr>
          <p:cNvPr id="11" name="Rectangle 10">
            <a:extLst>
              <a:ext uri="{FF2B5EF4-FFF2-40B4-BE49-F238E27FC236}">
                <a16:creationId xmlns:a16="http://schemas.microsoft.com/office/drawing/2014/main" id="{024F962E-54F8-4FF6-BB36-93AF19ECA3E5}"/>
              </a:ext>
            </a:extLst>
          </p:cNvPr>
          <p:cNvSpPr/>
          <p:nvPr/>
        </p:nvSpPr>
        <p:spPr>
          <a:xfrm>
            <a:off x="874143" y="3518241"/>
            <a:ext cx="808007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exothermic process </a:t>
            </a:r>
            <a:r>
              <a:rPr lang="en-US" dirty="0">
                <a:latin typeface="Arial" panose="020B0604020202020204" pitchFamily="34" charset="0"/>
                <a:cs typeface="Arial" panose="020B0604020202020204" pitchFamily="34" charset="0"/>
              </a:rPr>
              <a:t>is a process that releases energy as heat.</a:t>
            </a:r>
          </a:p>
        </p:txBody>
      </p:sp>
      <p:sp>
        <p:nvSpPr>
          <p:cNvPr id="12" name="Rectangle 11">
            <a:extLst>
              <a:ext uri="{FF2B5EF4-FFF2-40B4-BE49-F238E27FC236}">
                <a16:creationId xmlns:a16="http://schemas.microsoft.com/office/drawing/2014/main" id="{5A8B7FA6-5FF4-4D0C-93BB-7CE04501656D}"/>
              </a:ext>
            </a:extLst>
          </p:cNvPr>
          <p:cNvSpPr/>
          <p:nvPr/>
        </p:nvSpPr>
        <p:spPr>
          <a:xfrm>
            <a:off x="874143" y="3936341"/>
            <a:ext cx="970184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endothermic process </a:t>
            </a:r>
            <a:r>
              <a:rPr lang="en-US" dirty="0">
                <a:latin typeface="Arial" panose="020B0604020202020204" pitchFamily="34" charset="0"/>
                <a:cs typeface="Arial" panose="020B0604020202020204" pitchFamily="34" charset="0"/>
              </a:rPr>
              <a:t>is a process in which energy is acquired as heat.</a:t>
            </a:r>
          </a:p>
        </p:txBody>
      </p:sp>
      <p:grpSp>
        <p:nvGrpSpPr>
          <p:cNvPr id="13" name="Group 12">
            <a:extLst>
              <a:ext uri="{FF2B5EF4-FFF2-40B4-BE49-F238E27FC236}">
                <a16:creationId xmlns:a16="http://schemas.microsoft.com/office/drawing/2014/main" id="{EB896D88-303F-4A73-9A2D-77D70FBAEA1B}"/>
              </a:ext>
            </a:extLst>
          </p:cNvPr>
          <p:cNvGrpSpPr/>
          <p:nvPr/>
        </p:nvGrpSpPr>
        <p:grpSpPr>
          <a:xfrm>
            <a:off x="3105510" y="4282088"/>
            <a:ext cx="3830711" cy="2437088"/>
            <a:chOff x="-3364" y="0"/>
            <a:chExt cx="3173000" cy="1909117"/>
          </a:xfrm>
        </p:grpSpPr>
        <p:pic>
          <p:nvPicPr>
            <p:cNvPr id="14" name="Picture 13">
              <a:extLst>
                <a:ext uri="{FF2B5EF4-FFF2-40B4-BE49-F238E27FC236}">
                  <a16:creationId xmlns:a16="http://schemas.microsoft.com/office/drawing/2014/main" id="{BE7D28E8-73C6-407B-81D4-843B1F0AC8ED}"/>
                </a:ext>
              </a:extLst>
            </p:cNvPr>
            <p:cNvPicPr/>
            <p:nvPr/>
          </p:nvPicPr>
          <p:blipFill>
            <a:blip r:embed="rId2"/>
            <a:stretch>
              <a:fillRect/>
            </a:stretch>
          </p:blipFill>
          <p:spPr>
            <a:xfrm>
              <a:off x="-3364" y="940740"/>
              <a:ext cx="795528" cy="795528"/>
            </a:xfrm>
            <a:prstGeom prst="rect">
              <a:avLst/>
            </a:prstGeom>
          </p:spPr>
        </p:pic>
        <p:pic>
          <p:nvPicPr>
            <p:cNvPr id="15" name="Picture 14">
              <a:extLst>
                <a:ext uri="{FF2B5EF4-FFF2-40B4-BE49-F238E27FC236}">
                  <a16:creationId xmlns:a16="http://schemas.microsoft.com/office/drawing/2014/main" id="{08322786-83EB-45BC-B2B6-429AA5821530}"/>
                </a:ext>
              </a:extLst>
            </p:cNvPr>
            <p:cNvPicPr/>
            <p:nvPr/>
          </p:nvPicPr>
          <p:blipFill>
            <a:blip r:embed="rId3"/>
            <a:stretch>
              <a:fillRect/>
            </a:stretch>
          </p:blipFill>
          <p:spPr>
            <a:xfrm>
              <a:off x="374587" y="941756"/>
              <a:ext cx="39624" cy="268224"/>
            </a:xfrm>
            <a:prstGeom prst="rect">
              <a:avLst/>
            </a:prstGeom>
          </p:spPr>
        </p:pic>
        <p:pic>
          <p:nvPicPr>
            <p:cNvPr id="16" name="Picture 15">
              <a:extLst>
                <a:ext uri="{FF2B5EF4-FFF2-40B4-BE49-F238E27FC236}">
                  <a16:creationId xmlns:a16="http://schemas.microsoft.com/office/drawing/2014/main" id="{01AA4F0E-97C9-400C-A535-504E7F4711E7}"/>
                </a:ext>
              </a:extLst>
            </p:cNvPr>
            <p:cNvPicPr/>
            <p:nvPr/>
          </p:nvPicPr>
          <p:blipFill>
            <a:blip r:embed="rId4"/>
            <a:stretch>
              <a:fillRect/>
            </a:stretch>
          </p:blipFill>
          <p:spPr>
            <a:xfrm>
              <a:off x="392176" y="1206423"/>
              <a:ext cx="6248" cy="330"/>
            </a:xfrm>
            <a:prstGeom prst="rect">
              <a:avLst/>
            </a:prstGeom>
          </p:spPr>
        </p:pic>
        <p:pic>
          <p:nvPicPr>
            <p:cNvPr id="17" name="Picture 16">
              <a:extLst>
                <a:ext uri="{FF2B5EF4-FFF2-40B4-BE49-F238E27FC236}">
                  <a16:creationId xmlns:a16="http://schemas.microsoft.com/office/drawing/2014/main" id="{C88F1C25-0D59-4A0C-BA67-99670974984C}"/>
                </a:ext>
              </a:extLst>
            </p:cNvPr>
            <p:cNvPicPr/>
            <p:nvPr/>
          </p:nvPicPr>
          <p:blipFill>
            <a:blip r:embed="rId5"/>
            <a:stretch>
              <a:fillRect/>
            </a:stretch>
          </p:blipFill>
          <p:spPr>
            <a:xfrm>
              <a:off x="857187" y="940740"/>
              <a:ext cx="795528" cy="795528"/>
            </a:xfrm>
            <a:prstGeom prst="rect">
              <a:avLst/>
            </a:prstGeom>
          </p:spPr>
        </p:pic>
        <p:pic>
          <p:nvPicPr>
            <p:cNvPr id="18" name="Picture 17">
              <a:extLst>
                <a:ext uri="{FF2B5EF4-FFF2-40B4-BE49-F238E27FC236}">
                  <a16:creationId xmlns:a16="http://schemas.microsoft.com/office/drawing/2014/main" id="{E6E482FB-9A34-4C07-902A-F0AD4E39427E}"/>
                </a:ext>
              </a:extLst>
            </p:cNvPr>
            <p:cNvPicPr/>
            <p:nvPr/>
          </p:nvPicPr>
          <p:blipFill>
            <a:blip r:embed="rId6"/>
            <a:stretch>
              <a:fillRect/>
            </a:stretch>
          </p:blipFill>
          <p:spPr>
            <a:xfrm>
              <a:off x="1212787" y="941756"/>
              <a:ext cx="39624" cy="268224"/>
            </a:xfrm>
            <a:prstGeom prst="rect">
              <a:avLst/>
            </a:prstGeom>
          </p:spPr>
        </p:pic>
        <p:sp>
          <p:nvSpPr>
            <p:cNvPr id="19" name="Shape 212539">
              <a:extLst>
                <a:ext uri="{FF2B5EF4-FFF2-40B4-BE49-F238E27FC236}">
                  <a16:creationId xmlns:a16="http://schemas.microsoft.com/office/drawing/2014/main" id="{3A0A55EC-1E62-4BDB-B23F-9C8DC73AEB2A}"/>
                </a:ext>
              </a:extLst>
            </p:cNvPr>
            <p:cNvSpPr/>
            <p:nvPr/>
          </p:nvSpPr>
          <p:spPr>
            <a:xfrm>
              <a:off x="87567" y="1031684"/>
              <a:ext cx="616776" cy="616801"/>
            </a:xfrm>
            <a:custGeom>
              <a:avLst/>
              <a:gdLst/>
              <a:ahLst/>
              <a:cxnLst/>
              <a:rect l="0" t="0" r="0" b="0"/>
              <a:pathLst>
                <a:path w="616776" h="616801">
                  <a:moveTo>
                    <a:pt x="0" y="0"/>
                  </a:moveTo>
                  <a:lnTo>
                    <a:pt x="616776" y="0"/>
                  </a:lnTo>
                  <a:lnTo>
                    <a:pt x="616776" y="616801"/>
                  </a:lnTo>
                  <a:lnTo>
                    <a:pt x="0" y="616801"/>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0" name="Shape 1093">
              <a:extLst>
                <a:ext uri="{FF2B5EF4-FFF2-40B4-BE49-F238E27FC236}">
                  <a16:creationId xmlns:a16="http://schemas.microsoft.com/office/drawing/2014/main" id="{D027DE0A-A4FC-428F-9F07-6393F3443125}"/>
                </a:ext>
              </a:extLst>
            </p:cNvPr>
            <p:cNvSpPr/>
            <p:nvPr/>
          </p:nvSpPr>
          <p:spPr>
            <a:xfrm>
              <a:off x="84430" y="1028561"/>
              <a:ext cx="311518" cy="623049"/>
            </a:xfrm>
            <a:custGeom>
              <a:avLst/>
              <a:gdLst/>
              <a:ahLst/>
              <a:cxnLst/>
              <a:rect l="0" t="0" r="0" b="0"/>
              <a:pathLst>
                <a:path w="311518" h="623049">
                  <a:moveTo>
                    <a:pt x="0" y="0"/>
                  </a:moveTo>
                  <a:lnTo>
                    <a:pt x="311518" y="0"/>
                  </a:lnTo>
                  <a:lnTo>
                    <a:pt x="311518" y="6261"/>
                  </a:lnTo>
                  <a:lnTo>
                    <a:pt x="6261" y="6261"/>
                  </a:lnTo>
                  <a:lnTo>
                    <a:pt x="6261" y="616788"/>
                  </a:lnTo>
                  <a:lnTo>
                    <a:pt x="311518" y="616788"/>
                  </a:lnTo>
                  <a:lnTo>
                    <a:pt x="311518" y="623049"/>
                  </a:lnTo>
                  <a:lnTo>
                    <a:pt x="0" y="623049"/>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1" name="Shape 1094">
              <a:extLst>
                <a:ext uri="{FF2B5EF4-FFF2-40B4-BE49-F238E27FC236}">
                  <a16:creationId xmlns:a16="http://schemas.microsoft.com/office/drawing/2014/main" id="{3CBEEAF9-1619-4795-8289-B39B1670A9E3}"/>
                </a:ext>
              </a:extLst>
            </p:cNvPr>
            <p:cNvSpPr/>
            <p:nvPr/>
          </p:nvSpPr>
          <p:spPr>
            <a:xfrm>
              <a:off x="395948" y="1028561"/>
              <a:ext cx="311518" cy="623049"/>
            </a:xfrm>
            <a:custGeom>
              <a:avLst/>
              <a:gdLst/>
              <a:ahLst/>
              <a:cxnLst/>
              <a:rect l="0" t="0" r="0" b="0"/>
              <a:pathLst>
                <a:path w="311518" h="623049">
                  <a:moveTo>
                    <a:pt x="0" y="0"/>
                  </a:moveTo>
                  <a:lnTo>
                    <a:pt x="311518" y="0"/>
                  </a:lnTo>
                  <a:lnTo>
                    <a:pt x="311518" y="619925"/>
                  </a:lnTo>
                  <a:lnTo>
                    <a:pt x="311518" y="623049"/>
                  </a:lnTo>
                  <a:lnTo>
                    <a:pt x="0" y="623049"/>
                  </a:lnTo>
                  <a:lnTo>
                    <a:pt x="0" y="616788"/>
                  </a:lnTo>
                  <a:lnTo>
                    <a:pt x="305257" y="616788"/>
                  </a:lnTo>
                  <a:lnTo>
                    <a:pt x="305257" y="6261"/>
                  </a:lnTo>
                  <a:lnTo>
                    <a:pt x="0" y="6261"/>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2" name="Shape 1095">
              <a:extLst>
                <a:ext uri="{FF2B5EF4-FFF2-40B4-BE49-F238E27FC236}">
                  <a16:creationId xmlns:a16="http://schemas.microsoft.com/office/drawing/2014/main" id="{D77E414A-1C49-4AAD-B77B-BE25D6C9E145}"/>
                </a:ext>
              </a:extLst>
            </p:cNvPr>
            <p:cNvSpPr/>
            <p:nvPr/>
          </p:nvSpPr>
          <p:spPr>
            <a:xfrm>
              <a:off x="380251" y="3124"/>
              <a:ext cx="30099" cy="1203642"/>
            </a:xfrm>
            <a:custGeom>
              <a:avLst/>
              <a:gdLst/>
              <a:ahLst/>
              <a:cxnLst/>
              <a:rect l="0" t="0" r="0" b="0"/>
              <a:pathLst>
                <a:path w="30099" h="1203642">
                  <a:moveTo>
                    <a:pt x="15037" y="0"/>
                  </a:moveTo>
                  <a:cubicBezTo>
                    <a:pt x="23355" y="0"/>
                    <a:pt x="30099" y="6744"/>
                    <a:pt x="30099" y="15049"/>
                  </a:cubicBezTo>
                  <a:lnTo>
                    <a:pt x="30099" y="1188593"/>
                  </a:lnTo>
                  <a:cubicBezTo>
                    <a:pt x="30099" y="1196899"/>
                    <a:pt x="23355" y="1203642"/>
                    <a:pt x="15037" y="1203642"/>
                  </a:cubicBezTo>
                  <a:cubicBezTo>
                    <a:pt x="6744" y="1203642"/>
                    <a:pt x="0" y="1196899"/>
                    <a:pt x="0" y="1188593"/>
                  </a:cubicBezTo>
                  <a:lnTo>
                    <a:pt x="0" y="15049"/>
                  </a:lnTo>
                  <a:cubicBezTo>
                    <a:pt x="0" y="6744"/>
                    <a:pt x="6744" y="0"/>
                    <a:pt x="1503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3" name="Shape 1096">
              <a:extLst>
                <a:ext uri="{FF2B5EF4-FFF2-40B4-BE49-F238E27FC236}">
                  <a16:creationId xmlns:a16="http://schemas.microsoft.com/office/drawing/2014/main" id="{0F48E662-4E7D-4F9E-AB71-68940C6724A1}"/>
                </a:ext>
              </a:extLst>
            </p:cNvPr>
            <p:cNvSpPr/>
            <p:nvPr/>
          </p:nvSpPr>
          <p:spPr>
            <a:xfrm>
              <a:off x="377114" y="0"/>
              <a:ext cx="18186" cy="1209891"/>
            </a:xfrm>
            <a:custGeom>
              <a:avLst/>
              <a:gdLst/>
              <a:ahLst/>
              <a:cxnLst/>
              <a:rect l="0" t="0" r="0" b="0"/>
              <a:pathLst>
                <a:path w="18186" h="1209891">
                  <a:moveTo>
                    <a:pt x="18174" y="0"/>
                  </a:moveTo>
                  <a:lnTo>
                    <a:pt x="18186" y="5"/>
                  </a:lnTo>
                  <a:lnTo>
                    <a:pt x="18186" y="6266"/>
                  </a:lnTo>
                  <a:lnTo>
                    <a:pt x="18174" y="6261"/>
                  </a:lnTo>
                  <a:cubicBezTo>
                    <a:pt x="11608" y="6274"/>
                    <a:pt x="6274" y="11608"/>
                    <a:pt x="6261" y="18174"/>
                  </a:cubicBezTo>
                  <a:lnTo>
                    <a:pt x="6261" y="1191717"/>
                  </a:lnTo>
                  <a:cubicBezTo>
                    <a:pt x="6274" y="1198296"/>
                    <a:pt x="11608" y="1203617"/>
                    <a:pt x="18174" y="1203630"/>
                  </a:cubicBezTo>
                  <a:lnTo>
                    <a:pt x="18186" y="1203624"/>
                  </a:lnTo>
                  <a:lnTo>
                    <a:pt x="18186" y="1209886"/>
                  </a:lnTo>
                  <a:lnTo>
                    <a:pt x="18174" y="1209891"/>
                  </a:lnTo>
                  <a:cubicBezTo>
                    <a:pt x="8153" y="1209891"/>
                    <a:pt x="0" y="1201750"/>
                    <a:pt x="0" y="1191717"/>
                  </a:cubicBezTo>
                  <a:lnTo>
                    <a:pt x="0" y="18174"/>
                  </a:lnTo>
                  <a:cubicBezTo>
                    <a:pt x="0" y="8141"/>
                    <a:pt x="8153" y="13"/>
                    <a:pt x="18174"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4" name="Shape 1097">
              <a:extLst>
                <a:ext uri="{FF2B5EF4-FFF2-40B4-BE49-F238E27FC236}">
                  <a16:creationId xmlns:a16="http://schemas.microsoft.com/office/drawing/2014/main" id="{9A3B0287-700B-40F0-B1A9-5C79E7E3A017}"/>
                </a:ext>
              </a:extLst>
            </p:cNvPr>
            <p:cNvSpPr/>
            <p:nvPr/>
          </p:nvSpPr>
          <p:spPr>
            <a:xfrm>
              <a:off x="395300" y="5"/>
              <a:ext cx="18174" cy="1209880"/>
            </a:xfrm>
            <a:custGeom>
              <a:avLst/>
              <a:gdLst/>
              <a:ahLst/>
              <a:cxnLst/>
              <a:rect l="0" t="0" r="0" b="0"/>
              <a:pathLst>
                <a:path w="18174" h="1209880">
                  <a:moveTo>
                    <a:pt x="0" y="0"/>
                  </a:moveTo>
                  <a:lnTo>
                    <a:pt x="12848" y="5324"/>
                  </a:lnTo>
                  <a:cubicBezTo>
                    <a:pt x="16138" y="8611"/>
                    <a:pt x="18174" y="13152"/>
                    <a:pt x="18174" y="18168"/>
                  </a:cubicBezTo>
                  <a:lnTo>
                    <a:pt x="18174" y="1191712"/>
                  </a:lnTo>
                  <a:cubicBezTo>
                    <a:pt x="18174" y="1196729"/>
                    <a:pt x="16138" y="1201272"/>
                    <a:pt x="12848" y="1204561"/>
                  </a:cubicBezTo>
                  <a:lnTo>
                    <a:pt x="0" y="1209880"/>
                  </a:lnTo>
                  <a:lnTo>
                    <a:pt x="0" y="1203619"/>
                  </a:lnTo>
                  <a:lnTo>
                    <a:pt x="8418" y="1200131"/>
                  </a:lnTo>
                  <a:cubicBezTo>
                    <a:pt x="10579" y="1197977"/>
                    <a:pt x="11919" y="1195002"/>
                    <a:pt x="11925" y="1191712"/>
                  </a:cubicBezTo>
                  <a:lnTo>
                    <a:pt x="11925" y="18168"/>
                  </a:lnTo>
                  <a:cubicBezTo>
                    <a:pt x="11919" y="14885"/>
                    <a:pt x="10579" y="11910"/>
                    <a:pt x="8418" y="9754"/>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5" name="Shape 212540">
              <a:extLst>
                <a:ext uri="{FF2B5EF4-FFF2-40B4-BE49-F238E27FC236}">
                  <a16:creationId xmlns:a16="http://schemas.microsoft.com/office/drawing/2014/main" id="{9FD54E55-0000-4CD3-BF58-A25344929866}"/>
                </a:ext>
              </a:extLst>
            </p:cNvPr>
            <p:cNvSpPr/>
            <p:nvPr/>
          </p:nvSpPr>
          <p:spPr>
            <a:xfrm>
              <a:off x="392176" y="406705"/>
              <a:ext cx="9144" cy="800049"/>
            </a:xfrm>
            <a:custGeom>
              <a:avLst/>
              <a:gdLst/>
              <a:ahLst/>
              <a:cxnLst/>
              <a:rect l="0" t="0" r="0" b="0"/>
              <a:pathLst>
                <a:path w="9144" h="800049">
                  <a:moveTo>
                    <a:pt x="0" y="0"/>
                  </a:moveTo>
                  <a:lnTo>
                    <a:pt x="9144" y="0"/>
                  </a:lnTo>
                  <a:lnTo>
                    <a:pt x="9144" y="800049"/>
                  </a:lnTo>
                  <a:lnTo>
                    <a:pt x="0" y="800049"/>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6" name="Shape 1100">
              <a:extLst>
                <a:ext uri="{FF2B5EF4-FFF2-40B4-BE49-F238E27FC236}">
                  <a16:creationId xmlns:a16="http://schemas.microsoft.com/office/drawing/2014/main" id="{60D4CE6C-98B1-486B-9663-6F6FD226E9B0}"/>
                </a:ext>
              </a:extLst>
            </p:cNvPr>
            <p:cNvSpPr/>
            <p:nvPr/>
          </p:nvSpPr>
          <p:spPr>
            <a:xfrm>
              <a:off x="377342" y="1204837"/>
              <a:ext cx="35916" cy="96089"/>
            </a:xfrm>
            <a:custGeom>
              <a:avLst/>
              <a:gdLst/>
              <a:ahLst/>
              <a:cxnLst/>
              <a:rect l="0" t="0" r="0" b="0"/>
              <a:pathLst>
                <a:path w="35916" h="96089">
                  <a:moveTo>
                    <a:pt x="17945" y="0"/>
                  </a:moveTo>
                  <a:cubicBezTo>
                    <a:pt x="27864" y="0"/>
                    <a:pt x="35916" y="8039"/>
                    <a:pt x="35916" y="17958"/>
                  </a:cubicBezTo>
                  <a:lnTo>
                    <a:pt x="35916" y="78143"/>
                  </a:lnTo>
                  <a:cubicBezTo>
                    <a:pt x="35916" y="88062"/>
                    <a:pt x="27864" y="96089"/>
                    <a:pt x="17945" y="96089"/>
                  </a:cubicBezTo>
                  <a:cubicBezTo>
                    <a:pt x="8039" y="96089"/>
                    <a:pt x="0" y="88062"/>
                    <a:pt x="0" y="78143"/>
                  </a:cubicBezTo>
                  <a:lnTo>
                    <a:pt x="0" y="17958"/>
                  </a:lnTo>
                  <a:cubicBezTo>
                    <a:pt x="0" y="8039"/>
                    <a:pt x="8039" y="0"/>
                    <a:pt x="17945" y="0"/>
                  </a:cubicBezTo>
                  <a:close/>
                </a:path>
              </a:pathLst>
            </a:custGeom>
            <a:ln w="0" cap="flat">
              <a:miter lim="127000"/>
            </a:ln>
          </p:spPr>
          <p:style>
            <a:lnRef idx="0">
              <a:srgbClr val="000000">
                <a:alpha val="0"/>
              </a:srgbClr>
            </a:lnRef>
            <a:fillRef idx="1">
              <a:srgbClr val="554E4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7" name="Shape 1101">
              <a:extLst>
                <a:ext uri="{FF2B5EF4-FFF2-40B4-BE49-F238E27FC236}">
                  <a16:creationId xmlns:a16="http://schemas.microsoft.com/office/drawing/2014/main" id="{7AC2120C-1EFD-4AA2-8B84-EAB2E7CF751C}"/>
                </a:ext>
              </a:extLst>
            </p:cNvPr>
            <p:cNvSpPr/>
            <p:nvPr/>
          </p:nvSpPr>
          <p:spPr>
            <a:xfrm>
              <a:off x="374206" y="1201713"/>
              <a:ext cx="21095" cy="102336"/>
            </a:xfrm>
            <a:custGeom>
              <a:avLst/>
              <a:gdLst/>
              <a:ahLst/>
              <a:cxnLst/>
              <a:rect l="0" t="0" r="0" b="0"/>
              <a:pathLst>
                <a:path w="21095" h="102336">
                  <a:moveTo>
                    <a:pt x="21082" y="0"/>
                  </a:moveTo>
                  <a:lnTo>
                    <a:pt x="21095" y="5"/>
                  </a:lnTo>
                  <a:lnTo>
                    <a:pt x="21095" y="6266"/>
                  </a:lnTo>
                  <a:lnTo>
                    <a:pt x="21082" y="6261"/>
                  </a:lnTo>
                  <a:cubicBezTo>
                    <a:pt x="12903" y="6286"/>
                    <a:pt x="6274" y="12891"/>
                    <a:pt x="6261" y="21082"/>
                  </a:cubicBezTo>
                  <a:lnTo>
                    <a:pt x="6261" y="81267"/>
                  </a:lnTo>
                  <a:cubicBezTo>
                    <a:pt x="6274" y="89446"/>
                    <a:pt x="12903" y="96062"/>
                    <a:pt x="21082" y="96076"/>
                  </a:cubicBezTo>
                  <a:lnTo>
                    <a:pt x="21095" y="96070"/>
                  </a:lnTo>
                  <a:lnTo>
                    <a:pt x="21095" y="102331"/>
                  </a:lnTo>
                  <a:lnTo>
                    <a:pt x="21082" y="102336"/>
                  </a:lnTo>
                  <a:cubicBezTo>
                    <a:pt x="9449" y="102336"/>
                    <a:pt x="0" y="92913"/>
                    <a:pt x="0" y="81267"/>
                  </a:cubicBezTo>
                  <a:lnTo>
                    <a:pt x="0" y="21082"/>
                  </a:lnTo>
                  <a:cubicBezTo>
                    <a:pt x="0" y="9436"/>
                    <a:pt x="9449" y="12"/>
                    <a:pt x="21082"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8" name="Shape 1102">
              <a:extLst>
                <a:ext uri="{FF2B5EF4-FFF2-40B4-BE49-F238E27FC236}">
                  <a16:creationId xmlns:a16="http://schemas.microsoft.com/office/drawing/2014/main" id="{CB734281-DADB-43C6-8E12-4E0960FD0D69}"/>
                </a:ext>
              </a:extLst>
            </p:cNvPr>
            <p:cNvSpPr/>
            <p:nvPr/>
          </p:nvSpPr>
          <p:spPr>
            <a:xfrm>
              <a:off x="395300" y="1201718"/>
              <a:ext cx="21095" cy="102326"/>
            </a:xfrm>
            <a:custGeom>
              <a:avLst/>
              <a:gdLst/>
              <a:ahLst/>
              <a:cxnLst/>
              <a:rect l="0" t="0" r="0" b="0"/>
              <a:pathLst>
                <a:path w="21095" h="102326">
                  <a:moveTo>
                    <a:pt x="0" y="0"/>
                  </a:moveTo>
                  <a:lnTo>
                    <a:pt x="14908" y="6173"/>
                  </a:lnTo>
                  <a:cubicBezTo>
                    <a:pt x="18729" y="9986"/>
                    <a:pt x="21095" y="15253"/>
                    <a:pt x="21095" y="21076"/>
                  </a:cubicBezTo>
                  <a:lnTo>
                    <a:pt x="21095" y="81262"/>
                  </a:lnTo>
                  <a:cubicBezTo>
                    <a:pt x="21095" y="87085"/>
                    <a:pt x="18729" y="92352"/>
                    <a:pt x="14908" y="96163"/>
                  </a:cubicBezTo>
                  <a:lnTo>
                    <a:pt x="0" y="102326"/>
                  </a:lnTo>
                  <a:lnTo>
                    <a:pt x="0" y="96065"/>
                  </a:lnTo>
                  <a:lnTo>
                    <a:pt x="10478" y="91728"/>
                  </a:lnTo>
                  <a:cubicBezTo>
                    <a:pt x="13164" y="89050"/>
                    <a:pt x="14827" y="85351"/>
                    <a:pt x="14834" y="81262"/>
                  </a:cubicBezTo>
                  <a:lnTo>
                    <a:pt x="14834" y="21076"/>
                  </a:lnTo>
                  <a:cubicBezTo>
                    <a:pt x="14827" y="16980"/>
                    <a:pt x="13164" y="13282"/>
                    <a:pt x="10478" y="10604"/>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29" name="Shape 212541">
              <a:extLst>
                <a:ext uri="{FF2B5EF4-FFF2-40B4-BE49-F238E27FC236}">
                  <a16:creationId xmlns:a16="http://schemas.microsoft.com/office/drawing/2014/main" id="{ED69631E-E682-4D23-94CD-4A88D7789056}"/>
                </a:ext>
              </a:extLst>
            </p:cNvPr>
            <p:cNvSpPr/>
            <p:nvPr/>
          </p:nvSpPr>
          <p:spPr>
            <a:xfrm>
              <a:off x="332054" y="399390"/>
              <a:ext cx="248945" cy="9144"/>
            </a:xfrm>
            <a:custGeom>
              <a:avLst/>
              <a:gdLst/>
              <a:ahLst/>
              <a:cxnLst/>
              <a:rect l="0" t="0" r="0" b="0"/>
              <a:pathLst>
                <a:path w="248945" h="9144">
                  <a:moveTo>
                    <a:pt x="0" y="0"/>
                  </a:moveTo>
                  <a:lnTo>
                    <a:pt x="248945" y="0"/>
                  </a:lnTo>
                  <a:lnTo>
                    <a:pt x="248945"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0" name="Shape 1104">
              <a:extLst>
                <a:ext uri="{FF2B5EF4-FFF2-40B4-BE49-F238E27FC236}">
                  <a16:creationId xmlns:a16="http://schemas.microsoft.com/office/drawing/2014/main" id="{14262CC5-0F3C-4BC4-8523-7234C84EA325}"/>
                </a:ext>
              </a:extLst>
            </p:cNvPr>
            <p:cNvSpPr/>
            <p:nvPr/>
          </p:nvSpPr>
          <p:spPr>
            <a:xfrm>
              <a:off x="413487" y="409766"/>
              <a:ext cx="174523" cy="277051"/>
            </a:xfrm>
            <a:custGeom>
              <a:avLst/>
              <a:gdLst/>
              <a:ahLst/>
              <a:cxnLst/>
              <a:rect l="0" t="0" r="0" b="0"/>
              <a:pathLst>
                <a:path w="174523" h="277051">
                  <a:moveTo>
                    <a:pt x="9728" y="0"/>
                  </a:moveTo>
                  <a:lnTo>
                    <a:pt x="121336" y="0"/>
                  </a:lnTo>
                  <a:lnTo>
                    <a:pt x="121336" y="166739"/>
                  </a:lnTo>
                  <a:lnTo>
                    <a:pt x="174523" y="166739"/>
                  </a:lnTo>
                  <a:lnTo>
                    <a:pt x="66904" y="277051"/>
                  </a:lnTo>
                  <a:lnTo>
                    <a:pt x="0" y="211786"/>
                  </a:lnTo>
                  <a:lnTo>
                    <a:pt x="0" y="169621"/>
                  </a:lnTo>
                  <a:lnTo>
                    <a:pt x="9728" y="169621"/>
                  </a:lnTo>
                  <a:lnTo>
                    <a:pt x="9728"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1" name="Shape 1105">
              <a:extLst>
                <a:ext uri="{FF2B5EF4-FFF2-40B4-BE49-F238E27FC236}">
                  <a16:creationId xmlns:a16="http://schemas.microsoft.com/office/drawing/2014/main" id="{E15A94FA-F801-458B-A618-1D585EDBEBED}"/>
                </a:ext>
              </a:extLst>
            </p:cNvPr>
            <p:cNvSpPr/>
            <p:nvPr/>
          </p:nvSpPr>
          <p:spPr>
            <a:xfrm>
              <a:off x="398437" y="579387"/>
              <a:ext cx="8788" cy="36055"/>
            </a:xfrm>
            <a:custGeom>
              <a:avLst/>
              <a:gdLst/>
              <a:ahLst/>
              <a:cxnLst/>
              <a:rect l="0" t="0" r="0" b="0"/>
              <a:pathLst>
                <a:path w="8788" h="36055">
                  <a:moveTo>
                    <a:pt x="0" y="0"/>
                  </a:moveTo>
                  <a:lnTo>
                    <a:pt x="8788" y="0"/>
                  </a:lnTo>
                  <a:lnTo>
                    <a:pt x="8788" y="36055"/>
                  </a:lnTo>
                  <a:lnTo>
                    <a:pt x="0" y="27483"/>
                  </a:lnTo>
                  <a:lnTo>
                    <a:pt x="0"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2" name="Shape 1106">
              <a:extLst>
                <a:ext uri="{FF2B5EF4-FFF2-40B4-BE49-F238E27FC236}">
                  <a16:creationId xmlns:a16="http://schemas.microsoft.com/office/drawing/2014/main" id="{04F71FD1-C0BE-4CEB-B467-D6B7D1E7050E}"/>
                </a:ext>
              </a:extLst>
            </p:cNvPr>
            <p:cNvSpPr/>
            <p:nvPr/>
          </p:nvSpPr>
          <p:spPr>
            <a:xfrm>
              <a:off x="410350" y="579400"/>
              <a:ext cx="3137" cy="42151"/>
            </a:xfrm>
            <a:custGeom>
              <a:avLst/>
              <a:gdLst/>
              <a:ahLst/>
              <a:cxnLst/>
              <a:rect l="0" t="0" r="0" b="0"/>
              <a:pathLst>
                <a:path w="3137" h="42151">
                  <a:moveTo>
                    <a:pt x="0" y="0"/>
                  </a:moveTo>
                  <a:lnTo>
                    <a:pt x="3137" y="0"/>
                  </a:lnTo>
                  <a:lnTo>
                    <a:pt x="3137" y="42151"/>
                  </a:lnTo>
                  <a:lnTo>
                    <a:pt x="0" y="39090"/>
                  </a:ln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3" name="Shape 1107">
              <a:extLst>
                <a:ext uri="{FF2B5EF4-FFF2-40B4-BE49-F238E27FC236}">
                  <a16:creationId xmlns:a16="http://schemas.microsoft.com/office/drawing/2014/main" id="{D84B43B6-E4D7-4A6B-9B84-577D1D3A3F0A}"/>
                </a:ext>
              </a:extLst>
            </p:cNvPr>
            <p:cNvSpPr/>
            <p:nvPr/>
          </p:nvSpPr>
          <p:spPr>
            <a:xfrm>
              <a:off x="407226" y="579400"/>
              <a:ext cx="3124" cy="39103"/>
            </a:xfrm>
            <a:custGeom>
              <a:avLst/>
              <a:gdLst/>
              <a:ahLst/>
              <a:cxnLst/>
              <a:rect l="0" t="0" r="0" b="0"/>
              <a:pathLst>
                <a:path w="3124" h="39103">
                  <a:moveTo>
                    <a:pt x="0" y="0"/>
                  </a:moveTo>
                  <a:lnTo>
                    <a:pt x="3124" y="0"/>
                  </a:lnTo>
                  <a:lnTo>
                    <a:pt x="3124" y="39103"/>
                  </a:lnTo>
                  <a:lnTo>
                    <a:pt x="0" y="36042"/>
                  </a:ln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4" name="Shape 1108">
              <a:extLst>
                <a:ext uri="{FF2B5EF4-FFF2-40B4-BE49-F238E27FC236}">
                  <a16:creationId xmlns:a16="http://schemas.microsoft.com/office/drawing/2014/main" id="{68E8D850-7DDB-4B08-AB67-443811E76409}"/>
                </a:ext>
              </a:extLst>
            </p:cNvPr>
            <p:cNvSpPr/>
            <p:nvPr/>
          </p:nvSpPr>
          <p:spPr>
            <a:xfrm>
              <a:off x="370269" y="579400"/>
              <a:ext cx="6858" cy="6680"/>
            </a:xfrm>
            <a:custGeom>
              <a:avLst/>
              <a:gdLst/>
              <a:ahLst/>
              <a:cxnLst/>
              <a:rect l="0" t="0" r="0" b="0"/>
              <a:pathLst>
                <a:path w="6858" h="6680">
                  <a:moveTo>
                    <a:pt x="0" y="0"/>
                  </a:moveTo>
                  <a:lnTo>
                    <a:pt x="6858" y="0"/>
                  </a:lnTo>
                  <a:lnTo>
                    <a:pt x="6858" y="6680"/>
                  </a:lnTo>
                  <a:lnTo>
                    <a:pt x="0"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5" name="Shape 1109">
              <a:extLst>
                <a:ext uri="{FF2B5EF4-FFF2-40B4-BE49-F238E27FC236}">
                  <a16:creationId xmlns:a16="http://schemas.microsoft.com/office/drawing/2014/main" id="{DF1CDA22-6557-4DEE-AA3A-5A7EDB7BA82B}"/>
                </a:ext>
              </a:extLst>
            </p:cNvPr>
            <p:cNvSpPr/>
            <p:nvPr/>
          </p:nvSpPr>
          <p:spPr>
            <a:xfrm>
              <a:off x="383388" y="579387"/>
              <a:ext cx="8788" cy="21374"/>
            </a:xfrm>
            <a:custGeom>
              <a:avLst/>
              <a:gdLst/>
              <a:ahLst/>
              <a:cxnLst/>
              <a:rect l="0" t="0" r="0" b="0"/>
              <a:pathLst>
                <a:path w="8788" h="21374">
                  <a:moveTo>
                    <a:pt x="0" y="0"/>
                  </a:moveTo>
                  <a:lnTo>
                    <a:pt x="8788" y="0"/>
                  </a:lnTo>
                  <a:lnTo>
                    <a:pt x="8788" y="21374"/>
                  </a:lnTo>
                  <a:lnTo>
                    <a:pt x="0" y="12802"/>
                  </a:lnTo>
                  <a:lnTo>
                    <a:pt x="0"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6" name="Shape 1110">
              <a:extLst>
                <a:ext uri="{FF2B5EF4-FFF2-40B4-BE49-F238E27FC236}">
                  <a16:creationId xmlns:a16="http://schemas.microsoft.com/office/drawing/2014/main" id="{EA54D8B0-4AB3-4F7D-A9C2-EBF18CF8D233}"/>
                </a:ext>
              </a:extLst>
            </p:cNvPr>
            <p:cNvSpPr/>
            <p:nvPr/>
          </p:nvSpPr>
          <p:spPr>
            <a:xfrm>
              <a:off x="377114" y="579386"/>
              <a:ext cx="3137" cy="9741"/>
            </a:xfrm>
            <a:custGeom>
              <a:avLst/>
              <a:gdLst/>
              <a:ahLst/>
              <a:cxnLst/>
              <a:rect l="0" t="0" r="0" b="0"/>
              <a:pathLst>
                <a:path w="3137" h="9741">
                  <a:moveTo>
                    <a:pt x="0" y="0"/>
                  </a:moveTo>
                  <a:lnTo>
                    <a:pt x="3137" y="0"/>
                  </a:lnTo>
                  <a:lnTo>
                    <a:pt x="3137" y="9741"/>
                  </a:lnTo>
                  <a:lnTo>
                    <a:pt x="0" y="6693"/>
                  </a:ln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7" name="Shape 1111">
              <a:extLst>
                <a:ext uri="{FF2B5EF4-FFF2-40B4-BE49-F238E27FC236}">
                  <a16:creationId xmlns:a16="http://schemas.microsoft.com/office/drawing/2014/main" id="{847B88BB-7013-419F-81B6-53B154FAD9B3}"/>
                </a:ext>
              </a:extLst>
            </p:cNvPr>
            <p:cNvSpPr/>
            <p:nvPr/>
          </p:nvSpPr>
          <p:spPr>
            <a:xfrm>
              <a:off x="380264" y="579386"/>
              <a:ext cx="3124" cy="12802"/>
            </a:xfrm>
            <a:custGeom>
              <a:avLst/>
              <a:gdLst/>
              <a:ahLst/>
              <a:cxnLst/>
              <a:rect l="0" t="0" r="0" b="0"/>
              <a:pathLst>
                <a:path w="3124" h="12802">
                  <a:moveTo>
                    <a:pt x="0" y="0"/>
                  </a:moveTo>
                  <a:lnTo>
                    <a:pt x="3124" y="0"/>
                  </a:lnTo>
                  <a:lnTo>
                    <a:pt x="3124" y="12802"/>
                  </a:lnTo>
                  <a:lnTo>
                    <a:pt x="0" y="9740"/>
                  </a:ln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8" name="Shape 1112">
              <a:extLst>
                <a:ext uri="{FF2B5EF4-FFF2-40B4-BE49-F238E27FC236}">
                  <a16:creationId xmlns:a16="http://schemas.microsoft.com/office/drawing/2014/main" id="{32473A2C-62EC-4E3C-86A0-BDF2B054ADAA}"/>
                </a:ext>
              </a:extLst>
            </p:cNvPr>
            <p:cNvSpPr/>
            <p:nvPr/>
          </p:nvSpPr>
          <p:spPr>
            <a:xfrm>
              <a:off x="392176" y="579386"/>
              <a:ext cx="6261" cy="27483"/>
            </a:xfrm>
            <a:custGeom>
              <a:avLst/>
              <a:gdLst/>
              <a:ahLst/>
              <a:cxnLst/>
              <a:rect l="0" t="0" r="0" b="0"/>
              <a:pathLst>
                <a:path w="6261" h="27483">
                  <a:moveTo>
                    <a:pt x="0" y="0"/>
                  </a:moveTo>
                  <a:lnTo>
                    <a:pt x="3124" y="0"/>
                  </a:lnTo>
                  <a:lnTo>
                    <a:pt x="6261" y="0"/>
                  </a:lnTo>
                  <a:lnTo>
                    <a:pt x="6261" y="27483"/>
                  </a:lnTo>
                  <a:lnTo>
                    <a:pt x="3124" y="24422"/>
                  </a:lnTo>
                  <a:lnTo>
                    <a:pt x="0" y="21374"/>
                  </a:ln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39" name="Shape 1113">
              <a:extLst>
                <a:ext uri="{FF2B5EF4-FFF2-40B4-BE49-F238E27FC236}">
                  <a16:creationId xmlns:a16="http://schemas.microsoft.com/office/drawing/2014/main" id="{10E4E8F8-1D55-4308-A3BD-B3CEF5DEE16C}"/>
                </a:ext>
              </a:extLst>
            </p:cNvPr>
            <p:cNvSpPr/>
            <p:nvPr/>
          </p:nvSpPr>
          <p:spPr>
            <a:xfrm>
              <a:off x="395300" y="579386"/>
              <a:ext cx="0" cy="24435"/>
            </a:xfrm>
            <a:custGeom>
              <a:avLst/>
              <a:gdLst/>
              <a:ahLst/>
              <a:cxnLst/>
              <a:rect l="0" t="0" r="0" b="0"/>
              <a:pathLst>
                <a:path h="24435">
                  <a:moveTo>
                    <a:pt x="0" y="24435"/>
                  </a:moveTo>
                  <a:lnTo>
                    <a:pt x="0"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0" name="Shape 1114">
              <a:extLst>
                <a:ext uri="{FF2B5EF4-FFF2-40B4-BE49-F238E27FC236}">
                  <a16:creationId xmlns:a16="http://schemas.microsoft.com/office/drawing/2014/main" id="{635A7AA9-1066-4DD7-A6BC-8549B1FE0965}"/>
                </a:ext>
              </a:extLst>
            </p:cNvPr>
            <p:cNvSpPr/>
            <p:nvPr/>
          </p:nvSpPr>
          <p:spPr>
            <a:xfrm>
              <a:off x="413487" y="405651"/>
              <a:ext cx="189382" cy="290017"/>
            </a:xfrm>
            <a:custGeom>
              <a:avLst/>
              <a:gdLst/>
              <a:ahLst/>
              <a:cxnLst/>
              <a:rect l="0" t="0" r="0" b="0"/>
              <a:pathLst>
                <a:path w="189382" h="290017">
                  <a:moveTo>
                    <a:pt x="3467" y="0"/>
                  </a:moveTo>
                  <a:lnTo>
                    <a:pt x="127597" y="0"/>
                  </a:lnTo>
                  <a:lnTo>
                    <a:pt x="127597" y="164592"/>
                  </a:lnTo>
                  <a:lnTo>
                    <a:pt x="189382" y="164592"/>
                  </a:lnTo>
                  <a:lnTo>
                    <a:pt x="67018" y="290017"/>
                  </a:lnTo>
                  <a:lnTo>
                    <a:pt x="0" y="224637"/>
                  </a:lnTo>
                  <a:lnTo>
                    <a:pt x="0" y="215900"/>
                  </a:lnTo>
                  <a:lnTo>
                    <a:pt x="66904" y="281165"/>
                  </a:lnTo>
                  <a:lnTo>
                    <a:pt x="174536" y="170853"/>
                  </a:lnTo>
                  <a:lnTo>
                    <a:pt x="121336" y="170853"/>
                  </a:lnTo>
                  <a:lnTo>
                    <a:pt x="121336" y="4115"/>
                  </a:lnTo>
                  <a:lnTo>
                    <a:pt x="9728" y="4115"/>
                  </a:lnTo>
                  <a:lnTo>
                    <a:pt x="9728" y="173736"/>
                  </a:lnTo>
                  <a:lnTo>
                    <a:pt x="0" y="173736"/>
                  </a:lnTo>
                  <a:lnTo>
                    <a:pt x="0" y="167475"/>
                  </a:lnTo>
                  <a:lnTo>
                    <a:pt x="3467" y="167475"/>
                  </a:lnTo>
                  <a:lnTo>
                    <a:pt x="3467"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1" name="Shape 1115">
              <a:extLst>
                <a:ext uri="{FF2B5EF4-FFF2-40B4-BE49-F238E27FC236}">
                  <a16:creationId xmlns:a16="http://schemas.microsoft.com/office/drawing/2014/main" id="{8FD685E9-3C8E-4BAB-8B78-D09FAA884EEE}"/>
                </a:ext>
              </a:extLst>
            </p:cNvPr>
            <p:cNvSpPr/>
            <p:nvPr/>
          </p:nvSpPr>
          <p:spPr>
            <a:xfrm>
              <a:off x="398437" y="606869"/>
              <a:ext cx="8788" cy="17323"/>
            </a:xfrm>
            <a:custGeom>
              <a:avLst/>
              <a:gdLst/>
              <a:ahLst/>
              <a:cxnLst/>
              <a:rect l="0" t="0" r="0" b="0"/>
              <a:pathLst>
                <a:path w="8788" h="17323">
                  <a:moveTo>
                    <a:pt x="0" y="0"/>
                  </a:moveTo>
                  <a:lnTo>
                    <a:pt x="8788" y="8586"/>
                  </a:lnTo>
                  <a:lnTo>
                    <a:pt x="8788" y="17323"/>
                  </a:lnTo>
                  <a:lnTo>
                    <a:pt x="0" y="8737"/>
                  </a:lnTo>
                  <a:lnTo>
                    <a:pt x="0"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2" name="Shape 212542">
              <a:extLst>
                <a:ext uri="{FF2B5EF4-FFF2-40B4-BE49-F238E27FC236}">
                  <a16:creationId xmlns:a16="http://schemas.microsoft.com/office/drawing/2014/main" id="{75BDE207-CA53-486B-8121-E31373CC162C}"/>
                </a:ext>
              </a:extLst>
            </p:cNvPr>
            <p:cNvSpPr/>
            <p:nvPr/>
          </p:nvSpPr>
          <p:spPr>
            <a:xfrm>
              <a:off x="398436" y="573138"/>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3" name="Shape 1117">
              <a:extLst>
                <a:ext uri="{FF2B5EF4-FFF2-40B4-BE49-F238E27FC236}">
                  <a16:creationId xmlns:a16="http://schemas.microsoft.com/office/drawing/2014/main" id="{0670B012-8826-456D-BF9C-05F4371CA39B}"/>
                </a:ext>
              </a:extLst>
            </p:cNvPr>
            <p:cNvSpPr/>
            <p:nvPr/>
          </p:nvSpPr>
          <p:spPr>
            <a:xfrm>
              <a:off x="410350" y="618503"/>
              <a:ext cx="3137" cy="11799"/>
            </a:xfrm>
            <a:custGeom>
              <a:avLst/>
              <a:gdLst/>
              <a:ahLst/>
              <a:cxnLst/>
              <a:rect l="0" t="0" r="0" b="0"/>
              <a:pathLst>
                <a:path w="3137" h="11799">
                  <a:moveTo>
                    <a:pt x="0" y="0"/>
                  </a:moveTo>
                  <a:lnTo>
                    <a:pt x="3137" y="3048"/>
                  </a:lnTo>
                  <a:lnTo>
                    <a:pt x="3137" y="11799"/>
                  </a:lnTo>
                  <a:lnTo>
                    <a:pt x="0" y="8737"/>
                  </a:ln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4" name="Shape 212543">
              <a:extLst>
                <a:ext uri="{FF2B5EF4-FFF2-40B4-BE49-F238E27FC236}">
                  <a16:creationId xmlns:a16="http://schemas.microsoft.com/office/drawing/2014/main" id="{14448D86-0023-40A6-BC9F-D77CEAD40725}"/>
                </a:ext>
              </a:extLst>
            </p:cNvPr>
            <p:cNvSpPr/>
            <p:nvPr/>
          </p:nvSpPr>
          <p:spPr>
            <a:xfrm>
              <a:off x="410356" y="57312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5" name="Shape 1119">
              <a:extLst>
                <a:ext uri="{FF2B5EF4-FFF2-40B4-BE49-F238E27FC236}">
                  <a16:creationId xmlns:a16="http://schemas.microsoft.com/office/drawing/2014/main" id="{69576779-1578-4A4D-9179-88BAA2C755B7}"/>
                </a:ext>
              </a:extLst>
            </p:cNvPr>
            <p:cNvSpPr/>
            <p:nvPr/>
          </p:nvSpPr>
          <p:spPr>
            <a:xfrm>
              <a:off x="407226" y="615455"/>
              <a:ext cx="3124" cy="11785"/>
            </a:xfrm>
            <a:custGeom>
              <a:avLst/>
              <a:gdLst/>
              <a:ahLst/>
              <a:cxnLst/>
              <a:rect l="0" t="0" r="0" b="0"/>
              <a:pathLst>
                <a:path w="3124" h="11785">
                  <a:moveTo>
                    <a:pt x="0" y="0"/>
                  </a:moveTo>
                  <a:lnTo>
                    <a:pt x="3124" y="3035"/>
                  </a:lnTo>
                  <a:lnTo>
                    <a:pt x="3124" y="11785"/>
                  </a:lnTo>
                  <a:lnTo>
                    <a:pt x="0" y="8737"/>
                  </a:ln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6" name="Shape 212544">
              <a:extLst>
                <a:ext uri="{FF2B5EF4-FFF2-40B4-BE49-F238E27FC236}">
                  <a16:creationId xmlns:a16="http://schemas.microsoft.com/office/drawing/2014/main" id="{C85A6F4B-C45A-44B4-89E0-0CACBD88F20B}"/>
                </a:ext>
              </a:extLst>
            </p:cNvPr>
            <p:cNvSpPr/>
            <p:nvPr/>
          </p:nvSpPr>
          <p:spPr>
            <a:xfrm>
              <a:off x="407221" y="57312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7" name="Shape 1121">
              <a:extLst>
                <a:ext uri="{FF2B5EF4-FFF2-40B4-BE49-F238E27FC236}">
                  <a16:creationId xmlns:a16="http://schemas.microsoft.com/office/drawing/2014/main" id="{EFF25DDC-3F6C-4E2D-9E29-2D047CD235D0}"/>
                </a:ext>
              </a:extLst>
            </p:cNvPr>
            <p:cNvSpPr/>
            <p:nvPr/>
          </p:nvSpPr>
          <p:spPr>
            <a:xfrm>
              <a:off x="354889" y="573126"/>
              <a:ext cx="22238" cy="21704"/>
            </a:xfrm>
            <a:custGeom>
              <a:avLst/>
              <a:gdLst/>
              <a:ahLst/>
              <a:cxnLst/>
              <a:rect l="0" t="0" r="0" b="0"/>
              <a:pathLst>
                <a:path w="22238" h="21704">
                  <a:moveTo>
                    <a:pt x="0" y="0"/>
                  </a:moveTo>
                  <a:lnTo>
                    <a:pt x="22238" y="0"/>
                  </a:lnTo>
                  <a:lnTo>
                    <a:pt x="22238" y="6261"/>
                  </a:lnTo>
                  <a:lnTo>
                    <a:pt x="15380" y="6261"/>
                  </a:lnTo>
                  <a:lnTo>
                    <a:pt x="22238" y="12967"/>
                  </a:lnTo>
                  <a:lnTo>
                    <a:pt x="22238" y="21704"/>
                  </a:lnTo>
                  <a:lnTo>
                    <a:pt x="5499" y="5372"/>
                  </a:lnTo>
                  <a:lnTo>
                    <a:pt x="0"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8" name="Shape 1122">
              <a:extLst>
                <a:ext uri="{FF2B5EF4-FFF2-40B4-BE49-F238E27FC236}">
                  <a16:creationId xmlns:a16="http://schemas.microsoft.com/office/drawing/2014/main" id="{1F023429-422C-4794-81C2-4B1E20981134}"/>
                </a:ext>
              </a:extLst>
            </p:cNvPr>
            <p:cNvSpPr/>
            <p:nvPr/>
          </p:nvSpPr>
          <p:spPr>
            <a:xfrm>
              <a:off x="383388" y="592188"/>
              <a:ext cx="8788" cy="17323"/>
            </a:xfrm>
            <a:custGeom>
              <a:avLst/>
              <a:gdLst/>
              <a:ahLst/>
              <a:cxnLst/>
              <a:rect l="0" t="0" r="0" b="0"/>
              <a:pathLst>
                <a:path w="8788" h="17323">
                  <a:moveTo>
                    <a:pt x="0" y="0"/>
                  </a:moveTo>
                  <a:lnTo>
                    <a:pt x="8788" y="8572"/>
                  </a:lnTo>
                  <a:lnTo>
                    <a:pt x="8788" y="17323"/>
                  </a:lnTo>
                  <a:lnTo>
                    <a:pt x="0" y="8737"/>
                  </a:lnTo>
                  <a:lnTo>
                    <a:pt x="0"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49" name="Shape 212545">
              <a:extLst>
                <a:ext uri="{FF2B5EF4-FFF2-40B4-BE49-F238E27FC236}">
                  <a16:creationId xmlns:a16="http://schemas.microsoft.com/office/drawing/2014/main" id="{21F264D3-155D-46CC-8DE0-63D0F19F5982}"/>
                </a:ext>
              </a:extLst>
            </p:cNvPr>
            <p:cNvSpPr/>
            <p:nvPr/>
          </p:nvSpPr>
          <p:spPr>
            <a:xfrm>
              <a:off x="383386" y="57312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0" name="Shape 1124">
              <a:extLst>
                <a:ext uri="{FF2B5EF4-FFF2-40B4-BE49-F238E27FC236}">
                  <a16:creationId xmlns:a16="http://schemas.microsoft.com/office/drawing/2014/main" id="{4B0DC8F0-7C75-4EBA-9624-F3CACDC0EEAA}"/>
                </a:ext>
              </a:extLst>
            </p:cNvPr>
            <p:cNvSpPr/>
            <p:nvPr/>
          </p:nvSpPr>
          <p:spPr>
            <a:xfrm>
              <a:off x="377114" y="586079"/>
              <a:ext cx="3137" cy="11799"/>
            </a:xfrm>
            <a:custGeom>
              <a:avLst/>
              <a:gdLst/>
              <a:ahLst/>
              <a:cxnLst/>
              <a:rect l="0" t="0" r="0" b="0"/>
              <a:pathLst>
                <a:path w="3137" h="11799">
                  <a:moveTo>
                    <a:pt x="0" y="0"/>
                  </a:moveTo>
                  <a:lnTo>
                    <a:pt x="3137" y="3061"/>
                  </a:lnTo>
                  <a:lnTo>
                    <a:pt x="3137" y="11799"/>
                  </a:lnTo>
                  <a:lnTo>
                    <a:pt x="0" y="8751"/>
                  </a:ln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1" name="Shape 212546">
              <a:extLst>
                <a:ext uri="{FF2B5EF4-FFF2-40B4-BE49-F238E27FC236}">
                  <a16:creationId xmlns:a16="http://schemas.microsoft.com/office/drawing/2014/main" id="{96678EB6-222A-4035-B544-0E207F38E701}"/>
                </a:ext>
              </a:extLst>
            </p:cNvPr>
            <p:cNvSpPr/>
            <p:nvPr/>
          </p:nvSpPr>
          <p:spPr>
            <a:xfrm>
              <a:off x="377120" y="57312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2" name="Shape 1126">
              <a:extLst>
                <a:ext uri="{FF2B5EF4-FFF2-40B4-BE49-F238E27FC236}">
                  <a16:creationId xmlns:a16="http://schemas.microsoft.com/office/drawing/2014/main" id="{A8B900B6-C0F8-457E-857F-30B1C1E1C47C}"/>
                </a:ext>
              </a:extLst>
            </p:cNvPr>
            <p:cNvSpPr/>
            <p:nvPr/>
          </p:nvSpPr>
          <p:spPr>
            <a:xfrm>
              <a:off x="380264" y="589140"/>
              <a:ext cx="3124" cy="11799"/>
            </a:xfrm>
            <a:custGeom>
              <a:avLst/>
              <a:gdLst/>
              <a:ahLst/>
              <a:cxnLst/>
              <a:rect l="0" t="0" r="0" b="0"/>
              <a:pathLst>
                <a:path w="3124" h="11799">
                  <a:moveTo>
                    <a:pt x="0" y="0"/>
                  </a:moveTo>
                  <a:lnTo>
                    <a:pt x="3124" y="3048"/>
                  </a:lnTo>
                  <a:lnTo>
                    <a:pt x="3124" y="11799"/>
                  </a:lnTo>
                  <a:lnTo>
                    <a:pt x="0" y="8737"/>
                  </a:ln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3" name="Shape 212547">
              <a:extLst>
                <a:ext uri="{FF2B5EF4-FFF2-40B4-BE49-F238E27FC236}">
                  <a16:creationId xmlns:a16="http://schemas.microsoft.com/office/drawing/2014/main" id="{04F02BD3-4485-43D1-BDD1-24C2A887F07C}"/>
                </a:ext>
              </a:extLst>
            </p:cNvPr>
            <p:cNvSpPr/>
            <p:nvPr/>
          </p:nvSpPr>
          <p:spPr>
            <a:xfrm>
              <a:off x="380258" y="57312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4" name="Shape 1128">
              <a:extLst>
                <a:ext uri="{FF2B5EF4-FFF2-40B4-BE49-F238E27FC236}">
                  <a16:creationId xmlns:a16="http://schemas.microsoft.com/office/drawing/2014/main" id="{4AC0AF5E-0705-412D-A7AC-4B4A166A8244}"/>
                </a:ext>
              </a:extLst>
            </p:cNvPr>
            <p:cNvSpPr/>
            <p:nvPr/>
          </p:nvSpPr>
          <p:spPr>
            <a:xfrm>
              <a:off x="392176" y="600761"/>
              <a:ext cx="6261" cy="14859"/>
            </a:xfrm>
            <a:custGeom>
              <a:avLst/>
              <a:gdLst/>
              <a:ahLst/>
              <a:cxnLst/>
              <a:rect l="0" t="0" r="0" b="0"/>
              <a:pathLst>
                <a:path w="6261" h="14859">
                  <a:moveTo>
                    <a:pt x="0" y="0"/>
                  </a:moveTo>
                  <a:lnTo>
                    <a:pt x="3124" y="3060"/>
                  </a:lnTo>
                  <a:lnTo>
                    <a:pt x="6261" y="6108"/>
                  </a:lnTo>
                  <a:lnTo>
                    <a:pt x="6261" y="14859"/>
                  </a:lnTo>
                  <a:lnTo>
                    <a:pt x="3124" y="11798"/>
                  </a:lnTo>
                  <a:lnTo>
                    <a:pt x="0" y="8737"/>
                  </a:ln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5" name="Shape 212548">
              <a:extLst>
                <a:ext uri="{FF2B5EF4-FFF2-40B4-BE49-F238E27FC236}">
                  <a16:creationId xmlns:a16="http://schemas.microsoft.com/office/drawing/2014/main" id="{5661E734-F38E-45BF-B853-6516E3A3CADF}"/>
                </a:ext>
              </a:extLst>
            </p:cNvPr>
            <p:cNvSpPr/>
            <p:nvPr/>
          </p:nvSpPr>
          <p:spPr>
            <a:xfrm>
              <a:off x="395307" y="573139"/>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6" name="Shape 212549">
              <a:extLst>
                <a:ext uri="{FF2B5EF4-FFF2-40B4-BE49-F238E27FC236}">
                  <a16:creationId xmlns:a16="http://schemas.microsoft.com/office/drawing/2014/main" id="{72E5F46C-6745-4A5B-AB5F-EFF5CDCFBA18}"/>
                </a:ext>
              </a:extLst>
            </p:cNvPr>
            <p:cNvSpPr/>
            <p:nvPr/>
          </p:nvSpPr>
          <p:spPr>
            <a:xfrm>
              <a:off x="392171" y="573139"/>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7" name="Shape 1131">
              <a:extLst>
                <a:ext uri="{FF2B5EF4-FFF2-40B4-BE49-F238E27FC236}">
                  <a16:creationId xmlns:a16="http://schemas.microsoft.com/office/drawing/2014/main" id="{E9A8CAEF-4C9E-42F7-BD0B-F715E0C67C45}"/>
                </a:ext>
              </a:extLst>
            </p:cNvPr>
            <p:cNvSpPr/>
            <p:nvPr/>
          </p:nvSpPr>
          <p:spPr>
            <a:xfrm>
              <a:off x="395300" y="603808"/>
              <a:ext cx="0" cy="8751"/>
            </a:xfrm>
            <a:custGeom>
              <a:avLst/>
              <a:gdLst/>
              <a:ahLst/>
              <a:cxnLst/>
              <a:rect l="0" t="0" r="0" b="0"/>
              <a:pathLst>
                <a:path h="8751">
                  <a:moveTo>
                    <a:pt x="0" y="8751"/>
                  </a:move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8" name="Shape 1132">
              <a:extLst>
                <a:ext uri="{FF2B5EF4-FFF2-40B4-BE49-F238E27FC236}">
                  <a16:creationId xmlns:a16="http://schemas.microsoft.com/office/drawing/2014/main" id="{9915B215-0067-4EF9-9F33-CBDF64A2D454}"/>
                </a:ext>
              </a:extLst>
            </p:cNvPr>
            <p:cNvSpPr/>
            <p:nvPr/>
          </p:nvSpPr>
          <p:spPr>
            <a:xfrm>
              <a:off x="395300" y="573138"/>
              <a:ext cx="0" cy="6261"/>
            </a:xfrm>
            <a:custGeom>
              <a:avLst/>
              <a:gdLst/>
              <a:ahLst/>
              <a:cxnLst/>
              <a:rect l="0" t="0" r="0" b="0"/>
              <a:pathLst>
                <a:path h="6261">
                  <a:moveTo>
                    <a:pt x="0" y="6261"/>
                  </a:moveTo>
                  <a:lnTo>
                    <a:pt x="0"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59" name="Shape 212550">
              <a:extLst>
                <a:ext uri="{FF2B5EF4-FFF2-40B4-BE49-F238E27FC236}">
                  <a16:creationId xmlns:a16="http://schemas.microsoft.com/office/drawing/2014/main" id="{F5E8B4A0-AA60-4028-BB58-5BC937840CED}"/>
                </a:ext>
              </a:extLst>
            </p:cNvPr>
            <p:cNvSpPr/>
            <p:nvPr/>
          </p:nvSpPr>
          <p:spPr>
            <a:xfrm>
              <a:off x="416954" y="403492"/>
              <a:ext cx="124125" cy="9144"/>
            </a:xfrm>
            <a:custGeom>
              <a:avLst/>
              <a:gdLst/>
              <a:ahLst/>
              <a:cxnLst/>
              <a:rect l="0" t="0" r="0" b="0"/>
              <a:pathLst>
                <a:path w="124125" h="9144">
                  <a:moveTo>
                    <a:pt x="0" y="0"/>
                  </a:moveTo>
                  <a:lnTo>
                    <a:pt x="124125" y="0"/>
                  </a:lnTo>
                  <a:lnTo>
                    <a:pt x="124125"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0" name="Shape 212551">
              <a:extLst>
                <a:ext uri="{FF2B5EF4-FFF2-40B4-BE49-F238E27FC236}">
                  <a16:creationId xmlns:a16="http://schemas.microsoft.com/office/drawing/2014/main" id="{00CF44E6-B216-4586-BC8E-B49AF73095A3}"/>
                </a:ext>
              </a:extLst>
            </p:cNvPr>
            <p:cNvSpPr/>
            <p:nvPr/>
          </p:nvSpPr>
          <p:spPr>
            <a:xfrm>
              <a:off x="948500" y="1031684"/>
              <a:ext cx="616776" cy="616801"/>
            </a:xfrm>
            <a:custGeom>
              <a:avLst/>
              <a:gdLst/>
              <a:ahLst/>
              <a:cxnLst/>
              <a:rect l="0" t="0" r="0" b="0"/>
              <a:pathLst>
                <a:path w="616776" h="616801">
                  <a:moveTo>
                    <a:pt x="0" y="0"/>
                  </a:moveTo>
                  <a:lnTo>
                    <a:pt x="616776" y="0"/>
                  </a:lnTo>
                  <a:lnTo>
                    <a:pt x="616776" y="616801"/>
                  </a:lnTo>
                  <a:lnTo>
                    <a:pt x="0" y="616801"/>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1" name="Shape 1135">
              <a:extLst>
                <a:ext uri="{FF2B5EF4-FFF2-40B4-BE49-F238E27FC236}">
                  <a16:creationId xmlns:a16="http://schemas.microsoft.com/office/drawing/2014/main" id="{75B1A061-D6B6-4A5A-99B7-743FFA2FF4CB}"/>
                </a:ext>
              </a:extLst>
            </p:cNvPr>
            <p:cNvSpPr/>
            <p:nvPr/>
          </p:nvSpPr>
          <p:spPr>
            <a:xfrm>
              <a:off x="945375" y="1028561"/>
              <a:ext cx="311518" cy="623049"/>
            </a:xfrm>
            <a:custGeom>
              <a:avLst/>
              <a:gdLst/>
              <a:ahLst/>
              <a:cxnLst/>
              <a:rect l="0" t="0" r="0" b="0"/>
              <a:pathLst>
                <a:path w="311518" h="623049">
                  <a:moveTo>
                    <a:pt x="0" y="0"/>
                  </a:moveTo>
                  <a:lnTo>
                    <a:pt x="311518" y="0"/>
                  </a:lnTo>
                  <a:lnTo>
                    <a:pt x="311518" y="6261"/>
                  </a:lnTo>
                  <a:lnTo>
                    <a:pt x="6261" y="6261"/>
                  </a:lnTo>
                  <a:lnTo>
                    <a:pt x="6261" y="616788"/>
                  </a:lnTo>
                  <a:lnTo>
                    <a:pt x="311518" y="616788"/>
                  </a:lnTo>
                  <a:lnTo>
                    <a:pt x="311518" y="623049"/>
                  </a:lnTo>
                  <a:lnTo>
                    <a:pt x="0" y="623049"/>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2" name="Shape 1136">
              <a:extLst>
                <a:ext uri="{FF2B5EF4-FFF2-40B4-BE49-F238E27FC236}">
                  <a16:creationId xmlns:a16="http://schemas.microsoft.com/office/drawing/2014/main" id="{108C749A-09B4-4D92-AE6E-E5FCDA115BD7}"/>
                </a:ext>
              </a:extLst>
            </p:cNvPr>
            <p:cNvSpPr/>
            <p:nvPr/>
          </p:nvSpPr>
          <p:spPr>
            <a:xfrm>
              <a:off x="1256894" y="1028561"/>
              <a:ext cx="311518" cy="623049"/>
            </a:xfrm>
            <a:custGeom>
              <a:avLst/>
              <a:gdLst/>
              <a:ahLst/>
              <a:cxnLst/>
              <a:rect l="0" t="0" r="0" b="0"/>
              <a:pathLst>
                <a:path w="311518" h="623049">
                  <a:moveTo>
                    <a:pt x="0" y="0"/>
                  </a:moveTo>
                  <a:lnTo>
                    <a:pt x="311518" y="0"/>
                  </a:lnTo>
                  <a:lnTo>
                    <a:pt x="311518" y="619925"/>
                  </a:lnTo>
                  <a:lnTo>
                    <a:pt x="311518" y="623049"/>
                  </a:lnTo>
                  <a:lnTo>
                    <a:pt x="0" y="623049"/>
                  </a:lnTo>
                  <a:lnTo>
                    <a:pt x="0" y="616788"/>
                  </a:lnTo>
                  <a:lnTo>
                    <a:pt x="305257" y="616788"/>
                  </a:lnTo>
                  <a:lnTo>
                    <a:pt x="305257" y="6261"/>
                  </a:lnTo>
                  <a:lnTo>
                    <a:pt x="0" y="6261"/>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3" name="Shape 1137">
              <a:extLst>
                <a:ext uri="{FF2B5EF4-FFF2-40B4-BE49-F238E27FC236}">
                  <a16:creationId xmlns:a16="http://schemas.microsoft.com/office/drawing/2014/main" id="{AD69CE06-68F3-46A4-B95A-6EA51E7B3A60}"/>
                </a:ext>
              </a:extLst>
            </p:cNvPr>
            <p:cNvSpPr/>
            <p:nvPr/>
          </p:nvSpPr>
          <p:spPr>
            <a:xfrm>
              <a:off x="1220470" y="3124"/>
              <a:ext cx="30074" cy="1203642"/>
            </a:xfrm>
            <a:custGeom>
              <a:avLst/>
              <a:gdLst/>
              <a:ahLst/>
              <a:cxnLst/>
              <a:rect l="0" t="0" r="0" b="0"/>
              <a:pathLst>
                <a:path w="30074" h="1203642">
                  <a:moveTo>
                    <a:pt x="15037" y="0"/>
                  </a:moveTo>
                  <a:cubicBezTo>
                    <a:pt x="23355" y="0"/>
                    <a:pt x="30074" y="6744"/>
                    <a:pt x="30074" y="15049"/>
                  </a:cubicBezTo>
                  <a:lnTo>
                    <a:pt x="30074" y="1188593"/>
                  </a:lnTo>
                  <a:cubicBezTo>
                    <a:pt x="30074" y="1196899"/>
                    <a:pt x="23355" y="1203642"/>
                    <a:pt x="15037" y="1203642"/>
                  </a:cubicBezTo>
                  <a:cubicBezTo>
                    <a:pt x="6731" y="1203642"/>
                    <a:pt x="0" y="1196899"/>
                    <a:pt x="0" y="1188593"/>
                  </a:cubicBezTo>
                  <a:lnTo>
                    <a:pt x="0" y="15049"/>
                  </a:lnTo>
                  <a:cubicBezTo>
                    <a:pt x="0" y="6744"/>
                    <a:pt x="6731" y="0"/>
                    <a:pt x="1503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4" name="Shape 1138">
              <a:extLst>
                <a:ext uri="{FF2B5EF4-FFF2-40B4-BE49-F238E27FC236}">
                  <a16:creationId xmlns:a16="http://schemas.microsoft.com/office/drawing/2014/main" id="{B1D6D453-D909-4255-B792-656A6E495047}"/>
                </a:ext>
              </a:extLst>
            </p:cNvPr>
            <p:cNvSpPr/>
            <p:nvPr/>
          </p:nvSpPr>
          <p:spPr>
            <a:xfrm>
              <a:off x="1217346" y="0"/>
              <a:ext cx="18167" cy="1209891"/>
            </a:xfrm>
            <a:custGeom>
              <a:avLst/>
              <a:gdLst/>
              <a:ahLst/>
              <a:cxnLst/>
              <a:rect l="0" t="0" r="0" b="0"/>
              <a:pathLst>
                <a:path w="18167" h="1209891">
                  <a:moveTo>
                    <a:pt x="18161" y="0"/>
                  </a:moveTo>
                  <a:lnTo>
                    <a:pt x="18167" y="3"/>
                  </a:lnTo>
                  <a:lnTo>
                    <a:pt x="18167" y="6264"/>
                  </a:lnTo>
                  <a:lnTo>
                    <a:pt x="18161" y="6261"/>
                  </a:lnTo>
                  <a:cubicBezTo>
                    <a:pt x="11582" y="6274"/>
                    <a:pt x="6274" y="11595"/>
                    <a:pt x="6261" y="18174"/>
                  </a:cubicBezTo>
                  <a:lnTo>
                    <a:pt x="6261" y="1191717"/>
                  </a:lnTo>
                  <a:cubicBezTo>
                    <a:pt x="6274" y="1198296"/>
                    <a:pt x="11582" y="1203617"/>
                    <a:pt x="18161" y="1203630"/>
                  </a:cubicBezTo>
                  <a:lnTo>
                    <a:pt x="18167" y="1203627"/>
                  </a:lnTo>
                  <a:lnTo>
                    <a:pt x="18167" y="1209889"/>
                  </a:lnTo>
                  <a:lnTo>
                    <a:pt x="18161" y="1209891"/>
                  </a:lnTo>
                  <a:cubicBezTo>
                    <a:pt x="8128" y="1209891"/>
                    <a:pt x="0" y="1201750"/>
                    <a:pt x="0" y="1191717"/>
                  </a:cubicBezTo>
                  <a:lnTo>
                    <a:pt x="0" y="18174"/>
                  </a:lnTo>
                  <a:cubicBezTo>
                    <a:pt x="0" y="8153"/>
                    <a:pt x="8128" y="13"/>
                    <a:pt x="18161"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5" name="Shape 1139">
              <a:extLst>
                <a:ext uri="{FF2B5EF4-FFF2-40B4-BE49-F238E27FC236}">
                  <a16:creationId xmlns:a16="http://schemas.microsoft.com/office/drawing/2014/main" id="{8D919E2B-A75B-456C-BA48-9B4ECBEF58BD}"/>
                </a:ext>
              </a:extLst>
            </p:cNvPr>
            <p:cNvSpPr/>
            <p:nvPr/>
          </p:nvSpPr>
          <p:spPr>
            <a:xfrm>
              <a:off x="1235513" y="3"/>
              <a:ext cx="18167" cy="1209886"/>
            </a:xfrm>
            <a:custGeom>
              <a:avLst/>
              <a:gdLst/>
              <a:ahLst/>
              <a:cxnLst/>
              <a:rect l="0" t="0" r="0" b="0"/>
              <a:pathLst>
                <a:path w="18167" h="1209886">
                  <a:moveTo>
                    <a:pt x="0" y="0"/>
                  </a:moveTo>
                  <a:lnTo>
                    <a:pt x="12848" y="5331"/>
                  </a:lnTo>
                  <a:cubicBezTo>
                    <a:pt x="16135" y="8621"/>
                    <a:pt x="18167" y="13161"/>
                    <a:pt x="18167" y="18171"/>
                  </a:cubicBezTo>
                  <a:lnTo>
                    <a:pt x="18167" y="1191715"/>
                  </a:lnTo>
                  <a:cubicBezTo>
                    <a:pt x="18167" y="1196731"/>
                    <a:pt x="16135" y="1201274"/>
                    <a:pt x="12848" y="1204564"/>
                  </a:cubicBezTo>
                  <a:lnTo>
                    <a:pt x="0" y="1209886"/>
                  </a:lnTo>
                  <a:lnTo>
                    <a:pt x="0" y="1203625"/>
                  </a:lnTo>
                  <a:lnTo>
                    <a:pt x="8417" y="1200133"/>
                  </a:lnTo>
                  <a:cubicBezTo>
                    <a:pt x="10570" y="1197979"/>
                    <a:pt x="11900" y="1195004"/>
                    <a:pt x="11906" y="1191715"/>
                  </a:cubicBezTo>
                  <a:lnTo>
                    <a:pt x="11906" y="18171"/>
                  </a:lnTo>
                  <a:cubicBezTo>
                    <a:pt x="11900" y="14882"/>
                    <a:pt x="10570" y="11907"/>
                    <a:pt x="8417" y="9753"/>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6" name="Shape 212552">
              <a:extLst>
                <a:ext uri="{FF2B5EF4-FFF2-40B4-BE49-F238E27FC236}">
                  <a16:creationId xmlns:a16="http://schemas.microsoft.com/office/drawing/2014/main" id="{1567684D-D92E-4A57-9A5E-4A795FB04B5C}"/>
                </a:ext>
              </a:extLst>
            </p:cNvPr>
            <p:cNvSpPr/>
            <p:nvPr/>
          </p:nvSpPr>
          <p:spPr>
            <a:xfrm>
              <a:off x="1232383" y="402514"/>
              <a:ext cx="9144" cy="800049"/>
            </a:xfrm>
            <a:custGeom>
              <a:avLst/>
              <a:gdLst/>
              <a:ahLst/>
              <a:cxnLst/>
              <a:rect l="0" t="0" r="0" b="0"/>
              <a:pathLst>
                <a:path w="9144" h="800049">
                  <a:moveTo>
                    <a:pt x="0" y="0"/>
                  </a:moveTo>
                  <a:lnTo>
                    <a:pt x="9144" y="0"/>
                  </a:lnTo>
                  <a:lnTo>
                    <a:pt x="9144" y="800049"/>
                  </a:lnTo>
                  <a:lnTo>
                    <a:pt x="0" y="800049"/>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7" name="Shape 1142">
              <a:extLst>
                <a:ext uri="{FF2B5EF4-FFF2-40B4-BE49-F238E27FC236}">
                  <a16:creationId xmlns:a16="http://schemas.microsoft.com/office/drawing/2014/main" id="{CB40168D-18D4-4913-8E21-418C68647AC7}"/>
                </a:ext>
              </a:extLst>
            </p:cNvPr>
            <p:cNvSpPr/>
            <p:nvPr/>
          </p:nvSpPr>
          <p:spPr>
            <a:xfrm>
              <a:off x="1217562" y="1204837"/>
              <a:ext cx="35903" cy="96089"/>
            </a:xfrm>
            <a:custGeom>
              <a:avLst/>
              <a:gdLst/>
              <a:ahLst/>
              <a:cxnLst/>
              <a:rect l="0" t="0" r="0" b="0"/>
              <a:pathLst>
                <a:path w="35903" h="96089">
                  <a:moveTo>
                    <a:pt x="17958" y="0"/>
                  </a:moveTo>
                  <a:cubicBezTo>
                    <a:pt x="27889" y="0"/>
                    <a:pt x="35903" y="8039"/>
                    <a:pt x="35903" y="17958"/>
                  </a:cubicBezTo>
                  <a:lnTo>
                    <a:pt x="35903" y="78143"/>
                  </a:lnTo>
                  <a:cubicBezTo>
                    <a:pt x="35903" y="88062"/>
                    <a:pt x="27889" y="96089"/>
                    <a:pt x="17958" y="96089"/>
                  </a:cubicBezTo>
                  <a:cubicBezTo>
                    <a:pt x="8052" y="96089"/>
                    <a:pt x="0" y="88062"/>
                    <a:pt x="0" y="78143"/>
                  </a:cubicBezTo>
                  <a:lnTo>
                    <a:pt x="0" y="17958"/>
                  </a:lnTo>
                  <a:cubicBezTo>
                    <a:pt x="0" y="8039"/>
                    <a:pt x="8052" y="0"/>
                    <a:pt x="17958" y="0"/>
                  </a:cubicBezTo>
                  <a:close/>
                </a:path>
              </a:pathLst>
            </a:custGeom>
            <a:ln w="0" cap="flat">
              <a:miter lim="127000"/>
            </a:ln>
          </p:spPr>
          <p:style>
            <a:lnRef idx="0">
              <a:srgbClr val="000000">
                <a:alpha val="0"/>
              </a:srgbClr>
            </a:lnRef>
            <a:fillRef idx="1">
              <a:srgbClr val="554E4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8" name="Shape 1143">
              <a:extLst>
                <a:ext uri="{FF2B5EF4-FFF2-40B4-BE49-F238E27FC236}">
                  <a16:creationId xmlns:a16="http://schemas.microsoft.com/office/drawing/2014/main" id="{B95E182E-4751-44FA-87C5-9B0B774BC214}"/>
                </a:ext>
              </a:extLst>
            </p:cNvPr>
            <p:cNvSpPr/>
            <p:nvPr/>
          </p:nvSpPr>
          <p:spPr>
            <a:xfrm>
              <a:off x="1214438" y="1201715"/>
              <a:ext cx="21076" cy="102332"/>
            </a:xfrm>
            <a:custGeom>
              <a:avLst/>
              <a:gdLst/>
              <a:ahLst/>
              <a:cxnLst/>
              <a:rect l="0" t="0" r="0" b="0"/>
              <a:pathLst>
                <a:path w="21076" h="102332">
                  <a:moveTo>
                    <a:pt x="21076" y="0"/>
                  </a:moveTo>
                  <a:lnTo>
                    <a:pt x="21076" y="6261"/>
                  </a:lnTo>
                  <a:lnTo>
                    <a:pt x="10609" y="10607"/>
                  </a:lnTo>
                  <a:cubicBezTo>
                    <a:pt x="7928" y="13285"/>
                    <a:pt x="6267" y="16983"/>
                    <a:pt x="6261" y="21079"/>
                  </a:cubicBezTo>
                  <a:lnTo>
                    <a:pt x="6261" y="81265"/>
                  </a:lnTo>
                  <a:cubicBezTo>
                    <a:pt x="6267" y="85354"/>
                    <a:pt x="7928" y="89053"/>
                    <a:pt x="10609" y="91731"/>
                  </a:cubicBezTo>
                  <a:lnTo>
                    <a:pt x="21076" y="96071"/>
                  </a:lnTo>
                  <a:lnTo>
                    <a:pt x="21076" y="102332"/>
                  </a:lnTo>
                  <a:lnTo>
                    <a:pt x="6178" y="96166"/>
                  </a:lnTo>
                  <a:cubicBezTo>
                    <a:pt x="2362" y="92355"/>
                    <a:pt x="0" y="87088"/>
                    <a:pt x="0" y="81265"/>
                  </a:cubicBezTo>
                  <a:lnTo>
                    <a:pt x="0" y="21079"/>
                  </a:lnTo>
                  <a:cubicBezTo>
                    <a:pt x="0" y="15256"/>
                    <a:pt x="2362" y="9989"/>
                    <a:pt x="6178" y="6176"/>
                  </a:cubicBezTo>
                  <a:lnTo>
                    <a:pt x="21076"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69" name="Shape 1144">
              <a:extLst>
                <a:ext uri="{FF2B5EF4-FFF2-40B4-BE49-F238E27FC236}">
                  <a16:creationId xmlns:a16="http://schemas.microsoft.com/office/drawing/2014/main" id="{5EE94FC0-1ED1-4DA4-9799-4B14DD582046}"/>
                </a:ext>
              </a:extLst>
            </p:cNvPr>
            <p:cNvSpPr/>
            <p:nvPr/>
          </p:nvSpPr>
          <p:spPr>
            <a:xfrm>
              <a:off x="1235513" y="1201713"/>
              <a:ext cx="21076" cy="102336"/>
            </a:xfrm>
            <a:custGeom>
              <a:avLst/>
              <a:gdLst/>
              <a:ahLst/>
              <a:cxnLst/>
              <a:rect l="0" t="0" r="0" b="0"/>
              <a:pathLst>
                <a:path w="21076" h="102336">
                  <a:moveTo>
                    <a:pt x="6" y="0"/>
                  </a:moveTo>
                  <a:cubicBezTo>
                    <a:pt x="11665" y="0"/>
                    <a:pt x="21063" y="9436"/>
                    <a:pt x="21076" y="21082"/>
                  </a:cubicBezTo>
                  <a:lnTo>
                    <a:pt x="21076" y="81267"/>
                  </a:lnTo>
                  <a:cubicBezTo>
                    <a:pt x="21063" y="92913"/>
                    <a:pt x="11665" y="102336"/>
                    <a:pt x="6" y="102336"/>
                  </a:cubicBezTo>
                  <a:lnTo>
                    <a:pt x="0" y="102334"/>
                  </a:lnTo>
                  <a:lnTo>
                    <a:pt x="0" y="96073"/>
                  </a:lnTo>
                  <a:lnTo>
                    <a:pt x="6" y="96076"/>
                  </a:lnTo>
                  <a:cubicBezTo>
                    <a:pt x="8211" y="96062"/>
                    <a:pt x="14815" y="89459"/>
                    <a:pt x="14815" y="81267"/>
                  </a:cubicBezTo>
                  <a:lnTo>
                    <a:pt x="14815" y="21082"/>
                  </a:lnTo>
                  <a:cubicBezTo>
                    <a:pt x="14815" y="12891"/>
                    <a:pt x="8211" y="6286"/>
                    <a:pt x="6" y="6261"/>
                  </a:cubicBezTo>
                  <a:lnTo>
                    <a:pt x="0" y="6263"/>
                  </a:lnTo>
                  <a:lnTo>
                    <a:pt x="0" y="2"/>
                  </a:lnTo>
                  <a:lnTo>
                    <a:pt x="6"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0" name="Shape 212553">
              <a:extLst>
                <a:ext uri="{FF2B5EF4-FFF2-40B4-BE49-F238E27FC236}">
                  <a16:creationId xmlns:a16="http://schemas.microsoft.com/office/drawing/2014/main" id="{000631B4-D663-48E0-9C3B-0B1E33735E1E}"/>
                </a:ext>
              </a:extLst>
            </p:cNvPr>
            <p:cNvSpPr/>
            <p:nvPr/>
          </p:nvSpPr>
          <p:spPr>
            <a:xfrm>
              <a:off x="1172274" y="396659"/>
              <a:ext cx="248945" cy="9144"/>
            </a:xfrm>
            <a:custGeom>
              <a:avLst/>
              <a:gdLst/>
              <a:ahLst/>
              <a:cxnLst/>
              <a:rect l="0" t="0" r="0" b="0"/>
              <a:pathLst>
                <a:path w="248945" h="9144">
                  <a:moveTo>
                    <a:pt x="0" y="0"/>
                  </a:moveTo>
                  <a:lnTo>
                    <a:pt x="248945" y="0"/>
                  </a:lnTo>
                  <a:lnTo>
                    <a:pt x="248945"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1" name="Shape 1146">
              <a:extLst>
                <a:ext uri="{FF2B5EF4-FFF2-40B4-BE49-F238E27FC236}">
                  <a16:creationId xmlns:a16="http://schemas.microsoft.com/office/drawing/2014/main" id="{F73EEA5B-9324-44FB-9432-611E274FC36D}"/>
                </a:ext>
              </a:extLst>
            </p:cNvPr>
            <p:cNvSpPr/>
            <p:nvPr/>
          </p:nvSpPr>
          <p:spPr>
            <a:xfrm>
              <a:off x="1210488" y="216230"/>
              <a:ext cx="6858" cy="6693"/>
            </a:xfrm>
            <a:custGeom>
              <a:avLst/>
              <a:gdLst/>
              <a:ahLst/>
              <a:cxnLst/>
              <a:rect l="0" t="0" r="0" b="0"/>
              <a:pathLst>
                <a:path w="6858" h="6693">
                  <a:moveTo>
                    <a:pt x="6858" y="0"/>
                  </a:moveTo>
                  <a:lnTo>
                    <a:pt x="6858" y="6693"/>
                  </a:lnTo>
                  <a:lnTo>
                    <a:pt x="0" y="6693"/>
                  </a:lnTo>
                  <a:lnTo>
                    <a:pt x="6858"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2" name="Shape 1147">
              <a:extLst>
                <a:ext uri="{FF2B5EF4-FFF2-40B4-BE49-F238E27FC236}">
                  <a16:creationId xmlns:a16="http://schemas.microsoft.com/office/drawing/2014/main" id="{5F15B36C-2D95-45B1-A1B7-427A8D3C4910}"/>
                </a:ext>
              </a:extLst>
            </p:cNvPr>
            <p:cNvSpPr/>
            <p:nvPr/>
          </p:nvSpPr>
          <p:spPr>
            <a:xfrm>
              <a:off x="1253681" y="115494"/>
              <a:ext cx="174561" cy="277063"/>
            </a:xfrm>
            <a:custGeom>
              <a:avLst/>
              <a:gdLst/>
              <a:ahLst/>
              <a:cxnLst/>
              <a:rect l="0" t="0" r="0" b="0"/>
              <a:pathLst>
                <a:path w="174561" h="277063">
                  <a:moveTo>
                    <a:pt x="66929" y="0"/>
                  </a:moveTo>
                  <a:lnTo>
                    <a:pt x="174561" y="110312"/>
                  </a:lnTo>
                  <a:lnTo>
                    <a:pt x="121361" y="110312"/>
                  </a:lnTo>
                  <a:lnTo>
                    <a:pt x="121361" y="277063"/>
                  </a:lnTo>
                  <a:lnTo>
                    <a:pt x="9728" y="277063"/>
                  </a:lnTo>
                  <a:lnTo>
                    <a:pt x="9728" y="107429"/>
                  </a:lnTo>
                  <a:lnTo>
                    <a:pt x="0" y="107429"/>
                  </a:lnTo>
                  <a:lnTo>
                    <a:pt x="0" y="65291"/>
                  </a:lnTo>
                  <a:lnTo>
                    <a:pt x="66929"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3" name="Shape 1148">
              <a:extLst>
                <a:ext uri="{FF2B5EF4-FFF2-40B4-BE49-F238E27FC236}">
                  <a16:creationId xmlns:a16="http://schemas.microsoft.com/office/drawing/2014/main" id="{85205B7A-6172-4B31-813D-97CD3E5FF97B}"/>
                </a:ext>
              </a:extLst>
            </p:cNvPr>
            <p:cNvSpPr/>
            <p:nvPr/>
          </p:nvSpPr>
          <p:spPr>
            <a:xfrm>
              <a:off x="1223607" y="186893"/>
              <a:ext cx="23813" cy="36030"/>
            </a:xfrm>
            <a:custGeom>
              <a:avLst/>
              <a:gdLst/>
              <a:ahLst/>
              <a:cxnLst/>
              <a:rect l="0" t="0" r="0" b="0"/>
              <a:pathLst>
                <a:path w="23813" h="36030">
                  <a:moveTo>
                    <a:pt x="23813" y="0"/>
                  </a:moveTo>
                  <a:lnTo>
                    <a:pt x="23813" y="36030"/>
                  </a:lnTo>
                  <a:lnTo>
                    <a:pt x="0" y="36030"/>
                  </a:lnTo>
                  <a:lnTo>
                    <a:pt x="0" y="23241"/>
                  </a:lnTo>
                  <a:lnTo>
                    <a:pt x="23813" y="0"/>
                  </a:lnTo>
                  <a:close/>
                </a:path>
              </a:pathLst>
            </a:custGeom>
            <a:ln w="0" cap="flat">
              <a:miter lim="127000"/>
            </a:ln>
          </p:spPr>
          <p:style>
            <a:lnRef idx="0">
              <a:srgbClr val="000000">
                <a:alpha val="0"/>
              </a:srgbClr>
            </a:lnRef>
            <a:fillRef idx="1">
              <a:srgbClr val="FEE3A5"/>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4" name="Shape 1149">
              <a:extLst>
                <a:ext uri="{FF2B5EF4-FFF2-40B4-BE49-F238E27FC236}">
                  <a16:creationId xmlns:a16="http://schemas.microsoft.com/office/drawing/2014/main" id="{55350CE1-D173-460E-A526-74E2D1479541}"/>
                </a:ext>
              </a:extLst>
            </p:cNvPr>
            <p:cNvSpPr/>
            <p:nvPr/>
          </p:nvSpPr>
          <p:spPr>
            <a:xfrm>
              <a:off x="1217346" y="213182"/>
              <a:ext cx="3137" cy="9741"/>
            </a:xfrm>
            <a:custGeom>
              <a:avLst/>
              <a:gdLst/>
              <a:ahLst/>
              <a:cxnLst/>
              <a:rect l="0" t="0" r="0" b="0"/>
              <a:pathLst>
                <a:path w="3137" h="9741">
                  <a:moveTo>
                    <a:pt x="3137" y="0"/>
                  </a:moveTo>
                  <a:lnTo>
                    <a:pt x="3137" y="9741"/>
                  </a:lnTo>
                  <a:lnTo>
                    <a:pt x="0" y="9741"/>
                  </a:lnTo>
                  <a:lnTo>
                    <a:pt x="0" y="3061"/>
                  </a:lnTo>
                  <a:lnTo>
                    <a:pt x="3137"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5" name="Shape 1150">
              <a:extLst>
                <a:ext uri="{FF2B5EF4-FFF2-40B4-BE49-F238E27FC236}">
                  <a16:creationId xmlns:a16="http://schemas.microsoft.com/office/drawing/2014/main" id="{2BD42F79-43B6-4938-8B91-E83E80AFB5FD}"/>
                </a:ext>
              </a:extLst>
            </p:cNvPr>
            <p:cNvSpPr/>
            <p:nvPr/>
          </p:nvSpPr>
          <p:spPr>
            <a:xfrm>
              <a:off x="1250556" y="180785"/>
              <a:ext cx="3124" cy="42139"/>
            </a:xfrm>
            <a:custGeom>
              <a:avLst/>
              <a:gdLst/>
              <a:ahLst/>
              <a:cxnLst/>
              <a:rect l="0" t="0" r="0" b="0"/>
              <a:pathLst>
                <a:path w="3124" h="42139">
                  <a:moveTo>
                    <a:pt x="3124" y="0"/>
                  </a:moveTo>
                  <a:lnTo>
                    <a:pt x="3124" y="42139"/>
                  </a:lnTo>
                  <a:lnTo>
                    <a:pt x="0" y="42139"/>
                  </a:lnTo>
                  <a:lnTo>
                    <a:pt x="0" y="3048"/>
                  </a:lnTo>
                  <a:lnTo>
                    <a:pt x="3124"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6" name="Shape 1151">
              <a:extLst>
                <a:ext uri="{FF2B5EF4-FFF2-40B4-BE49-F238E27FC236}">
                  <a16:creationId xmlns:a16="http://schemas.microsoft.com/office/drawing/2014/main" id="{291CC1A0-EEBB-45C5-B7AA-8C3B049721B8}"/>
                </a:ext>
              </a:extLst>
            </p:cNvPr>
            <p:cNvSpPr/>
            <p:nvPr/>
          </p:nvSpPr>
          <p:spPr>
            <a:xfrm>
              <a:off x="1220483" y="210134"/>
              <a:ext cx="3124" cy="12789"/>
            </a:xfrm>
            <a:custGeom>
              <a:avLst/>
              <a:gdLst/>
              <a:ahLst/>
              <a:cxnLst/>
              <a:rect l="0" t="0" r="0" b="0"/>
              <a:pathLst>
                <a:path w="3124" h="12789">
                  <a:moveTo>
                    <a:pt x="3124" y="0"/>
                  </a:moveTo>
                  <a:lnTo>
                    <a:pt x="3124" y="12789"/>
                  </a:lnTo>
                  <a:lnTo>
                    <a:pt x="0" y="12789"/>
                  </a:lnTo>
                  <a:lnTo>
                    <a:pt x="0" y="3048"/>
                  </a:lnTo>
                  <a:lnTo>
                    <a:pt x="3124"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7" name="Shape 1152">
              <a:extLst>
                <a:ext uri="{FF2B5EF4-FFF2-40B4-BE49-F238E27FC236}">
                  <a16:creationId xmlns:a16="http://schemas.microsoft.com/office/drawing/2014/main" id="{024710A6-169C-4C6F-B0A9-A827F66E193F}"/>
                </a:ext>
              </a:extLst>
            </p:cNvPr>
            <p:cNvSpPr/>
            <p:nvPr/>
          </p:nvSpPr>
          <p:spPr>
            <a:xfrm>
              <a:off x="1247420" y="183833"/>
              <a:ext cx="3137" cy="39091"/>
            </a:xfrm>
            <a:custGeom>
              <a:avLst/>
              <a:gdLst/>
              <a:ahLst/>
              <a:cxnLst/>
              <a:rect l="0" t="0" r="0" b="0"/>
              <a:pathLst>
                <a:path w="3137" h="39091">
                  <a:moveTo>
                    <a:pt x="3137" y="0"/>
                  </a:moveTo>
                  <a:lnTo>
                    <a:pt x="3137" y="39091"/>
                  </a:lnTo>
                  <a:lnTo>
                    <a:pt x="0" y="39091"/>
                  </a:lnTo>
                  <a:lnTo>
                    <a:pt x="0" y="3061"/>
                  </a:lnTo>
                  <a:lnTo>
                    <a:pt x="3137" y="0"/>
                  </a:lnTo>
                  <a:close/>
                </a:path>
              </a:pathLst>
            </a:custGeom>
            <a:ln w="0" cap="flat">
              <a:miter lim="127000"/>
            </a:ln>
          </p:spPr>
          <p:style>
            <a:lnRef idx="0">
              <a:srgbClr val="000000">
                <a:alpha val="0"/>
              </a:srgbClr>
            </a:lnRef>
            <a:fillRef idx="1">
              <a:srgbClr val="A79169"/>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8" name="Shape 1153">
              <a:extLst>
                <a:ext uri="{FF2B5EF4-FFF2-40B4-BE49-F238E27FC236}">
                  <a16:creationId xmlns:a16="http://schemas.microsoft.com/office/drawing/2014/main" id="{4073FDB7-F37B-4164-9674-2582C8ECE75D}"/>
                </a:ext>
              </a:extLst>
            </p:cNvPr>
            <p:cNvSpPr/>
            <p:nvPr/>
          </p:nvSpPr>
          <p:spPr>
            <a:xfrm>
              <a:off x="1195108" y="207493"/>
              <a:ext cx="22238" cy="21691"/>
            </a:xfrm>
            <a:custGeom>
              <a:avLst/>
              <a:gdLst/>
              <a:ahLst/>
              <a:cxnLst/>
              <a:rect l="0" t="0" r="0" b="0"/>
              <a:pathLst>
                <a:path w="22238" h="21691">
                  <a:moveTo>
                    <a:pt x="22238" y="0"/>
                  </a:moveTo>
                  <a:lnTo>
                    <a:pt x="22238" y="8737"/>
                  </a:lnTo>
                  <a:lnTo>
                    <a:pt x="15380" y="15443"/>
                  </a:lnTo>
                  <a:lnTo>
                    <a:pt x="22238" y="15443"/>
                  </a:lnTo>
                  <a:lnTo>
                    <a:pt x="22238" y="21691"/>
                  </a:lnTo>
                  <a:lnTo>
                    <a:pt x="0" y="21691"/>
                  </a:lnTo>
                  <a:lnTo>
                    <a:pt x="22238"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79" name="Shape 1154">
              <a:extLst>
                <a:ext uri="{FF2B5EF4-FFF2-40B4-BE49-F238E27FC236}">
                  <a16:creationId xmlns:a16="http://schemas.microsoft.com/office/drawing/2014/main" id="{E1B7B24C-3126-4A83-8FAF-885E70607F34}"/>
                </a:ext>
              </a:extLst>
            </p:cNvPr>
            <p:cNvSpPr/>
            <p:nvPr/>
          </p:nvSpPr>
          <p:spPr>
            <a:xfrm>
              <a:off x="1253681" y="106642"/>
              <a:ext cx="189408" cy="290017"/>
            </a:xfrm>
            <a:custGeom>
              <a:avLst/>
              <a:gdLst/>
              <a:ahLst/>
              <a:cxnLst/>
              <a:rect l="0" t="0" r="0" b="0"/>
              <a:pathLst>
                <a:path w="189408" h="290017">
                  <a:moveTo>
                    <a:pt x="67043" y="0"/>
                  </a:moveTo>
                  <a:lnTo>
                    <a:pt x="189408" y="125425"/>
                  </a:lnTo>
                  <a:lnTo>
                    <a:pt x="127622" y="125425"/>
                  </a:lnTo>
                  <a:lnTo>
                    <a:pt x="127622" y="290017"/>
                  </a:lnTo>
                  <a:lnTo>
                    <a:pt x="3467" y="290017"/>
                  </a:lnTo>
                  <a:lnTo>
                    <a:pt x="3467" y="122542"/>
                  </a:lnTo>
                  <a:lnTo>
                    <a:pt x="0" y="122542"/>
                  </a:lnTo>
                  <a:lnTo>
                    <a:pt x="0" y="116294"/>
                  </a:lnTo>
                  <a:lnTo>
                    <a:pt x="9728" y="116294"/>
                  </a:lnTo>
                  <a:lnTo>
                    <a:pt x="9728" y="285915"/>
                  </a:lnTo>
                  <a:lnTo>
                    <a:pt x="121361" y="285915"/>
                  </a:lnTo>
                  <a:lnTo>
                    <a:pt x="121361" y="119164"/>
                  </a:lnTo>
                  <a:lnTo>
                    <a:pt x="174561" y="119164"/>
                  </a:lnTo>
                  <a:lnTo>
                    <a:pt x="66929" y="8852"/>
                  </a:lnTo>
                  <a:lnTo>
                    <a:pt x="0" y="74143"/>
                  </a:lnTo>
                  <a:lnTo>
                    <a:pt x="0" y="65392"/>
                  </a:lnTo>
                  <a:lnTo>
                    <a:pt x="67043"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0" name="Shape 212554">
              <a:extLst>
                <a:ext uri="{FF2B5EF4-FFF2-40B4-BE49-F238E27FC236}">
                  <a16:creationId xmlns:a16="http://schemas.microsoft.com/office/drawing/2014/main" id="{6514B8E1-E741-400B-AD38-7804A739741A}"/>
                </a:ext>
              </a:extLst>
            </p:cNvPr>
            <p:cNvSpPr/>
            <p:nvPr/>
          </p:nvSpPr>
          <p:spPr>
            <a:xfrm>
              <a:off x="1223607" y="222923"/>
              <a:ext cx="23813" cy="9144"/>
            </a:xfrm>
            <a:custGeom>
              <a:avLst/>
              <a:gdLst/>
              <a:ahLst/>
              <a:cxnLst/>
              <a:rect l="0" t="0" r="0" b="0"/>
              <a:pathLst>
                <a:path w="23813" h="9144">
                  <a:moveTo>
                    <a:pt x="0" y="0"/>
                  </a:moveTo>
                  <a:lnTo>
                    <a:pt x="23813" y="0"/>
                  </a:lnTo>
                  <a:lnTo>
                    <a:pt x="23813" y="9144"/>
                  </a:lnTo>
                  <a:lnTo>
                    <a:pt x="0" y="9144"/>
                  </a:lnTo>
                  <a:lnTo>
                    <a:pt x="0" y="0"/>
                  </a:lnTo>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1" name="Shape 1156">
              <a:extLst>
                <a:ext uri="{FF2B5EF4-FFF2-40B4-BE49-F238E27FC236}">
                  <a16:creationId xmlns:a16="http://schemas.microsoft.com/office/drawing/2014/main" id="{9187169F-B675-495C-B9EF-CE2CE7525ABC}"/>
                </a:ext>
              </a:extLst>
            </p:cNvPr>
            <p:cNvSpPr/>
            <p:nvPr/>
          </p:nvSpPr>
          <p:spPr>
            <a:xfrm>
              <a:off x="1223607" y="178143"/>
              <a:ext cx="23813" cy="31979"/>
            </a:xfrm>
            <a:custGeom>
              <a:avLst/>
              <a:gdLst/>
              <a:ahLst/>
              <a:cxnLst/>
              <a:rect l="0" t="0" r="0" b="0"/>
              <a:pathLst>
                <a:path w="23813" h="31979">
                  <a:moveTo>
                    <a:pt x="23813" y="0"/>
                  </a:moveTo>
                  <a:lnTo>
                    <a:pt x="23813" y="8750"/>
                  </a:lnTo>
                  <a:lnTo>
                    <a:pt x="0" y="31979"/>
                  </a:lnTo>
                  <a:lnTo>
                    <a:pt x="0" y="23241"/>
                  </a:lnTo>
                  <a:lnTo>
                    <a:pt x="23813" y="0"/>
                  </a:lnTo>
                  <a:close/>
                </a:path>
              </a:pathLst>
            </a:custGeom>
            <a:ln w="0" cap="flat">
              <a:miter lim="127000"/>
            </a:ln>
          </p:spPr>
          <p:style>
            <a:lnRef idx="0">
              <a:srgbClr val="000000">
                <a:alpha val="0"/>
              </a:srgbClr>
            </a:lnRef>
            <a:fillRef idx="1">
              <a:srgbClr val="AB5876"/>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2" name="Shape 212555">
              <a:extLst>
                <a:ext uri="{FF2B5EF4-FFF2-40B4-BE49-F238E27FC236}">
                  <a16:creationId xmlns:a16="http://schemas.microsoft.com/office/drawing/2014/main" id="{A3C62E83-F953-4233-ABD3-19A5D39B7AB0}"/>
                </a:ext>
              </a:extLst>
            </p:cNvPr>
            <p:cNvSpPr/>
            <p:nvPr/>
          </p:nvSpPr>
          <p:spPr>
            <a:xfrm>
              <a:off x="1250557" y="22292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3" name="Shape 212556">
              <a:extLst>
                <a:ext uri="{FF2B5EF4-FFF2-40B4-BE49-F238E27FC236}">
                  <a16:creationId xmlns:a16="http://schemas.microsoft.com/office/drawing/2014/main" id="{A9C79C9E-3D73-4403-B225-60FBD6936657}"/>
                </a:ext>
              </a:extLst>
            </p:cNvPr>
            <p:cNvSpPr/>
            <p:nvPr/>
          </p:nvSpPr>
          <p:spPr>
            <a:xfrm>
              <a:off x="1217346" y="22292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4" name="Shape 1159">
              <a:extLst>
                <a:ext uri="{FF2B5EF4-FFF2-40B4-BE49-F238E27FC236}">
                  <a16:creationId xmlns:a16="http://schemas.microsoft.com/office/drawing/2014/main" id="{1DC06DC6-0384-4A4A-9BFE-98D1D830C7CA}"/>
                </a:ext>
              </a:extLst>
            </p:cNvPr>
            <p:cNvSpPr/>
            <p:nvPr/>
          </p:nvSpPr>
          <p:spPr>
            <a:xfrm>
              <a:off x="1217346" y="204432"/>
              <a:ext cx="3137" cy="11798"/>
            </a:xfrm>
            <a:custGeom>
              <a:avLst/>
              <a:gdLst/>
              <a:ahLst/>
              <a:cxnLst/>
              <a:rect l="0" t="0" r="0" b="0"/>
              <a:pathLst>
                <a:path w="3137" h="11798">
                  <a:moveTo>
                    <a:pt x="3137" y="0"/>
                  </a:moveTo>
                  <a:lnTo>
                    <a:pt x="3137" y="8737"/>
                  </a:lnTo>
                  <a:lnTo>
                    <a:pt x="0" y="11798"/>
                  </a:lnTo>
                  <a:lnTo>
                    <a:pt x="0" y="3061"/>
                  </a:lnTo>
                  <a:lnTo>
                    <a:pt x="3137"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5" name="Shape 1160">
              <a:extLst>
                <a:ext uri="{FF2B5EF4-FFF2-40B4-BE49-F238E27FC236}">
                  <a16:creationId xmlns:a16="http://schemas.microsoft.com/office/drawing/2014/main" id="{05032858-9FAD-434E-9E0E-12D0E7D2F804}"/>
                </a:ext>
              </a:extLst>
            </p:cNvPr>
            <p:cNvSpPr/>
            <p:nvPr/>
          </p:nvSpPr>
          <p:spPr>
            <a:xfrm>
              <a:off x="1250557" y="172034"/>
              <a:ext cx="3124" cy="11811"/>
            </a:xfrm>
            <a:custGeom>
              <a:avLst/>
              <a:gdLst/>
              <a:ahLst/>
              <a:cxnLst/>
              <a:rect l="0" t="0" r="0" b="0"/>
              <a:pathLst>
                <a:path w="3124" h="11811">
                  <a:moveTo>
                    <a:pt x="3124" y="0"/>
                  </a:moveTo>
                  <a:lnTo>
                    <a:pt x="3124" y="8751"/>
                  </a:lnTo>
                  <a:lnTo>
                    <a:pt x="0" y="11811"/>
                  </a:lnTo>
                  <a:lnTo>
                    <a:pt x="0" y="3048"/>
                  </a:lnTo>
                  <a:lnTo>
                    <a:pt x="3124"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6" name="Shape 212557">
              <a:extLst>
                <a:ext uri="{FF2B5EF4-FFF2-40B4-BE49-F238E27FC236}">
                  <a16:creationId xmlns:a16="http://schemas.microsoft.com/office/drawing/2014/main" id="{6927F650-AFA5-49EA-ACAE-5D8E8698A219}"/>
                </a:ext>
              </a:extLst>
            </p:cNvPr>
            <p:cNvSpPr/>
            <p:nvPr/>
          </p:nvSpPr>
          <p:spPr>
            <a:xfrm>
              <a:off x="1247419" y="22292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7" name="Shape 212558">
              <a:extLst>
                <a:ext uri="{FF2B5EF4-FFF2-40B4-BE49-F238E27FC236}">
                  <a16:creationId xmlns:a16="http://schemas.microsoft.com/office/drawing/2014/main" id="{0493F27D-8D91-44DA-9646-D33CC5CCD4B9}"/>
                </a:ext>
              </a:extLst>
            </p:cNvPr>
            <p:cNvSpPr/>
            <p:nvPr/>
          </p:nvSpPr>
          <p:spPr>
            <a:xfrm>
              <a:off x="1220483" y="22292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8" name="Shape 1163">
              <a:extLst>
                <a:ext uri="{FF2B5EF4-FFF2-40B4-BE49-F238E27FC236}">
                  <a16:creationId xmlns:a16="http://schemas.microsoft.com/office/drawing/2014/main" id="{2B483ED4-41BF-4857-A2D7-823F5EAC4250}"/>
                </a:ext>
              </a:extLst>
            </p:cNvPr>
            <p:cNvSpPr/>
            <p:nvPr/>
          </p:nvSpPr>
          <p:spPr>
            <a:xfrm>
              <a:off x="1220483" y="201384"/>
              <a:ext cx="3124" cy="11786"/>
            </a:xfrm>
            <a:custGeom>
              <a:avLst/>
              <a:gdLst/>
              <a:ahLst/>
              <a:cxnLst/>
              <a:rect l="0" t="0" r="0" b="0"/>
              <a:pathLst>
                <a:path w="3124" h="11786">
                  <a:moveTo>
                    <a:pt x="3124" y="0"/>
                  </a:moveTo>
                  <a:lnTo>
                    <a:pt x="3124" y="8738"/>
                  </a:lnTo>
                  <a:lnTo>
                    <a:pt x="0" y="11786"/>
                  </a:lnTo>
                  <a:lnTo>
                    <a:pt x="0" y="3048"/>
                  </a:lnTo>
                  <a:lnTo>
                    <a:pt x="3124"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89" name="Shape 1164">
              <a:extLst>
                <a:ext uri="{FF2B5EF4-FFF2-40B4-BE49-F238E27FC236}">
                  <a16:creationId xmlns:a16="http://schemas.microsoft.com/office/drawing/2014/main" id="{A6475232-5CAB-4053-BD21-54866DBCA820}"/>
                </a:ext>
              </a:extLst>
            </p:cNvPr>
            <p:cNvSpPr/>
            <p:nvPr/>
          </p:nvSpPr>
          <p:spPr>
            <a:xfrm>
              <a:off x="1247420" y="175082"/>
              <a:ext cx="3137" cy="11811"/>
            </a:xfrm>
            <a:custGeom>
              <a:avLst/>
              <a:gdLst/>
              <a:ahLst/>
              <a:cxnLst/>
              <a:rect l="0" t="0" r="0" b="0"/>
              <a:pathLst>
                <a:path w="3137" h="11811">
                  <a:moveTo>
                    <a:pt x="3137" y="0"/>
                  </a:moveTo>
                  <a:lnTo>
                    <a:pt x="3137" y="8763"/>
                  </a:lnTo>
                  <a:lnTo>
                    <a:pt x="0" y="11811"/>
                  </a:lnTo>
                  <a:lnTo>
                    <a:pt x="0" y="3061"/>
                  </a:lnTo>
                  <a:lnTo>
                    <a:pt x="3137" y="0"/>
                  </a:lnTo>
                  <a:close/>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0" name="Shape 212559">
              <a:extLst>
                <a:ext uri="{FF2B5EF4-FFF2-40B4-BE49-F238E27FC236}">
                  <a16:creationId xmlns:a16="http://schemas.microsoft.com/office/drawing/2014/main" id="{62B9A0B4-4391-4495-95DA-52E981084549}"/>
                </a:ext>
              </a:extLst>
            </p:cNvPr>
            <p:cNvSpPr/>
            <p:nvPr/>
          </p:nvSpPr>
          <p:spPr>
            <a:xfrm>
              <a:off x="1257148" y="396659"/>
              <a:ext cx="124155" cy="9144"/>
            </a:xfrm>
            <a:custGeom>
              <a:avLst/>
              <a:gdLst/>
              <a:ahLst/>
              <a:cxnLst/>
              <a:rect l="0" t="0" r="0" b="0"/>
              <a:pathLst>
                <a:path w="124155" h="9144">
                  <a:moveTo>
                    <a:pt x="0" y="0"/>
                  </a:moveTo>
                  <a:lnTo>
                    <a:pt x="124155" y="0"/>
                  </a:lnTo>
                  <a:lnTo>
                    <a:pt x="124155" y="9144"/>
                  </a:lnTo>
                  <a:lnTo>
                    <a:pt x="0" y="9144"/>
                  </a:lnTo>
                  <a:lnTo>
                    <a:pt x="0" y="0"/>
                  </a:lnTo>
                </a:path>
              </a:pathLst>
            </a:custGeom>
            <a:ln w="0" cap="flat">
              <a:miter lim="127000"/>
            </a:ln>
          </p:spPr>
          <p:style>
            <a:lnRef idx="0">
              <a:srgbClr val="000000">
                <a:alpha val="0"/>
              </a:srgbClr>
            </a:lnRef>
            <a:fillRef idx="1">
              <a:srgbClr val="5B283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040FEA4A-3AFC-47CA-992A-9682D50EC5FD}"/>
                </a:ext>
              </a:extLst>
            </p:cNvPr>
            <p:cNvSpPr/>
            <p:nvPr/>
          </p:nvSpPr>
          <p:spPr>
            <a:xfrm>
              <a:off x="91032" y="1380732"/>
              <a:ext cx="806622" cy="125489"/>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Endothermic</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6CC99588-9C75-469A-AB64-D43E06F7A38D}"/>
                </a:ext>
              </a:extLst>
            </p:cNvPr>
            <p:cNvSpPr/>
            <p:nvPr/>
          </p:nvSpPr>
          <p:spPr>
            <a:xfrm>
              <a:off x="91032" y="1505924"/>
              <a:ext cx="488503"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process</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BAA82C89-CAAE-4B60-BD39-E9B05E883082}"/>
                </a:ext>
              </a:extLst>
            </p:cNvPr>
            <p:cNvSpPr/>
            <p:nvPr/>
          </p:nvSpPr>
          <p:spPr>
            <a:xfrm>
              <a:off x="982778" y="1380732"/>
              <a:ext cx="715889" cy="125489"/>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Exothermic</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FD39D4EC-623C-46B1-A80B-A5C19E9E159A}"/>
                </a:ext>
              </a:extLst>
            </p:cNvPr>
            <p:cNvSpPr/>
            <p:nvPr/>
          </p:nvSpPr>
          <p:spPr>
            <a:xfrm>
              <a:off x="982778" y="1505924"/>
              <a:ext cx="488503"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process</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5" name="Shape 212568">
              <a:extLst>
                <a:ext uri="{FF2B5EF4-FFF2-40B4-BE49-F238E27FC236}">
                  <a16:creationId xmlns:a16="http://schemas.microsoft.com/office/drawing/2014/main" id="{A7310FFD-CC23-41AC-8F11-2D4F841BDDC6}"/>
                </a:ext>
              </a:extLst>
            </p:cNvPr>
            <p:cNvSpPr/>
            <p:nvPr/>
          </p:nvSpPr>
          <p:spPr>
            <a:xfrm>
              <a:off x="1721193" y="1038212"/>
              <a:ext cx="616763" cy="616789"/>
            </a:xfrm>
            <a:custGeom>
              <a:avLst/>
              <a:gdLst/>
              <a:ahLst/>
              <a:cxnLst/>
              <a:rect l="0" t="0" r="0" b="0"/>
              <a:pathLst>
                <a:path w="616763" h="616789">
                  <a:moveTo>
                    <a:pt x="0" y="0"/>
                  </a:moveTo>
                  <a:lnTo>
                    <a:pt x="616763" y="0"/>
                  </a:lnTo>
                  <a:lnTo>
                    <a:pt x="616763" y="616789"/>
                  </a:lnTo>
                  <a:lnTo>
                    <a:pt x="0" y="616789"/>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6" name="Shape 1171">
              <a:extLst>
                <a:ext uri="{FF2B5EF4-FFF2-40B4-BE49-F238E27FC236}">
                  <a16:creationId xmlns:a16="http://schemas.microsoft.com/office/drawing/2014/main" id="{72975956-B827-4E6E-82C9-29D9DB1ADB17}"/>
                </a:ext>
              </a:extLst>
            </p:cNvPr>
            <p:cNvSpPr/>
            <p:nvPr/>
          </p:nvSpPr>
          <p:spPr>
            <a:xfrm>
              <a:off x="1718069" y="1035076"/>
              <a:ext cx="311512" cy="623062"/>
            </a:xfrm>
            <a:custGeom>
              <a:avLst/>
              <a:gdLst/>
              <a:ahLst/>
              <a:cxnLst/>
              <a:rect l="0" t="0" r="0" b="0"/>
              <a:pathLst>
                <a:path w="311512" h="623062">
                  <a:moveTo>
                    <a:pt x="0" y="0"/>
                  </a:moveTo>
                  <a:lnTo>
                    <a:pt x="311512" y="0"/>
                  </a:lnTo>
                  <a:lnTo>
                    <a:pt x="311512" y="6261"/>
                  </a:lnTo>
                  <a:lnTo>
                    <a:pt x="6261" y="6261"/>
                  </a:lnTo>
                  <a:lnTo>
                    <a:pt x="6261" y="616801"/>
                  </a:lnTo>
                  <a:lnTo>
                    <a:pt x="311512" y="616801"/>
                  </a:lnTo>
                  <a:lnTo>
                    <a:pt x="311512" y="623062"/>
                  </a:lnTo>
                  <a:lnTo>
                    <a:pt x="0" y="623062"/>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7" name="Shape 1172">
              <a:extLst>
                <a:ext uri="{FF2B5EF4-FFF2-40B4-BE49-F238E27FC236}">
                  <a16:creationId xmlns:a16="http://schemas.microsoft.com/office/drawing/2014/main" id="{4A90EDB3-75EC-434D-9677-D06D658BE692}"/>
                </a:ext>
              </a:extLst>
            </p:cNvPr>
            <p:cNvSpPr/>
            <p:nvPr/>
          </p:nvSpPr>
          <p:spPr>
            <a:xfrm>
              <a:off x="2029581" y="1035076"/>
              <a:ext cx="311512" cy="623062"/>
            </a:xfrm>
            <a:custGeom>
              <a:avLst/>
              <a:gdLst/>
              <a:ahLst/>
              <a:cxnLst/>
              <a:rect l="0" t="0" r="0" b="0"/>
              <a:pathLst>
                <a:path w="311512" h="623062">
                  <a:moveTo>
                    <a:pt x="0" y="0"/>
                  </a:moveTo>
                  <a:lnTo>
                    <a:pt x="311512" y="0"/>
                  </a:lnTo>
                  <a:lnTo>
                    <a:pt x="311512" y="619925"/>
                  </a:lnTo>
                  <a:lnTo>
                    <a:pt x="311512" y="623062"/>
                  </a:lnTo>
                  <a:lnTo>
                    <a:pt x="0" y="623062"/>
                  </a:lnTo>
                  <a:lnTo>
                    <a:pt x="0" y="616801"/>
                  </a:lnTo>
                  <a:lnTo>
                    <a:pt x="305251" y="616801"/>
                  </a:lnTo>
                  <a:lnTo>
                    <a:pt x="305251" y="6261"/>
                  </a:lnTo>
                  <a:lnTo>
                    <a:pt x="0" y="6261"/>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8" name="Shape 1173">
              <a:extLst>
                <a:ext uri="{FF2B5EF4-FFF2-40B4-BE49-F238E27FC236}">
                  <a16:creationId xmlns:a16="http://schemas.microsoft.com/office/drawing/2014/main" id="{ACFDAD66-135F-4657-8212-28EA84C698F4}"/>
                </a:ext>
              </a:extLst>
            </p:cNvPr>
            <p:cNvSpPr/>
            <p:nvPr/>
          </p:nvSpPr>
          <p:spPr>
            <a:xfrm>
              <a:off x="2013890" y="9665"/>
              <a:ext cx="30099" cy="1203630"/>
            </a:xfrm>
            <a:custGeom>
              <a:avLst/>
              <a:gdLst/>
              <a:ahLst/>
              <a:cxnLst/>
              <a:rect l="0" t="0" r="0" b="0"/>
              <a:pathLst>
                <a:path w="30099" h="1203630">
                  <a:moveTo>
                    <a:pt x="15037" y="0"/>
                  </a:moveTo>
                  <a:cubicBezTo>
                    <a:pt x="23355" y="0"/>
                    <a:pt x="30099" y="6731"/>
                    <a:pt x="30099" y="15049"/>
                  </a:cubicBezTo>
                  <a:lnTo>
                    <a:pt x="30099" y="1188580"/>
                  </a:lnTo>
                  <a:cubicBezTo>
                    <a:pt x="30099" y="1196874"/>
                    <a:pt x="23355" y="1203630"/>
                    <a:pt x="15037" y="1203630"/>
                  </a:cubicBezTo>
                  <a:cubicBezTo>
                    <a:pt x="6744" y="1203630"/>
                    <a:pt x="0" y="1196874"/>
                    <a:pt x="0" y="1188580"/>
                  </a:cubicBezTo>
                  <a:lnTo>
                    <a:pt x="0" y="15049"/>
                  </a:lnTo>
                  <a:cubicBezTo>
                    <a:pt x="0" y="6731"/>
                    <a:pt x="6744" y="0"/>
                    <a:pt x="1503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99" name="Shape 1174">
              <a:extLst>
                <a:ext uri="{FF2B5EF4-FFF2-40B4-BE49-F238E27FC236}">
                  <a16:creationId xmlns:a16="http://schemas.microsoft.com/office/drawing/2014/main" id="{56110F67-C38F-46B5-9C3D-41B3CB029F81}"/>
                </a:ext>
              </a:extLst>
            </p:cNvPr>
            <p:cNvSpPr/>
            <p:nvPr/>
          </p:nvSpPr>
          <p:spPr>
            <a:xfrm>
              <a:off x="2010766" y="6528"/>
              <a:ext cx="18167" cy="1209891"/>
            </a:xfrm>
            <a:custGeom>
              <a:avLst/>
              <a:gdLst/>
              <a:ahLst/>
              <a:cxnLst/>
              <a:rect l="0" t="0" r="0" b="0"/>
              <a:pathLst>
                <a:path w="18167" h="1209891">
                  <a:moveTo>
                    <a:pt x="18161" y="0"/>
                  </a:moveTo>
                  <a:lnTo>
                    <a:pt x="18167" y="3"/>
                  </a:lnTo>
                  <a:lnTo>
                    <a:pt x="18167" y="6264"/>
                  </a:lnTo>
                  <a:lnTo>
                    <a:pt x="18161" y="6261"/>
                  </a:lnTo>
                  <a:cubicBezTo>
                    <a:pt x="11595" y="6274"/>
                    <a:pt x="6261" y="11595"/>
                    <a:pt x="6248" y="18186"/>
                  </a:cubicBezTo>
                  <a:lnTo>
                    <a:pt x="6248" y="1191717"/>
                  </a:lnTo>
                  <a:cubicBezTo>
                    <a:pt x="6261" y="1198284"/>
                    <a:pt x="11595" y="1203617"/>
                    <a:pt x="18161" y="1203630"/>
                  </a:cubicBezTo>
                  <a:lnTo>
                    <a:pt x="18167" y="1203627"/>
                  </a:lnTo>
                  <a:lnTo>
                    <a:pt x="18167" y="1209889"/>
                  </a:lnTo>
                  <a:lnTo>
                    <a:pt x="18161" y="1209891"/>
                  </a:lnTo>
                  <a:cubicBezTo>
                    <a:pt x="8128" y="1209891"/>
                    <a:pt x="0" y="1201750"/>
                    <a:pt x="0" y="1191717"/>
                  </a:cubicBezTo>
                  <a:lnTo>
                    <a:pt x="0" y="18186"/>
                  </a:lnTo>
                  <a:cubicBezTo>
                    <a:pt x="0" y="8128"/>
                    <a:pt x="8128" y="0"/>
                    <a:pt x="18161"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0" name="Shape 1175">
              <a:extLst>
                <a:ext uri="{FF2B5EF4-FFF2-40B4-BE49-F238E27FC236}">
                  <a16:creationId xmlns:a16="http://schemas.microsoft.com/office/drawing/2014/main" id="{F5F4CA1C-4BBE-4760-95A4-0567EE007DF5}"/>
                </a:ext>
              </a:extLst>
            </p:cNvPr>
            <p:cNvSpPr/>
            <p:nvPr/>
          </p:nvSpPr>
          <p:spPr>
            <a:xfrm>
              <a:off x="2028933" y="6531"/>
              <a:ext cx="18180" cy="1209886"/>
            </a:xfrm>
            <a:custGeom>
              <a:avLst/>
              <a:gdLst/>
              <a:ahLst/>
              <a:cxnLst/>
              <a:rect l="0" t="0" r="0" b="0"/>
              <a:pathLst>
                <a:path w="18180" h="1209886">
                  <a:moveTo>
                    <a:pt x="0" y="0"/>
                  </a:moveTo>
                  <a:lnTo>
                    <a:pt x="12854" y="5319"/>
                  </a:lnTo>
                  <a:cubicBezTo>
                    <a:pt x="16145" y="8608"/>
                    <a:pt x="18180" y="13155"/>
                    <a:pt x="18180" y="18184"/>
                  </a:cubicBezTo>
                  <a:lnTo>
                    <a:pt x="18180" y="1191715"/>
                  </a:lnTo>
                  <a:cubicBezTo>
                    <a:pt x="18180" y="1196731"/>
                    <a:pt x="16145" y="1201274"/>
                    <a:pt x="12854" y="1204564"/>
                  </a:cubicBezTo>
                  <a:lnTo>
                    <a:pt x="0" y="1209886"/>
                  </a:lnTo>
                  <a:lnTo>
                    <a:pt x="0" y="1203625"/>
                  </a:lnTo>
                  <a:lnTo>
                    <a:pt x="8423" y="1200129"/>
                  </a:lnTo>
                  <a:cubicBezTo>
                    <a:pt x="10579" y="1197973"/>
                    <a:pt x="11912" y="1194998"/>
                    <a:pt x="11919" y="1191715"/>
                  </a:cubicBezTo>
                  <a:lnTo>
                    <a:pt x="11919" y="18184"/>
                  </a:lnTo>
                  <a:cubicBezTo>
                    <a:pt x="11912" y="14888"/>
                    <a:pt x="10579" y="11910"/>
                    <a:pt x="8423" y="9754"/>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1" name="Shape 212569">
              <a:extLst>
                <a:ext uri="{FF2B5EF4-FFF2-40B4-BE49-F238E27FC236}">
                  <a16:creationId xmlns:a16="http://schemas.microsoft.com/office/drawing/2014/main" id="{ACBC8207-1FF6-41BB-BA60-F37F1B02B2F5}"/>
                </a:ext>
              </a:extLst>
            </p:cNvPr>
            <p:cNvSpPr/>
            <p:nvPr/>
          </p:nvSpPr>
          <p:spPr>
            <a:xfrm>
              <a:off x="2025803" y="413220"/>
              <a:ext cx="9144" cy="800062"/>
            </a:xfrm>
            <a:custGeom>
              <a:avLst/>
              <a:gdLst/>
              <a:ahLst/>
              <a:cxnLst/>
              <a:rect l="0" t="0" r="0" b="0"/>
              <a:pathLst>
                <a:path w="9144" h="800062">
                  <a:moveTo>
                    <a:pt x="0" y="0"/>
                  </a:moveTo>
                  <a:lnTo>
                    <a:pt x="9144" y="0"/>
                  </a:lnTo>
                  <a:lnTo>
                    <a:pt x="9144" y="800062"/>
                  </a:lnTo>
                  <a:lnTo>
                    <a:pt x="0" y="800062"/>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2" name="Shape 1178">
              <a:extLst>
                <a:ext uri="{FF2B5EF4-FFF2-40B4-BE49-F238E27FC236}">
                  <a16:creationId xmlns:a16="http://schemas.microsoft.com/office/drawing/2014/main" id="{7E6DA20D-54F4-4C65-8D04-809D24E09BEC}"/>
                </a:ext>
              </a:extLst>
            </p:cNvPr>
            <p:cNvSpPr/>
            <p:nvPr/>
          </p:nvSpPr>
          <p:spPr>
            <a:xfrm>
              <a:off x="2010969" y="1211364"/>
              <a:ext cx="35928" cy="96088"/>
            </a:xfrm>
            <a:custGeom>
              <a:avLst/>
              <a:gdLst/>
              <a:ahLst/>
              <a:cxnLst/>
              <a:rect l="0" t="0" r="0" b="0"/>
              <a:pathLst>
                <a:path w="35928" h="96088">
                  <a:moveTo>
                    <a:pt x="17970" y="0"/>
                  </a:moveTo>
                  <a:cubicBezTo>
                    <a:pt x="27889" y="0"/>
                    <a:pt x="35928" y="8039"/>
                    <a:pt x="35928" y="17945"/>
                  </a:cubicBezTo>
                  <a:lnTo>
                    <a:pt x="35928" y="78130"/>
                  </a:lnTo>
                  <a:cubicBezTo>
                    <a:pt x="35928" y="88049"/>
                    <a:pt x="27889" y="96088"/>
                    <a:pt x="17970" y="96088"/>
                  </a:cubicBezTo>
                  <a:cubicBezTo>
                    <a:pt x="8052" y="96088"/>
                    <a:pt x="0" y="88049"/>
                    <a:pt x="0" y="78130"/>
                  </a:cubicBezTo>
                  <a:lnTo>
                    <a:pt x="0" y="17945"/>
                  </a:lnTo>
                  <a:cubicBezTo>
                    <a:pt x="0" y="8039"/>
                    <a:pt x="8052" y="0"/>
                    <a:pt x="17970" y="0"/>
                  </a:cubicBezTo>
                  <a:close/>
                </a:path>
              </a:pathLst>
            </a:custGeom>
            <a:ln w="0" cap="flat">
              <a:miter lim="127000"/>
            </a:ln>
          </p:spPr>
          <p:style>
            <a:lnRef idx="0">
              <a:srgbClr val="000000">
                <a:alpha val="0"/>
              </a:srgbClr>
            </a:lnRef>
            <a:fillRef idx="1">
              <a:srgbClr val="554E4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3" name="Shape 1179">
              <a:extLst>
                <a:ext uri="{FF2B5EF4-FFF2-40B4-BE49-F238E27FC236}">
                  <a16:creationId xmlns:a16="http://schemas.microsoft.com/office/drawing/2014/main" id="{DC4B9FEB-FBA0-456F-88C9-4C96E8936BD2}"/>
                </a:ext>
              </a:extLst>
            </p:cNvPr>
            <p:cNvSpPr/>
            <p:nvPr/>
          </p:nvSpPr>
          <p:spPr>
            <a:xfrm>
              <a:off x="2007845" y="1208229"/>
              <a:ext cx="21088" cy="102357"/>
            </a:xfrm>
            <a:custGeom>
              <a:avLst/>
              <a:gdLst/>
              <a:ahLst/>
              <a:cxnLst/>
              <a:rect l="0" t="0" r="0" b="0"/>
              <a:pathLst>
                <a:path w="21088" h="102357">
                  <a:moveTo>
                    <a:pt x="21088" y="0"/>
                  </a:moveTo>
                  <a:lnTo>
                    <a:pt x="21088" y="6261"/>
                  </a:lnTo>
                  <a:lnTo>
                    <a:pt x="10611" y="10611"/>
                  </a:lnTo>
                  <a:cubicBezTo>
                    <a:pt x="7928" y="13294"/>
                    <a:pt x="6267" y="16996"/>
                    <a:pt x="6261" y="21079"/>
                  </a:cubicBezTo>
                  <a:lnTo>
                    <a:pt x="6261" y="81265"/>
                  </a:lnTo>
                  <a:cubicBezTo>
                    <a:pt x="6267" y="85361"/>
                    <a:pt x="7928" y="89066"/>
                    <a:pt x="10611" y="91749"/>
                  </a:cubicBezTo>
                  <a:lnTo>
                    <a:pt x="21088" y="96096"/>
                  </a:lnTo>
                  <a:lnTo>
                    <a:pt x="21088" y="102357"/>
                  </a:lnTo>
                  <a:lnTo>
                    <a:pt x="6180" y="96179"/>
                  </a:lnTo>
                  <a:cubicBezTo>
                    <a:pt x="2362" y="92362"/>
                    <a:pt x="0" y="87088"/>
                    <a:pt x="0" y="81265"/>
                  </a:cubicBezTo>
                  <a:lnTo>
                    <a:pt x="0" y="21079"/>
                  </a:lnTo>
                  <a:cubicBezTo>
                    <a:pt x="0" y="15263"/>
                    <a:pt x="2362" y="9992"/>
                    <a:pt x="6180" y="6176"/>
                  </a:cubicBezTo>
                  <a:lnTo>
                    <a:pt x="2108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4" name="Shape 1180">
              <a:extLst>
                <a:ext uri="{FF2B5EF4-FFF2-40B4-BE49-F238E27FC236}">
                  <a16:creationId xmlns:a16="http://schemas.microsoft.com/office/drawing/2014/main" id="{070818CF-32B6-4844-A2EF-F0B4EF041B17}"/>
                </a:ext>
              </a:extLst>
            </p:cNvPr>
            <p:cNvSpPr/>
            <p:nvPr/>
          </p:nvSpPr>
          <p:spPr>
            <a:xfrm>
              <a:off x="2028933" y="1208227"/>
              <a:ext cx="21088" cy="102362"/>
            </a:xfrm>
            <a:custGeom>
              <a:avLst/>
              <a:gdLst/>
              <a:ahLst/>
              <a:cxnLst/>
              <a:rect l="0" t="0" r="0" b="0"/>
              <a:pathLst>
                <a:path w="21088" h="102362">
                  <a:moveTo>
                    <a:pt x="6" y="0"/>
                  </a:moveTo>
                  <a:cubicBezTo>
                    <a:pt x="11652" y="0"/>
                    <a:pt x="21088" y="9448"/>
                    <a:pt x="21088" y="21082"/>
                  </a:cubicBezTo>
                  <a:lnTo>
                    <a:pt x="21088" y="81267"/>
                  </a:lnTo>
                  <a:cubicBezTo>
                    <a:pt x="21088" y="92913"/>
                    <a:pt x="11652" y="102362"/>
                    <a:pt x="6" y="102362"/>
                  </a:cubicBezTo>
                  <a:lnTo>
                    <a:pt x="0" y="102360"/>
                  </a:lnTo>
                  <a:lnTo>
                    <a:pt x="0" y="96099"/>
                  </a:lnTo>
                  <a:lnTo>
                    <a:pt x="6" y="96101"/>
                  </a:lnTo>
                  <a:cubicBezTo>
                    <a:pt x="8198" y="96088"/>
                    <a:pt x="14814" y="89459"/>
                    <a:pt x="14827" y="81267"/>
                  </a:cubicBezTo>
                  <a:lnTo>
                    <a:pt x="14827" y="21082"/>
                  </a:lnTo>
                  <a:cubicBezTo>
                    <a:pt x="14814" y="12915"/>
                    <a:pt x="8185" y="6273"/>
                    <a:pt x="6" y="6261"/>
                  </a:cubicBezTo>
                  <a:lnTo>
                    <a:pt x="0" y="6263"/>
                  </a:lnTo>
                  <a:lnTo>
                    <a:pt x="0" y="2"/>
                  </a:lnTo>
                  <a:lnTo>
                    <a:pt x="6"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5" name="Shape 212570">
              <a:extLst>
                <a:ext uri="{FF2B5EF4-FFF2-40B4-BE49-F238E27FC236}">
                  <a16:creationId xmlns:a16="http://schemas.microsoft.com/office/drawing/2014/main" id="{D7B08F2D-D469-41FB-AF6A-76963C7BDE7A}"/>
                </a:ext>
              </a:extLst>
            </p:cNvPr>
            <p:cNvSpPr/>
            <p:nvPr/>
          </p:nvSpPr>
          <p:spPr>
            <a:xfrm>
              <a:off x="1965681" y="405904"/>
              <a:ext cx="248945" cy="9144"/>
            </a:xfrm>
            <a:custGeom>
              <a:avLst/>
              <a:gdLst/>
              <a:ahLst/>
              <a:cxnLst/>
              <a:rect l="0" t="0" r="0" b="0"/>
              <a:pathLst>
                <a:path w="248945" h="9144">
                  <a:moveTo>
                    <a:pt x="0" y="0"/>
                  </a:moveTo>
                  <a:lnTo>
                    <a:pt x="248945" y="0"/>
                  </a:lnTo>
                  <a:lnTo>
                    <a:pt x="248945"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6" name="Shape 212571">
              <a:extLst>
                <a:ext uri="{FF2B5EF4-FFF2-40B4-BE49-F238E27FC236}">
                  <a16:creationId xmlns:a16="http://schemas.microsoft.com/office/drawing/2014/main" id="{2D4773F7-C4C9-46D9-9D3F-697F5CB9174A}"/>
                </a:ext>
              </a:extLst>
            </p:cNvPr>
            <p:cNvSpPr/>
            <p:nvPr/>
          </p:nvSpPr>
          <p:spPr>
            <a:xfrm>
              <a:off x="2419363" y="1038212"/>
              <a:ext cx="616776" cy="616789"/>
            </a:xfrm>
            <a:custGeom>
              <a:avLst/>
              <a:gdLst/>
              <a:ahLst/>
              <a:cxnLst/>
              <a:rect l="0" t="0" r="0" b="0"/>
              <a:pathLst>
                <a:path w="616776" h="616789">
                  <a:moveTo>
                    <a:pt x="0" y="0"/>
                  </a:moveTo>
                  <a:lnTo>
                    <a:pt x="616776" y="0"/>
                  </a:lnTo>
                  <a:lnTo>
                    <a:pt x="616776" y="616789"/>
                  </a:lnTo>
                  <a:lnTo>
                    <a:pt x="0" y="616789"/>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7" name="Shape 1183">
              <a:extLst>
                <a:ext uri="{FF2B5EF4-FFF2-40B4-BE49-F238E27FC236}">
                  <a16:creationId xmlns:a16="http://schemas.microsoft.com/office/drawing/2014/main" id="{029B4D74-FCD7-4E6E-AB22-C6F0B02CB5FF}"/>
                </a:ext>
              </a:extLst>
            </p:cNvPr>
            <p:cNvSpPr/>
            <p:nvPr/>
          </p:nvSpPr>
          <p:spPr>
            <a:xfrm>
              <a:off x="2416251" y="1035076"/>
              <a:ext cx="311518" cy="623062"/>
            </a:xfrm>
            <a:custGeom>
              <a:avLst/>
              <a:gdLst/>
              <a:ahLst/>
              <a:cxnLst/>
              <a:rect l="0" t="0" r="0" b="0"/>
              <a:pathLst>
                <a:path w="311518" h="623062">
                  <a:moveTo>
                    <a:pt x="0" y="0"/>
                  </a:moveTo>
                  <a:lnTo>
                    <a:pt x="311518" y="0"/>
                  </a:lnTo>
                  <a:lnTo>
                    <a:pt x="311518" y="6261"/>
                  </a:lnTo>
                  <a:lnTo>
                    <a:pt x="6261" y="6261"/>
                  </a:lnTo>
                  <a:lnTo>
                    <a:pt x="6261" y="616801"/>
                  </a:lnTo>
                  <a:lnTo>
                    <a:pt x="311518" y="616801"/>
                  </a:lnTo>
                  <a:lnTo>
                    <a:pt x="311518" y="623062"/>
                  </a:lnTo>
                  <a:lnTo>
                    <a:pt x="0" y="623062"/>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8" name="Shape 1184">
              <a:extLst>
                <a:ext uri="{FF2B5EF4-FFF2-40B4-BE49-F238E27FC236}">
                  <a16:creationId xmlns:a16="http://schemas.microsoft.com/office/drawing/2014/main" id="{26AB9FE8-4264-451A-83F6-E96B8356DD81}"/>
                </a:ext>
              </a:extLst>
            </p:cNvPr>
            <p:cNvSpPr/>
            <p:nvPr/>
          </p:nvSpPr>
          <p:spPr>
            <a:xfrm>
              <a:off x="2727770" y="1035076"/>
              <a:ext cx="311519" cy="623062"/>
            </a:xfrm>
            <a:custGeom>
              <a:avLst/>
              <a:gdLst/>
              <a:ahLst/>
              <a:cxnLst/>
              <a:rect l="0" t="0" r="0" b="0"/>
              <a:pathLst>
                <a:path w="311519" h="623062">
                  <a:moveTo>
                    <a:pt x="0" y="0"/>
                  </a:moveTo>
                  <a:lnTo>
                    <a:pt x="311519" y="0"/>
                  </a:lnTo>
                  <a:lnTo>
                    <a:pt x="311519" y="619925"/>
                  </a:lnTo>
                  <a:lnTo>
                    <a:pt x="311519" y="623062"/>
                  </a:lnTo>
                  <a:lnTo>
                    <a:pt x="0" y="623062"/>
                  </a:lnTo>
                  <a:lnTo>
                    <a:pt x="0" y="616801"/>
                  </a:lnTo>
                  <a:lnTo>
                    <a:pt x="305257" y="616801"/>
                  </a:lnTo>
                  <a:lnTo>
                    <a:pt x="305257" y="6261"/>
                  </a:lnTo>
                  <a:lnTo>
                    <a:pt x="0" y="6261"/>
                  </a:lnTo>
                  <a:lnTo>
                    <a:pt x="0"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09" name="Shape 1185">
              <a:extLst>
                <a:ext uri="{FF2B5EF4-FFF2-40B4-BE49-F238E27FC236}">
                  <a16:creationId xmlns:a16="http://schemas.microsoft.com/office/drawing/2014/main" id="{37957D8B-A9B4-4027-934E-58A2DD77DA12}"/>
                </a:ext>
              </a:extLst>
            </p:cNvPr>
            <p:cNvSpPr/>
            <p:nvPr/>
          </p:nvSpPr>
          <p:spPr>
            <a:xfrm>
              <a:off x="2691346" y="9665"/>
              <a:ext cx="30074" cy="1203630"/>
            </a:xfrm>
            <a:custGeom>
              <a:avLst/>
              <a:gdLst/>
              <a:ahLst/>
              <a:cxnLst/>
              <a:rect l="0" t="0" r="0" b="0"/>
              <a:pathLst>
                <a:path w="30074" h="1203630">
                  <a:moveTo>
                    <a:pt x="15037" y="0"/>
                  </a:moveTo>
                  <a:cubicBezTo>
                    <a:pt x="23355" y="0"/>
                    <a:pt x="30074" y="6731"/>
                    <a:pt x="30074" y="15049"/>
                  </a:cubicBezTo>
                  <a:lnTo>
                    <a:pt x="30074" y="1188580"/>
                  </a:lnTo>
                  <a:cubicBezTo>
                    <a:pt x="30074" y="1196874"/>
                    <a:pt x="23355" y="1203630"/>
                    <a:pt x="15037" y="1203630"/>
                  </a:cubicBezTo>
                  <a:cubicBezTo>
                    <a:pt x="6718" y="1203630"/>
                    <a:pt x="0" y="1196874"/>
                    <a:pt x="0" y="1188580"/>
                  </a:cubicBezTo>
                  <a:lnTo>
                    <a:pt x="0" y="15049"/>
                  </a:lnTo>
                  <a:cubicBezTo>
                    <a:pt x="0" y="6731"/>
                    <a:pt x="6718" y="0"/>
                    <a:pt x="1503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0" name="Shape 1186">
              <a:extLst>
                <a:ext uri="{FF2B5EF4-FFF2-40B4-BE49-F238E27FC236}">
                  <a16:creationId xmlns:a16="http://schemas.microsoft.com/office/drawing/2014/main" id="{D0EA25D0-4215-4E08-8403-E09FB15B6E3B}"/>
                </a:ext>
              </a:extLst>
            </p:cNvPr>
            <p:cNvSpPr/>
            <p:nvPr/>
          </p:nvSpPr>
          <p:spPr>
            <a:xfrm>
              <a:off x="2688222" y="6528"/>
              <a:ext cx="18167" cy="1209891"/>
            </a:xfrm>
            <a:custGeom>
              <a:avLst/>
              <a:gdLst/>
              <a:ahLst/>
              <a:cxnLst/>
              <a:rect l="0" t="0" r="0" b="0"/>
              <a:pathLst>
                <a:path w="18167" h="1209891">
                  <a:moveTo>
                    <a:pt x="18161" y="0"/>
                  </a:moveTo>
                  <a:lnTo>
                    <a:pt x="18167" y="3"/>
                  </a:lnTo>
                  <a:lnTo>
                    <a:pt x="18167" y="6264"/>
                  </a:lnTo>
                  <a:lnTo>
                    <a:pt x="18161" y="6261"/>
                  </a:lnTo>
                  <a:cubicBezTo>
                    <a:pt x="11582" y="6274"/>
                    <a:pt x="6261" y="11582"/>
                    <a:pt x="6261" y="18186"/>
                  </a:cubicBezTo>
                  <a:lnTo>
                    <a:pt x="6261" y="1191717"/>
                  </a:lnTo>
                  <a:cubicBezTo>
                    <a:pt x="6274" y="1198284"/>
                    <a:pt x="11595" y="1203617"/>
                    <a:pt x="18161" y="1203630"/>
                  </a:cubicBezTo>
                  <a:lnTo>
                    <a:pt x="18167" y="1203627"/>
                  </a:lnTo>
                  <a:lnTo>
                    <a:pt x="18167" y="1209888"/>
                  </a:lnTo>
                  <a:lnTo>
                    <a:pt x="18161" y="1209891"/>
                  </a:lnTo>
                  <a:cubicBezTo>
                    <a:pt x="8115" y="1209891"/>
                    <a:pt x="0" y="1201738"/>
                    <a:pt x="0" y="1191717"/>
                  </a:cubicBezTo>
                  <a:lnTo>
                    <a:pt x="0" y="18186"/>
                  </a:lnTo>
                  <a:cubicBezTo>
                    <a:pt x="13" y="8141"/>
                    <a:pt x="8115" y="0"/>
                    <a:pt x="18161"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1" name="Shape 1187">
              <a:extLst>
                <a:ext uri="{FF2B5EF4-FFF2-40B4-BE49-F238E27FC236}">
                  <a16:creationId xmlns:a16="http://schemas.microsoft.com/office/drawing/2014/main" id="{26AE1331-7296-4068-AE38-2455C048C03A}"/>
                </a:ext>
              </a:extLst>
            </p:cNvPr>
            <p:cNvSpPr/>
            <p:nvPr/>
          </p:nvSpPr>
          <p:spPr>
            <a:xfrm>
              <a:off x="2706389" y="6531"/>
              <a:ext cx="18167" cy="1209886"/>
            </a:xfrm>
            <a:custGeom>
              <a:avLst/>
              <a:gdLst/>
              <a:ahLst/>
              <a:cxnLst/>
              <a:rect l="0" t="0" r="0" b="0"/>
              <a:pathLst>
                <a:path w="18167" h="1209886">
                  <a:moveTo>
                    <a:pt x="0" y="0"/>
                  </a:moveTo>
                  <a:lnTo>
                    <a:pt x="12843" y="5323"/>
                  </a:lnTo>
                  <a:cubicBezTo>
                    <a:pt x="16129" y="8614"/>
                    <a:pt x="18161" y="13161"/>
                    <a:pt x="18167" y="18184"/>
                  </a:cubicBezTo>
                  <a:lnTo>
                    <a:pt x="18167" y="1191715"/>
                  </a:lnTo>
                  <a:cubicBezTo>
                    <a:pt x="18167" y="1196725"/>
                    <a:pt x="16138" y="1201268"/>
                    <a:pt x="12852" y="1204559"/>
                  </a:cubicBezTo>
                  <a:lnTo>
                    <a:pt x="0" y="1209886"/>
                  </a:lnTo>
                  <a:lnTo>
                    <a:pt x="0" y="1203624"/>
                  </a:lnTo>
                  <a:lnTo>
                    <a:pt x="8417" y="1200129"/>
                  </a:lnTo>
                  <a:cubicBezTo>
                    <a:pt x="10570" y="1197973"/>
                    <a:pt x="11900" y="1194998"/>
                    <a:pt x="11906" y="1191715"/>
                  </a:cubicBezTo>
                  <a:lnTo>
                    <a:pt x="11906" y="18184"/>
                  </a:lnTo>
                  <a:cubicBezTo>
                    <a:pt x="11906" y="14882"/>
                    <a:pt x="10576" y="11904"/>
                    <a:pt x="8422" y="9749"/>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2" name="Shape 212572">
              <a:extLst>
                <a:ext uri="{FF2B5EF4-FFF2-40B4-BE49-F238E27FC236}">
                  <a16:creationId xmlns:a16="http://schemas.microsoft.com/office/drawing/2014/main" id="{51CD6C3C-A69E-4373-80AC-884CDF7B5699}"/>
                </a:ext>
              </a:extLst>
            </p:cNvPr>
            <p:cNvSpPr/>
            <p:nvPr/>
          </p:nvSpPr>
          <p:spPr>
            <a:xfrm>
              <a:off x="2703272" y="409042"/>
              <a:ext cx="9144" cy="800049"/>
            </a:xfrm>
            <a:custGeom>
              <a:avLst/>
              <a:gdLst/>
              <a:ahLst/>
              <a:cxnLst/>
              <a:rect l="0" t="0" r="0" b="0"/>
              <a:pathLst>
                <a:path w="9144" h="800049">
                  <a:moveTo>
                    <a:pt x="0" y="0"/>
                  </a:moveTo>
                  <a:lnTo>
                    <a:pt x="9144" y="0"/>
                  </a:lnTo>
                  <a:lnTo>
                    <a:pt x="9144" y="800049"/>
                  </a:lnTo>
                  <a:lnTo>
                    <a:pt x="0" y="800049"/>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3" name="Shape 1190">
              <a:extLst>
                <a:ext uri="{FF2B5EF4-FFF2-40B4-BE49-F238E27FC236}">
                  <a16:creationId xmlns:a16="http://schemas.microsoft.com/office/drawing/2014/main" id="{38363A2A-1E35-4B73-889C-A30B260A103B}"/>
                </a:ext>
              </a:extLst>
            </p:cNvPr>
            <p:cNvSpPr/>
            <p:nvPr/>
          </p:nvSpPr>
          <p:spPr>
            <a:xfrm>
              <a:off x="2688438" y="1211364"/>
              <a:ext cx="35903" cy="96088"/>
            </a:xfrm>
            <a:custGeom>
              <a:avLst/>
              <a:gdLst/>
              <a:ahLst/>
              <a:cxnLst/>
              <a:rect l="0" t="0" r="0" b="0"/>
              <a:pathLst>
                <a:path w="35903" h="96088">
                  <a:moveTo>
                    <a:pt x="17945" y="0"/>
                  </a:moveTo>
                  <a:cubicBezTo>
                    <a:pt x="27877" y="0"/>
                    <a:pt x="35903" y="8039"/>
                    <a:pt x="35903" y="17945"/>
                  </a:cubicBezTo>
                  <a:lnTo>
                    <a:pt x="35903" y="78130"/>
                  </a:lnTo>
                  <a:cubicBezTo>
                    <a:pt x="35903" y="88049"/>
                    <a:pt x="27877" y="96088"/>
                    <a:pt x="17945" y="96088"/>
                  </a:cubicBezTo>
                  <a:cubicBezTo>
                    <a:pt x="8039" y="96088"/>
                    <a:pt x="0" y="88049"/>
                    <a:pt x="0" y="78130"/>
                  </a:cubicBezTo>
                  <a:lnTo>
                    <a:pt x="0" y="17945"/>
                  </a:lnTo>
                  <a:cubicBezTo>
                    <a:pt x="0" y="8039"/>
                    <a:pt x="8039" y="0"/>
                    <a:pt x="17945" y="0"/>
                  </a:cubicBezTo>
                  <a:close/>
                </a:path>
              </a:pathLst>
            </a:custGeom>
            <a:ln w="0" cap="flat">
              <a:miter lim="127000"/>
            </a:ln>
          </p:spPr>
          <p:style>
            <a:lnRef idx="0">
              <a:srgbClr val="000000">
                <a:alpha val="0"/>
              </a:srgbClr>
            </a:lnRef>
            <a:fillRef idx="1">
              <a:srgbClr val="554E4A"/>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4" name="Shape 1191">
              <a:extLst>
                <a:ext uri="{FF2B5EF4-FFF2-40B4-BE49-F238E27FC236}">
                  <a16:creationId xmlns:a16="http://schemas.microsoft.com/office/drawing/2014/main" id="{349BC3F6-60EA-4ADF-8D9B-095E2509971B}"/>
                </a:ext>
              </a:extLst>
            </p:cNvPr>
            <p:cNvSpPr/>
            <p:nvPr/>
          </p:nvSpPr>
          <p:spPr>
            <a:xfrm>
              <a:off x="2685314" y="1208227"/>
              <a:ext cx="21076" cy="102362"/>
            </a:xfrm>
            <a:custGeom>
              <a:avLst/>
              <a:gdLst/>
              <a:ahLst/>
              <a:cxnLst/>
              <a:rect l="0" t="0" r="0" b="0"/>
              <a:pathLst>
                <a:path w="21076" h="102362">
                  <a:moveTo>
                    <a:pt x="21069" y="0"/>
                  </a:moveTo>
                  <a:lnTo>
                    <a:pt x="21076" y="3"/>
                  </a:lnTo>
                  <a:lnTo>
                    <a:pt x="21076" y="6264"/>
                  </a:lnTo>
                  <a:lnTo>
                    <a:pt x="21069" y="6261"/>
                  </a:lnTo>
                  <a:cubicBezTo>
                    <a:pt x="12890" y="6273"/>
                    <a:pt x="6274" y="12915"/>
                    <a:pt x="6261" y="21082"/>
                  </a:cubicBezTo>
                  <a:lnTo>
                    <a:pt x="6261" y="81267"/>
                  </a:lnTo>
                  <a:cubicBezTo>
                    <a:pt x="6274" y="89459"/>
                    <a:pt x="12890" y="96088"/>
                    <a:pt x="21069" y="96101"/>
                  </a:cubicBezTo>
                  <a:lnTo>
                    <a:pt x="21076" y="96098"/>
                  </a:lnTo>
                  <a:lnTo>
                    <a:pt x="21076" y="102359"/>
                  </a:lnTo>
                  <a:lnTo>
                    <a:pt x="21069" y="102362"/>
                  </a:lnTo>
                  <a:cubicBezTo>
                    <a:pt x="9436" y="102362"/>
                    <a:pt x="0" y="92913"/>
                    <a:pt x="0" y="81267"/>
                  </a:cubicBezTo>
                  <a:lnTo>
                    <a:pt x="0" y="21082"/>
                  </a:lnTo>
                  <a:cubicBezTo>
                    <a:pt x="0" y="9448"/>
                    <a:pt x="9436" y="0"/>
                    <a:pt x="21069"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5" name="Shape 1192">
              <a:extLst>
                <a:ext uri="{FF2B5EF4-FFF2-40B4-BE49-F238E27FC236}">
                  <a16:creationId xmlns:a16="http://schemas.microsoft.com/office/drawing/2014/main" id="{9E0A22F0-9C45-48B2-814F-B869B3F50E69}"/>
                </a:ext>
              </a:extLst>
            </p:cNvPr>
            <p:cNvSpPr/>
            <p:nvPr/>
          </p:nvSpPr>
          <p:spPr>
            <a:xfrm>
              <a:off x="2706390" y="1208230"/>
              <a:ext cx="21075" cy="102356"/>
            </a:xfrm>
            <a:custGeom>
              <a:avLst/>
              <a:gdLst/>
              <a:ahLst/>
              <a:cxnLst/>
              <a:rect l="0" t="0" r="0" b="0"/>
              <a:pathLst>
                <a:path w="21075" h="102356">
                  <a:moveTo>
                    <a:pt x="0" y="0"/>
                  </a:moveTo>
                  <a:lnTo>
                    <a:pt x="14906" y="6180"/>
                  </a:lnTo>
                  <a:cubicBezTo>
                    <a:pt x="18720" y="9998"/>
                    <a:pt x="21075" y="15268"/>
                    <a:pt x="21075" y="21079"/>
                  </a:cubicBezTo>
                  <a:lnTo>
                    <a:pt x="21075" y="81264"/>
                  </a:lnTo>
                  <a:cubicBezTo>
                    <a:pt x="21063" y="87087"/>
                    <a:pt x="18707" y="92354"/>
                    <a:pt x="14897" y="96169"/>
                  </a:cubicBezTo>
                  <a:lnTo>
                    <a:pt x="0" y="102356"/>
                  </a:lnTo>
                  <a:lnTo>
                    <a:pt x="0" y="96095"/>
                  </a:lnTo>
                  <a:lnTo>
                    <a:pt x="10480" y="91753"/>
                  </a:lnTo>
                  <a:cubicBezTo>
                    <a:pt x="13160" y="89068"/>
                    <a:pt x="14814" y="85360"/>
                    <a:pt x="14814" y="81264"/>
                  </a:cubicBezTo>
                  <a:lnTo>
                    <a:pt x="14814" y="21079"/>
                  </a:lnTo>
                  <a:cubicBezTo>
                    <a:pt x="14808" y="16989"/>
                    <a:pt x="13154" y="13287"/>
                    <a:pt x="10476" y="10606"/>
                  </a:cubicBez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6" name="Shape 212573">
              <a:extLst>
                <a:ext uri="{FF2B5EF4-FFF2-40B4-BE49-F238E27FC236}">
                  <a16:creationId xmlns:a16="http://schemas.microsoft.com/office/drawing/2014/main" id="{0940618D-5A8E-4521-8A1F-C14EC2B7EB09}"/>
                </a:ext>
              </a:extLst>
            </p:cNvPr>
            <p:cNvSpPr/>
            <p:nvPr/>
          </p:nvSpPr>
          <p:spPr>
            <a:xfrm>
              <a:off x="2643150" y="403187"/>
              <a:ext cx="248933" cy="9144"/>
            </a:xfrm>
            <a:custGeom>
              <a:avLst/>
              <a:gdLst/>
              <a:ahLst/>
              <a:cxnLst/>
              <a:rect l="0" t="0" r="0" b="0"/>
              <a:pathLst>
                <a:path w="248933" h="9144">
                  <a:moveTo>
                    <a:pt x="0" y="0"/>
                  </a:moveTo>
                  <a:lnTo>
                    <a:pt x="248933" y="0"/>
                  </a:lnTo>
                  <a:lnTo>
                    <a:pt x="248933" y="9144"/>
                  </a:lnTo>
                  <a:lnTo>
                    <a:pt x="0" y="9144"/>
                  </a:lnTo>
                  <a:lnTo>
                    <a:pt x="0" y="0"/>
                  </a:lnTo>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4D2B16C1-DEEA-4D30-9981-C918B111CBA0}"/>
                </a:ext>
              </a:extLst>
            </p:cNvPr>
            <p:cNvSpPr/>
            <p:nvPr/>
          </p:nvSpPr>
          <p:spPr>
            <a:xfrm>
              <a:off x="1724665" y="1380732"/>
              <a:ext cx="806622" cy="125489"/>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Endothermic</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1F4BDC50-B4E7-4B64-8DEE-AE9C7A3FABFD}"/>
                </a:ext>
              </a:extLst>
            </p:cNvPr>
            <p:cNvSpPr/>
            <p:nvPr/>
          </p:nvSpPr>
          <p:spPr>
            <a:xfrm>
              <a:off x="1724665" y="1505924"/>
              <a:ext cx="488503"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process</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E93D7570-A202-4040-A48D-9EFBCBCDC977}"/>
                </a:ext>
              </a:extLst>
            </p:cNvPr>
            <p:cNvSpPr/>
            <p:nvPr/>
          </p:nvSpPr>
          <p:spPr>
            <a:xfrm>
              <a:off x="2453747" y="1380732"/>
              <a:ext cx="715889" cy="125489"/>
            </a:xfrm>
            <a:prstGeom prst="rect">
              <a:avLst/>
            </a:prstGeom>
            <a:ln>
              <a:noFill/>
            </a:ln>
          </p:spPr>
          <p:txBody>
            <a:bodyPr vert="horz" lIns="0" tIns="0" rIns="0" bIns="0" rtlCol="0">
              <a:noAutofit/>
            </a:bodyPr>
            <a:lstStyle/>
            <a:p>
              <a:pPr>
                <a:lnSpc>
                  <a:spcPct val="107000"/>
                </a:lnSpc>
                <a:spcAft>
                  <a:spcPts val="800"/>
                </a:spcAft>
              </a:pPr>
              <a:r>
                <a:rPr lang="en-US" sz="1100" dirty="0">
                  <a:solidFill>
                    <a:srgbClr val="181717"/>
                  </a:solidFill>
                  <a:effectLst/>
                  <a:latin typeface="Arial" panose="020B0604020202020204" pitchFamily="34" charset="0"/>
                  <a:ea typeface="Calibri" panose="020F0502020204030204" pitchFamily="34" charset="0"/>
                  <a:cs typeface="Arial" panose="020B0604020202020204" pitchFamily="34" charset="0"/>
                </a:rPr>
                <a:t>Exothermic</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583CFB3E-66D5-4202-B176-E3CBDC7D013E}"/>
                </a:ext>
              </a:extLst>
            </p:cNvPr>
            <p:cNvSpPr/>
            <p:nvPr/>
          </p:nvSpPr>
          <p:spPr>
            <a:xfrm>
              <a:off x="2453747" y="1505924"/>
              <a:ext cx="488503"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181717"/>
                  </a:solidFill>
                  <a:effectLst/>
                  <a:latin typeface="Arial" panose="020B0604020202020204" pitchFamily="34" charset="0"/>
                  <a:ea typeface="Calibri" panose="020F0502020204030204" pitchFamily="34" charset="0"/>
                  <a:cs typeface="Arial" panose="020B0604020202020204" pitchFamily="34" charset="0"/>
                </a:rPr>
                <a:t>process</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1" name="Shape 1198">
              <a:extLst>
                <a:ext uri="{FF2B5EF4-FFF2-40B4-BE49-F238E27FC236}">
                  <a16:creationId xmlns:a16="http://schemas.microsoft.com/office/drawing/2014/main" id="{8F1B56AA-45AC-4FB9-8F41-B35128EBA2CC}"/>
                </a:ext>
              </a:extLst>
            </p:cNvPr>
            <p:cNvSpPr/>
            <p:nvPr/>
          </p:nvSpPr>
          <p:spPr>
            <a:xfrm>
              <a:off x="1702740" y="817575"/>
              <a:ext cx="356298" cy="435470"/>
            </a:xfrm>
            <a:custGeom>
              <a:avLst/>
              <a:gdLst/>
              <a:ahLst/>
              <a:cxnLst/>
              <a:rect l="0" t="0" r="0" b="0"/>
              <a:pathLst>
                <a:path w="356298" h="435470">
                  <a:moveTo>
                    <a:pt x="87947" y="0"/>
                  </a:moveTo>
                  <a:lnTo>
                    <a:pt x="268313" y="0"/>
                  </a:lnTo>
                  <a:lnTo>
                    <a:pt x="268313" y="259524"/>
                  </a:lnTo>
                  <a:lnTo>
                    <a:pt x="356298" y="259524"/>
                  </a:lnTo>
                  <a:lnTo>
                    <a:pt x="175946" y="435470"/>
                  </a:lnTo>
                  <a:lnTo>
                    <a:pt x="0" y="255118"/>
                  </a:lnTo>
                  <a:lnTo>
                    <a:pt x="87947" y="255118"/>
                  </a:lnTo>
                  <a:lnTo>
                    <a:pt x="87947"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2" name="Shape 1199">
              <a:extLst>
                <a:ext uri="{FF2B5EF4-FFF2-40B4-BE49-F238E27FC236}">
                  <a16:creationId xmlns:a16="http://schemas.microsoft.com/office/drawing/2014/main" id="{46F542E6-0C34-410C-A245-0AC3220718ED}"/>
                </a:ext>
              </a:extLst>
            </p:cNvPr>
            <p:cNvSpPr/>
            <p:nvPr/>
          </p:nvSpPr>
          <p:spPr>
            <a:xfrm>
              <a:off x="1695311" y="814438"/>
              <a:ext cx="185435" cy="443040"/>
            </a:xfrm>
            <a:custGeom>
              <a:avLst/>
              <a:gdLst/>
              <a:ahLst/>
              <a:cxnLst/>
              <a:rect l="0" t="0" r="0" b="0"/>
              <a:pathLst>
                <a:path w="185435" h="443040">
                  <a:moveTo>
                    <a:pt x="92253" y="0"/>
                  </a:moveTo>
                  <a:lnTo>
                    <a:pt x="185435" y="0"/>
                  </a:lnTo>
                  <a:lnTo>
                    <a:pt x="185435" y="6261"/>
                  </a:lnTo>
                  <a:lnTo>
                    <a:pt x="98514" y="6261"/>
                  </a:lnTo>
                  <a:lnTo>
                    <a:pt x="98514" y="261392"/>
                  </a:lnTo>
                  <a:lnTo>
                    <a:pt x="14846" y="261392"/>
                  </a:lnTo>
                  <a:lnTo>
                    <a:pt x="183426" y="434187"/>
                  </a:lnTo>
                  <a:lnTo>
                    <a:pt x="185435" y="432227"/>
                  </a:lnTo>
                  <a:lnTo>
                    <a:pt x="185435" y="440968"/>
                  </a:lnTo>
                  <a:lnTo>
                    <a:pt x="183312" y="443040"/>
                  </a:lnTo>
                  <a:lnTo>
                    <a:pt x="0" y="255130"/>
                  </a:lnTo>
                  <a:lnTo>
                    <a:pt x="92253" y="255130"/>
                  </a:lnTo>
                  <a:lnTo>
                    <a:pt x="9225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3" name="Shape 1200">
              <a:extLst>
                <a:ext uri="{FF2B5EF4-FFF2-40B4-BE49-F238E27FC236}">
                  <a16:creationId xmlns:a16="http://schemas.microsoft.com/office/drawing/2014/main" id="{62301A2A-F4EC-47CC-B396-B9BBF9904B81}"/>
                </a:ext>
              </a:extLst>
            </p:cNvPr>
            <p:cNvSpPr/>
            <p:nvPr/>
          </p:nvSpPr>
          <p:spPr>
            <a:xfrm>
              <a:off x="1880745" y="814438"/>
              <a:ext cx="185976" cy="440968"/>
            </a:xfrm>
            <a:custGeom>
              <a:avLst/>
              <a:gdLst/>
              <a:ahLst/>
              <a:cxnLst/>
              <a:rect l="0" t="0" r="0" b="0"/>
              <a:pathLst>
                <a:path w="185976" h="440968">
                  <a:moveTo>
                    <a:pt x="0" y="0"/>
                  </a:moveTo>
                  <a:lnTo>
                    <a:pt x="93444" y="0"/>
                  </a:lnTo>
                  <a:lnTo>
                    <a:pt x="93444" y="259538"/>
                  </a:lnTo>
                  <a:lnTo>
                    <a:pt x="178293" y="259538"/>
                  </a:lnTo>
                  <a:lnTo>
                    <a:pt x="185976" y="259538"/>
                  </a:lnTo>
                  <a:lnTo>
                    <a:pt x="0" y="440968"/>
                  </a:lnTo>
                  <a:lnTo>
                    <a:pt x="0" y="432227"/>
                  </a:lnTo>
                  <a:lnTo>
                    <a:pt x="170589" y="265799"/>
                  </a:lnTo>
                  <a:lnTo>
                    <a:pt x="87183" y="265799"/>
                  </a:lnTo>
                  <a:lnTo>
                    <a:pt x="87183" y="6261"/>
                  </a:lnTo>
                  <a:lnTo>
                    <a:pt x="0" y="626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A49D0250-8637-4039-BDE2-AEF77BC09A1D}"/>
                </a:ext>
              </a:extLst>
            </p:cNvPr>
            <p:cNvSpPr/>
            <p:nvPr/>
          </p:nvSpPr>
          <p:spPr>
            <a:xfrm rot="-5399999">
              <a:off x="1754917" y="867730"/>
              <a:ext cx="288679"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FFFEFD"/>
                  </a:solidFill>
                  <a:effectLst/>
                  <a:latin typeface="Arial" panose="020B0604020202020204" pitchFamily="34" charset="0"/>
                  <a:ea typeface="Calibri" panose="020F0502020204030204" pitchFamily="34" charset="0"/>
                  <a:cs typeface="Arial" panose="020B0604020202020204" pitchFamily="34" charset="0"/>
                </a:rPr>
                <a:t>Heat</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5" name="Shape 1202">
              <a:extLst>
                <a:ext uri="{FF2B5EF4-FFF2-40B4-BE49-F238E27FC236}">
                  <a16:creationId xmlns:a16="http://schemas.microsoft.com/office/drawing/2014/main" id="{E6ACDCD3-03D1-488D-8501-24AC4463503F}"/>
                </a:ext>
              </a:extLst>
            </p:cNvPr>
            <p:cNvSpPr/>
            <p:nvPr/>
          </p:nvSpPr>
          <p:spPr>
            <a:xfrm>
              <a:off x="2367814" y="804837"/>
              <a:ext cx="356299" cy="435483"/>
            </a:xfrm>
            <a:custGeom>
              <a:avLst/>
              <a:gdLst/>
              <a:ahLst/>
              <a:cxnLst/>
              <a:rect l="0" t="0" r="0" b="0"/>
              <a:pathLst>
                <a:path w="356299" h="435483">
                  <a:moveTo>
                    <a:pt x="180353" y="0"/>
                  </a:moveTo>
                  <a:lnTo>
                    <a:pt x="356299" y="180353"/>
                  </a:lnTo>
                  <a:lnTo>
                    <a:pt x="268338" y="180353"/>
                  </a:lnTo>
                  <a:lnTo>
                    <a:pt x="268338" y="435483"/>
                  </a:lnTo>
                  <a:lnTo>
                    <a:pt x="87973" y="435483"/>
                  </a:lnTo>
                  <a:lnTo>
                    <a:pt x="87973" y="175946"/>
                  </a:lnTo>
                  <a:lnTo>
                    <a:pt x="0" y="175946"/>
                  </a:lnTo>
                  <a:lnTo>
                    <a:pt x="180353" y="0"/>
                  </a:lnTo>
                  <a:close/>
                </a:path>
              </a:pathLst>
            </a:custGeom>
            <a:ln w="0" cap="flat">
              <a:miter lim="127000"/>
            </a:ln>
          </p:spPr>
          <p:style>
            <a:lnRef idx="0">
              <a:srgbClr val="000000">
                <a:alpha val="0"/>
              </a:srgbClr>
            </a:lnRef>
            <a:fillRef idx="1">
              <a:srgbClr val="742A42"/>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6" name="Shape 1203">
              <a:extLst>
                <a:ext uri="{FF2B5EF4-FFF2-40B4-BE49-F238E27FC236}">
                  <a16:creationId xmlns:a16="http://schemas.microsoft.com/office/drawing/2014/main" id="{79E9FD2F-0415-4265-9E24-10062ACC8042}"/>
                </a:ext>
              </a:extLst>
            </p:cNvPr>
            <p:cNvSpPr/>
            <p:nvPr/>
          </p:nvSpPr>
          <p:spPr>
            <a:xfrm>
              <a:off x="2360130" y="802507"/>
              <a:ext cx="185957" cy="440937"/>
            </a:xfrm>
            <a:custGeom>
              <a:avLst/>
              <a:gdLst/>
              <a:ahLst/>
              <a:cxnLst/>
              <a:rect l="0" t="0" r="0" b="0"/>
              <a:pathLst>
                <a:path w="185957" h="440937">
                  <a:moveTo>
                    <a:pt x="185957" y="0"/>
                  </a:moveTo>
                  <a:lnTo>
                    <a:pt x="185957" y="8741"/>
                  </a:lnTo>
                  <a:lnTo>
                    <a:pt x="15362" y="175152"/>
                  </a:lnTo>
                  <a:lnTo>
                    <a:pt x="98793" y="175152"/>
                  </a:lnTo>
                  <a:lnTo>
                    <a:pt x="98793" y="434677"/>
                  </a:lnTo>
                  <a:lnTo>
                    <a:pt x="185957" y="434677"/>
                  </a:lnTo>
                  <a:lnTo>
                    <a:pt x="185957" y="440937"/>
                  </a:lnTo>
                  <a:lnTo>
                    <a:pt x="92532" y="440937"/>
                  </a:lnTo>
                  <a:lnTo>
                    <a:pt x="92532" y="181400"/>
                  </a:lnTo>
                  <a:lnTo>
                    <a:pt x="7683" y="181400"/>
                  </a:lnTo>
                  <a:lnTo>
                    <a:pt x="0" y="181400"/>
                  </a:lnTo>
                  <a:lnTo>
                    <a:pt x="185957"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7" name="Shape 1204">
              <a:extLst>
                <a:ext uri="{FF2B5EF4-FFF2-40B4-BE49-F238E27FC236}">
                  <a16:creationId xmlns:a16="http://schemas.microsoft.com/office/drawing/2014/main" id="{CAA61AE6-D633-4A95-B2B7-967525F90F25}"/>
                </a:ext>
              </a:extLst>
            </p:cNvPr>
            <p:cNvSpPr/>
            <p:nvPr/>
          </p:nvSpPr>
          <p:spPr>
            <a:xfrm>
              <a:off x="2546087" y="800417"/>
              <a:ext cx="185454" cy="443027"/>
            </a:xfrm>
            <a:custGeom>
              <a:avLst/>
              <a:gdLst/>
              <a:ahLst/>
              <a:cxnLst/>
              <a:rect l="0" t="0" r="0" b="0"/>
              <a:pathLst>
                <a:path w="185454" h="443027">
                  <a:moveTo>
                    <a:pt x="2143" y="0"/>
                  </a:moveTo>
                  <a:lnTo>
                    <a:pt x="185454" y="187897"/>
                  </a:lnTo>
                  <a:lnTo>
                    <a:pt x="93201" y="187897"/>
                  </a:lnTo>
                  <a:lnTo>
                    <a:pt x="93201" y="443027"/>
                  </a:lnTo>
                  <a:lnTo>
                    <a:pt x="0" y="443027"/>
                  </a:lnTo>
                  <a:lnTo>
                    <a:pt x="0" y="436766"/>
                  </a:lnTo>
                  <a:lnTo>
                    <a:pt x="86941" y="436766"/>
                  </a:lnTo>
                  <a:lnTo>
                    <a:pt x="86941" y="181649"/>
                  </a:lnTo>
                  <a:lnTo>
                    <a:pt x="170595" y="181649"/>
                  </a:lnTo>
                  <a:lnTo>
                    <a:pt x="2028" y="8852"/>
                  </a:lnTo>
                  <a:lnTo>
                    <a:pt x="0" y="10831"/>
                  </a:lnTo>
                  <a:lnTo>
                    <a:pt x="0" y="2090"/>
                  </a:lnTo>
                  <a:lnTo>
                    <a:pt x="21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100">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7AAEB53F-0A4E-4916-A4C8-5DCB9C0DBB3E}"/>
                </a:ext>
              </a:extLst>
            </p:cNvPr>
            <p:cNvSpPr/>
            <p:nvPr/>
          </p:nvSpPr>
          <p:spPr>
            <a:xfrm rot="-5399999">
              <a:off x="2416118" y="993016"/>
              <a:ext cx="288679" cy="125490"/>
            </a:xfrm>
            <a:prstGeom prst="rect">
              <a:avLst/>
            </a:prstGeom>
            <a:ln>
              <a:noFill/>
            </a:ln>
          </p:spPr>
          <p:txBody>
            <a:bodyPr vert="horz" lIns="0" tIns="0" rIns="0" bIns="0" rtlCol="0">
              <a:noAutofit/>
            </a:bodyPr>
            <a:lstStyle/>
            <a:p>
              <a:pPr>
                <a:lnSpc>
                  <a:spcPct val="107000"/>
                </a:lnSpc>
                <a:spcAft>
                  <a:spcPts val="800"/>
                </a:spcAft>
              </a:pPr>
              <a:r>
                <a:rPr lang="en-US" sz="1100">
                  <a:solidFill>
                    <a:srgbClr val="FFFEFD"/>
                  </a:solidFill>
                  <a:effectLst/>
                  <a:latin typeface="Arial" panose="020B0604020202020204" pitchFamily="34" charset="0"/>
                  <a:ea typeface="Calibri" panose="020F0502020204030204" pitchFamily="34" charset="0"/>
                  <a:cs typeface="Arial" panose="020B0604020202020204" pitchFamily="34" charset="0"/>
                </a:rPr>
                <a:t>Heat</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C847C6AE-A11E-488D-9F4A-4704020A7919}"/>
                </a:ext>
              </a:extLst>
            </p:cNvPr>
            <p:cNvSpPr/>
            <p:nvPr/>
          </p:nvSpPr>
          <p:spPr>
            <a:xfrm>
              <a:off x="1417" y="1783628"/>
              <a:ext cx="44361" cy="125489"/>
            </a:xfrm>
            <a:prstGeom prst="rect">
              <a:avLst/>
            </a:prstGeom>
            <a:ln>
              <a:noFill/>
            </a:ln>
          </p:spPr>
          <p:txBody>
            <a:bodyPr vert="horz" lIns="0" tIns="0" rIns="0" bIns="0" rtlCol="0">
              <a:noAutofit/>
            </a:bodyPr>
            <a:lstStyle/>
            <a:p>
              <a:pPr>
                <a:lnSpc>
                  <a:spcPct val="107000"/>
                </a:lnSpc>
                <a:spcAft>
                  <a:spcPts val="800"/>
                </a:spcAft>
              </a:pP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1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1EACD-51D7-415E-9088-7A2746E5A3BA}"/>
              </a:ext>
            </a:extLst>
          </p:cNvPr>
          <p:cNvSpPr/>
          <p:nvPr/>
        </p:nvSpPr>
        <p:spPr>
          <a:xfrm>
            <a:off x="501943" y="162806"/>
            <a:ext cx="2007537" cy="369332"/>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Relating </a:t>
            </a:r>
            <a:r>
              <a:rPr lang="el-GR" sz="2400" b="1" dirty="0">
                <a:latin typeface="Arial" panose="020B0604020202020204" pitchFamily="34" charset="0"/>
                <a:cs typeface="Arial" panose="020B0604020202020204" pitchFamily="34" charset="0"/>
              </a:rPr>
              <a:t>Δ</a:t>
            </a:r>
            <a:r>
              <a:rPr lang="en-US" sz="2400" b="1" dirty="0">
                <a:latin typeface="Arial" panose="020B0604020202020204" pitchFamily="34" charset="0"/>
                <a:cs typeface="Arial" panose="020B0604020202020204" pitchFamily="34" charset="0"/>
              </a:rPr>
              <a:t>H and </a:t>
            </a:r>
            <a:r>
              <a:rPr lang="el-GR" sz="2400" b="1" dirty="0">
                <a:latin typeface="Arial" panose="020B0604020202020204" pitchFamily="34" charset="0"/>
                <a:cs typeface="Arial" panose="020B0604020202020204" pitchFamily="34" charset="0"/>
              </a:rPr>
              <a:t>Δ</a:t>
            </a:r>
            <a:r>
              <a:rPr lang="en-US" sz="2400" b="1" dirty="0">
                <a:latin typeface="Arial" panose="020B0604020202020204" pitchFamily="34" charset="0"/>
                <a:cs typeface="Arial" panose="020B0604020202020204" pitchFamily="34" charset="0"/>
              </a:rPr>
              <a:t>U</a:t>
            </a:r>
          </a:p>
        </p:txBody>
      </p:sp>
      <p:sp>
        <p:nvSpPr>
          <p:cNvPr id="3" name="Rectangle 2">
            <a:extLst>
              <a:ext uri="{FF2B5EF4-FFF2-40B4-BE49-F238E27FC236}">
                <a16:creationId xmlns:a16="http://schemas.microsoft.com/office/drawing/2014/main" id="{DD24BD9E-580A-4480-BBA6-547DF3ABC0B0}"/>
              </a:ext>
            </a:extLst>
          </p:cNvPr>
          <p:cNvSpPr/>
          <p:nvPr/>
        </p:nvSpPr>
        <p:spPr>
          <a:xfrm>
            <a:off x="213360" y="1241904"/>
            <a:ext cx="11128248"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contrast to processes involving condensed phases, the values of the changes in internal energy and enthalpy might differ significantly for processes involving gases. The enthalpy of a </a:t>
            </a:r>
            <a:r>
              <a:rPr lang="en-US" b="1" dirty="0">
                <a:latin typeface="Arial" panose="020B0604020202020204" pitchFamily="34" charset="0"/>
                <a:cs typeface="Arial" panose="020B0604020202020204" pitchFamily="34" charset="0"/>
              </a:rPr>
              <a:t>perfect gas</a:t>
            </a:r>
            <a:r>
              <a:rPr lang="en-US" dirty="0">
                <a:latin typeface="Arial" panose="020B0604020202020204" pitchFamily="34" charset="0"/>
                <a:cs typeface="Arial" panose="020B0604020202020204" pitchFamily="34" charset="0"/>
              </a:rPr>
              <a:t> is related to its internal energy by using </a:t>
            </a:r>
            <a:r>
              <a:rPr lang="en-US" i="1" dirty="0" err="1">
                <a:latin typeface="Arial" panose="020B0604020202020204" pitchFamily="34" charset="0"/>
                <a:cs typeface="Arial" panose="020B0604020202020204" pitchFamily="34" charset="0"/>
              </a:rPr>
              <a:t>pV</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nRT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definition of </a:t>
            </a:r>
            <a:r>
              <a:rPr lang="en-US" i="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35FC8667-2D04-42BC-BABC-3A8B29A770D3}"/>
              </a:ext>
            </a:extLst>
          </p:cNvPr>
          <p:cNvSpPr/>
          <p:nvPr/>
        </p:nvSpPr>
        <p:spPr>
          <a:xfrm>
            <a:off x="213360" y="595573"/>
            <a:ext cx="1132636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difference between the molar enthalpy and the internal energy of condensed Phases are negligible except at very high pressures, when </a:t>
            </a:r>
            <a:r>
              <a:rPr lang="en-US" i="1" dirty="0">
                <a:latin typeface="Arial" panose="020B0604020202020204" pitchFamily="34" charset="0"/>
                <a:cs typeface="Arial" panose="020B0604020202020204" pitchFamily="34" charset="0"/>
              </a:rPr>
              <a:t>p </a:t>
            </a:r>
            <a:r>
              <a:rPr lang="en-US" dirty="0" err="1">
                <a:latin typeface="Arial" panose="020B0604020202020204" pitchFamily="34" charset="0"/>
                <a:cs typeface="Arial" panose="020B0604020202020204" pitchFamily="34" charset="0"/>
              </a:rPr>
              <a:t>Δ</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m</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not small.</a:t>
            </a:r>
          </a:p>
        </p:txBody>
      </p:sp>
      <p:sp>
        <p:nvSpPr>
          <p:cNvPr id="5" name="Rectangle 4">
            <a:extLst>
              <a:ext uri="{FF2B5EF4-FFF2-40B4-BE49-F238E27FC236}">
                <a16:creationId xmlns:a16="http://schemas.microsoft.com/office/drawing/2014/main" id="{EC17F8FF-9D63-4103-AA15-54A86BCF9C2C}"/>
              </a:ext>
            </a:extLst>
          </p:cNvPr>
          <p:cNvSpPr/>
          <p:nvPr/>
        </p:nvSpPr>
        <p:spPr>
          <a:xfrm>
            <a:off x="3317503" y="2165234"/>
            <a:ext cx="2450351" cy="369332"/>
          </a:xfrm>
          <a:prstGeom prst="rect">
            <a:avLst/>
          </a:prstGeom>
        </p:spPr>
        <p:txBody>
          <a:bodyPr wrap="none">
            <a:spAutoFit/>
          </a:bodyPr>
          <a:lstStyle/>
          <a:p>
            <a:r>
              <a:rPr lang="pl-PL" i="1" dirty="0">
                <a:latin typeface="Arial" panose="020B0604020202020204" pitchFamily="34" charset="0"/>
                <a:cs typeface="Arial" panose="020B0604020202020204" pitchFamily="34" charset="0"/>
              </a:rPr>
              <a:t>H </a:t>
            </a:r>
            <a:r>
              <a:rPr lang="pl-PL" dirty="0">
                <a:latin typeface="Arial" panose="020B0604020202020204" pitchFamily="34" charset="0"/>
                <a:cs typeface="Arial" panose="020B0604020202020204" pitchFamily="34" charset="0"/>
              </a:rPr>
              <a:t>= </a:t>
            </a:r>
            <a:r>
              <a:rPr lang="pl-PL" i="1" dirty="0">
                <a:latin typeface="Arial" panose="020B0604020202020204" pitchFamily="34" charset="0"/>
                <a:cs typeface="Arial" panose="020B0604020202020204" pitchFamily="34" charset="0"/>
              </a:rPr>
              <a:t>U </a:t>
            </a:r>
            <a:r>
              <a:rPr lang="pl-PL" dirty="0">
                <a:latin typeface="Arial" panose="020B0604020202020204" pitchFamily="34" charset="0"/>
                <a:cs typeface="Arial" panose="020B0604020202020204" pitchFamily="34" charset="0"/>
              </a:rPr>
              <a:t>+ </a:t>
            </a:r>
            <a:r>
              <a:rPr lang="pl-PL" i="1" dirty="0">
                <a:latin typeface="Arial" panose="020B0604020202020204" pitchFamily="34" charset="0"/>
                <a:cs typeface="Arial" panose="020B0604020202020204" pitchFamily="34" charset="0"/>
              </a:rPr>
              <a:t>pV </a:t>
            </a:r>
            <a:r>
              <a:rPr lang="pl-PL" dirty="0">
                <a:latin typeface="Arial" panose="020B0604020202020204" pitchFamily="34" charset="0"/>
                <a:cs typeface="Arial" panose="020B0604020202020204" pitchFamily="34" charset="0"/>
              </a:rPr>
              <a:t>= </a:t>
            </a:r>
            <a:r>
              <a:rPr lang="pl-PL" i="1" dirty="0">
                <a:latin typeface="Arial" panose="020B0604020202020204" pitchFamily="34" charset="0"/>
                <a:cs typeface="Arial" panose="020B0604020202020204" pitchFamily="34" charset="0"/>
              </a:rPr>
              <a:t>U </a:t>
            </a:r>
            <a:r>
              <a:rPr lang="pl-PL" dirty="0">
                <a:latin typeface="Arial" panose="020B0604020202020204" pitchFamily="34" charset="0"/>
                <a:cs typeface="Arial" panose="020B0604020202020204" pitchFamily="34" charset="0"/>
              </a:rPr>
              <a:t>+ </a:t>
            </a:r>
            <a:r>
              <a:rPr lang="pl-PL" i="1" dirty="0">
                <a:latin typeface="Arial" panose="020B0604020202020204" pitchFamily="34" charset="0"/>
                <a:cs typeface="Arial" panose="020B0604020202020204" pitchFamily="34" charset="0"/>
              </a:rPr>
              <a:t>nRT</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405AF4-17A3-44F6-B374-BA3465103BBE}"/>
              </a:ext>
            </a:extLst>
          </p:cNvPr>
          <p:cNvSpPr/>
          <p:nvPr/>
        </p:nvSpPr>
        <p:spPr>
          <a:xfrm>
            <a:off x="1554480" y="2534566"/>
            <a:ext cx="1101852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Δ</a:t>
            </a:r>
            <a:r>
              <a:rPr lang="en-US" i="1"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Δ</a:t>
            </a:r>
            <a:r>
              <a:rPr lang="en-US" i="1" dirty="0" err="1">
                <a:latin typeface="Arial" panose="020B0604020202020204" pitchFamily="34" charset="0"/>
                <a:cs typeface="Arial" panose="020B0604020202020204" pitchFamily="34" charset="0"/>
              </a:rPr>
              <a:t>n</a:t>
            </a:r>
            <a:r>
              <a:rPr lang="en-US" baseline="-25000" dirty="0" err="1">
                <a:latin typeface="Arial" panose="020B0604020202020204" pitchFamily="34" charset="0"/>
                <a:cs typeface="Arial" panose="020B0604020202020204" pitchFamily="34" charset="0"/>
              </a:rPr>
              <a:t>g</a:t>
            </a:r>
            <a:r>
              <a:rPr lang="en-US" i="1" dirty="0" err="1">
                <a:latin typeface="Arial" panose="020B0604020202020204" pitchFamily="34" charset="0"/>
                <a:cs typeface="Arial" panose="020B0604020202020204" pitchFamily="34" charset="0"/>
              </a:rPr>
              <a:t>RT</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Relation between Δ</a:t>
            </a:r>
            <a:r>
              <a:rPr lang="en-US" b="1" i="1" dirty="0">
                <a:latin typeface="Arial" panose="020B0604020202020204" pitchFamily="34" charset="0"/>
                <a:cs typeface="Arial" panose="020B0604020202020204" pitchFamily="34" charset="0"/>
              </a:rPr>
              <a:t>H </a:t>
            </a:r>
            <a:r>
              <a:rPr lang="en-US" b="1" dirty="0">
                <a:latin typeface="Arial" panose="020B0604020202020204" pitchFamily="34" charset="0"/>
                <a:cs typeface="Arial" panose="020B0604020202020204" pitchFamily="34" charset="0"/>
              </a:rPr>
              <a:t>and Δ</a:t>
            </a:r>
            <a:r>
              <a:rPr lang="en-US" b="1" i="1" dirty="0">
                <a:latin typeface="Arial" panose="020B0604020202020204" pitchFamily="34" charset="0"/>
                <a:cs typeface="Arial" panose="020B0604020202020204" pitchFamily="34" charset="0"/>
              </a:rPr>
              <a:t>U  </a:t>
            </a:r>
            <a:r>
              <a:rPr lang="en-US" b="1" dirty="0">
                <a:latin typeface="Arial" panose="020B0604020202020204" pitchFamily="34" charset="0"/>
                <a:cs typeface="Arial" panose="020B0604020202020204" pitchFamily="34" charset="0"/>
              </a:rPr>
              <a:t>[isothermal process, perfect gas]</a:t>
            </a:r>
          </a:p>
        </p:txBody>
      </p:sp>
      <p:sp>
        <p:nvSpPr>
          <p:cNvPr id="7" name="Rectangle 6">
            <a:extLst>
              <a:ext uri="{FF2B5EF4-FFF2-40B4-BE49-F238E27FC236}">
                <a16:creationId xmlns:a16="http://schemas.microsoft.com/office/drawing/2014/main" id="{ED2214F3-0097-4225-9039-34A44D2215B9}"/>
              </a:ext>
            </a:extLst>
          </p:cNvPr>
          <p:cNvSpPr/>
          <p:nvPr/>
        </p:nvSpPr>
        <p:spPr>
          <a:xfrm>
            <a:off x="213360" y="3073118"/>
            <a:ext cx="11498826"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a:t>
            </a:r>
            <a:r>
              <a:rPr lang="en-US" dirty="0">
                <a:latin typeface="Arial" panose="020B0604020202020204" pitchFamily="34" charset="0"/>
                <a:cs typeface="Arial" panose="020B0604020202020204" pitchFamily="34" charset="0"/>
              </a:rPr>
              <a:t> The change in molar internal energy when CaCO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(s) as calcite converts to its polymorph aragonite, is +0.21 kJ 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Calculate the difference between the molar enthalpy and internal energy changes when the pressure is 1.0 bar. The mass densities of the polymorphs are 2.71 g cm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(calcite) and 2.93 g cm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(aragonite).</a:t>
            </a:r>
          </a:p>
        </p:txBody>
      </p:sp>
      <p:sp>
        <p:nvSpPr>
          <p:cNvPr id="8" name="Rectangle 7">
            <a:extLst>
              <a:ext uri="{FF2B5EF4-FFF2-40B4-BE49-F238E27FC236}">
                <a16:creationId xmlns:a16="http://schemas.microsoft.com/office/drawing/2014/main" id="{CF91D07C-0298-4A4D-B16E-4C0146347BC3}"/>
              </a:ext>
            </a:extLst>
          </p:cNvPr>
          <p:cNvSpPr/>
          <p:nvPr/>
        </p:nvSpPr>
        <p:spPr>
          <a:xfrm>
            <a:off x="654741" y="3996448"/>
            <a:ext cx="76174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a:t>
            </a:r>
            <a:endParaRPr lang="en-US" dirty="0"/>
          </a:p>
        </p:txBody>
      </p:sp>
      <p:sp>
        <p:nvSpPr>
          <p:cNvPr id="9" name="Rectangle 8">
            <a:extLst>
              <a:ext uri="{FF2B5EF4-FFF2-40B4-BE49-F238E27FC236}">
                <a16:creationId xmlns:a16="http://schemas.microsoft.com/office/drawing/2014/main" id="{86B3C293-A89B-431D-A4BC-849FA245F117}"/>
              </a:ext>
            </a:extLst>
          </p:cNvPr>
          <p:cNvSpPr/>
          <p:nvPr/>
        </p:nvSpPr>
        <p:spPr>
          <a:xfrm>
            <a:off x="1035614" y="4365780"/>
            <a:ext cx="3672800" cy="369332"/>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H</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(aragonite) − </a:t>
            </a:r>
            <a:r>
              <a:rPr lang="en-US" i="1" dirty="0">
                <a:latin typeface="Arial" panose="020B0604020202020204" pitchFamily="34" charset="0"/>
                <a:cs typeface="Arial" panose="020B0604020202020204" pitchFamily="34" charset="0"/>
              </a:rPr>
              <a:t>H</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(calcite)</a:t>
            </a:r>
          </a:p>
        </p:txBody>
      </p:sp>
      <p:sp>
        <p:nvSpPr>
          <p:cNvPr id="10" name="Rectangle 9">
            <a:extLst>
              <a:ext uri="{FF2B5EF4-FFF2-40B4-BE49-F238E27FC236}">
                <a16:creationId xmlns:a16="http://schemas.microsoft.com/office/drawing/2014/main" id="{00C624F1-EF81-4229-8290-D34375F9F4EB}"/>
              </a:ext>
            </a:extLst>
          </p:cNvPr>
          <p:cNvSpPr/>
          <p:nvPr/>
        </p:nvSpPr>
        <p:spPr>
          <a:xfrm>
            <a:off x="1554001" y="4735112"/>
            <a:ext cx="7814960" cy="369332"/>
          </a:xfrm>
          <a:prstGeom prst="rect">
            <a:avLst/>
          </a:prstGeom>
        </p:spPr>
        <p:txBody>
          <a:bodyPr wrap="none">
            <a:spAutoFit/>
          </a:bodyPr>
          <a:lstStyle/>
          <a:p>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U</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(a) + </a:t>
            </a:r>
            <a:r>
              <a:rPr lang="pt-BR" i="1" dirty="0">
                <a:latin typeface="Arial" panose="020B0604020202020204" pitchFamily="34" charset="0"/>
                <a:cs typeface="Arial" panose="020B0604020202020204" pitchFamily="34" charset="0"/>
              </a:rPr>
              <a:t>pV</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(a)} − {</a:t>
            </a:r>
            <a:r>
              <a:rPr lang="pt-BR" i="1" dirty="0">
                <a:latin typeface="Arial" panose="020B0604020202020204" pitchFamily="34" charset="0"/>
                <a:cs typeface="Arial" panose="020B0604020202020204" pitchFamily="34" charset="0"/>
              </a:rPr>
              <a:t>U</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(c) + </a:t>
            </a:r>
            <a:r>
              <a:rPr lang="pt-BR" i="1" dirty="0">
                <a:latin typeface="Arial" panose="020B0604020202020204" pitchFamily="34" charset="0"/>
                <a:cs typeface="Arial" panose="020B0604020202020204" pitchFamily="34" charset="0"/>
              </a:rPr>
              <a:t>pV</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(c)}            a = </a:t>
            </a:r>
            <a:r>
              <a:rPr lang="en-US" dirty="0">
                <a:latin typeface="Arial" panose="020B0604020202020204" pitchFamily="34" charset="0"/>
                <a:cs typeface="Arial" panose="020B0604020202020204" pitchFamily="34" charset="0"/>
              </a:rPr>
              <a:t>aragonite  &amp;    c = calcite  </a:t>
            </a:r>
          </a:p>
        </p:txBody>
      </p:sp>
      <p:sp>
        <p:nvSpPr>
          <p:cNvPr id="11" name="Rectangle 10">
            <a:extLst>
              <a:ext uri="{FF2B5EF4-FFF2-40B4-BE49-F238E27FC236}">
                <a16:creationId xmlns:a16="http://schemas.microsoft.com/office/drawing/2014/main" id="{0020DA5D-CD29-4375-AA67-5A7F0948BBF5}"/>
              </a:ext>
            </a:extLst>
          </p:cNvPr>
          <p:cNvSpPr/>
          <p:nvPr/>
        </p:nvSpPr>
        <p:spPr>
          <a:xfrm>
            <a:off x="1554001" y="5090395"/>
            <a:ext cx="2807243" cy="369332"/>
          </a:xfrm>
          <a:prstGeom prst="rect">
            <a:avLst/>
          </a:prstGeom>
        </p:spPr>
        <p:txBody>
          <a:bodyPr wrap="none">
            <a:spAutoFit/>
          </a:bodyPr>
          <a:lstStyle/>
          <a:p>
            <a:r>
              <a:rPr lang="pt-BR" dirty="0">
                <a:latin typeface="Arial" panose="020B0604020202020204" pitchFamily="34" charset="0"/>
                <a:cs typeface="Arial" panose="020B0604020202020204" pitchFamily="34" charset="0"/>
              </a:rPr>
              <a:t>= Δ</a:t>
            </a:r>
            <a:r>
              <a:rPr lang="pt-BR" i="1" dirty="0">
                <a:latin typeface="Arial" panose="020B0604020202020204" pitchFamily="34" charset="0"/>
                <a:cs typeface="Arial" panose="020B0604020202020204" pitchFamily="34" charset="0"/>
              </a:rPr>
              <a:t>U</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 + </a:t>
            </a:r>
            <a:r>
              <a:rPr lang="pt-BR" i="1" dirty="0">
                <a:latin typeface="Arial" panose="020B0604020202020204" pitchFamily="34" charset="0"/>
                <a:cs typeface="Arial" panose="020B0604020202020204" pitchFamily="34" charset="0"/>
              </a:rPr>
              <a:t>p</a:t>
            </a:r>
            <a:r>
              <a:rPr lang="pt-BR" dirty="0">
                <a:latin typeface="Arial" panose="020B0604020202020204" pitchFamily="34" charset="0"/>
                <a:cs typeface="Arial" panose="020B0604020202020204" pitchFamily="34" charset="0"/>
              </a:rPr>
              <a:t>{</a:t>
            </a:r>
            <a:r>
              <a:rPr lang="pt-BR" i="1" dirty="0">
                <a:latin typeface="Arial" panose="020B0604020202020204" pitchFamily="34" charset="0"/>
                <a:cs typeface="Arial" panose="020B0604020202020204" pitchFamily="34" charset="0"/>
              </a:rPr>
              <a:t>V</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(a) − </a:t>
            </a:r>
            <a:r>
              <a:rPr lang="pt-BR" i="1" dirty="0">
                <a:latin typeface="Arial" panose="020B0604020202020204" pitchFamily="34" charset="0"/>
                <a:cs typeface="Arial" panose="020B0604020202020204" pitchFamily="34" charset="0"/>
              </a:rPr>
              <a:t>V</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EADD6D-5B0C-4BF9-85AF-6C5BD3E5738A}"/>
                  </a:ext>
                </a:extLst>
              </p:cNvPr>
              <p:cNvSpPr txBox="1"/>
              <p:nvPr/>
            </p:nvSpPr>
            <p:spPr>
              <a:xfrm>
                <a:off x="286512" y="5275061"/>
                <a:ext cx="983852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m:rPr>
                              <m:sty m:val="p"/>
                            </m:rPr>
                            <a:rPr lang="en-US" b="0" i="0" smtClean="0">
                              <a:latin typeface="Cambria Math" panose="02040503050406030204" pitchFamily="18" charset="0"/>
                              <a:ea typeface="Cambria Math" panose="02040503050406030204" pitchFamily="18" charset="0"/>
                            </a:rPr>
                            <m:t>m</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m</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𝑝𝑀</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m:t>
                                  </m:r>
                                </m:e>
                              </m: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c</m:t>
                                  </m:r>
                                </m:e>
                              </m:d>
                            </m:den>
                          </m:f>
                        </m:e>
                      </m:d>
                      <m:r>
                        <a:rPr lang="en-US" b="0" i="1" smtClean="0">
                          <a:latin typeface="Cambria Math" panose="02040503050406030204" pitchFamily="18" charset="0"/>
                          <a:ea typeface="Cambria Math" panose="02040503050406030204" pitchFamily="18" charset="0"/>
                        </a:rPr>
                        <m:t>=</m:t>
                      </m:r>
                      <m:r>
                        <m:rPr>
                          <m:nor/>
                        </m:rPr>
                        <a:rPr lang="en-US"/>
                        <m:t>(</m:t>
                      </m:r>
                      <m:r>
                        <m:rPr>
                          <m:nor/>
                        </m:rPr>
                        <a:rPr lang="en-US"/>
                        <m:t>1</m:t>
                      </m:r>
                      <m:r>
                        <m:rPr>
                          <m:nor/>
                        </m:rPr>
                        <a:rPr lang="en-US"/>
                        <m:t>.</m:t>
                      </m:r>
                      <m:r>
                        <m:rPr>
                          <m:nor/>
                        </m:rPr>
                        <a:rPr lang="en-US"/>
                        <m:t>0 </m:t>
                      </m:r>
                      <m:r>
                        <m:rPr>
                          <m:nor/>
                        </m:rPr>
                        <a:rPr lang="en-US" b="0" i="0" smtClean="0"/>
                        <m:t>x</m:t>
                      </m:r>
                      <m:r>
                        <m:rPr>
                          <m:nor/>
                        </m:rPr>
                        <a:rPr lang="en-US" b="0" i="0" smtClean="0"/>
                        <m:t> </m:t>
                      </m:r>
                      <m:sSup>
                        <m:sSupPr>
                          <m:ctrlPr>
                            <a:rPr lang="en-US" b="0" i="1" smtClean="0">
                              <a:latin typeface="Cambria Math" panose="02040503050406030204" pitchFamily="18" charset="0"/>
                            </a:rPr>
                          </m:ctrlPr>
                        </m:sSupPr>
                        <m:e>
                          <m:r>
                            <m:rPr>
                              <m:nor/>
                            </m:rPr>
                            <a:rPr lang="en-US"/>
                            <m:t>10</m:t>
                          </m:r>
                        </m:e>
                        <m:sup>
                          <m:r>
                            <a:rPr lang="en-US" b="0" i="1" smtClean="0">
                              <a:latin typeface="Cambria Math" panose="02040503050406030204" pitchFamily="18" charset="0"/>
                            </a:rPr>
                            <m:t>5</m:t>
                          </m:r>
                        </m:sup>
                      </m:sSup>
                      <m:r>
                        <m:rPr>
                          <m:nor/>
                        </m:rPr>
                        <a:rPr lang="en-US"/>
                        <m:t> </m:t>
                      </m:r>
                      <m:r>
                        <m:rPr>
                          <m:nor/>
                        </m:rPr>
                        <a:rPr lang="en-US"/>
                        <m:t>Pa</m:t>
                      </m:r>
                      <m:r>
                        <m:rPr>
                          <m:nor/>
                        </m:rPr>
                        <a:rPr lang="en-US"/>
                        <m:t>) (</m:t>
                      </m:r>
                      <m:r>
                        <m:rPr>
                          <m:nor/>
                        </m:rPr>
                        <a:rPr lang="en-US"/>
                        <m:t>100</m:t>
                      </m:r>
                      <m:r>
                        <m:rPr>
                          <m:nor/>
                        </m:rPr>
                        <a:rPr lang="en-US"/>
                        <m:t>.</m:t>
                      </m:r>
                      <m:r>
                        <m:rPr>
                          <m:nor/>
                        </m:rPr>
                        <a:rPr lang="en-US"/>
                        <m:t>09</m:t>
                      </m:r>
                      <m:r>
                        <m:rPr>
                          <m:nor/>
                        </m:rPr>
                        <a:rPr lang="en-US"/>
                        <m:t>g</m:t>
                      </m:r>
                      <m:r>
                        <m:rPr>
                          <m:nor/>
                        </m:rPr>
                        <a:rPr lang="en-US" b="0" i="0" smtClean="0"/>
                        <m:t> </m:t>
                      </m:r>
                      <m:sSup>
                        <m:sSupPr>
                          <m:ctrlPr>
                            <a:rPr lang="en-US" b="0" i="1" smtClean="0">
                              <a:latin typeface="Cambria Math" panose="02040503050406030204" pitchFamily="18" charset="0"/>
                            </a:rPr>
                          </m:ctrlPr>
                        </m:sSupPr>
                        <m:e>
                          <m:r>
                            <m:rPr>
                              <m:nor/>
                            </m:rPr>
                            <a:rPr lang="en-US"/>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r>
                        <m:rPr>
                          <m:nor/>
                        </m:rPr>
                        <a:rPr lang="en-US"/>
                        <m:t>)</m:t>
                      </m:r>
                      <m:r>
                        <m:rPr>
                          <m:nor/>
                        </m:rPr>
                        <a:rPr lang="en-US" b="0" i="0" smtClean="0"/>
                        <m:t> </m:t>
                      </m:r>
                      <m:r>
                        <m:rPr>
                          <m:nor/>
                        </m:rPr>
                        <a:rPr lang="en-US" b="0" i="0" smtClean="0"/>
                        <m:t>x</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93</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g</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cm</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71</m:t>
                              </m:r>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g</m:t>
                              </m:r>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cm</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m:t>
                                  </m:r>
                                </m:sup>
                              </m:sSup>
                            </m:den>
                          </m:f>
                        </m:e>
                      </m:d>
                    </m:oMath>
                  </m:oMathPara>
                </a14:m>
                <a:endParaRPr lang="en-US" dirty="0"/>
              </a:p>
            </p:txBody>
          </p:sp>
        </mc:Choice>
        <mc:Fallback xmlns="">
          <p:sp>
            <p:nvSpPr>
              <p:cNvPr id="12" name="TextBox 11">
                <a:extLst>
                  <a:ext uri="{FF2B5EF4-FFF2-40B4-BE49-F238E27FC236}">
                    <a16:creationId xmlns:a16="http://schemas.microsoft.com/office/drawing/2014/main" id="{B9EADD6D-5B0C-4BF9-85AF-6C5BD3E5738A}"/>
                  </a:ext>
                </a:extLst>
              </p:cNvPr>
              <p:cNvSpPr txBox="1">
                <a:spLocks noRot="1" noChangeAspect="1" noMove="1" noResize="1" noEditPoints="1" noAdjustHandles="1" noChangeArrowheads="1" noChangeShapeType="1" noTextEdit="1"/>
              </p:cNvSpPr>
              <p:nvPr/>
            </p:nvSpPr>
            <p:spPr>
              <a:xfrm>
                <a:off x="286512" y="5275061"/>
                <a:ext cx="9838527" cy="622350"/>
              </a:xfrm>
              <a:prstGeom prst="rect">
                <a:avLst/>
              </a:prstGeom>
              <a:blipFill>
                <a:blip r:embed="rId2"/>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B97F6A5-00C5-478B-B0C1-10F91A2016BE}"/>
              </a:ext>
            </a:extLst>
          </p:cNvPr>
          <p:cNvSpPr/>
          <p:nvPr/>
        </p:nvSpPr>
        <p:spPr>
          <a:xfrm>
            <a:off x="1554001" y="5835084"/>
            <a:ext cx="492314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−2.8 ×10</a:t>
            </a: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Pa cm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 −0.28Pa m</a:t>
            </a:r>
            <a:r>
              <a:rPr lang="en-US" baseline="300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mol</a:t>
            </a:r>
            <a:r>
              <a:rPr lang="en-US" baseline="30000" dirty="0">
                <a:latin typeface="Arial" panose="020B0604020202020204" pitchFamily="34" charset="0"/>
                <a:cs typeface="Arial" panose="020B0604020202020204" pitchFamily="34" charset="0"/>
              </a:rPr>
              <a:t>−1</a:t>
            </a:r>
          </a:p>
        </p:txBody>
      </p:sp>
      <p:sp>
        <p:nvSpPr>
          <p:cNvPr id="14" name="Rectangle 13">
            <a:extLst>
              <a:ext uri="{FF2B5EF4-FFF2-40B4-BE49-F238E27FC236}">
                <a16:creationId xmlns:a16="http://schemas.microsoft.com/office/drawing/2014/main" id="{405CD48C-35B6-4A06-80F3-66F248586046}"/>
              </a:ext>
            </a:extLst>
          </p:cNvPr>
          <p:cNvSpPr/>
          <p:nvPr/>
        </p:nvSpPr>
        <p:spPr>
          <a:xfrm>
            <a:off x="1554001" y="6184342"/>
            <a:ext cx="175721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−0.28 J mol</a:t>
            </a:r>
            <a:r>
              <a:rPr lang="en-US" baseline="30000" dirty="0">
                <a:latin typeface="Arial" panose="020B0604020202020204" pitchFamily="34" charset="0"/>
                <a:cs typeface="Arial" panose="020B0604020202020204" pitchFamily="34" charset="0"/>
              </a:rPr>
              <a:t>−1</a:t>
            </a:r>
          </a:p>
        </p:txBody>
      </p:sp>
      <p:sp>
        <p:nvSpPr>
          <p:cNvPr id="15" name="Rectangle 14">
            <a:extLst>
              <a:ext uri="{FF2B5EF4-FFF2-40B4-BE49-F238E27FC236}">
                <a16:creationId xmlns:a16="http://schemas.microsoft.com/office/drawing/2014/main" id="{1DAE5E57-6ACE-4505-B501-9A94E79EFED3}"/>
              </a:ext>
            </a:extLst>
          </p:cNvPr>
          <p:cNvSpPr/>
          <p:nvPr/>
        </p:nvSpPr>
        <p:spPr>
          <a:xfrm>
            <a:off x="3264090" y="6380726"/>
            <a:ext cx="255717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Very small difference </a:t>
            </a:r>
            <a:endParaRPr lang="en-US"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7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1669-5923-4A48-B3C7-26EAC6338F63}"/>
              </a:ext>
            </a:extLst>
          </p:cNvPr>
          <p:cNvSpPr/>
          <p:nvPr/>
        </p:nvSpPr>
        <p:spPr>
          <a:xfrm>
            <a:off x="221986" y="88379"/>
            <a:ext cx="11498826"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a:t>
            </a:r>
            <a:r>
              <a:rPr lang="en-US" dirty="0">
                <a:latin typeface="Arial" panose="020B0604020202020204" pitchFamily="34" charset="0"/>
                <a:cs typeface="Arial" panose="020B0604020202020204" pitchFamily="34" charset="0"/>
              </a:rPr>
              <a:t> Calculate the difference between </a:t>
            </a:r>
            <a:r>
              <a:rPr lang="el-GR" dirty="0"/>
              <a:t>Δ</a:t>
            </a:r>
            <a:r>
              <a:rPr lang="en-US" i="1" dirty="0"/>
              <a:t>H</a:t>
            </a:r>
            <a:r>
              <a:rPr lang="en-US" baseline="-25000" dirty="0"/>
              <a:t>m</a:t>
            </a:r>
            <a:r>
              <a:rPr lang="en-US" dirty="0"/>
              <a:t> and  </a:t>
            </a:r>
            <a:r>
              <a:rPr lang="el-GR" dirty="0"/>
              <a:t>Δ</a:t>
            </a:r>
            <a:r>
              <a:rPr lang="en-US" i="1" dirty="0"/>
              <a:t>u</a:t>
            </a:r>
            <a:r>
              <a:rPr lang="en-US" dirty="0"/>
              <a:t>m for the following reaction</a:t>
            </a:r>
          </a:p>
          <a:p>
            <a:pPr algn="ctr"/>
            <a:r>
              <a:rPr lang="pt-BR" dirty="0">
                <a:latin typeface="Arial" panose="020B0604020202020204" pitchFamily="34" charset="0"/>
                <a:cs typeface="Arial" panose="020B0604020202020204" pitchFamily="34" charset="0"/>
              </a:rPr>
              <a:t>2H</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(g) + O</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(g) → 2H</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O(l)</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F719203-1A66-4F89-B74A-85E8E264789A}"/>
              </a:ext>
            </a:extLst>
          </p:cNvPr>
          <p:cNvSpPr/>
          <p:nvPr/>
        </p:nvSpPr>
        <p:spPr>
          <a:xfrm>
            <a:off x="508091" y="899566"/>
            <a:ext cx="76174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a:t>
            </a:r>
            <a:endParaRPr lang="en-US" dirty="0"/>
          </a:p>
        </p:txBody>
      </p:sp>
      <p:sp>
        <p:nvSpPr>
          <p:cNvPr id="4" name="Rectangle 3">
            <a:extLst>
              <a:ext uri="{FF2B5EF4-FFF2-40B4-BE49-F238E27FC236}">
                <a16:creationId xmlns:a16="http://schemas.microsoft.com/office/drawing/2014/main" id="{592EC648-5930-4C79-96C6-AAA6F8EF033D}"/>
              </a:ext>
            </a:extLst>
          </p:cNvPr>
          <p:cNvSpPr/>
          <p:nvPr/>
        </p:nvSpPr>
        <p:spPr>
          <a:xfrm>
            <a:off x="641230" y="1268898"/>
            <a:ext cx="1027981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this reaction, 3 mol of gas-phase molecules are replaced by 2 mol of liquid-phase molecules</a:t>
            </a:r>
          </a:p>
        </p:txBody>
      </p:sp>
      <p:sp>
        <p:nvSpPr>
          <p:cNvPr id="5" name="Rectangle 4">
            <a:extLst>
              <a:ext uri="{FF2B5EF4-FFF2-40B4-BE49-F238E27FC236}">
                <a16:creationId xmlns:a16="http://schemas.microsoft.com/office/drawing/2014/main" id="{858D08BB-6546-430D-AA80-0926D3A480C8}"/>
              </a:ext>
            </a:extLst>
          </p:cNvPr>
          <p:cNvSpPr/>
          <p:nvPr/>
        </p:nvSpPr>
        <p:spPr>
          <a:xfrm>
            <a:off x="729229" y="1730563"/>
            <a:ext cx="552112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So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n</a:t>
            </a:r>
            <a:r>
              <a:rPr lang="en-US" baseline="-25000"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 0 -3 = −3 mol</a:t>
            </a:r>
          </a:p>
        </p:txBody>
      </p:sp>
      <p:sp>
        <p:nvSpPr>
          <p:cNvPr id="6" name="Rectangle 5">
            <a:extLst>
              <a:ext uri="{FF2B5EF4-FFF2-40B4-BE49-F238E27FC236}">
                <a16:creationId xmlns:a16="http://schemas.microsoft.com/office/drawing/2014/main" id="{2D3D4BAA-23FD-4958-A914-92046A8DA66C}"/>
              </a:ext>
            </a:extLst>
          </p:cNvPr>
          <p:cNvSpPr/>
          <p:nvPr/>
        </p:nvSpPr>
        <p:spPr>
          <a:xfrm>
            <a:off x="4047514" y="2376894"/>
            <a:ext cx="228427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Δ</a:t>
            </a:r>
            <a:r>
              <a:rPr lang="en-US" i="1"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Δ</a:t>
            </a:r>
            <a:r>
              <a:rPr lang="en-US" i="1" dirty="0" err="1">
                <a:latin typeface="Arial" panose="020B0604020202020204" pitchFamily="34" charset="0"/>
                <a:cs typeface="Arial" panose="020B0604020202020204" pitchFamily="34" charset="0"/>
              </a:rPr>
              <a:t>n</a:t>
            </a:r>
            <a:r>
              <a:rPr lang="en-US" baseline="-25000" dirty="0" err="1">
                <a:latin typeface="Arial" panose="020B0604020202020204" pitchFamily="34" charset="0"/>
                <a:cs typeface="Arial" panose="020B0604020202020204" pitchFamily="34" charset="0"/>
              </a:rPr>
              <a:t>g</a:t>
            </a:r>
            <a:r>
              <a:rPr lang="en-US" i="1" dirty="0" err="1">
                <a:latin typeface="Arial" panose="020B0604020202020204" pitchFamily="34" charset="0"/>
                <a:cs typeface="Arial" panose="020B0604020202020204" pitchFamily="34" charset="0"/>
              </a:rPr>
              <a:t>RT</a:t>
            </a: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240C93A-94C4-46E0-ABD3-DF36175A2834}"/>
              </a:ext>
            </a:extLst>
          </p:cNvPr>
          <p:cNvSpPr/>
          <p:nvPr/>
        </p:nvSpPr>
        <p:spPr>
          <a:xfrm>
            <a:off x="2369620" y="3059668"/>
            <a:ext cx="6570773" cy="369332"/>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H</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Δ</a:t>
            </a:r>
            <a:r>
              <a:rPr lang="en-US" i="1" dirty="0">
                <a:latin typeface="Arial" panose="020B0604020202020204" pitchFamily="34" charset="0"/>
                <a:cs typeface="Arial" panose="020B0604020202020204" pitchFamily="34" charset="0"/>
              </a:rPr>
              <a:t>U</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 (−3) × </a:t>
            </a:r>
            <a:r>
              <a:rPr lang="en-US" i="1" dirty="0">
                <a:latin typeface="Arial" panose="020B0604020202020204" pitchFamily="34" charset="0"/>
                <a:cs typeface="Arial" panose="020B0604020202020204" pitchFamily="34" charset="0"/>
              </a:rPr>
              <a:t>RT </a:t>
            </a:r>
            <a:r>
              <a:rPr lang="en-US" dirty="0">
                <a:latin typeface="Arial" panose="020B0604020202020204" pitchFamily="34" charset="0"/>
                <a:cs typeface="Arial" panose="020B0604020202020204" pitchFamily="34" charset="0"/>
              </a:rPr>
              <a:t>≈ (−3 ) x (8.314 J mol</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K</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x (298 K)</a:t>
            </a:r>
          </a:p>
        </p:txBody>
      </p:sp>
      <p:sp>
        <p:nvSpPr>
          <p:cNvPr id="8" name="Rectangle 7">
            <a:extLst>
              <a:ext uri="{FF2B5EF4-FFF2-40B4-BE49-F238E27FC236}">
                <a16:creationId xmlns:a16="http://schemas.microsoft.com/office/drawing/2014/main" id="{119C03F9-2057-4CA8-8800-27B49F8FD476}"/>
              </a:ext>
            </a:extLst>
          </p:cNvPr>
          <p:cNvSpPr/>
          <p:nvPr/>
        </p:nvSpPr>
        <p:spPr>
          <a:xfrm>
            <a:off x="2520903" y="3557776"/>
            <a:ext cx="447109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−7500 J mol</a:t>
            </a:r>
            <a:r>
              <a:rPr lang="en-US" baseline="30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 -7.5 kJ mol</a:t>
            </a:r>
            <a:r>
              <a:rPr lang="en-US" baseline="30000" dirty="0">
                <a:latin typeface="Arial" panose="020B0604020202020204" pitchFamily="34" charset="0"/>
                <a:cs typeface="Arial" panose="020B0604020202020204" pitchFamily="34" charset="0"/>
              </a:rPr>
              <a:t>-1 </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E6C7FE9-7444-4460-B413-4D1B052ECA73}"/>
              </a:ext>
            </a:extLst>
          </p:cNvPr>
          <p:cNvSpPr/>
          <p:nvPr/>
        </p:nvSpPr>
        <p:spPr>
          <a:xfrm>
            <a:off x="2520903" y="4055884"/>
            <a:ext cx="6024826"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Huge difference when compared to the value in the previous example, where there are no gases involved </a:t>
            </a:r>
            <a:endParaRPr lang="en-US"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95776-3CE8-4FB6-8EE9-3512C3C038B8}"/>
              </a:ext>
            </a:extLst>
          </p:cNvPr>
          <p:cNvSpPr/>
          <p:nvPr/>
        </p:nvSpPr>
        <p:spPr>
          <a:xfrm>
            <a:off x="546339" y="129722"/>
            <a:ext cx="6096000" cy="369332"/>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The variation of enthalpy with temperature</a:t>
            </a:r>
          </a:p>
        </p:txBody>
      </p:sp>
      <p:sp>
        <p:nvSpPr>
          <p:cNvPr id="3" name="Rectangle 2">
            <a:extLst>
              <a:ext uri="{FF2B5EF4-FFF2-40B4-BE49-F238E27FC236}">
                <a16:creationId xmlns:a16="http://schemas.microsoft.com/office/drawing/2014/main" id="{054D2512-3A85-47BC-9ED6-9978480F635A}"/>
              </a:ext>
            </a:extLst>
          </p:cNvPr>
          <p:cNvSpPr/>
          <p:nvPr/>
        </p:nvSpPr>
        <p:spPr>
          <a:xfrm>
            <a:off x="1112809" y="591387"/>
            <a:ext cx="846251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enthalpy of a substance increases as its temperature is raised</a:t>
            </a:r>
          </a:p>
        </p:txBody>
      </p:sp>
      <p:sp>
        <p:nvSpPr>
          <p:cNvPr id="4" name="Rectangle 3">
            <a:extLst>
              <a:ext uri="{FF2B5EF4-FFF2-40B4-BE49-F238E27FC236}">
                <a16:creationId xmlns:a16="http://schemas.microsoft.com/office/drawing/2014/main" id="{B661A471-3EB3-4ECF-A184-6E918F82E3E0}"/>
              </a:ext>
            </a:extLst>
          </p:cNvPr>
          <p:cNvSpPr/>
          <p:nvPr/>
        </p:nvSpPr>
        <p:spPr>
          <a:xfrm>
            <a:off x="1112809" y="1053052"/>
            <a:ext cx="1063637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relationship between the increase in enthalpy and the increase in temperature depends on the conditions (e.g., whether the pressure or volume is constant).</a:t>
            </a:r>
          </a:p>
        </p:txBody>
      </p:sp>
      <p:sp>
        <p:nvSpPr>
          <p:cNvPr id="5" name="Rectangle 4">
            <a:extLst>
              <a:ext uri="{FF2B5EF4-FFF2-40B4-BE49-F238E27FC236}">
                <a16:creationId xmlns:a16="http://schemas.microsoft.com/office/drawing/2014/main" id="{F1ED1BE7-7013-4088-A19A-8B0DA300C522}"/>
              </a:ext>
            </a:extLst>
          </p:cNvPr>
          <p:cNvSpPr/>
          <p:nvPr/>
        </p:nvSpPr>
        <p:spPr>
          <a:xfrm>
            <a:off x="546339" y="1924493"/>
            <a:ext cx="400622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Heat capacity at constant pressure</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9ED0D8-7EB8-40D2-A16B-DA9371B5CB38}"/>
              </a:ext>
            </a:extLst>
          </p:cNvPr>
          <p:cNvSpPr/>
          <p:nvPr/>
        </p:nvSpPr>
        <p:spPr>
          <a:xfrm>
            <a:off x="1112809" y="2293825"/>
            <a:ext cx="870405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most frequently encountered condition in chemistry is constant pressure</a:t>
            </a:r>
          </a:p>
        </p:txBody>
      </p:sp>
      <p:grpSp>
        <p:nvGrpSpPr>
          <p:cNvPr id="7" name="Group 6">
            <a:extLst>
              <a:ext uri="{FF2B5EF4-FFF2-40B4-BE49-F238E27FC236}">
                <a16:creationId xmlns:a16="http://schemas.microsoft.com/office/drawing/2014/main" id="{8A0E1CEE-F8F5-4ED0-ABE5-7DBF29F0A268}"/>
              </a:ext>
            </a:extLst>
          </p:cNvPr>
          <p:cNvGrpSpPr/>
          <p:nvPr/>
        </p:nvGrpSpPr>
        <p:grpSpPr>
          <a:xfrm>
            <a:off x="796792" y="2888267"/>
            <a:ext cx="3887351" cy="2610649"/>
            <a:chOff x="0" y="0"/>
            <a:chExt cx="2835148" cy="1765805"/>
          </a:xfrm>
        </p:grpSpPr>
        <p:sp>
          <p:nvSpPr>
            <p:cNvPr id="8" name="Shape 12670">
              <a:extLst>
                <a:ext uri="{FF2B5EF4-FFF2-40B4-BE49-F238E27FC236}">
                  <a16:creationId xmlns:a16="http://schemas.microsoft.com/office/drawing/2014/main" id="{6EAA471C-0CC6-4EBF-B4B8-4CB685A026CF}"/>
                </a:ext>
              </a:extLst>
            </p:cNvPr>
            <p:cNvSpPr/>
            <p:nvPr/>
          </p:nvSpPr>
          <p:spPr>
            <a:xfrm>
              <a:off x="152667" y="0"/>
              <a:ext cx="2682481" cy="1566710"/>
            </a:xfrm>
            <a:custGeom>
              <a:avLst/>
              <a:gdLst/>
              <a:ahLst/>
              <a:cxnLst/>
              <a:rect l="0" t="0" r="0" b="0"/>
              <a:pathLst>
                <a:path w="2682481" h="1566710">
                  <a:moveTo>
                    <a:pt x="0" y="0"/>
                  </a:moveTo>
                  <a:lnTo>
                    <a:pt x="0" y="1566710"/>
                  </a:lnTo>
                  <a:lnTo>
                    <a:pt x="2682481" y="1566710"/>
                  </a:lnTo>
                </a:path>
              </a:pathLst>
            </a:custGeom>
            <a:ln w="6261" cap="sq">
              <a:miter lim="127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8A8D026-EA8B-47F9-AF19-FA209BEB1F50}"/>
                </a:ext>
              </a:extLst>
            </p:cNvPr>
            <p:cNvSpPr/>
            <p:nvPr/>
          </p:nvSpPr>
          <p:spPr>
            <a:xfrm>
              <a:off x="1150465" y="1641077"/>
              <a:ext cx="818407"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Temperature,</a:t>
              </a:r>
              <a:r>
                <a:rPr lang="en-US" sz="1200"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EDB7E7-5C29-4262-8C99-E0E6B8153932}"/>
                </a:ext>
              </a:extLst>
            </p:cNvPr>
            <p:cNvSpPr/>
            <p:nvPr/>
          </p:nvSpPr>
          <p:spPr>
            <a:xfrm>
              <a:off x="1877504" y="1648158"/>
              <a:ext cx="76308" cy="117647"/>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Arial" panose="020B0604020202020204" pitchFamily="34" charset="0"/>
                  <a:ea typeface="Calibri" panose="020F0502020204030204" pitchFamily="34" charset="0"/>
                  <a:cs typeface="Arial" panose="020B0604020202020204" pitchFamily="34" charset="0"/>
                </a:rPr>
                <a:t>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8D4EA8D-CB19-4FCB-A561-708B34D292CE}"/>
                </a:ext>
              </a:extLst>
            </p:cNvPr>
            <p:cNvSpPr/>
            <p:nvPr/>
          </p:nvSpPr>
          <p:spPr>
            <a:xfrm rot="-5399999">
              <a:off x="-232670" y="689129"/>
              <a:ext cx="582988"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Enthalpy,</a:t>
              </a:r>
              <a:r>
                <a:rPr lang="en-US" sz="1200" spc="-165"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305CCCF-4314-45AF-881D-D1009F6E2849}"/>
                </a:ext>
              </a:extLst>
            </p:cNvPr>
            <p:cNvSpPr/>
            <p:nvPr/>
          </p:nvSpPr>
          <p:spPr>
            <a:xfrm rot="16200001">
              <a:off x="42888" y="417571"/>
              <a:ext cx="90172" cy="117647"/>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Arial" panose="020B0604020202020204" pitchFamily="34" charset="0"/>
                  <a:ea typeface="Calibri" panose="020F0502020204030204" pitchFamily="34" charset="0"/>
                  <a:cs typeface="Arial" panose="020B0604020202020204" pitchFamily="34" charset="0"/>
                </a:rPr>
                <a:t>H</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Shape 12675">
              <a:extLst>
                <a:ext uri="{FF2B5EF4-FFF2-40B4-BE49-F238E27FC236}">
                  <a16:creationId xmlns:a16="http://schemas.microsoft.com/office/drawing/2014/main" id="{383B5EB3-5424-4C97-9FAD-8B4947CBA54B}"/>
                </a:ext>
              </a:extLst>
            </p:cNvPr>
            <p:cNvSpPr/>
            <p:nvPr/>
          </p:nvSpPr>
          <p:spPr>
            <a:xfrm>
              <a:off x="152667" y="140272"/>
              <a:ext cx="2670645" cy="1103567"/>
            </a:xfrm>
            <a:custGeom>
              <a:avLst/>
              <a:gdLst/>
              <a:ahLst/>
              <a:cxnLst/>
              <a:rect l="0" t="0" r="0" b="0"/>
              <a:pathLst>
                <a:path w="2670645" h="1103567">
                  <a:moveTo>
                    <a:pt x="0" y="1103567"/>
                  </a:moveTo>
                  <a:cubicBezTo>
                    <a:pt x="543496" y="1031151"/>
                    <a:pt x="2224329" y="330454"/>
                    <a:pt x="2670645" y="0"/>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4" name="Shape 12676">
              <a:extLst>
                <a:ext uri="{FF2B5EF4-FFF2-40B4-BE49-F238E27FC236}">
                  <a16:creationId xmlns:a16="http://schemas.microsoft.com/office/drawing/2014/main" id="{ED41E45C-E237-476B-80CB-4999FB285CFF}"/>
                </a:ext>
              </a:extLst>
            </p:cNvPr>
            <p:cNvSpPr/>
            <p:nvPr/>
          </p:nvSpPr>
          <p:spPr>
            <a:xfrm>
              <a:off x="152667" y="330442"/>
              <a:ext cx="2670645" cy="941439"/>
            </a:xfrm>
            <a:custGeom>
              <a:avLst/>
              <a:gdLst/>
              <a:ahLst/>
              <a:cxnLst/>
              <a:rect l="0" t="0" r="0" b="0"/>
              <a:pathLst>
                <a:path w="2670645" h="941439">
                  <a:moveTo>
                    <a:pt x="0" y="941439"/>
                  </a:moveTo>
                  <a:cubicBezTo>
                    <a:pt x="543496" y="879678"/>
                    <a:pt x="2224329" y="281902"/>
                    <a:pt x="2670645" y="0"/>
                  </a:cubicBezTo>
                </a:path>
              </a:pathLst>
            </a:custGeom>
            <a:ln w="6261" cap="rnd">
              <a:custDash>
                <a:ds d="1" sp="98585"/>
              </a:custDash>
              <a:miter lim="100000"/>
            </a:ln>
          </p:spPr>
          <p:style>
            <a:lnRef idx="1">
              <a:srgbClr val="24587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5" name="Shape 12677">
              <a:extLst>
                <a:ext uri="{FF2B5EF4-FFF2-40B4-BE49-F238E27FC236}">
                  <a16:creationId xmlns:a16="http://schemas.microsoft.com/office/drawing/2014/main" id="{B29FA715-646F-4435-B00A-A2C3C9793A49}"/>
                </a:ext>
              </a:extLst>
            </p:cNvPr>
            <p:cNvSpPr/>
            <p:nvPr/>
          </p:nvSpPr>
          <p:spPr>
            <a:xfrm>
              <a:off x="189230" y="1062902"/>
              <a:ext cx="701459" cy="190792"/>
            </a:xfrm>
            <a:custGeom>
              <a:avLst/>
              <a:gdLst/>
              <a:ahLst/>
              <a:cxnLst/>
              <a:rect l="0" t="0" r="0" b="0"/>
              <a:pathLst>
                <a:path w="701459" h="190792">
                  <a:moveTo>
                    <a:pt x="0" y="190792"/>
                  </a:moveTo>
                  <a:lnTo>
                    <a:pt x="701459" y="0"/>
                  </a:lnTo>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6" name="Shape 12678">
              <a:extLst>
                <a:ext uri="{FF2B5EF4-FFF2-40B4-BE49-F238E27FC236}">
                  <a16:creationId xmlns:a16="http://schemas.microsoft.com/office/drawing/2014/main" id="{191BA57F-75B9-486F-8BF5-4ED1CE798D68}"/>
                </a:ext>
              </a:extLst>
            </p:cNvPr>
            <p:cNvSpPr/>
            <p:nvPr/>
          </p:nvSpPr>
          <p:spPr>
            <a:xfrm>
              <a:off x="1973034" y="326492"/>
              <a:ext cx="582714" cy="281674"/>
            </a:xfrm>
            <a:custGeom>
              <a:avLst/>
              <a:gdLst/>
              <a:ahLst/>
              <a:cxnLst/>
              <a:rect l="0" t="0" r="0" b="0"/>
              <a:pathLst>
                <a:path w="582714" h="281674">
                  <a:moveTo>
                    <a:pt x="0" y="281674"/>
                  </a:moveTo>
                  <a:lnTo>
                    <a:pt x="582714" y="0"/>
                  </a:lnTo>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7" name="Shape 12679">
              <a:extLst>
                <a:ext uri="{FF2B5EF4-FFF2-40B4-BE49-F238E27FC236}">
                  <a16:creationId xmlns:a16="http://schemas.microsoft.com/office/drawing/2014/main" id="{E5A669C4-8A61-4BB2-AAE0-700C6CC1A80C}"/>
                </a:ext>
              </a:extLst>
            </p:cNvPr>
            <p:cNvSpPr/>
            <p:nvPr/>
          </p:nvSpPr>
          <p:spPr>
            <a:xfrm>
              <a:off x="460413" y="1140130"/>
              <a:ext cx="62598" cy="62599"/>
            </a:xfrm>
            <a:custGeom>
              <a:avLst/>
              <a:gdLst/>
              <a:ahLst/>
              <a:cxnLst/>
              <a:rect l="0" t="0" r="0" b="0"/>
              <a:pathLst>
                <a:path w="62598" h="62599">
                  <a:moveTo>
                    <a:pt x="31305" y="0"/>
                  </a:moveTo>
                  <a:cubicBezTo>
                    <a:pt x="48603" y="0"/>
                    <a:pt x="62598" y="14008"/>
                    <a:pt x="62598" y="31293"/>
                  </a:cubicBezTo>
                  <a:cubicBezTo>
                    <a:pt x="62598" y="48602"/>
                    <a:pt x="48603" y="62599"/>
                    <a:pt x="31305" y="62599"/>
                  </a:cubicBezTo>
                  <a:cubicBezTo>
                    <a:pt x="14020" y="62599"/>
                    <a:pt x="0" y="48602"/>
                    <a:pt x="0" y="31293"/>
                  </a:cubicBezTo>
                  <a:cubicBezTo>
                    <a:pt x="0" y="14008"/>
                    <a:pt x="14020" y="0"/>
                    <a:pt x="31305" y="0"/>
                  </a:cubicBezTo>
                  <a:close/>
                </a:path>
              </a:pathLst>
            </a:custGeom>
            <a:ln w="0" cap="rnd">
              <a:miter lim="100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8" name="Shape 12680">
              <a:extLst>
                <a:ext uri="{FF2B5EF4-FFF2-40B4-BE49-F238E27FC236}">
                  <a16:creationId xmlns:a16="http://schemas.microsoft.com/office/drawing/2014/main" id="{DF750BF7-7539-4324-B686-79336C7FC784}"/>
                </a:ext>
              </a:extLst>
            </p:cNvPr>
            <p:cNvSpPr/>
            <p:nvPr/>
          </p:nvSpPr>
          <p:spPr>
            <a:xfrm>
              <a:off x="460413" y="1140130"/>
              <a:ext cx="62598" cy="62599"/>
            </a:xfrm>
            <a:custGeom>
              <a:avLst/>
              <a:gdLst/>
              <a:ahLst/>
              <a:cxnLst/>
              <a:rect l="0" t="0" r="0" b="0"/>
              <a:pathLst>
                <a:path w="62598" h="62599">
                  <a:moveTo>
                    <a:pt x="62598" y="31293"/>
                  </a:moveTo>
                  <a:cubicBezTo>
                    <a:pt x="62598" y="48602"/>
                    <a:pt x="48603" y="62599"/>
                    <a:pt x="31305" y="62599"/>
                  </a:cubicBezTo>
                  <a:cubicBezTo>
                    <a:pt x="14020" y="62599"/>
                    <a:pt x="0" y="48602"/>
                    <a:pt x="0" y="31293"/>
                  </a:cubicBezTo>
                  <a:cubicBezTo>
                    <a:pt x="0" y="14008"/>
                    <a:pt x="14020" y="0"/>
                    <a:pt x="31305" y="0"/>
                  </a:cubicBezTo>
                  <a:cubicBezTo>
                    <a:pt x="48603" y="0"/>
                    <a:pt x="62598" y="14008"/>
                    <a:pt x="62598" y="31293"/>
                  </a:cubicBezTo>
                  <a:close/>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9" name="Shape 12681">
              <a:extLst>
                <a:ext uri="{FF2B5EF4-FFF2-40B4-BE49-F238E27FC236}">
                  <a16:creationId xmlns:a16="http://schemas.microsoft.com/office/drawing/2014/main" id="{69B2C6F7-BAA4-4F3C-8E23-8F7CC23965CC}"/>
                </a:ext>
              </a:extLst>
            </p:cNvPr>
            <p:cNvSpPr/>
            <p:nvPr/>
          </p:nvSpPr>
          <p:spPr>
            <a:xfrm>
              <a:off x="2214702" y="444907"/>
              <a:ext cx="62598" cy="62599"/>
            </a:xfrm>
            <a:custGeom>
              <a:avLst/>
              <a:gdLst/>
              <a:ahLst/>
              <a:cxnLst/>
              <a:rect l="0" t="0" r="0" b="0"/>
              <a:pathLst>
                <a:path w="62598" h="62599">
                  <a:moveTo>
                    <a:pt x="31305" y="0"/>
                  </a:moveTo>
                  <a:cubicBezTo>
                    <a:pt x="48590" y="0"/>
                    <a:pt x="62598" y="14008"/>
                    <a:pt x="62598" y="31306"/>
                  </a:cubicBezTo>
                  <a:cubicBezTo>
                    <a:pt x="62598" y="48591"/>
                    <a:pt x="48590" y="62599"/>
                    <a:pt x="31305" y="62599"/>
                  </a:cubicBezTo>
                  <a:cubicBezTo>
                    <a:pt x="14020" y="62599"/>
                    <a:pt x="0" y="48591"/>
                    <a:pt x="0" y="31306"/>
                  </a:cubicBezTo>
                  <a:cubicBezTo>
                    <a:pt x="0" y="14008"/>
                    <a:pt x="14020" y="0"/>
                    <a:pt x="31305" y="0"/>
                  </a:cubicBezTo>
                  <a:close/>
                </a:path>
              </a:pathLst>
            </a:custGeom>
            <a:ln w="0" cap="rnd">
              <a:miter lim="100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0" name="Shape 12682">
              <a:extLst>
                <a:ext uri="{FF2B5EF4-FFF2-40B4-BE49-F238E27FC236}">
                  <a16:creationId xmlns:a16="http://schemas.microsoft.com/office/drawing/2014/main" id="{271D5FD9-B615-48DC-BDD8-0C36D2937173}"/>
                </a:ext>
              </a:extLst>
            </p:cNvPr>
            <p:cNvSpPr/>
            <p:nvPr/>
          </p:nvSpPr>
          <p:spPr>
            <a:xfrm>
              <a:off x="2214702" y="444907"/>
              <a:ext cx="62598" cy="62599"/>
            </a:xfrm>
            <a:custGeom>
              <a:avLst/>
              <a:gdLst/>
              <a:ahLst/>
              <a:cxnLst/>
              <a:rect l="0" t="0" r="0" b="0"/>
              <a:pathLst>
                <a:path w="62598" h="62599">
                  <a:moveTo>
                    <a:pt x="62598" y="31306"/>
                  </a:moveTo>
                  <a:cubicBezTo>
                    <a:pt x="62598" y="48591"/>
                    <a:pt x="48590" y="62599"/>
                    <a:pt x="31305" y="62599"/>
                  </a:cubicBezTo>
                  <a:cubicBezTo>
                    <a:pt x="14020" y="62599"/>
                    <a:pt x="0" y="48591"/>
                    <a:pt x="0" y="31306"/>
                  </a:cubicBezTo>
                  <a:cubicBezTo>
                    <a:pt x="0" y="14008"/>
                    <a:pt x="14020" y="0"/>
                    <a:pt x="31305" y="0"/>
                  </a:cubicBezTo>
                  <a:cubicBezTo>
                    <a:pt x="48590" y="0"/>
                    <a:pt x="62598" y="14008"/>
                    <a:pt x="62598" y="31306"/>
                  </a:cubicBezTo>
                  <a:close/>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4AD1F81-68C5-45D0-949D-87C30E7BB2A3}"/>
                </a:ext>
              </a:extLst>
            </p:cNvPr>
            <p:cNvSpPr/>
            <p:nvPr/>
          </p:nvSpPr>
          <p:spPr>
            <a:xfrm>
              <a:off x="445601" y="1060895"/>
              <a:ext cx="96182"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A</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586E037-DF8C-41A5-861B-A4FF60734805}"/>
                </a:ext>
              </a:extLst>
            </p:cNvPr>
            <p:cNvSpPr/>
            <p:nvPr/>
          </p:nvSpPr>
          <p:spPr>
            <a:xfrm>
              <a:off x="2141049" y="368564"/>
              <a:ext cx="88855" cy="125489"/>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B</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44E87C1-4D5C-462A-8CF6-4046ED120AE2}"/>
                </a:ext>
              </a:extLst>
            </p:cNvPr>
            <p:cNvSpPr/>
            <p:nvPr/>
          </p:nvSpPr>
          <p:spPr>
            <a:xfrm>
              <a:off x="1728881" y="908238"/>
              <a:ext cx="481176"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Internal</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E1D565A-229F-46CC-81AF-1C3473A4A8F3}"/>
                </a:ext>
              </a:extLst>
            </p:cNvPr>
            <p:cNvSpPr/>
            <p:nvPr/>
          </p:nvSpPr>
          <p:spPr>
            <a:xfrm>
              <a:off x="1728881" y="1033451"/>
              <a:ext cx="503583"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energy,</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022FFF1-5807-4B74-9C0C-519CBEF906E4}"/>
                </a:ext>
              </a:extLst>
            </p:cNvPr>
            <p:cNvSpPr/>
            <p:nvPr/>
          </p:nvSpPr>
          <p:spPr>
            <a:xfrm>
              <a:off x="2107495" y="1033451"/>
              <a:ext cx="103642"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U</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6" name="Shape 12688">
              <a:extLst>
                <a:ext uri="{FF2B5EF4-FFF2-40B4-BE49-F238E27FC236}">
                  <a16:creationId xmlns:a16="http://schemas.microsoft.com/office/drawing/2014/main" id="{60B87729-978B-4405-9FA5-7F6A5A84E500}"/>
                </a:ext>
              </a:extLst>
            </p:cNvPr>
            <p:cNvSpPr/>
            <p:nvPr/>
          </p:nvSpPr>
          <p:spPr>
            <a:xfrm>
              <a:off x="1609699" y="853275"/>
              <a:ext cx="116916" cy="62040"/>
            </a:xfrm>
            <a:custGeom>
              <a:avLst/>
              <a:gdLst/>
              <a:ahLst/>
              <a:cxnLst/>
              <a:rect l="0" t="0" r="0" b="0"/>
              <a:pathLst>
                <a:path w="116916" h="62040">
                  <a:moveTo>
                    <a:pt x="0" y="0"/>
                  </a:moveTo>
                  <a:lnTo>
                    <a:pt x="116916" y="6204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D3BB48BF-1EFC-4CFA-9C7A-786670788719}"/>
              </a:ext>
            </a:extLst>
          </p:cNvPr>
          <p:cNvSpPr/>
          <p:nvPr/>
        </p:nvSpPr>
        <p:spPr>
          <a:xfrm>
            <a:off x="5161979" y="3169253"/>
            <a:ext cx="4129177" cy="1754326"/>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slope of the tangent to a plot of enthalpy against temperature at constant pressure is called the </a:t>
            </a:r>
            <a:r>
              <a:rPr lang="en-US" b="1" dirty="0">
                <a:latin typeface="Arial" panose="020B0604020202020204" pitchFamily="34" charset="0"/>
                <a:cs typeface="Arial" panose="020B0604020202020204" pitchFamily="34" charset="0"/>
              </a:rPr>
              <a:t>heat capacity at constant pressure </a:t>
            </a:r>
            <a:r>
              <a:rPr lang="en-US" dirty="0">
                <a:latin typeface="Arial" panose="020B0604020202020204" pitchFamily="34" charset="0"/>
                <a:cs typeface="Arial" panose="020B0604020202020204" pitchFamily="34" charset="0"/>
              </a:rPr>
              <a:t>(or </a:t>
            </a:r>
            <a:r>
              <a:rPr lang="en-US" i="1" dirty="0">
                <a:latin typeface="Arial" panose="020B0604020202020204" pitchFamily="34" charset="0"/>
                <a:cs typeface="Arial" panose="020B0604020202020204" pitchFamily="34" charset="0"/>
              </a:rPr>
              <a:t>isobaric heat capacity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at a given temperature</a:t>
            </a:r>
          </a:p>
        </p:txBody>
      </p:sp>
      <p:grpSp>
        <p:nvGrpSpPr>
          <p:cNvPr id="30" name="Group 29">
            <a:extLst>
              <a:ext uri="{FF2B5EF4-FFF2-40B4-BE49-F238E27FC236}">
                <a16:creationId xmlns:a16="http://schemas.microsoft.com/office/drawing/2014/main" id="{E2518DEA-FFF1-4E23-82A2-3566827D45DC}"/>
              </a:ext>
            </a:extLst>
          </p:cNvPr>
          <p:cNvGrpSpPr/>
          <p:nvPr/>
        </p:nvGrpSpPr>
        <p:grpSpPr>
          <a:xfrm>
            <a:off x="5223295" y="5017448"/>
            <a:ext cx="6758795" cy="690382"/>
            <a:chOff x="5344065" y="5348307"/>
            <a:chExt cx="6758795" cy="690382"/>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785AAAC-EBEC-47E0-9B87-43582824A457}"/>
                    </a:ext>
                  </a:extLst>
                </p:cNvPr>
                <p:cNvSpPr txBox="1"/>
                <p:nvPr/>
              </p:nvSpPr>
              <p:spPr>
                <a:xfrm>
                  <a:off x="5344065" y="5348307"/>
                  <a:ext cx="1297535" cy="6903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den>
                                </m:f>
                              </m:e>
                            </m:d>
                          </m:e>
                          <m:sub>
                            <m:r>
                              <a:rPr lang="en-US" b="0" i="1" smtClean="0">
                                <a:latin typeface="Cambria Math" panose="02040503050406030204" pitchFamily="18" charset="0"/>
                              </a:rPr>
                              <m:t>𝑝</m:t>
                            </m:r>
                          </m:sub>
                        </m:sSub>
                      </m:oMath>
                    </m:oMathPara>
                  </a14:m>
                  <a:endParaRPr lang="en-US" dirty="0"/>
                </a:p>
              </p:txBody>
            </p:sp>
          </mc:Choice>
          <mc:Fallback xmlns="">
            <p:sp>
              <p:nvSpPr>
                <p:cNvPr id="28" name="TextBox 27">
                  <a:extLst>
                    <a:ext uri="{FF2B5EF4-FFF2-40B4-BE49-F238E27FC236}">
                      <a16:creationId xmlns:a16="http://schemas.microsoft.com/office/drawing/2014/main" id="{5785AAAC-EBEC-47E0-9B87-43582824A457}"/>
                    </a:ext>
                  </a:extLst>
                </p:cNvPr>
                <p:cNvSpPr txBox="1">
                  <a:spLocks noRot="1" noChangeAspect="1" noMove="1" noResize="1" noEditPoints="1" noAdjustHandles="1" noChangeArrowheads="1" noChangeShapeType="1" noTextEdit="1"/>
                </p:cNvSpPr>
                <p:nvPr/>
              </p:nvSpPr>
              <p:spPr>
                <a:xfrm>
                  <a:off x="5344065" y="5348307"/>
                  <a:ext cx="1297535" cy="690382"/>
                </a:xfrm>
                <a:prstGeom prst="rect">
                  <a:avLst/>
                </a:prstGeom>
                <a:blipFill>
                  <a:blip r:embed="rId2"/>
                  <a:stretch>
                    <a:fillRect b="-885"/>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536B2395-6D27-4643-B2B2-C02A743BD7AA}"/>
                </a:ext>
              </a:extLst>
            </p:cNvPr>
            <p:cNvSpPr/>
            <p:nvPr/>
          </p:nvSpPr>
          <p:spPr>
            <a:xfrm>
              <a:off x="6737230" y="5349772"/>
              <a:ext cx="536563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Heat capacity at constant pressure [definition]</a:t>
              </a:r>
            </a:p>
          </p:txBody>
        </p:sp>
      </p:grpSp>
      <p:sp>
        <p:nvSpPr>
          <p:cNvPr id="31" name="Rectangle 30">
            <a:extLst>
              <a:ext uri="{FF2B5EF4-FFF2-40B4-BE49-F238E27FC236}">
                <a16:creationId xmlns:a16="http://schemas.microsoft.com/office/drawing/2014/main" id="{4FC0AF58-1EFB-457D-9A00-C2E938FE2CC3}"/>
              </a:ext>
            </a:extLst>
          </p:cNvPr>
          <p:cNvSpPr/>
          <p:nvPr/>
        </p:nvSpPr>
        <p:spPr>
          <a:xfrm>
            <a:off x="958102" y="5777820"/>
            <a:ext cx="9928433"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molar heat capacity at constant pressure</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a:t>
            </a:r>
            <a:r>
              <a:rPr lang="en-US" i="1" baseline="-25000"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is the heat capacity per mole of substance; it is an </a:t>
            </a:r>
            <a:r>
              <a:rPr lang="en-US" b="1" dirty="0">
                <a:latin typeface="Arial" panose="020B0604020202020204" pitchFamily="34" charset="0"/>
                <a:cs typeface="Arial" panose="020B0604020202020204" pitchFamily="34" charset="0"/>
              </a:rPr>
              <a:t>intensive property</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04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7"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6BA06-9C2C-4A0E-99A7-8E330B1CE10B}"/>
              </a:ext>
            </a:extLst>
          </p:cNvPr>
          <p:cNvSpPr/>
          <p:nvPr/>
        </p:nvSpPr>
        <p:spPr>
          <a:xfrm>
            <a:off x="537713" y="224135"/>
            <a:ext cx="555828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For infinitesimal changes of temperature</a:t>
            </a:r>
          </a:p>
        </p:txBody>
      </p:sp>
      <p:sp>
        <p:nvSpPr>
          <p:cNvPr id="3" name="Rectangle 2">
            <a:extLst>
              <a:ext uri="{FF2B5EF4-FFF2-40B4-BE49-F238E27FC236}">
                <a16:creationId xmlns:a16="http://schemas.microsoft.com/office/drawing/2014/main" id="{75F21A33-17F5-4AFF-9AEF-E9B3A34CE16E}"/>
              </a:ext>
            </a:extLst>
          </p:cNvPr>
          <p:cNvSpPr/>
          <p:nvPr/>
        </p:nvSpPr>
        <p:spPr>
          <a:xfrm>
            <a:off x="3157796" y="607706"/>
            <a:ext cx="5221942" cy="369332"/>
          </a:xfrm>
          <a:prstGeom prst="rect">
            <a:avLst/>
          </a:prstGeom>
        </p:spPr>
        <p:txBody>
          <a:bodyPr wrap="none">
            <a:spAutoFit/>
          </a:bodyPr>
          <a:lstStyle/>
          <a:p>
            <a:r>
              <a:rPr lang="fr-FR" dirty="0" err="1">
                <a:latin typeface="Arial" panose="020B0604020202020204" pitchFamily="34" charset="0"/>
                <a:cs typeface="Arial" panose="020B0604020202020204" pitchFamily="34" charset="0"/>
              </a:rPr>
              <a:t>d</a:t>
            </a:r>
            <a:r>
              <a:rPr lang="fr-FR" i="1" dirty="0" err="1">
                <a:latin typeface="Arial" panose="020B0604020202020204" pitchFamily="34" charset="0"/>
                <a:cs typeface="Arial" panose="020B0604020202020204" pitchFamily="34" charset="0"/>
              </a:rPr>
              <a:t>H</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C</a:t>
            </a:r>
            <a:r>
              <a:rPr lang="fr-FR" i="1" baseline="-25000" dirty="0">
                <a:latin typeface="Arial" panose="020B0604020202020204" pitchFamily="34" charset="0"/>
                <a:cs typeface="Arial" panose="020B0604020202020204" pitchFamily="34" charset="0"/>
              </a:rPr>
              <a:t>p</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a:t>
            </a:r>
            <a:r>
              <a:rPr lang="fr-FR" i="1" dirty="0">
                <a:latin typeface="Arial" panose="020B0604020202020204" pitchFamily="34" charset="0"/>
                <a:cs typeface="Arial" panose="020B0604020202020204" pitchFamily="34" charset="0"/>
              </a:rPr>
              <a:t>T                       </a:t>
            </a:r>
            <a:r>
              <a:rPr lang="fr-FR" b="1" dirty="0">
                <a:latin typeface="Arial" panose="020B0604020202020204" pitchFamily="34" charset="0"/>
                <a:cs typeface="Arial" panose="020B0604020202020204" pitchFamily="34" charset="0"/>
              </a:rPr>
              <a:t>(at constant pressure)</a:t>
            </a:r>
            <a:endParaRPr 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05FF8A2-5ECC-4626-BFEC-3B3E9DDF89D7}"/>
              </a:ext>
            </a:extLst>
          </p:cNvPr>
          <p:cNvSpPr/>
          <p:nvPr/>
        </p:nvSpPr>
        <p:spPr>
          <a:xfrm>
            <a:off x="537711" y="1018942"/>
            <a:ext cx="1015041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If the heat capacity is constant over the range of temperatures of interest, then for a measurable increase in temperature</a:t>
            </a:r>
          </a:p>
        </p:txBody>
      </p:sp>
      <p:grpSp>
        <p:nvGrpSpPr>
          <p:cNvPr id="14" name="Group 13">
            <a:extLst>
              <a:ext uri="{FF2B5EF4-FFF2-40B4-BE49-F238E27FC236}">
                <a16:creationId xmlns:a16="http://schemas.microsoft.com/office/drawing/2014/main" id="{DA7673E1-7F17-49AF-86A3-151211B04C87}"/>
              </a:ext>
            </a:extLst>
          </p:cNvPr>
          <p:cNvGrpSpPr/>
          <p:nvPr/>
        </p:nvGrpSpPr>
        <p:grpSpPr>
          <a:xfrm>
            <a:off x="1350033" y="1651032"/>
            <a:ext cx="8342534" cy="655500"/>
            <a:chOff x="1350033" y="1651032"/>
            <a:chExt cx="8342534" cy="65550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AFE1C5-777D-484F-B0C6-85ECDB0CD5AF}"/>
                    </a:ext>
                  </a:extLst>
                </p:cNvPr>
                <p:cNvSpPr txBox="1"/>
                <p:nvPr/>
              </p:nvSpPr>
              <p:spPr>
                <a:xfrm>
                  <a:off x="1350033" y="1651032"/>
                  <a:ext cx="5077352" cy="655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1</m:t>
                                </m:r>
                              </m:sub>
                            </m:sSub>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2</m:t>
                                </m:r>
                              </m:sub>
                            </m:s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𝑑𝑇</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𝑝</m:t>
                                </m:r>
                              </m:sub>
                            </m:sSub>
                            <m:nary>
                              <m:naryP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1</m:t>
                                    </m:r>
                                  </m:sub>
                                </m:sSub>
                              </m:sub>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2</m:t>
                                    </m:r>
                                  </m:sub>
                                </m:sSub>
                              </m:sup>
                              <m:e>
                                <m:r>
                                  <a:rPr lang="en-US" i="1">
                                    <a:latin typeface="Cambria Math" panose="02040503050406030204" pitchFamily="18" charset="0"/>
                                    <a:ea typeface="Cambria Math" panose="02040503050406030204" pitchFamily="18" charset="0"/>
                                  </a:rPr>
                                  <m:t>𝑑𝑇</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𝑝</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𝑝</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nary>
                          </m:e>
                        </m:nary>
                      </m:oMath>
                    </m:oMathPara>
                  </a14:m>
                  <a:endParaRPr lang="en-US" dirty="0"/>
                </a:p>
              </p:txBody>
            </p:sp>
          </mc:Choice>
          <mc:Fallback xmlns="">
            <p:sp>
              <p:nvSpPr>
                <p:cNvPr id="5" name="TextBox 4">
                  <a:extLst>
                    <a:ext uri="{FF2B5EF4-FFF2-40B4-BE49-F238E27FC236}">
                      <a16:creationId xmlns:a16="http://schemas.microsoft.com/office/drawing/2014/main" id="{50AFE1C5-777D-484F-B0C6-85ECDB0CD5AF}"/>
                    </a:ext>
                  </a:extLst>
                </p:cNvPr>
                <p:cNvSpPr txBox="1">
                  <a:spLocks noRot="1" noChangeAspect="1" noMove="1" noResize="1" noEditPoints="1" noAdjustHandles="1" noChangeArrowheads="1" noChangeShapeType="1" noTextEdit="1"/>
                </p:cNvSpPr>
                <p:nvPr/>
              </p:nvSpPr>
              <p:spPr>
                <a:xfrm>
                  <a:off x="1350033" y="1651032"/>
                  <a:ext cx="5077352" cy="655500"/>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1D05462-188D-40D1-A6B4-D74CEAB99A24}"/>
                </a:ext>
              </a:extLst>
            </p:cNvPr>
            <p:cNvSpPr/>
            <p:nvPr/>
          </p:nvSpPr>
          <p:spPr>
            <a:xfrm>
              <a:off x="7084161" y="1774359"/>
              <a:ext cx="260840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(at constant pressure)</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56A45D2-4682-4341-B004-18D5F900E20C}"/>
                  </a:ext>
                </a:extLst>
              </p:cNvPr>
              <p:cNvSpPr/>
              <p:nvPr/>
            </p:nvSpPr>
            <p:spPr>
              <a:xfrm>
                <a:off x="1350033" y="2329740"/>
                <a:ext cx="1367554"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m:oMathPara>
                </a14:m>
                <a:endParaRPr lang="en-US" dirty="0"/>
              </a:p>
            </p:txBody>
          </p:sp>
        </mc:Choice>
        <mc:Fallback xmlns="">
          <p:sp>
            <p:nvSpPr>
              <p:cNvPr id="7" name="Rectangle 6">
                <a:extLst>
                  <a:ext uri="{FF2B5EF4-FFF2-40B4-BE49-F238E27FC236}">
                    <a16:creationId xmlns:a16="http://schemas.microsoft.com/office/drawing/2014/main" id="{B56A45D2-4682-4341-B004-18D5F900E20C}"/>
                  </a:ext>
                </a:extLst>
              </p:cNvPr>
              <p:cNvSpPr>
                <a:spLocks noRot="1" noChangeAspect="1" noMove="1" noResize="1" noEditPoints="1" noAdjustHandles="1" noChangeArrowheads="1" noChangeShapeType="1" noTextEdit="1"/>
              </p:cNvSpPr>
              <p:nvPr/>
            </p:nvSpPr>
            <p:spPr>
              <a:xfrm>
                <a:off x="1350033" y="2329740"/>
                <a:ext cx="1367554" cy="390748"/>
              </a:xfrm>
              <a:prstGeom prst="rect">
                <a:avLst/>
              </a:prstGeom>
              <a:blipFill>
                <a:blip r:embed="rId3"/>
                <a:stretch>
                  <a:fillRect b="-468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A52F9E22-BA0C-413B-9C69-BD3894B89C2E}"/>
              </a:ext>
            </a:extLst>
          </p:cNvPr>
          <p:cNvSpPr/>
          <p:nvPr/>
        </p:nvSpPr>
        <p:spPr>
          <a:xfrm>
            <a:off x="537711" y="2720488"/>
            <a:ext cx="1027118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variation of heat capacity with temperature is usually ignored if the temperature range is small, which is an excellent approximation for perfect monatomic gases. </a:t>
            </a:r>
          </a:p>
        </p:txBody>
      </p:sp>
      <p:sp>
        <p:nvSpPr>
          <p:cNvPr id="9" name="Rectangle 8">
            <a:extLst>
              <a:ext uri="{FF2B5EF4-FFF2-40B4-BE49-F238E27FC236}">
                <a16:creationId xmlns:a16="http://schemas.microsoft.com/office/drawing/2014/main" id="{D5513186-B23C-48A0-AB88-6A1E63D16C1E}"/>
              </a:ext>
            </a:extLst>
          </p:cNvPr>
          <p:cNvSpPr/>
          <p:nvPr/>
        </p:nvSpPr>
        <p:spPr>
          <a:xfrm>
            <a:off x="537711" y="3402561"/>
            <a:ext cx="1078014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However, when it is necessary to take the variation into account for other substances, a convenient approximate empirical expression is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6AB175-39EE-4971-B5F0-F127F209A49E}"/>
                  </a:ext>
                </a:extLst>
              </p:cNvPr>
              <p:cNvSpPr txBox="1"/>
              <p:nvPr/>
            </p:nvSpPr>
            <p:spPr>
              <a:xfrm>
                <a:off x="3945896" y="4001865"/>
                <a:ext cx="2018117" cy="472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r>
                            <a:rPr lang="en-US" b="0" i="1" smtClean="0">
                              <a:latin typeface="Cambria Math" panose="02040503050406030204" pitchFamily="18" charset="0"/>
                            </a:rPr>
                            <m:t>,</m:t>
                          </m:r>
                          <m:r>
                            <m:rPr>
                              <m:sty m:val="p"/>
                            </m:rPr>
                            <a:rPr lang="en-US" b="0" i="0" smtClean="0">
                              <a:latin typeface="Cambria Math" panose="02040503050406030204" pitchFamily="18" charset="0"/>
                            </a:rPr>
                            <m:t>m</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den>
                      </m:f>
                    </m:oMath>
                  </m:oMathPara>
                </a14:m>
                <a:endParaRPr lang="en-US" dirty="0"/>
              </a:p>
            </p:txBody>
          </p:sp>
        </mc:Choice>
        <mc:Fallback xmlns="">
          <p:sp>
            <p:nvSpPr>
              <p:cNvPr id="10" name="TextBox 9">
                <a:extLst>
                  <a:ext uri="{FF2B5EF4-FFF2-40B4-BE49-F238E27FC236}">
                    <a16:creationId xmlns:a16="http://schemas.microsoft.com/office/drawing/2014/main" id="{0B6AB175-39EE-4971-B5F0-F127F209A49E}"/>
                  </a:ext>
                </a:extLst>
              </p:cNvPr>
              <p:cNvSpPr txBox="1">
                <a:spLocks noRot="1" noChangeAspect="1" noMove="1" noResize="1" noEditPoints="1" noAdjustHandles="1" noChangeArrowheads="1" noChangeShapeType="1" noTextEdit="1"/>
              </p:cNvSpPr>
              <p:nvPr/>
            </p:nvSpPr>
            <p:spPr>
              <a:xfrm>
                <a:off x="3945896" y="4001865"/>
                <a:ext cx="2018117" cy="472502"/>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023B64D-DDD2-435C-A1ED-4DE7E402A8F6}"/>
              </a:ext>
            </a:extLst>
          </p:cNvPr>
          <p:cNvSpPr/>
          <p:nvPr/>
        </p:nvSpPr>
        <p:spPr>
          <a:xfrm>
            <a:off x="541123" y="4393849"/>
            <a:ext cx="11109753" cy="646331"/>
          </a:xfrm>
          <a:prstGeom prst="rect">
            <a:avLst/>
          </a:prstGeom>
        </p:spPr>
        <p:txBody>
          <a:bodyPr wrap="square">
            <a:spAutoFit/>
          </a:bodyPr>
          <a:lstStyle/>
          <a:p>
            <a:pPr algn="just"/>
            <a:r>
              <a:rPr lang="en-US" dirty="0">
                <a:latin typeface="MinionPro-Regular"/>
              </a:rPr>
              <a:t>The empirical parameters </a:t>
            </a:r>
            <a:r>
              <a:rPr lang="en-US" i="1" dirty="0">
                <a:latin typeface="MinionPro-It"/>
              </a:rPr>
              <a:t>a</a:t>
            </a:r>
            <a:r>
              <a:rPr lang="en-US" dirty="0">
                <a:latin typeface="MinionPro-Regular"/>
              </a:rPr>
              <a:t>, </a:t>
            </a:r>
            <a:r>
              <a:rPr lang="en-US" i="1" dirty="0">
                <a:latin typeface="MinionPro-It"/>
              </a:rPr>
              <a:t>b</a:t>
            </a:r>
            <a:r>
              <a:rPr lang="en-US" dirty="0">
                <a:latin typeface="MinionPro-Regular"/>
              </a:rPr>
              <a:t>, and </a:t>
            </a:r>
            <a:r>
              <a:rPr lang="en-US" i="1" dirty="0">
                <a:latin typeface="MinionPro-It"/>
              </a:rPr>
              <a:t>c </a:t>
            </a:r>
            <a:r>
              <a:rPr lang="en-US" dirty="0">
                <a:latin typeface="MinionPro-Regular"/>
              </a:rPr>
              <a:t>are independent of temperature and are found by fitting this expression to experimental data.</a:t>
            </a:r>
            <a:endParaRPr lang="en-US" dirty="0"/>
          </a:p>
        </p:txBody>
      </p:sp>
      <p:graphicFrame>
        <p:nvGraphicFramePr>
          <p:cNvPr id="12" name="Table 11">
            <a:extLst>
              <a:ext uri="{FF2B5EF4-FFF2-40B4-BE49-F238E27FC236}">
                <a16:creationId xmlns:a16="http://schemas.microsoft.com/office/drawing/2014/main" id="{32465195-809A-41C8-AA68-717015C9D592}"/>
              </a:ext>
            </a:extLst>
          </p:cNvPr>
          <p:cNvGraphicFramePr>
            <a:graphicFrameLocks noGrp="1"/>
          </p:cNvGraphicFramePr>
          <p:nvPr>
            <p:extLst>
              <p:ext uri="{D42A27DB-BD31-4B8C-83A1-F6EECF244321}">
                <p14:modId xmlns:p14="http://schemas.microsoft.com/office/powerpoint/2010/main" val="3702636175"/>
              </p:ext>
            </p:extLst>
          </p:nvPr>
        </p:nvGraphicFramePr>
        <p:xfrm>
          <a:off x="3221963" y="5204647"/>
          <a:ext cx="4902679" cy="1429218"/>
        </p:xfrm>
        <a:graphic>
          <a:graphicData uri="http://schemas.openxmlformats.org/drawingml/2006/table">
            <a:tbl>
              <a:tblPr firstRow="1" firstCol="1" bandRow="1">
                <a:tableStyleId>{5C22544A-7EE6-4342-B048-85BDC9FD1C3A}</a:tableStyleId>
              </a:tblPr>
              <a:tblGrid>
                <a:gridCol w="1678754">
                  <a:extLst>
                    <a:ext uri="{9D8B030D-6E8A-4147-A177-3AD203B41FA5}">
                      <a16:colId xmlns:a16="http://schemas.microsoft.com/office/drawing/2014/main" val="4162889449"/>
                    </a:ext>
                  </a:extLst>
                </a:gridCol>
                <a:gridCol w="810467">
                  <a:extLst>
                    <a:ext uri="{9D8B030D-6E8A-4147-A177-3AD203B41FA5}">
                      <a16:colId xmlns:a16="http://schemas.microsoft.com/office/drawing/2014/main" val="3440954173"/>
                    </a:ext>
                  </a:extLst>
                </a:gridCol>
                <a:gridCol w="1263053">
                  <a:extLst>
                    <a:ext uri="{9D8B030D-6E8A-4147-A177-3AD203B41FA5}">
                      <a16:colId xmlns:a16="http://schemas.microsoft.com/office/drawing/2014/main" val="1744534295"/>
                    </a:ext>
                  </a:extLst>
                </a:gridCol>
                <a:gridCol w="1150405">
                  <a:extLst>
                    <a:ext uri="{9D8B030D-6E8A-4147-A177-3AD203B41FA5}">
                      <a16:colId xmlns:a16="http://schemas.microsoft.com/office/drawing/2014/main" val="1930895290"/>
                    </a:ext>
                  </a:extLst>
                </a:gridCol>
              </a:tblGrid>
              <a:tr h="302150">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marL="63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a</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b/(10</a:t>
                      </a:r>
                      <a:r>
                        <a:rPr lang="en-US" sz="1200" baseline="30000">
                          <a:solidFill>
                            <a:schemeClr val="tx1"/>
                          </a:solidFill>
                          <a:effectLst/>
                          <a:latin typeface="Arial" panose="020B0604020202020204" pitchFamily="34" charset="0"/>
                          <a:cs typeface="Arial" panose="020B0604020202020204" pitchFamily="34" charset="0"/>
                        </a:rPr>
                        <a:t>−3</a:t>
                      </a:r>
                      <a:r>
                        <a:rPr lang="en-US" sz="1200">
                          <a:solidFill>
                            <a:schemeClr val="tx1"/>
                          </a:solidFill>
                          <a:effectLst/>
                          <a:latin typeface="Arial" panose="020B0604020202020204" pitchFamily="34" charset="0"/>
                          <a:cs typeface="Arial" panose="020B0604020202020204" pitchFamily="34" charset="0"/>
                        </a:rPr>
                        <a:t> K</a:t>
                      </a:r>
                      <a:r>
                        <a:rPr lang="en-US" sz="1200" baseline="30000">
                          <a:solidFill>
                            <a:schemeClr val="tx1"/>
                          </a:solidFill>
                          <a:effectLst/>
                          <a:latin typeface="Arial" panose="020B0604020202020204" pitchFamily="34" charset="0"/>
                          <a:cs typeface="Arial" panose="020B0604020202020204" pitchFamily="34" charset="0"/>
                        </a:rPr>
                        <a:t>−1</a:t>
                      </a:r>
                      <a:r>
                        <a:rPr lang="en-US" sz="1200">
                          <a:solidFill>
                            <a:schemeClr val="tx1"/>
                          </a:solidFill>
                          <a:effectLst/>
                          <a:latin typeface="Arial" panose="020B0604020202020204" pitchFamily="34" charset="0"/>
                          <a:cs typeface="Arial" panose="020B0604020202020204" pitchFamily="34" charset="0"/>
                        </a:rPr>
                        <a:t>)</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c/(10</a:t>
                      </a:r>
                      <a:r>
                        <a:rPr lang="en-US" sz="1200" baseline="30000">
                          <a:solidFill>
                            <a:schemeClr val="tx1"/>
                          </a:solidFill>
                          <a:effectLst/>
                          <a:latin typeface="Arial" panose="020B0604020202020204" pitchFamily="34" charset="0"/>
                          <a:cs typeface="Arial" panose="020B0604020202020204" pitchFamily="34" charset="0"/>
                        </a:rPr>
                        <a:t>5</a:t>
                      </a:r>
                      <a:r>
                        <a:rPr lang="en-US" sz="1200">
                          <a:solidFill>
                            <a:schemeClr val="tx1"/>
                          </a:solidFill>
                          <a:effectLst/>
                          <a:latin typeface="Arial" panose="020B0604020202020204" pitchFamily="34" charset="0"/>
                          <a:cs typeface="Arial" panose="020B0604020202020204" pitchFamily="34" charset="0"/>
                        </a:rPr>
                        <a:t> K</a:t>
                      </a:r>
                      <a:r>
                        <a:rPr lang="en-US" sz="1200" baseline="30000">
                          <a:solidFill>
                            <a:schemeClr val="tx1"/>
                          </a:solidFill>
                          <a:effectLst/>
                          <a:latin typeface="Arial" panose="020B0604020202020204" pitchFamily="34" charset="0"/>
                          <a:cs typeface="Arial" panose="020B0604020202020204" pitchFamily="34" charset="0"/>
                        </a:rPr>
                        <a:t>2</a:t>
                      </a:r>
                      <a:r>
                        <a:rPr lang="en-US" sz="1200">
                          <a:solidFill>
                            <a:schemeClr val="tx1"/>
                          </a:solidFill>
                          <a:effectLst/>
                          <a:latin typeface="Arial" panose="020B0604020202020204" pitchFamily="34" charset="0"/>
                          <a:cs typeface="Arial" panose="020B0604020202020204" pitchFamily="34" charset="0"/>
                        </a:rPr>
                        <a:t>)</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extLst>
                  <a:ext uri="{0D108BD9-81ED-4DB2-BD59-A6C34878D82A}">
                    <a16:rowId xmlns:a16="http://schemas.microsoft.com/office/drawing/2014/main" val="2175286443"/>
                  </a:ext>
                </a:extLst>
              </a:tr>
              <a:tr h="291759">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C(s, graphite)</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16.86</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4.77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−8.54</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extLst>
                  <a:ext uri="{0D108BD9-81ED-4DB2-BD59-A6C34878D82A}">
                    <a16:rowId xmlns:a16="http://schemas.microsoft.com/office/drawing/2014/main" val="1528189797"/>
                  </a:ext>
                </a:extLst>
              </a:tr>
              <a:tr h="282766">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CO</a:t>
                      </a:r>
                      <a:r>
                        <a:rPr lang="en-US" sz="1200" baseline="-25000">
                          <a:solidFill>
                            <a:schemeClr val="tx1"/>
                          </a:solidFill>
                          <a:effectLst/>
                          <a:latin typeface="Arial" panose="020B0604020202020204" pitchFamily="34" charset="0"/>
                          <a:cs typeface="Arial" panose="020B0604020202020204" pitchFamily="34" charset="0"/>
                        </a:rPr>
                        <a:t>2</a:t>
                      </a:r>
                      <a:r>
                        <a:rPr lang="en-US" sz="1200">
                          <a:solidFill>
                            <a:schemeClr val="tx1"/>
                          </a:solidFill>
                          <a:effectLst/>
                          <a:latin typeface="Arial" panose="020B0604020202020204" pitchFamily="34" charset="0"/>
                          <a:cs typeface="Arial" panose="020B0604020202020204" pitchFamily="34" charset="0"/>
                        </a:rPr>
                        <a:t>(g)</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marL="63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44.22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8.79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−8.62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extLst>
                  <a:ext uri="{0D108BD9-81ED-4DB2-BD59-A6C34878D82A}">
                    <a16:rowId xmlns:a16="http://schemas.microsoft.com/office/drawing/2014/main" val="1576954489"/>
                  </a:ext>
                </a:extLst>
              </a:tr>
              <a:tr h="27177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H</a:t>
                      </a:r>
                      <a:r>
                        <a:rPr lang="en-US" sz="1200" baseline="-25000">
                          <a:solidFill>
                            <a:schemeClr val="tx1"/>
                          </a:solidFill>
                          <a:effectLst/>
                          <a:latin typeface="Arial" panose="020B0604020202020204" pitchFamily="34" charset="0"/>
                          <a:cs typeface="Arial" panose="020B0604020202020204" pitchFamily="34" charset="0"/>
                        </a:rPr>
                        <a:t>2</a:t>
                      </a:r>
                      <a:r>
                        <a:rPr lang="en-US" sz="1200">
                          <a:solidFill>
                            <a:schemeClr val="tx1"/>
                          </a:solidFill>
                          <a:effectLst/>
                          <a:latin typeface="Arial" panose="020B0604020202020204" pitchFamily="34" charset="0"/>
                          <a:cs typeface="Arial" panose="020B0604020202020204" pitchFamily="34" charset="0"/>
                        </a:rPr>
                        <a:t>O(l)</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marL="63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75.29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 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extLst>
                  <a:ext uri="{0D108BD9-81ED-4DB2-BD59-A6C34878D82A}">
                    <a16:rowId xmlns:a16="http://schemas.microsoft.com/office/drawing/2014/main" val="603603602"/>
                  </a:ext>
                </a:extLst>
              </a:tr>
              <a:tr h="280768">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N</a:t>
                      </a:r>
                      <a:r>
                        <a:rPr lang="en-US" sz="1200" baseline="-25000">
                          <a:solidFill>
                            <a:schemeClr val="tx1"/>
                          </a:solidFill>
                          <a:effectLst/>
                          <a:latin typeface="Arial" panose="020B0604020202020204" pitchFamily="34" charset="0"/>
                          <a:cs typeface="Arial" panose="020B0604020202020204" pitchFamily="34" charset="0"/>
                        </a:rPr>
                        <a:t>2</a:t>
                      </a:r>
                      <a:r>
                        <a:rPr lang="en-US" sz="1200">
                          <a:solidFill>
                            <a:schemeClr val="tx1"/>
                          </a:solidFill>
                          <a:effectLst/>
                          <a:latin typeface="Arial" panose="020B0604020202020204" pitchFamily="34" charset="0"/>
                          <a:cs typeface="Arial" panose="020B0604020202020204" pitchFamily="34" charset="0"/>
                        </a:rPr>
                        <a:t>(g)</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marL="63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28.58</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3.77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−0.50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21590" marB="0"/>
                </a:tc>
                <a:extLst>
                  <a:ext uri="{0D108BD9-81ED-4DB2-BD59-A6C34878D82A}">
                    <a16:rowId xmlns:a16="http://schemas.microsoft.com/office/drawing/2014/main" val="2610863010"/>
                  </a:ext>
                </a:extLst>
              </a:tr>
            </a:tbl>
          </a:graphicData>
        </a:graphic>
      </p:graphicFrame>
    </p:spTree>
    <p:extLst>
      <p:ext uri="{BB962C8B-B14F-4D97-AF65-F5344CB8AC3E}">
        <p14:creationId xmlns:p14="http://schemas.microsoft.com/office/powerpoint/2010/main" val="15903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A5F2B-5E37-4610-AAB7-24E6036C4FC4}"/>
              </a:ext>
            </a:extLst>
          </p:cNvPr>
          <p:cNvSpPr/>
          <p:nvPr/>
        </p:nvSpPr>
        <p:spPr>
          <a:xfrm>
            <a:off x="472383" y="207836"/>
            <a:ext cx="3707746" cy="369332"/>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The relation between heat capacities</a:t>
            </a:r>
          </a:p>
        </p:txBody>
      </p:sp>
      <p:sp>
        <p:nvSpPr>
          <p:cNvPr id="3" name="Rectangle 2">
            <a:extLst>
              <a:ext uri="{FF2B5EF4-FFF2-40B4-BE49-F238E27FC236}">
                <a16:creationId xmlns:a16="http://schemas.microsoft.com/office/drawing/2014/main" id="{27C34A15-BE46-4B8E-860E-1F82E97B78B5}"/>
              </a:ext>
            </a:extLst>
          </p:cNvPr>
          <p:cNvSpPr/>
          <p:nvPr/>
        </p:nvSpPr>
        <p:spPr>
          <a:xfrm>
            <a:off x="1423359" y="808173"/>
            <a:ext cx="9471803" cy="369332"/>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p</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t>
            </a:r>
            <a:r>
              <a:rPr lang="en-US" i="1" baseline="-25000" dirty="0">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nR</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Relation between heat capacities [perfect gas]</a:t>
            </a:r>
          </a:p>
        </p:txBody>
      </p:sp>
      <p:sp>
        <p:nvSpPr>
          <p:cNvPr id="4" name="Rectangle 3">
            <a:extLst>
              <a:ext uri="{FF2B5EF4-FFF2-40B4-BE49-F238E27FC236}">
                <a16:creationId xmlns:a16="http://schemas.microsoft.com/office/drawing/2014/main" id="{D1054F46-B858-4837-8BBC-B3162F030AE3}"/>
              </a:ext>
            </a:extLst>
          </p:cNvPr>
          <p:cNvSpPr/>
          <p:nvPr/>
        </p:nvSpPr>
        <p:spPr>
          <a:xfrm>
            <a:off x="632604" y="1389179"/>
            <a:ext cx="1026255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most cases, the heat capacity at constant pressure of a system is larger than its heat capacity at constant volume</a:t>
            </a:r>
          </a:p>
        </p:txBody>
      </p:sp>
      <p:sp>
        <p:nvSpPr>
          <p:cNvPr id="5" name="Rectangle 4">
            <a:extLst>
              <a:ext uri="{FF2B5EF4-FFF2-40B4-BE49-F238E27FC236}">
                <a16:creationId xmlns:a16="http://schemas.microsoft.com/office/drawing/2014/main" id="{D2786253-FDDC-4737-A7DD-4B49A4792927}"/>
              </a:ext>
            </a:extLst>
          </p:cNvPr>
          <p:cNvSpPr/>
          <p:nvPr/>
        </p:nvSpPr>
        <p:spPr>
          <a:xfrm>
            <a:off x="632603" y="2293523"/>
            <a:ext cx="10193547" cy="646331"/>
          </a:xfrm>
          <a:prstGeom prst="rect">
            <a:avLst/>
          </a:prstGeom>
        </p:spPr>
        <p:txBody>
          <a:bodyPr wrap="square">
            <a:spAutoFit/>
          </a:bodyPr>
          <a:lstStyle/>
          <a:p>
            <a:r>
              <a:rPr lang="en-US" dirty="0">
                <a:latin typeface="MinionPro-Regular"/>
              </a:rPr>
              <a:t>The two heat capacities are typically very similar for</a:t>
            </a:r>
            <a:r>
              <a:rPr lang="ar-SA" dirty="0">
                <a:latin typeface="MinionPro-Regular"/>
              </a:rPr>
              <a:t> </a:t>
            </a:r>
            <a:r>
              <a:rPr lang="en-US" dirty="0">
                <a:latin typeface="MinionPro-Regular"/>
              </a:rPr>
              <a:t>condensed phases, and for them, the difference can normally</a:t>
            </a:r>
            <a:r>
              <a:rPr lang="ar-SA" dirty="0">
                <a:latin typeface="MinionPro-Regular"/>
              </a:rPr>
              <a:t> </a:t>
            </a:r>
            <a:r>
              <a:rPr lang="en-US" dirty="0">
                <a:latin typeface="MinionPro-Regular"/>
              </a:rPr>
              <a:t>be ignored.</a:t>
            </a:r>
            <a:endParaRPr lang="en-US" dirty="0"/>
          </a:p>
        </p:txBody>
      </p:sp>
    </p:spTree>
    <p:extLst>
      <p:ext uri="{BB962C8B-B14F-4D97-AF65-F5344CB8AC3E}">
        <p14:creationId xmlns:p14="http://schemas.microsoft.com/office/powerpoint/2010/main" val="13369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0F699-516D-4D69-9C63-0FF23F1195A0}"/>
              </a:ext>
            </a:extLst>
          </p:cNvPr>
          <p:cNvSpPr/>
          <p:nvPr/>
        </p:nvSpPr>
        <p:spPr>
          <a:xfrm>
            <a:off x="339306" y="164227"/>
            <a:ext cx="7398588"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molecular interpretation of heat and work</a:t>
            </a:r>
          </a:p>
        </p:txBody>
      </p:sp>
      <p:sp>
        <p:nvSpPr>
          <p:cNvPr id="3" name="Rectangle 2">
            <a:extLst>
              <a:ext uri="{FF2B5EF4-FFF2-40B4-BE49-F238E27FC236}">
                <a16:creationId xmlns:a16="http://schemas.microsoft.com/office/drawing/2014/main" id="{C7E1A244-0099-4BE4-9D3F-F3CB2B6C91BB}"/>
              </a:ext>
            </a:extLst>
          </p:cNvPr>
          <p:cNvSpPr/>
          <p:nvPr/>
        </p:nvSpPr>
        <p:spPr>
          <a:xfrm>
            <a:off x="856890" y="625892"/>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Thermal motion </a:t>
            </a:r>
            <a:r>
              <a:rPr lang="en-US" dirty="0">
                <a:latin typeface="Arial" panose="020B0604020202020204" pitchFamily="34" charset="0"/>
                <a:cs typeface="Arial" panose="020B0604020202020204" pitchFamily="34" charset="0"/>
              </a:rPr>
              <a:t>is the disorderly motion of molecules.</a:t>
            </a:r>
          </a:p>
        </p:txBody>
      </p:sp>
      <p:pic>
        <p:nvPicPr>
          <p:cNvPr id="4" name="Picture 3">
            <a:extLst>
              <a:ext uri="{FF2B5EF4-FFF2-40B4-BE49-F238E27FC236}">
                <a16:creationId xmlns:a16="http://schemas.microsoft.com/office/drawing/2014/main" id="{10360876-3378-499B-81C0-B0890EFD5315}"/>
              </a:ext>
            </a:extLst>
          </p:cNvPr>
          <p:cNvPicPr/>
          <p:nvPr/>
        </p:nvPicPr>
        <p:blipFill>
          <a:blip r:embed="rId2"/>
          <a:stretch>
            <a:fillRect/>
          </a:stretch>
        </p:blipFill>
        <p:spPr>
          <a:xfrm>
            <a:off x="1295832" y="1087557"/>
            <a:ext cx="3082074" cy="2817795"/>
          </a:xfrm>
          <a:prstGeom prst="rect">
            <a:avLst/>
          </a:prstGeom>
        </p:spPr>
      </p:pic>
      <p:sp>
        <p:nvSpPr>
          <p:cNvPr id="5" name="Rectangle 4">
            <a:extLst>
              <a:ext uri="{FF2B5EF4-FFF2-40B4-BE49-F238E27FC236}">
                <a16:creationId xmlns:a16="http://schemas.microsoft.com/office/drawing/2014/main" id="{51AC4924-4275-4356-9023-0F00F4897DEE}"/>
              </a:ext>
            </a:extLst>
          </p:cNvPr>
          <p:cNvSpPr/>
          <p:nvPr/>
        </p:nvSpPr>
        <p:spPr>
          <a:xfrm>
            <a:off x="1373470" y="3989875"/>
            <a:ext cx="3240656" cy="2585323"/>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When energy is transferred to the surroundings as heat, the transfer stimulates random motion of the atoms in the surroundings. Transfer of energy from the surroundings to the system makes use of random motion (thermal motion) in the surroundings.</a:t>
            </a:r>
          </a:p>
        </p:txBody>
      </p:sp>
      <p:pic>
        <p:nvPicPr>
          <p:cNvPr id="6" name="Picture 5">
            <a:extLst>
              <a:ext uri="{FF2B5EF4-FFF2-40B4-BE49-F238E27FC236}">
                <a16:creationId xmlns:a16="http://schemas.microsoft.com/office/drawing/2014/main" id="{F9EE16AF-A283-4720-990E-5757C375AB79}"/>
              </a:ext>
            </a:extLst>
          </p:cNvPr>
          <p:cNvPicPr/>
          <p:nvPr/>
        </p:nvPicPr>
        <p:blipFill>
          <a:blip r:embed="rId3"/>
          <a:stretch>
            <a:fillRect/>
          </a:stretch>
        </p:blipFill>
        <p:spPr>
          <a:xfrm>
            <a:off x="5673306" y="1087557"/>
            <a:ext cx="3048000" cy="2965745"/>
          </a:xfrm>
          <a:prstGeom prst="rect">
            <a:avLst/>
          </a:prstGeom>
        </p:spPr>
      </p:pic>
      <p:sp>
        <p:nvSpPr>
          <p:cNvPr id="7" name="Rectangle 6">
            <a:extLst>
              <a:ext uri="{FF2B5EF4-FFF2-40B4-BE49-F238E27FC236}">
                <a16:creationId xmlns:a16="http://schemas.microsoft.com/office/drawing/2014/main" id="{65310948-5147-40D8-86EE-A726EC6E41FD}"/>
              </a:ext>
            </a:extLst>
          </p:cNvPr>
          <p:cNvSpPr/>
          <p:nvPr/>
        </p:nvSpPr>
        <p:spPr>
          <a:xfrm>
            <a:off x="5791200" y="4053302"/>
            <a:ext cx="3048000" cy="2585323"/>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When a system does work, it stimulates orderly motion</a:t>
            </a:r>
          </a:p>
          <a:p>
            <a:pPr algn="just"/>
            <a:r>
              <a:rPr lang="en-US" dirty="0">
                <a:latin typeface="Arial" panose="020B0604020202020204" pitchFamily="34" charset="0"/>
                <a:cs typeface="Arial" panose="020B0604020202020204" pitchFamily="34" charset="0"/>
              </a:rPr>
              <a:t>in the surroundings. For instance, the atoms shown here may be part of a weight that is being raised. The ordered motion of the atoms in a falling weight does work on the system.</a:t>
            </a:r>
          </a:p>
        </p:txBody>
      </p:sp>
    </p:spTree>
    <p:extLst>
      <p:ext uri="{BB962C8B-B14F-4D97-AF65-F5344CB8AC3E}">
        <p14:creationId xmlns:p14="http://schemas.microsoft.com/office/powerpoint/2010/main" val="26547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C018EC-E7B3-404C-A871-33720CCED862}"/>
              </a:ext>
            </a:extLst>
          </p:cNvPr>
          <p:cNvSpPr/>
          <p:nvPr/>
        </p:nvSpPr>
        <p:spPr>
          <a:xfrm>
            <a:off x="621059" y="181957"/>
            <a:ext cx="486383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The definition of internal energy</a:t>
            </a:r>
          </a:p>
        </p:txBody>
      </p:sp>
      <p:sp>
        <p:nvSpPr>
          <p:cNvPr id="3" name="Rectangle 2">
            <a:extLst>
              <a:ext uri="{FF2B5EF4-FFF2-40B4-BE49-F238E27FC236}">
                <a16:creationId xmlns:a16="http://schemas.microsoft.com/office/drawing/2014/main" id="{383A4843-27DD-43BF-9C30-60773474B772}"/>
              </a:ext>
            </a:extLst>
          </p:cNvPr>
          <p:cNvSpPr/>
          <p:nvPr/>
        </p:nvSpPr>
        <p:spPr>
          <a:xfrm>
            <a:off x="448574" y="643622"/>
            <a:ext cx="840212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thermodynamics, the total energy of a system is called its </a:t>
            </a:r>
            <a:r>
              <a:rPr lang="en-US" b="1" dirty="0">
                <a:latin typeface="Arial" panose="020B0604020202020204" pitchFamily="34" charset="0"/>
                <a:cs typeface="Arial" panose="020B0604020202020204" pitchFamily="34" charset="0"/>
              </a:rPr>
              <a:t>internal energy, </a:t>
            </a:r>
            <a:r>
              <a:rPr lang="en-US" i="1"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9DF73F2E-A88B-4ACD-B713-2A334A0072D6}"/>
              </a:ext>
            </a:extLst>
          </p:cNvPr>
          <p:cNvSpPr/>
          <p:nvPr/>
        </p:nvSpPr>
        <p:spPr>
          <a:xfrm>
            <a:off x="621059" y="1012954"/>
            <a:ext cx="1003256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internal energy is the total kinetic and potential energy of the constituents (the atoms, ions, or molecules) of the system.</a:t>
            </a:r>
          </a:p>
        </p:txBody>
      </p:sp>
      <p:sp>
        <p:nvSpPr>
          <p:cNvPr id="5" name="Rectangle 4">
            <a:extLst>
              <a:ext uri="{FF2B5EF4-FFF2-40B4-BE49-F238E27FC236}">
                <a16:creationId xmlns:a16="http://schemas.microsoft.com/office/drawing/2014/main" id="{083DEE61-9630-4061-BB77-459198C419C2}"/>
              </a:ext>
            </a:extLst>
          </p:cNvPr>
          <p:cNvSpPr/>
          <p:nvPr/>
        </p:nvSpPr>
        <p:spPr>
          <a:xfrm>
            <a:off x="621059" y="1659285"/>
            <a:ext cx="107140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change in internal energy is denoted by Δ</a:t>
            </a:r>
            <a:r>
              <a:rPr lang="en-US" i="1" dirty="0">
                <a:latin typeface="Arial" panose="020B0604020202020204" pitchFamily="34" charset="0"/>
                <a:cs typeface="Arial" panose="020B0604020202020204" pitchFamily="34" charset="0"/>
              </a:rPr>
              <a:t>U  </a:t>
            </a:r>
            <a:r>
              <a:rPr lang="en-US" dirty="0">
                <a:latin typeface="Arial" panose="020B0604020202020204" pitchFamily="34" charset="0"/>
                <a:cs typeface="Arial" panose="020B0604020202020204" pitchFamily="34" charset="0"/>
              </a:rPr>
              <a:t>when a system changes from an initial state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with internal energy </a:t>
            </a:r>
            <a:r>
              <a:rPr lang="en-US" i="1" dirty="0">
                <a:latin typeface="Arial" panose="020B0604020202020204" pitchFamily="34" charset="0"/>
                <a:cs typeface="Arial" panose="020B0604020202020204" pitchFamily="34" charset="0"/>
              </a:rPr>
              <a:t>U </a:t>
            </a:r>
            <a:r>
              <a:rPr lang="en-US" baseline="-25000" dirty="0" err="1">
                <a:latin typeface="Arial" panose="020B0604020202020204" pitchFamily="34" charset="0"/>
                <a:cs typeface="Arial" panose="020B0604020202020204" pitchFamily="34" charset="0"/>
              </a:rPr>
              <a:t>i</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 final state f of internal energy </a:t>
            </a:r>
            <a:r>
              <a:rPr lang="en-US" i="1" dirty="0">
                <a:latin typeface="Arial" panose="020B0604020202020204" pitchFamily="34" charset="0"/>
                <a:cs typeface="Arial" panose="020B0604020202020204" pitchFamily="34" charset="0"/>
              </a:rPr>
              <a:t>U </a:t>
            </a:r>
            <a:r>
              <a:rPr lang="en-US" baseline="-25000"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A51060-5DC3-48B8-BB5F-45C0599E120B}"/>
                  </a:ext>
                </a:extLst>
              </p:cNvPr>
              <p:cNvSpPr txBox="1"/>
              <p:nvPr/>
            </p:nvSpPr>
            <p:spPr>
              <a:xfrm>
                <a:off x="2894162" y="2305616"/>
                <a:ext cx="13691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f</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i</m:t>
                          </m:r>
                        </m:sub>
                      </m:sSub>
                    </m:oMath>
                  </m:oMathPara>
                </a14:m>
                <a:endParaRPr lang="en-US" dirty="0"/>
              </a:p>
            </p:txBody>
          </p:sp>
        </mc:Choice>
        <mc:Fallback xmlns="">
          <p:sp>
            <p:nvSpPr>
              <p:cNvPr id="6" name="TextBox 5">
                <a:extLst>
                  <a:ext uri="{FF2B5EF4-FFF2-40B4-BE49-F238E27FC236}">
                    <a16:creationId xmlns:a16="http://schemas.microsoft.com/office/drawing/2014/main" id="{5FA51060-5DC3-48B8-BB5F-45C0599E120B}"/>
                  </a:ext>
                </a:extLst>
              </p:cNvPr>
              <p:cNvSpPr txBox="1">
                <a:spLocks noRot="1" noChangeAspect="1" noMove="1" noResize="1" noEditPoints="1" noAdjustHandles="1" noChangeArrowheads="1" noChangeShapeType="1" noTextEdit="1"/>
              </p:cNvSpPr>
              <p:nvPr/>
            </p:nvSpPr>
            <p:spPr>
              <a:xfrm>
                <a:off x="2894162" y="2305616"/>
                <a:ext cx="1369156" cy="276999"/>
              </a:xfrm>
              <a:prstGeom prst="rect">
                <a:avLst/>
              </a:prstGeom>
              <a:blipFill>
                <a:blip r:embed="rId2"/>
                <a:stretch>
                  <a:fillRect l="-3125" r="-1339" b="-1956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9FF5C6B-16BB-4A0E-9A1A-9DBA876AF767}"/>
              </a:ext>
            </a:extLst>
          </p:cNvPr>
          <p:cNvSpPr/>
          <p:nvPr/>
        </p:nvSpPr>
        <p:spPr>
          <a:xfrm>
            <a:off x="621059" y="2593908"/>
            <a:ext cx="10467939"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internal energy is a </a:t>
            </a:r>
            <a:r>
              <a:rPr lang="en-US" b="1" dirty="0">
                <a:latin typeface="Arial" panose="020B0604020202020204" pitchFamily="34" charset="0"/>
                <a:cs typeface="Arial" panose="020B0604020202020204" pitchFamily="34" charset="0"/>
              </a:rPr>
              <a:t>state function</a:t>
            </a:r>
            <a:r>
              <a:rPr lang="en-US" dirty="0">
                <a:latin typeface="Arial" panose="020B0604020202020204" pitchFamily="34" charset="0"/>
                <a:cs typeface="Arial" panose="020B0604020202020204" pitchFamily="34" charset="0"/>
              </a:rPr>
              <a:t>, a property with a value that depends only on the current state of the system and is independent of how that state has been prepared</a:t>
            </a:r>
          </a:p>
        </p:txBody>
      </p:sp>
      <p:sp>
        <p:nvSpPr>
          <p:cNvPr id="8" name="Rectangle 7">
            <a:extLst>
              <a:ext uri="{FF2B5EF4-FFF2-40B4-BE49-F238E27FC236}">
                <a16:creationId xmlns:a16="http://schemas.microsoft.com/office/drawing/2014/main" id="{ABF5E10F-68B3-4DB0-9F06-D138B0CA8FBD}"/>
              </a:ext>
            </a:extLst>
          </p:cNvPr>
          <p:cNvSpPr/>
          <p:nvPr/>
        </p:nvSpPr>
        <p:spPr>
          <a:xfrm>
            <a:off x="621058" y="3294596"/>
            <a:ext cx="10467939"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internal energy is an </a:t>
            </a:r>
            <a:r>
              <a:rPr lang="en-US" b="1" dirty="0">
                <a:latin typeface="Arial" panose="020B0604020202020204" pitchFamily="34" charset="0"/>
                <a:cs typeface="Arial" panose="020B0604020202020204" pitchFamily="34" charset="0"/>
              </a:rPr>
              <a:t>extensive property</a:t>
            </a:r>
            <a:r>
              <a:rPr lang="en-US" dirty="0">
                <a:latin typeface="Arial" panose="020B0604020202020204" pitchFamily="34" charset="0"/>
                <a:cs typeface="Arial" panose="020B0604020202020204" pitchFamily="34" charset="0"/>
              </a:rPr>
              <a:t> of a system (a property that depends on the amount of substance present) and is measured in joules (1 </a:t>
            </a:r>
            <a:r>
              <a:rPr lang="en-US" i="1" dirty="0">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 1 kg 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s</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42BED3A0-47E2-483D-881A-5C034513B04D}"/>
              </a:ext>
            </a:extLst>
          </p:cNvPr>
          <p:cNvSpPr/>
          <p:nvPr/>
        </p:nvSpPr>
        <p:spPr>
          <a:xfrm>
            <a:off x="590038" y="4125593"/>
            <a:ext cx="10529978" cy="923330"/>
          </a:xfrm>
          <a:prstGeom prst="rect">
            <a:avLst/>
          </a:prstGeom>
        </p:spPr>
        <p:txBody>
          <a:bodyPr wrap="square">
            <a:spAutoFit/>
          </a:bodyPr>
          <a:lstStyle/>
          <a:p>
            <a:r>
              <a:rPr lang="en-US" dirty="0">
                <a:latin typeface="MinionPro-Regular"/>
              </a:rPr>
              <a:t>The molar internal energy, </a:t>
            </a:r>
            <a:r>
              <a:rPr lang="en-US" i="1" dirty="0">
                <a:latin typeface="MinionPro-It"/>
              </a:rPr>
              <a:t>U</a:t>
            </a:r>
            <a:r>
              <a:rPr lang="en-US" baseline="-25000" dirty="0">
                <a:latin typeface="MinionPro-It"/>
              </a:rPr>
              <a:t>m</a:t>
            </a:r>
            <a:r>
              <a:rPr lang="en-US" dirty="0">
                <a:latin typeface="MinionPro-Regular"/>
              </a:rPr>
              <a:t>, is the internal energy divided by the amount of substance in a system, </a:t>
            </a:r>
            <a:r>
              <a:rPr lang="en-US" i="1" dirty="0">
                <a:latin typeface="MinionPro-It"/>
              </a:rPr>
              <a:t>U</a:t>
            </a:r>
            <a:r>
              <a:rPr lang="en-US" baseline="-25000" dirty="0">
                <a:latin typeface="MinionPro-Regular"/>
              </a:rPr>
              <a:t>m</a:t>
            </a:r>
            <a:r>
              <a:rPr lang="en-US" dirty="0">
                <a:latin typeface="SymbolStd"/>
              </a:rPr>
              <a:t>= </a:t>
            </a:r>
            <a:r>
              <a:rPr lang="en-US" i="1" dirty="0">
                <a:latin typeface="MinionPro-It"/>
              </a:rPr>
              <a:t>U/n</a:t>
            </a:r>
            <a:r>
              <a:rPr lang="en-US" dirty="0">
                <a:latin typeface="MinionPro-Regular"/>
              </a:rPr>
              <a:t>; it is an </a:t>
            </a:r>
            <a:r>
              <a:rPr lang="en-US" b="1" dirty="0">
                <a:latin typeface="MinionPro-Regular"/>
              </a:rPr>
              <a:t>intensive property </a:t>
            </a:r>
            <a:r>
              <a:rPr lang="en-US" dirty="0">
                <a:latin typeface="MinionPro-Regular"/>
              </a:rPr>
              <a:t>(a property independent of the amount of substance) and is commonly reported in kilojoules</a:t>
            </a:r>
            <a:r>
              <a:rPr lang="en-US" b="1" dirty="0">
                <a:latin typeface="MinionPro-Regular"/>
              </a:rPr>
              <a:t> </a:t>
            </a:r>
            <a:r>
              <a:rPr lang="en-US" dirty="0">
                <a:latin typeface="MinionPro-Regular"/>
              </a:rPr>
              <a:t>per mole (kJ mol</a:t>
            </a:r>
            <a:r>
              <a:rPr lang="en-US" baseline="30000" dirty="0">
                <a:latin typeface="MinionPro-Regular"/>
              </a:rPr>
              <a:t>-1</a:t>
            </a:r>
            <a:r>
              <a:rPr lang="en-US" dirty="0">
                <a:latin typeface="MinionPro-Regular"/>
              </a:rPr>
              <a:t>).</a:t>
            </a:r>
            <a:endParaRPr lang="en-US" dirty="0"/>
          </a:p>
        </p:txBody>
      </p:sp>
    </p:spTree>
    <p:extLst>
      <p:ext uri="{BB962C8B-B14F-4D97-AF65-F5344CB8AC3E}">
        <p14:creationId xmlns:p14="http://schemas.microsoft.com/office/powerpoint/2010/main" val="32535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F9C7C7-47AC-4947-8500-05773D798E71}"/>
              </a:ext>
            </a:extLst>
          </p:cNvPr>
          <p:cNvSpPr/>
          <p:nvPr/>
        </p:nvSpPr>
        <p:spPr>
          <a:xfrm>
            <a:off x="707473" y="147451"/>
            <a:ext cx="2944268" cy="369332"/>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First Law of thermodynamics</a:t>
            </a:r>
          </a:p>
        </p:txBody>
      </p:sp>
      <p:sp>
        <p:nvSpPr>
          <p:cNvPr id="6" name="Rectangle 5">
            <a:extLst>
              <a:ext uri="{FF2B5EF4-FFF2-40B4-BE49-F238E27FC236}">
                <a16:creationId xmlns:a16="http://schemas.microsoft.com/office/drawing/2014/main" id="{5933A8C6-8C8F-46C7-8608-26CDCF0E58E0}"/>
              </a:ext>
            </a:extLst>
          </p:cNvPr>
          <p:cNvSpPr/>
          <p:nvPr/>
        </p:nvSpPr>
        <p:spPr>
          <a:xfrm>
            <a:off x="448574" y="643622"/>
            <a:ext cx="840212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States that the internal energy of an isolated system is constant</a:t>
            </a:r>
          </a:p>
        </p:txBody>
      </p:sp>
      <p:sp>
        <p:nvSpPr>
          <p:cNvPr id="7" name="Rectangle 6">
            <a:extLst>
              <a:ext uri="{FF2B5EF4-FFF2-40B4-BE49-F238E27FC236}">
                <a16:creationId xmlns:a16="http://schemas.microsoft.com/office/drawing/2014/main" id="{2941A705-DCEF-49BD-8FA8-773790F0D977}"/>
              </a:ext>
            </a:extLst>
          </p:cNvPr>
          <p:cNvSpPr/>
          <p:nvPr/>
        </p:nvSpPr>
        <p:spPr>
          <a:xfrm>
            <a:off x="600974" y="1012954"/>
            <a:ext cx="840212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Energy can not be created nor can it be destroyed </a:t>
            </a:r>
          </a:p>
        </p:txBody>
      </p:sp>
      <p:sp>
        <p:nvSpPr>
          <p:cNvPr id="8" name="Rectangle 7">
            <a:extLst>
              <a:ext uri="{FF2B5EF4-FFF2-40B4-BE49-F238E27FC236}">
                <a16:creationId xmlns:a16="http://schemas.microsoft.com/office/drawing/2014/main" id="{81946D73-2ACF-41D9-82AA-CA66CAAA3676}"/>
              </a:ext>
            </a:extLst>
          </p:cNvPr>
          <p:cNvSpPr/>
          <p:nvPr/>
        </p:nvSpPr>
        <p:spPr>
          <a:xfrm>
            <a:off x="448573" y="1468883"/>
            <a:ext cx="909224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system can exchange energy with its surroundings in the form of heat (</a:t>
            </a:r>
            <a:r>
              <a:rPr lang="en-US" i="1" dirty="0">
                <a:latin typeface="Arial" panose="020B0604020202020204" pitchFamily="34" charset="0"/>
                <a:cs typeface="Arial" panose="020B0604020202020204" pitchFamily="34" charset="0"/>
              </a:rPr>
              <a:t>q</a:t>
            </a:r>
            <a:r>
              <a:rPr lang="en-US" dirty="0">
                <a:latin typeface="Arial" panose="020B0604020202020204" pitchFamily="34" charset="0"/>
                <a:cs typeface="Arial" panose="020B0604020202020204" pitchFamily="34" charset="0"/>
              </a:rPr>
              <a:t>) or work (</a:t>
            </a:r>
            <a:r>
              <a:rPr lang="en-US" i="1"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5DEB66AC-F0B7-4E14-A060-3218B1DBC85E}"/>
              </a:ext>
            </a:extLst>
          </p:cNvPr>
          <p:cNvSpPr/>
          <p:nvPr/>
        </p:nvSpPr>
        <p:spPr>
          <a:xfrm>
            <a:off x="448572" y="1838215"/>
            <a:ext cx="108089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For an isolated system, any work done on the system or by the system will be  on the expenses of heat to keep the internal energy of the system unchanged as the first law states.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5858EEA-3A9A-4BD6-A87A-575965359C07}"/>
                  </a:ext>
                </a:extLst>
              </p:cNvPr>
              <p:cNvSpPr txBox="1"/>
              <p:nvPr/>
            </p:nvSpPr>
            <p:spPr>
              <a:xfrm>
                <a:off x="2519666" y="2554664"/>
                <a:ext cx="12557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oMath>
                  </m:oMathPara>
                </a14:m>
                <a:endParaRPr lang="en-US" dirty="0"/>
              </a:p>
            </p:txBody>
          </p:sp>
        </mc:Choice>
        <mc:Fallback xmlns="">
          <p:sp>
            <p:nvSpPr>
              <p:cNvPr id="10" name="TextBox 9">
                <a:extLst>
                  <a:ext uri="{FF2B5EF4-FFF2-40B4-BE49-F238E27FC236}">
                    <a16:creationId xmlns:a16="http://schemas.microsoft.com/office/drawing/2014/main" id="{45858EEA-3A9A-4BD6-A87A-575965359C07}"/>
                  </a:ext>
                </a:extLst>
              </p:cNvPr>
              <p:cNvSpPr txBox="1">
                <a:spLocks noRot="1" noChangeAspect="1" noMove="1" noResize="1" noEditPoints="1" noAdjustHandles="1" noChangeArrowheads="1" noChangeShapeType="1" noTextEdit="1"/>
              </p:cNvSpPr>
              <p:nvPr/>
            </p:nvSpPr>
            <p:spPr>
              <a:xfrm>
                <a:off x="2519666" y="2554664"/>
                <a:ext cx="1255728" cy="276999"/>
              </a:xfrm>
              <a:prstGeom prst="rect">
                <a:avLst/>
              </a:prstGeom>
              <a:blipFill>
                <a:blip r:embed="rId2"/>
                <a:stretch>
                  <a:fillRect l="-2913" r="-1456" b="-2608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8E634BA-F662-4EBF-BC7F-F2332337F8C4}"/>
              </a:ext>
            </a:extLst>
          </p:cNvPr>
          <p:cNvSpPr/>
          <p:nvPr/>
        </p:nvSpPr>
        <p:spPr>
          <a:xfrm>
            <a:off x="4544830" y="2508497"/>
            <a:ext cx="4458272"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First Law of thermodynamics</a:t>
            </a:r>
          </a:p>
        </p:txBody>
      </p:sp>
      <p:grpSp>
        <p:nvGrpSpPr>
          <p:cNvPr id="14" name="Group 13">
            <a:extLst>
              <a:ext uri="{FF2B5EF4-FFF2-40B4-BE49-F238E27FC236}">
                <a16:creationId xmlns:a16="http://schemas.microsoft.com/office/drawing/2014/main" id="{4AA98A25-A034-408F-AA88-A4F7264A6719}"/>
              </a:ext>
            </a:extLst>
          </p:cNvPr>
          <p:cNvGrpSpPr/>
          <p:nvPr/>
        </p:nvGrpSpPr>
        <p:grpSpPr>
          <a:xfrm>
            <a:off x="765593" y="2997960"/>
            <a:ext cx="8458200" cy="2241338"/>
            <a:chOff x="829573" y="3795505"/>
            <a:chExt cx="8458200" cy="2241338"/>
          </a:xfrm>
        </p:grpSpPr>
        <p:pic>
          <p:nvPicPr>
            <p:cNvPr id="12" name="Picture 15">
              <a:extLst>
                <a:ext uri="{FF2B5EF4-FFF2-40B4-BE49-F238E27FC236}">
                  <a16:creationId xmlns:a16="http://schemas.microsoft.com/office/drawing/2014/main" id="{2230A7F5-5FD8-4839-A74D-288AB2C4B8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84"/>
            <a:stretch/>
          </p:blipFill>
          <p:spPr bwMode="auto">
            <a:xfrm>
              <a:off x="829573" y="4140679"/>
              <a:ext cx="8458200" cy="18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F27026E-8797-42A3-953F-E72AAC0D8E88}"/>
                </a:ext>
              </a:extLst>
            </p:cNvPr>
            <p:cNvSpPr/>
            <p:nvPr/>
          </p:nvSpPr>
          <p:spPr>
            <a:xfrm>
              <a:off x="2276273" y="3795505"/>
              <a:ext cx="5778944"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Sign Conventions for Work and Heat</a:t>
              </a:r>
            </a:p>
          </p:txBody>
        </p:sp>
      </p:grpSp>
      <p:sp>
        <p:nvSpPr>
          <p:cNvPr id="15" name="Rectangle 14">
            <a:extLst>
              <a:ext uri="{FF2B5EF4-FFF2-40B4-BE49-F238E27FC236}">
                <a16:creationId xmlns:a16="http://schemas.microsoft.com/office/drawing/2014/main" id="{E4176FAD-20DA-4B75-B5EF-8782F0AC4C44}"/>
              </a:ext>
            </a:extLst>
          </p:cNvPr>
          <p:cNvSpPr/>
          <p:nvPr/>
        </p:nvSpPr>
        <p:spPr>
          <a:xfrm>
            <a:off x="1213449" y="5381437"/>
            <a:ext cx="7490603" cy="646331"/>
          </a:xfrm>
          <a:prstGeom prst="rect">
            <a:avLst/>
          </a:prstGeom>
        </p:spPr>
        <p:txBody>
          <a:bodyPr wrap="square">
            <a:spAutoFit/>
          </a:bodyPr>
          <a:lstStyle/>
          <a:p>
            <a:r>
              <a:rPr lang="en-US" b="1" i="1" dirty="0">
                <a:solidFill>
                  <a:srgbClr val="00131C"/>
                </a:solidFill>
                <a:latin typeface="MyriadPro-It"/>
              </a:rPr>
              <a:t>A note on good practice </a:t>
            </a:r>
            <a:r>
              <a:rPr lang="en-US" b="1" dirty="0">
                <a:solidFill>
                  <a:srgbClr val="000000"/>
                </a:solidFill>
                <a:latin typeface="MinionPro-Regular"/>
              </a:rPr>
              <a:t>Always include the sign of </a:t>
            </a:r>
            <a:r>
              <a:rPr lang="en-US" b="1" dirty="0">
                <a:solidFill>
                  <a:srgbClr val="000000"/>
                </a:solidFill>
                <a:latin typeface="SymbolStd"/>
              </a:rPr>
              <a:t>Δ</a:t>
            </a:r>
            <a:r>
              <a:rPr lang="en-US" b="1" i="1" dirty="0">
                <a:solidFill>
                  <a:srgbClr val="000000"/>
                </a:solidFill>
                <a:latin typeface="MinionPro-It"/>
              </a:rPr>
              <a:t>U </a:t>
            </a:r>
            <a:r>
              <a:rPr lang="en-US" b="1" dirty="0">
                <a:solidFill>
                  <a:srgbClr val="000000"/>
                </a:solidFill>
                <a:latin typeface="MinionPro-Regular"/>
              </a:rPr>
              <a:t>(and of </a:t>
            </a:r>
            <a:r>
              <a:rPr lang="en-US" b="1" dirty="0">
                <a:solidFill>
                  <a:srgbClr val="000000"/>
                </a:solidFill>
                <a:latin typeface="SymbolStd"/>
              </a:rPr>
              <a:t>Δ</a:t>
            </a:r>
            <a:r>
              <a:rPr lang="en-US" b="1" i="1" dirty="0">
                <a:solidFill>
                  <a:srgbClr val="000000"/>
                </a:solidFill>
                <a:latin typeface="MinionPro-It"/>
              </a:rPr>
              <a:t>X </a:t>
            </a:r>
            <a:r>
              <a:rPr lang="en-US" b="1" dirty="0">
                <a:solidFill>
                  <a:srgbClr val="000000"/>
                </a:solidFill>
                <a:latin typeface="MinionPro-Regular"/>
              </a:rPr>
              <a:t>in general), even if it is positive.</a:t>
            </a:r>
            <a:endParaRPr lang="en-US" b="1" dirty="0"/>
          </a:p>
        </p:txBody>
      </p:sp>
    </p:spTree>
    <p:extLst>
      <p:ext uri="{BB962C8B-B14F-4D97-AF65-F5344CB8AC3E}">
        <p14:creationId xmlns:p14="http://schemas.microsoft.com/office/powerpoint/2010/main" val="14509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042B8-879A-42F6-AA60-84FA3F1EB654}"/>
              </a:ext>
            </a:extLst>
          </p:cNvPr>
          <p:cNvSpPr/>
          <p:nvPr/>
        </p:nvSpPr>
        <p:spPr>
          <a:xfrm>
            <a:off x="443097" y="190583"/>
            <a:ext cx="254268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Expansion work</a:t>
            </a:r>
          </a:p>
        </p:txBody>
      </p:sp>
      <p:sp>
        <p:nvSpPr>
          <p:cNvPr id="3" name="Rectangle 2">
            <a:extLst>
              <a:ext uri="{FF2B5EF4-FFF2-40B4-BE49-F238E27FC236}">
                <a16:creationId xmlns:a16="http://schemas.microsoft.com/office/drawing/2014/main" id="{56CE3538-1E2D-402F-990F-CB8546733E49}"/>
              </a:ext>
            </a:extLst>
          </p:cNvPr>
          <p:cNvSpPr/>
          <p:nvPr/>
        </p:nvSpPr>
        <p:spPr>
          <a:xfrm>
            <a:off x="443097" y="652248"/>
            <a:ext cx="697562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expansion work</a:t>
            </a:r>
            <a:r>
              <a:rPr lang="en-US" dirty="0">
                <a:latin typeface="Arial" panose="020B0604020202020204" pitchFamily="34" charset="0"/>
                <a:cs typeface="Arial" panose="020B0604020202020204" pitchFamily="34" charset="0"/>
              </a:rPr>
              <a:t>, the work arising from a change in volume.</a:t>
            </a:r>
          </a:p>
        </p:txBody>
      </p:sp>
      <p:sp>
        <p:nvSpPr>
          <p:cNvPr id="4" name="Rectangle 3">
            <a:extLst>
              <a:ext uri="{FF2B5EF4-FFF2-40B4-BE49-F238E27FC236}">
                <a16:creationId xmlns:a16="http://schemas.microsoft.com/office/drawing/2014/main" id="{5673F559-F267-43EE-A7EC-F12F3457109A}"/>
              </a:ext>
            </a:extLst>
          </p:cNvPr>
          <p:cNvSpPr/>
          <p:nvPr/>
        </p:nvSpPr>
        <p:spPr>
          <a:xfrm>
            <a:off x="443097" y="1113913"/>
            <a:ext cx="9753326" cy="369332"/>
          </a:xfrm>
          <a:prstGeom prst="rect">
            <a:avLst/>
          </a:prstGeom>
        </p:spPr>
        <p:txBody>
          <a:bodyPr wrap="square">
            <a:spAutoFit/>
          </a:bodyPr>
          <a:lstStyle/>
          <a:p>
            <a:r>
              <a:rPr lang="en-US" dirty="0">
                <a:latin typeface="MinionPro-Regular"/>
              </a:rPr>
              <a:t>This type of work includes the work done by a gas as it expands and drives back the atmosphere</a:t>
            </a:r>
            <a:endParaRPr lang="en-US" dirty="0"/>
          </a:p>
        </p:txBody>
      </p:sp>
      <p:sp>
        <p:nvSpPr>
          <p:cNvPr id="5" name="Rectangle 4">
            <a:extLst>
              <a:ext uri="{FF2B5EF4-FFF2-40B4-BE49-F238E27FC236}">
                <a16:creationId xmlns:a16="http://schemas.microsoft.com/office/drawing/2014/main" id="{5A41A29A-C426-45C6-AB55-65D8921950DA}"/>
              </a:ext>
            </a:extLst>
          </p:cNvPr>
          <p:cNvSpPr/>
          <p:nvPr/>
        </p:nvSpPr>
        <p:spPr>
          <a:xfrm>
            <a:off x="1025652" y="1483245"/>
            <a:ext cx="7722627" cy="369332"/>
          </a:xfrm>
          <a:prstGeom prst="rect">
            <a:avLst/>
          </a:prstGeom>
        </p:spPr>
        <p:txBody>
          <a:bodyPr wrap="none">
            <a:spAutoFit/>
          </a:bodyPr>
          <a:lstStyle/>
          <a:p>
            <a:r>
              <a:rPr lang="en-US" dirty="0">
                <a:latin typeface="MinionPro-Regular"/>
              </a:rPr>
              <a:t>For infinitesimal changes in the variables, the first law can be written in the form</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4B508E-1158-4D66-8C1B-BB526A5FC264}"/>
                  </a:ext>
                </a:extLst>
              </p:cNvPr>
              <p:cNvSpPr txBox="1"/>
              <p:nvPr/>
            </p:nvSpPr>
            <p:spPr>
              <a:xfrm>
                <a:off x="3339747" y="1944910"/>
                <a:ext cx="15472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𝑑𝑈</m:t>
                      </m:r>
                      <m:r>
                        <a:rPr lang="en-US" b="0" i="1" smtClean="0">
                          <a:latin typeface="Cambria Math" panose="02040503050406030204" pitchFamily="18" charset="0"/>
                        </a:rPr>
                        <m:t>=</m:t>
                      </m:r>
                      <m:r>
                        <a:rPr lang="en-US" b="0" i="1" smtClean="0">
                          <a:latin typeface="Cambria Math" panose="02040503050406030204" pitchFamily="18" charset="0"/>
                        </a:rPr>
                        <m:t>𝑑𝑞</m:t>
                      </m:r>
                      <m:r>
                        <a:rPr lang="en-US" b="0" i="1" smtClean="0">
                          <a:latin typeface="Cambria Math" panose="02040503050406030204" pitchFamily="18" charset="0"/>
                        </a:rPr>
                        <m:t>+</m:t>
                      </m:r>
                      <m:r>
                        <a:rPr lang="en-US" b="0" i="1" smtClean="0">
                          <a:latin typeface="Cambria Math" panose="02040503050406030204" pitchFamily="18" charset="0"/>
                        </a:rPr>
                        <m:t>𝑑𝑤</m:t>
                      </m:r>
                    </m:oMath>
                  </m:oMathPara>
                </a14:m>
                <a:endParaRPr lang="en-US" dirty="0"/>
              </a:p>
            </p:txBody>
          </p:sp>
        </mc:Choice>
        <mc:Fallback xmlns="">
          <p:sp>
            <p:nvSpPr>
              <p:cNvPr id="6" name="TextBox 5">
                <a:extLst>
                  <a:ext uri="{FF2B5EF4-FFF2-40B4-BE49-F238E27FC236}">
                    <a16:creationId xmlns:a16="http://schemas.microsoft.com/office/drawing/2014/main" id="{764B508E-1158-4D66-8C1B-BB526A5FC264}"/>
                  </a:ext>
                </a:extLst>
              </p:cNvPr>
              <p:cNvSpPr txBox="1">
                <a:spLocks noRot="1" noChangeAspect="1" noMove="1" noResize="1" noEditPoints="1" noAdjustHandles="1" noChangeArrowheads="1" noChangeShapeType="1" noTextEdit="1"/>
              </p:cNvSpPr>
              <p:nvPr/>
            </p:nvSpPr>
            <p:spPr>
              <a:xfrm>
                <a:off x="3339747" y="1944910"/>
                <a:ext cx="1547218" cy="276999"/>
              </a:xfrm>
              <a:prstGeom prst="rect">
                <a:avLst/>
              </a:prstGeom>
              <a:blipFill>
                <a:blip r:embed="rId2"/>
                <a:stretch>
                  <a:fillRect l="-1969" r="-1575" b="-3777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67A50DC-AEB5-4B23-AD56-798D9826F8DF}"/>
              </a:ext>
            </a:extLst>
          </p:cNvPr>
          <p:cNvSpPr/>
          <p:nvPr/>
        </p:nvSpPr>
        <p:spPr>
          <a:xfrm>
            <a:off x="3363409" y="2683574"/>
            <a:ext cx="1380506"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F</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z</a:t>
            </a: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7E2D87F-168C-4E99-B37C-04A433FA5392}"/>
              </a:ext>
            </a:extLst>
          </p:cNvPr>
          <p:cNvSpPr/>
          <p:nvPr/>
        </p:nvSpPr>
        <p:spPr>
          <a:xfrm>
            <a:off x="1025652" y="2314242"/>
            <a:ext cx="2753126" cy="369332"/>
          </a:xfrm>
          <a:prstGeom prst="rect">
            <a:avLst/>
          </a:prstGeom>
        </p:spPr>
        <p:txBody>
          <a:bodyPr wrap="none">
            <a:spAutoFit/>
          </a:bodyPr>
          <a:lstStyle/>
          <a:p>
            <a:r>
              <a:rPr lang="en-US" dirty="0">
                <a:latin typeface="MinionPro-Regular"/>
              </a:rPr>
              <a:t>The work done definition is</a:t>
            </a:r>
            <a:endParaRPr lang="en-US" dirty="0"/>
          </a:p>
        </p:txBody>
      </p:sp>
      <p:grpSp>
        <p:nvGrpSpPr>
          <p:cNvPr id="11" name="Group 10">
            <a:extLst>
              <a:ext uri="{FF2B5EF4-FFF2-40B4-BE49-F238E27FC236}">
                <a16:creationId xmlns:a16="http://schemas.microsoft.com/office/drawing/2014/main" id="{0C8BAECE-5D21-45DC-97F0-7D075ED88B52}"/>
              </a:ext>
            </a:extLst>
          </p:cNvPr>
          <p:cNvGrpSpPr/>
          <p:nvPr/>
        </p:nvGrpSpPr>
        <p:grpSpPr>
          <a:xfrm>
            <a:off x="6096000" y="2683574"/>
            <a:ext cx="3096882" cy="3152846"/>
            <a:chOff x="-1015" y="0"/>
            <a:chExt cx="1412620" cy="1652321"/>
          </a:xfrm>
        </p:grpSpPr>
        <p:pic>
          <p:nvPicPr>
            <p:cNvPr id="12" name="Picture 11">
              <a:extLst>
                <a:ext uri="{FF2B5EF4-FFF2-40B4-BE49-F238E27FC236}">
                  <a16:creationId xmlns:a16="http://schemas.microsoft.com/office/drawing/2014/main" id="{B4D38B85-CD86-4EF2-910A-C3612471209C}"/>
                </a:ext>
              </a:extLst>
            </p:cNvPr>
            <p:cNvPicPr/>
            <p:nvPr/>
          </p:nvPicPr>
          <p:blipFill>
            <a:blip r:embed="rId3"/>
            <a:stretch>
              <a:fillRect/>
            </a:stretch>
          </p:blipFill>
          <p:spPr>
            <a:xfrm>
              <a:off x="2032" y="2336"/>
              <a:ext cx="594360" cy="164592"/>
            </a:xfrm>
            <a:prstGeom prst="rect">
              <a:avLst/>
            </a:prstGeom>
          </p:spPr>
        </p:pic>
        <p:sp>
          <p:nvSpPr>
            <p:cNvPr id="13" name="Shape 2230">
              <a:extLst>
                <a:ext uri="{FF2B5EF4-FFF2-40B4-BE49-F238E27FC236}">
                  <a16:creationId xmlns:a16="http://schemas.microsoft.com/office/drawing/2014/main" id="{1A9823CA-8901-4C60-9ECC-EF6C4112A6F5}"/>
                </a:ext>
              </a:extLst>
            </p:cNvPr>
            <p:cNvSpPr/>
            <p:nvPr/>
          </p:nvSpPr>
          <p:spPr>
            <a:xfrm>
              <a:off x="0" y="0"/>
              <a:ext cx="300552" cy="168211"/>
            </a:xfrm>
            <a:custGeom>
              <a:avLst/>
              <a:gdLst/>
              <a:ahLst/>
              <a:cxnLst/>
              <a:rect l="0" t="0" r="0" b="0"/>
              <a:pathLst>
                <a:path w="300552" h="168211">
                  <a:moveTo>
                    <a:pt x="300552" y="0"/>
                  </a:moveTo>
                  <a:lnTo>
                    <a:pt x="300552" y="6261"/>
                  </a:lnTo>
                  <a:lnTo>
                    <a:pt x="300545" y="6261"/>
                  </a:lnTo>
                  <a:cubicBezTo>
                    <a:pt x="239116" y="6261"/>
                    <a:pt x="182067" y="11455"/>
                    <a:pt x="134823" y="20307"/>
                  </a:cubicBezTo>
                  <a:cubicBezTo>
                    <a:pt x="87605" y="29146"/>
                    <a:pt x="50152" y="41745"/>
                    <a:pt x="28219" y="56172"/>
                  </a:cubicBezTo>
                  <a:cubicBezTo>
                    <a:pt x="13513" y="65811"/>
                    <a:pt x="6198" y="75946"/>
                    <a:pt x="6261" y="85674"/>
                  </a:cubicBezTo>
                  <a:cubicBezTo>
                    <a:pt x="6198" y="95403"/>
                    <a:pt x="13513" y="105549"/>
                    <a:pt x="28219" y="115189"/>
                  </a:cubicBezTo>
                  <a:cubicBezTo>
                    <a:pt x="42824" y="124790"/>
                    <a:pt x="64364" y="133617"/>
                    <a:pt x="91072" y="141021"/>
                  </a:cubicBezTo>
                  <a:cubicBezTo>
                    <a:pt x="144488" y="155854"/>
                    <a:pt x="218605" y="165088"/>
                    <a:pt x="300495" y="165088"/>
                  </a:cubicBezTo>
                  <a:lnTo>
                    <a:pt x="300552" y="165088"/>
                  </a:lnTo>
                  <a:lnTo>
                    <a:pt x="300552" y="168211"/>
                  </a:lnTo>
                  <a:lnTo>
                    <a:pt x="240613" y="166535"/>
                  </a:lnTo>
                  <a:cubicBezTo>
                    <a:pt x="105074" y="158840"/>
                    <a:pt x="3124" y="125568"/>
                    <a:pt x="3124" y="85674"/>
                  </a:cubicBezTo>
                  <a:lnTo>
                    <a:pt x="3124" y="98451"/>
                  </a:lnTo>
                  <a:cubicBezTo>
                    <a:pt x="1092" y="94361"/>
                    <a:pt x="25" y="90106"/>
                    <a:pt x="0" y="85674"/>
                  </a:cubicBezTo>
                  <a:cubicBezTo>
                    <a:pt x="64" y="72619"/>
                    <a:pt x="9385" y="61049"/>
                    <a:pt x="24790" y="50940"/>
                  </a:cubicBezTo>
                  <a:cubicBezTo>
                    <a:pt x="40259" y="40780"/>
                    <a:pt x="62281" y="31826"/>
                    <a:pt x="89408" y="24308"/>
                  </a:cubicBezTo>
                  <a:cubicBezTo>
                    <a:pt x="130051" y="13021"/>
                    <a:pt x="182160" y="4998"/>
                    <a:pt x="240430" y="1687"/>
                  </a:cubicBezTo>
                  <a:lnTo>
                    <a:pt x="300552"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4" name="Shape 2231">
              <a:extLst>
                <a:ext uri="{FF2B5EF4-FFF2-40B4-BE49-F238E27FC236}">
                  <a16:creationId xmlns:a16="http://schemas.microsoft.com/office/drawing/2014/main" id="{6C30B0A8-33EE-476A-ADFD-9EE6AF06B2EE}"/>
                </a:ext>
              </a:extLst>
            </p:cNvPr>
            <p:cNvSpPr/>
            <p:nvPr/>
          </p:nvSpPr>
          <p:spPr>
            <a:xfrm>
              <a:off x="300552" y="0"/>
              <a:ext cx="300552" cy="168211"/>
            </a:xfrm>
            <a:custGeom>
              <a:avLst/>
              <a:gdLst/>
              <a:ahLst/>
              <a:cxnLst/>
              <a:rect l="0" t="0" r="0" b="0"/>
              <a:pathLst>
                <a:path w="300552" h="168211">
                  <a:moveTo>
                    <a:pt x="6" y="0"/>
                  </a:moveTo>
                  <a:cubicBezTo>
                    <a:pt x="61779" y="0"/>
                    <a:pt x="119170" y="5207"/>
                    <a:pt x="166859" y="14160"/>
                  </a:cubicBezTo>
                  <a:cubicBezTo>
                    <a:pt x="214573" y="23126"/>
                    <a:pt x="252546" y="35737"/>
                    <a:pt x="275761" y="50940"/>
                  </a:cubicBezTo>
                  <a:cubicBezTo>
                    <a:pt x="291167" y="61049"/>
                    <a:pt x="300488" y="72619"/>
                    <a:pt x="300552" y="85674"/>
                  </a:cubicBezTo>
                  <a:cubicBezTo>
                    <a:pt x="300526" y="90106"/>
                    <a:pt x="299447" y="94361"/>
                    <a:pt x="297428" y="98451"/>
                  </a:cubicBezTo>
                  <a:lnTo>
                    <a:pt x="297428" y="85674"/>
                  </a:lnTo>
                  <a:cubicBezTo>
                    <a:pt x="297428" y="131267"/>
                    <a:pt x="164255" y="168211"/>
                    <a:pt x="6" y="168211"/>
                  </a:cubicBezTo>
                  <a:lnTo>
                    <a:pt x="0" y="168211"/>
                  </a:lnTo>
                  <a:lnTo>
                    <a:pt x="0" y="165088"/>
                  </a:lnTo>
                  <a:lnTo>
                    <a:pt x="32" y="165088"/>
                  </a:lnTo>
                  <a:cubicBezTo>
                    <a:pt x="61436" y="165088"/>
                    <a:pt x="118485" y="159893"/>
                    <a:pt x="165716" y="151041"/>
                  </a:cubicBezTo>
                  <a:cubicBezTo>
                    <a:pt x="212935" y="142202"/>
                    <a:pt x="250400" y="129616"/>
                    <a:pt x="272332" y="115189"/>
                  </a:cubicBezTo>
                  <a:cubicBezTo>
                    <a:pt x="287026" y="105549"/>
                    <a:pt x="294354" y="95403"/>
                    <a:pt x="294291" y="85674"/>
                  </a:cubicBezTo>
                  <a:cubicBezTo>
                    <a:pt x="294354" y="75946"/>
                    <a:pt x="287026" y="65811"/>
                    <a:pt x="272332" y="56172"/>
                  </a:cubicBezTo>
                  <a:cubicBezTo>
                    <a:pt x="257715" y="46571"/>
                    <a:pt x="236188" y="37732"/>
                    <a:pt x="209467" y="30328"/>
                  </a:cubicBezTo>
                  <a:cubicBezTo>
                    <a:pt x="156039" y="15507"/>
                    <a:pt x="81921" y="6261"/>
                    <a:pt x="70" y="6261"/>
                  </a:cubicBezTo>
                  <a:lnTo>
                    <a:pt x="0" y="6261"/>
                  </a:lnTo>
                  <a:lnTo>
                    <a:pt x="0" y="0"/>
                  </a:lnTo>
                  <a:lnTo>
                    <a:pt x="6"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5" name="Shape 2232">
              <a:extLst>
                <a:ext uri="{FF2B5EF4-FFF2-40B4-BE49-F238E27FC236}">
                  <a16:creationId xmlns:a16="http://schemas.microsoft.com/office/drawing/2014/main" id="{0FBA5554-D993-48C5-8FC7-D2E3579BEC7A}"/>
                </a:ext>
              </a:extLst>
            </p:cNvPr>
            <p:cNvSpPr/>
            <p:nvPr/>
          </p:nvSpPr>
          <p:spPr>
            <a:xfrm>
              <a:off x="2718" y="1481912"/>
              <a:ext cx="595655" cy="85661"/>
            </a:xfrm>
            <a:custGeom>
              <a:avLst/>
              <a:gdLst/>
              <a:ahLst/>
              <a:cxnLst/>
              <a:rect l="0" t="0" r="0" b="0"/>
              <a:pathLst>
                <a:path w="595655" h="85661">
                  <a:moveTo>
                    <a:pt x="297840" y="0"/>
                  </a:moveTo>
                  <a:cubicBezTo>
                    <a:pt x="359054" y="0"/>
                    <a:pt x="415912" y="5207"/>
                    <a:pt x="463182" y="14160"/>
                  </a:cubicBezTo>
                  <a:cubicBezTo>
                    <a:pt x="510451" y="23126"/>
                    <a:pt x="548081" y="35737"/>
                    <a:pt x="571093" y="50940"/>
                  </a:cubicBezTo>
                  <a:cubicBezTo>
                    <a:pt x="586372" y="61049"/>
                    <a:pt x="595592" y="72619"/>
                    <a:pt x="595655" y="85661"/>
                  </a:cubicBezTo>
                  <a:lnTo>
                    <a:pt x="589394" y="85661"/>
                  </a:lnTo>
                  <a:cubicBezTo>
                    <a:pt x="589458" y="75920"/>
                    <a:pt x="582193" y="65798"/>
                    <a:pt x="567639" y="56159"/>
                  </a:cubicBezTo>
                  <a:cubicBezTo>
                    <a:pt x="553161" y="46571"/>
                    <a:pt x="531825" y="37744"/>
                    <a:pt x="505371" y="30328"/>
                  </a:cubicBezTo>
                  <a:cubicBezTo>
                    <a:pt x="452425" y="15494"/>
                    <a:pt x="378968" y="6261"/>
                    <a:pt x="297840" y="6261"/>
                  </a:cubicBezTo>
                  <a:cubicBezTo>
                    <a:pt x="236982" y="6261"/>
                    <a:pt x="180442" y="11455"/>
                    <a:pt x="133642" y="20307"/>
                  </a:cubicBezTo>
                  <a:cubicBezTo>
                    <a:pt x="86855" y="29146"/>
                    <a:pt x="49746" y="41745"/>
                    <a:pt x="28029" y="56159"/>
                  </a:cubicBezTo>
                  <a:cubicBezTo>
                    <a:pt x="13462" y="65798"/>
                    <a:pt x="6198" y="75920"/>
                    <a:pt x="6261" y="85661"/>
                  </a:cubicBezTo>
                  <a:lnTo>
                    <a:pt x="0" y="85661"/>
                  </a:lnTo>
                  <a:cubicBezTo>
                    <a:pt x="63" y="72619"/>
                    <a:pt x="9296" y="61049"/>
                    <a:pt x="24574" y="50940"/>
                  </a:cubicBezTo>
                  <a:cubicBezTo>
                    <a:pt x="39916" y="40780"/>
                    <a:pt x="61747" y="31826"/>
                    <a:pt x="88608" y="24308"/>
                  </a:cubicBezTo>
                  <a:cubicBezTo>
                    <a:pt x="142329" y="9258"/>
                    <a:pt x="216217" y="12"/>
                    <a:pt x="297840"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16" name="Shape 2233">
              <a:extLst>
                <a:ext uri="{FF2B5EF4-FFF2-40B4-BE49-F238E27FC236}">
                  <a16:creationId xmlns:a16="http://schemas.microsoft.com/office/drawing/2014/main" id="{FF13C732-A47A-47FF-8EB2-254349D08E4B}"/>
                </a:ext>
              </a:extLst>
            </p:cNvPr>
            <p:cNvSpPr/>
            <p:nvPr/>
          </p:nvSpPr>
          <p:spPr>
            <a:xfrm>
              <a:off x="3124" y="670483"/>
              <a:ext cx="594843" cy="165075"/>
            </a:xfrm>
            <a:custGeom>
              <a:avLst/>
              <a:gdLst/>
              <a:ahLst/>
              <a:cxnLst/>
              <a:rect l="0" t="0" r="0" b="0"/>
              <a:pathLst>
                <a:path w="594843" h="165075">
                  <a:moveTo>
                    <a:pt x="297434" y="0"/>
                  </a:moveTo>
                  <a:cubicBezTo>
                    <a:pt x="461683" y="0"/>
                    <a:pt x="594843" y="36944"/>
                    <a:pt x="594843" y="82538"/>
                  </a:cubicBezTo>
                  <a:cubicBezTo>
                    <a:pt x="594843" y="128118"/>
                    <a:pt x="461683" y="165075"/>
                    <a:pt x="297434" y="165075"/>
                  </a:cubicBezTo>
                  <a:cubicBezTo>
                    <a:pt x="133147" y="165075"/>
                    <a:pt x="0" y="128118"/>
                    <a:pt x="0" y="82538"/>
                  </a:cubicBezTo>
                  <a:cubicBezTo>
                    <a:pt x="0" y="36944"/>
                    <a:pt x="133147" y="0"/>
                    <a:pt x="297434" y="0"/>
                  </a:cubicBezTo>
                  <a:close/>
                </a:path>
              </a:pathLst>
            </a:custGeom>
            <a:ln w="0" cap="flat">
              <a:miter lim="127000"/>
            </a:ln>
          </p:spPr>
          <p:style>
            <a:lnRef idx="0">
              <a:srgbClr val="000000">
                <a:alpha val="0"/>
              </a:srgbClr>
            </a:lnRef>
            <a:fillRef idx="1">
              <a:srgbClr val="948D89"/>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B42E0D2-158D-41D8-A35D-DC28FAACFA35}"/>
                </a:ext>
              </a:extLst>
            </p:cNvPr>
            <p:cNvPicPr/>
            <p:nvPr/>
          </p:nvPicPr>
          <p:blipFill>
            <a:blip r:embed="rId4"/>
            <a:stretch>
              <a:fillRect/>
            </a:stretch>
          </p:blipFill>
          <p:spPr>
            <a:xfrm>
              <a:off x="-1015" y="94793"/>
              <a:ext cx="600456" cy="1557528"/>
            </a:xfrm>
            <a:prstGeom prst="rect">
              <a:avLst/>
            </a:prstGeom>
          </p:spPr>
        </p:pic>
        <p:pic>
          <p:nvPicPr>
            <p:cNvPr id="18" name="Picture 17">
              <a:extLst>
                <a:ext uri="{FF2B5EF4-FFF2-40B4-BE49-F238E27FC236}">
                  <a16:creationId xmlns:a16="http://schemas.microsoft.com/office/drawing/2014/main" id="{F0A4E086-064A-4CEC-9D7A-38468ACA2CB8}"/>
                </a:ext>
              </a:extLst>
            </p:cNvPr>
            <p:cNvPicPr/>
            <p:nvPr/>
          </p:nvPicPr>
          <p:blipFill>
            <a:blip r:embed="rId4"/>
            <a:stretch>
              <a:fillRect/>
            </a:stretch>
          </p:blipFill>
          <p:spPr>
            <a:xfrm>
              <a:off x="-1015" y="94793"/>
              <a:ext cx="600456" cy="1557528"/>
            </a:xfrm>
            <a:prstGeom prst="rect">
              <a:avLst/>
            </a:prstGeom>
          </p:spPr>
        </p:pic>
        <p:pic>
          <p:nvPicPr>
            <p:cNvPr id="19" name="Picture 18">
              <a:extLst>
                <a:ext uri="{FF2B5EF4-FFF2-40B4-BE49-F238E27FC236}">
                  <a16:creationId xmlns:a16="http://schemas.microsoft.com/office/drawing/2014/main" id="{FBE4CC0A-2574-4258-A14E-8CCF6FA6C8ED}"/>
                </a:ext>
              </a:extLst>
            </p:cNvPr>
            <p:cNvPicPr/>
            <p:nvPr/>
          </p:nvPicPr>
          <p:blipFill>
            <a:blip r:embed="rId4"/>
            <a:stretch>
              <a:fillRect/>
            </a:stretch>
          </p:blipFill>
          <p:spPr>
            <a:xfrm>
              <a:off x="-1015" y="94793"/>
              <a:ext cx="600456" cy="1557528"/>
            </a:xfrm>
            <a:prstGeom prst="rect">
              <a:avLst/>
            </a:prstGeom>
          </p:spPr>
        </p:pic>
        <p:pic>
          <p:nvPicPr>
            <p:cNvPr id="20" name="Picture 19">
              <a:extLst>
                <a:ext uri="{FF2B5EF4-FFF2-40B4-BE49-F238E27FC236}">
                  <a16:creationId xmlns:a16="http://schemas.microsoft.com/office/drawing/2014/main" id="{57D6DA64-A853-479B-ABCA-AC7A34876044}"/>
                </a:ext>
              </a:extLst>
            </p:cNvPr>
            <p:cNvPicPr/>
            <p:nvPr/>
          </p:nvPicPr>
          <p:blipFill>
            <a:blip r:embed="rId5"/>
            <a:stretch>
              <a:fillRect/>
            </a:stretch>
          </p:blipFill>
          <p:spPr>
            <a:xfrm>
              <a:off x="-1015" y="82600"/>
              <a:ext cx="600456" cy="91440"/>
            </a:xfrm>
            <a:prstGeom prst="rect">
              <a:avLst/>
            </a:prstGeom>
          </p:spPr>
        </p:pic>
        <p:pic>
          <p:nvPicPr>
            <p:cNvPr id="21" name="Picture 20">
              <a:extLst>
                <a:ext uri="{FF2B5EF4-FFF2-40B4-BE49-F238E27FC236}">
                  <a16:creationId xmlns:a16="http://schemas.microsoft.com/office/drawing/2014/main" id="{E658E266-CC03-4E31-AFC0-88237A641928}"/>
                </a:ext>
              </a:extLst>
            </p:cNvPr>
            <p:cNvPicPr/>
            <p:nvPr/>
          </p:nvPicPr>
          <p:blipFill>
            <a:blip r:embed="rId6"/>
            <a:stretch>
              <a:fillRect/>
            </a:stretch>
          </p:blipFill>
          <p:spPr>
            <a:xfrm>
              <a:off x="-1015" y="802945"/>
              <a:ext cx="600456" cy="841248"/>
            </a:xfrm>
            <a:prstGeom prst="rect">
              <a:avLst/>
            </a:prstGeom>
          </p:spPr>
        </p:pic>
        <p:pic>
          <p:nvPicPr>
            <p:cNvPr id="22" name="Picture 21">
              <a:extLst>
                <a:ext uri="{FF2B5EF4-FFF2-40B4-BE49-F238E27FC236}">
                  <a16:creationId xmlns:a16="http://schemas.microsoft.com/office/drawing/2014/main" id="{B469A371-9590-4FE9-A18B-8970D43C59AD}"/>
                </a:ext>
              </a:extLst>
            </p:cNvPr>
            <p:cNvPicPr/>
            <p:nvPr/>
          </p:nvPicPr>
          <p:blipFill>
            <a:blip r:embed="rId6"/>
            <a:stretch>
              <a:fillRect/>
            </a:stretch>
          </p:blipFill>
          <p:spPr>
            <a:xfrm>
              <a:off x="-1015" y="802945"/>
              <a:ext cx="600456" cy="841248"/>
            </a:xfrm>
            <a:prstGeom prst="rect">
              <a:avLst/>
            </a:prstGeom>
          </p:spPr>
        </p:pic>
        <p:pic>
          <p:nvPicPr>
            <p:cNvPr id="23" name="Picture 22">
              <a:extLst>
                <a:ext uri="{FF2B5EF4-FFF2-40B4-BE49-F238E27FC236}">
                  <a16:creationId xmlns:a16="http://schemas.microsoft.com/office/drawing/2014/main" id="{51123F11-C905-46B3-9AD4-2187D69C5A1E}"/>
                </a:ext>
              </a:extLst>
            </p:cNvPr>
            <p:cNvPicPr/>
            <p:nvPr/>
          </p:nvPicPr>
          <p:blipFill>
            <a:blip r:embed="rId6"/>
            <a:stretch>
              <a:fillRect/>
            </a:stretch>
          </p:blipFill>
          <p:spPr>
            <a:xfrm>
              <a:off x="-1015" y="802945"/>
              <a:ext cx="600456" cy="841248"/>
            </a:xfrm>
            <a:prstGeom prst="rect">
              <a:avLst/>
            </a:prstGeom>
          </p:spPr>
        </p:pic>
        <p:pic>
          <p:nvPicPr>
            <p:cNvPr id="24" name="Picture 23">
              <a:extLst>
                <a:ext uri="{FF2B5EF4-FFF2-40B4-BE49-F238E27FC236}">
                  <a16:creationId xmlns:a16="http://schemas.microsoft.com/office/drawing/2014/main" id="{A6E0593B-DFD6-4570-8792-D2BC7F88681F}"/>
                </a:ext>
              </a:extLst>
            </p:cNvPr>
            <p:cNvPicPr/>
            <p:nvPr/>
          </p:nvPicPr>
          <p:blipFill>
            <a:blip r:embed="rId6"/>
            <a:stretch>
              <a:fillRect/>
            </a:stretch>
          </p:blipFill>
          <p:spPr>
            <a:xfrm>
              <a:off x="-1015" y="802945"/>
              <a:ext cx="600456" cy="841248"/>
            </a:xfrm>
            <a:prstGeom prst="rect">
              <a:avLst/>
            </a:prstGeom>
          </p:spPr>
        </p:pic>
        <p:pic>
          <p:nvPicPr>
            <p:cNvPr id="25" name="Picture 24">
              <a:extLst>
                <a:ext uri="{FF2B5EF4-FFF2-40B4-BE49-F238E27FC236}">
                  <a16:creationId xmlns:a16="http://schemas.microsoft.com/office/drawing/2014/main" id="{B488040F-3DA9-4294-914E-2D93C6CD88A0}"/>
                </a:ext>
              </a:extLst>
            </p:cNvPr>
            <p:cNvPicPr/>
            <p:nvPr/>
          </p:nvPicPr>
          <p:blipFill>
            <a:blip r:embed="rId7"/>
            <a:stretch>
              <a:fillRect/>
            </a:stretch>
          </p:blipFill>
          <p:spPr>
            <a:xfrm>
              <a:off x="1016" y="1479600"/>
              <a:ext cx="597408" cy="88392"/>
            </a:xfrm>
            <a:prstGeom prst="rect">
              <a:avLst/>
            </a:prstGeom>
          </p:spPr>
        </p:pic>
        <p:pic>
          <p:nvPicPr>
            <p:cNvPr id="26" name="Picture 25">
              <a:extLst>
                <a:ext uri="{FF2B5EF4-FFF2-40B4-BE49-F238E27FC236}">
                  <a16:creationId xmlns:a16="http://schemas.microsoft.com/office/drawing/2014/main" id="{4A0517EE-C447-4837-8384-051BC6AF4D0D}"/>
                </a:ext>
              </a:extLst>
            </p:cNvPr>
            <p:cNvPicPr/>
            <p:nvPr/>
          </p:nvPicPr>
          <p:blipFill>
            <a:blip r:embed="rId8"/>
            <a:stretch>
              <a:fillRect/>
            </a:stretch>
          </p:blipFill>
          <p:spPr>
            <a:xfrm>
              <a:off x="-1015" y="750112"/>
              <a:ext cx="600456" cy="137160"/>
            </a:xfrm>
            <a:prstGeom prst="rect">
              <a:avLst/>
            </a:prstGeom>
          </p:spPr>
        </p:pic>
        <p:pic>
          <p:nvPicPr>
            <p:cNvPr id="27" name="Picture 26">
              <a:extLst>
                <a:ext uri="{FF2B5EF4-FFF2-40B4-BE49-F238E27FC236}">
                  <a16:creationId xmlns:a16="http://schemas.microsoft.com/office/drawing/2014/main" id="{1CC89A62-11A9-449D-9518-4BE2598775D6}"/>
                </a:ext>
              </a:extLst>
            </p:cNvPr>
            <p:cNvPicPr/>
            <p:nvPr/>
          </p:nvPicPr>
          <p:blipFill>
            <a:blip r:embed="rId9"/>
            <a:stretch>
              <a:fillRect/>
            </a:stretch>
          </p:blipFill>
          <p:spPr>
            <a:xfrm>
              <a:off x="-1015" y="666800"/>
              <a:ext cx="600456" cy="170688"/>
            </a:xfrm>
            <a:prstGeom prst="rect">
              <a:avLst/>
            </a:prstGeom>
          </p:spPr>
        </p:pic>
        <p:pic>
          <p:nvPicPr>
            <p:cNvPr id="28" name="Picture 27">
              <a:extLst>
                <a:ext uri="{FF2B5EF4-FFF2-40B4-BE49-F238E27FC236}">
                  <a16:creationId xmlns:a16="http://schemas.microsoft.com/office/drawing/2014/main" id="{2A98C580-75C2-4292-BEF2-09D1B3C01DA9}"/>
                </a:ext>
              </a:extLst>
            </p:cNvPr>
            <p:cNvPicPr/>
            <p:nvPr/>
          </p:nvPicPr>
          <p:blipFill>
            <a:blip r:embed="rId10"/>
            <a:stretch>
              <a:fillRect/>
            </a:stretch>
          </p:blipFill>
          <p:spPr>
            <a:xfrm>
              <a:off x="811784" y="2336"/>
              <a:ext cx="594360" cy="164592"/>
            </a:xfrm>
            <a:prstGeom prst="rect">
              <a:avLst/>
            </a:prstGeom>
          </p:spPr>
        </p:pic>
        <p:sp>
          <p:nvSpPr>
            <p:cNvPr id="29" name="Shape 2258">
              <a:extLst>
                <a:ext uri="{FF2B5EF4-FFF2-40B4-BE49-F238E27FC236}">
                  <a16:creationId xmlns:a16="http://schemas.microsoft.com/office/drawing/2014/main" id="{2CCFB8F6-B098-4DB4-AB09-F915561CB858}"/>
                </a:ext>
              </a:extLst>
            </p:cNvPr>
            <p:cNvSpPr/>
            <p:nvPr/>
          </p:nvSpPr>
          <p:spPr>
            <a:xfrm>
              <a:off x="810489" y="0"/>
              <a:ext cx="300558" cy="168211"/>
            </a:xfrm>
            <a:custGeom>
              <a:avLst/>
              <a:gdLst/>
              <a:ahLst/>
              <a:cxnLst/>
              <a:rect l="0" t="0" r="0" b="0"/>
              <a:pathLst>
                <a:path w="300558" h="168211">
                  <a:moveTo>
                    <a:pt x="300558" y="0"/>
                  </a:moveTo>
                  <a:lnTo>
                    <a:pt x="300558" y="6261"/>
                  </a:lnTo>
                  <a:lnTo>
                    <a:pt x="300545" y="6261"/>
                  </a:lnTo>
                  <a:cubicBezTo>
                    <a:pt x="239128" y="6261"/>
                    <a:pt x="182080" y="11455"/>
                    <a:pt x="134836" y="20307"/>
                  </a:cubicBezTo>
                  <a:cubicBezTo>
                    <a:pt x="87617" y="29146"/>
                    <a:pt x="50152" y="41745"/>
                    <a:pt x="28219" y="56172"/>
                  </a:cubicBezTo>
                  <a:cubicBezTo>
                    <a:pt x="13513" y="65811"/>
                    <a:pt x="6198" y="75946"/>
                    <a:pt x="6261" y="85674"/>
                  </a:cubicBezTo>
                  <a:cubicBezTo>
                    <a:pt x="6198" y="95403"/>
                    <a:pt x="13513" y="105549"/>
                    <a:pt x="28219" y="115189"/>
                  </a:cubicBezTo>
                  <a:cubicBezTo>
                    <a:pt x="42837" y="124790"/>
                    <a:pt x="64376" y="133617"/>
                    <a:pt x="91084" y="141021"/>
                  </a:cubicBezTo>
                  <a:cubicBezTo>
                    <a:pt x="144501" y="155854"/>
                    <a:pt x="218618" y="165088"/>
                    <a:pt x="300495" y="165088"/>
                  </a:cubicBezTo>
                  <a:lnTo>
                    <a:pt x="300558" y="165088"/>
                  </a:lnTo>
                  <a:lnTo>
                    <a:pt x="300558" y="168211"/>
                  </a:lnTo>
                  <a:lnTo>
                    <a:pt x="240620" y="166535"/>
                  </a:lnTo>
                  <a:cubicBezTo>
                    <a:pt x="105094" y="158840"/>
                    <a:pt x="3124" y="125568"/>
                    <a:pt x="3124" y="85674"/>
                  </a:cubicBezTo>
                  <a:lnTo>
                    <a:pt x="3124" y="98451"/>
                  </a:lnTo>
                  <a:cubicBezTo>
                    <a:pt x="1105" y="94361"/>
                    <a:pt x="25" y="90106"/>
                    <a:pt x="0" y="85674"/>
                  </a:cubicBezTo>
                  <a:cubicBezTo>
                    <a:pt x="64" y="72619"/>
                    <a:pt x="9385" y="61049"/>
                    <a:pt x="24790" y="50940"/>
                  </a:cubicBezTo>
                  <a:cubicBezTo>
                    <a:pt x="40272" y="40780"/>
                    <a:pt x="62293" y="31826"/>
                    <a:pt x="89421" y="24308"/>
                  </a:cubicBezTo>
                  <a:cubicBezTo>
                    <a:pt x="130064" y="13021"/>
                    <a:pt x="182173" y="4998"/>
                    <a:pt x="240438" y="1687"/>
                  </a:cubicBezTo>
                  <a:lnTo>
                    <a:pt x="300558"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30" name="Shape 2259">
              <a:extLst>
                <a:ext uri="{FF2B5EF4-FFF2-40B4-BE49-F238E27FC236}">
                  <a16:creationId xmlns:a16="http://schemas.microsoft.com/office/drawing/2014/main" id="{3F4C606E-7AE9-470A-BC4C-1C2A0057C298}"/>
                </a:ext>
              </a:extLst>
            </p:cNvPr>
            <p:cNvSpPr/>
            <p:nvPr/>
          </p:nvSpPr>
          <p:spPr>
            <a:xfrm>
              <a:off x="1111047" y="0"/>
              <a:ext cx="300558" cy="168211"/>
            </a:xfrm>
            <a:custGeom>
              <a:avLst/>
              <a:gdLst/>
              <a:ahLst/>
              <a:cxnLst/>
              <a:rect l="0" t="0" r="0" b="0"/>
              <a:pathLst>
                <a:path w="300558" h="168211">
                  <a:moveTo>
                    <a:pt x="0" y="0"/>
                  </a:moveTo>
                  <a:cubicBezTo>
                    <a:pt x="61773" y="0"/>
                    <a:pt x="119177" y="5207"/>
                    <a:pt x="166865" y="14160"/>
                  </a:cubicBezTo>
                  <a:cubicBezTo>
                    <a:pt x="214579" y="23126"/>
                    <a:pt x="252552" y="35737"/>
                    <a:pt x="275768" y="50940"/>
                  </a:cubicBezTo>
                  <a:cubicBezTo>
                    <a:pt x="291186" y="61049"/>
                    <a:pt x="300495" y="72619"/>
                    <a:pt x="300558" y="85674"/>
                  </a:cubicBezTo>
                  <a:cubicBezTo>
                    <a:pt x="300533" y="90106"/>
                    <a:pt x="299453" y="94361"/>
                    <a:pt x="297434" y="98451"/>
                  </a:cubicBezTo>
                  <a:lnTo>
                    <a:pt x="297434" y="85674"/>
                  </a:lnTo>
                  <a:cubicBezTo>
                    <a:pt x="297434" y="131267"/>
                    <a:pt x="164262" y="168211"/>
                    <a:pt x="0" y="168211"/>
                  </a:cubicBezTo>
                  <a:lnTo>
                    <a:pt x="0" y="168211"/>
                  </a:lnTo>
                  <a:lnTo>
                    <a:pt x="0" y="165088"/>
                  </a:lnTo>
                  <a:lnTo>
                    <a:pt x="26" y="165088"/>
                  </a:lnTo>
                  <a:cubicBezTo>
                    <a:pt x="61430" y="165088"/>
                    <a:pt x="118478" y="159893"/>
                    <a:pt x="165722" y="151041"/>
                  </a:cubicBezTo>
                  <a:cubicBezTo>
                    <a:pt x="212941" y="142202"/>
                    <a:pt x="250406" y="129616"/>
                    <a:pt x="272339" y="115189"/>
                  </a:cubicBezTo>
                  <a:cubicBezTo>
                    <a:pt x="287033" y="105549"/>
                    <a:pt x="294361" y="95403"/>
                    <a:pt x="294297" y="85674"/>
                  </a:cubicBezTo>
                  <a:cubicBezTo>
                    <a:pt x="294361" y="75946"/>
                    <a:pt x="287033" y="65811"/>
                    <a:pt x="272339" y="56172"/>
                  </a:cubicBezTo>
                  <a:cubicBezTo>
                    <a:pt x="257721" y="46571"/>
                    <a:pt x="236195" y="37732"/>
                    <a:pt x="209474" y="30328"/>
                  </a:cubicBezTo>
                  <a:cubicBezTo>
                    <a:pt x="156045" y="15507"/>
                    <a:pt x="81928" y="6261"/>
                    <a:pt x="64" y="6261"/>
                  </a:cubicBezTo>
                  <a:lnTo>
                    <a:pt x="0" y="6261"/>
                  </a:lnTo>
                  <a:lnTo>
                    <a:pt x="0" y="0"/>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31" name="Shape 2260">
              <a:extLst>
                <a:ext uri="{FF2B5EF4-FFF2-40B4-BE49-F238E27FC236}">
                  <a16:creationId xmlns:a16="http://schemas.microsoft.com/office/drawing/2014/main" id="{0DBE3FCA-BEB9-4590-AF03-6A5BA55A1F48}"/>
                </a:ext>
              </a:extLst>
            </p:cNvPr>
            <p:cNvSpPr/>
            <p:nvPr/>
          </p:nvSpPr>
          <p:spPr>
            <a:xfrm>
              <a:off x="813143" y="1481912"/>
              <a:ext cx="595833" cy="85661"/>
            </a:xfrm>
            <a:custGeom>
              <a:avLst/>
              <a:gdLst/>
              <a:ahLst/>
              <a:cxnLst/>
              <a:rect l="0" t="0" r="0" b="0"/>
              <a:pathLst>
                <a:path w="595833" h="85661">
                  <a:moveTo>
                    <a:pt x="297904" y="0"/>
                  </a:moveTo>
                  <a:cubicBezTo>
                    <a:pt x="359143" y="0"/>
                    <a:pt x="416027" y="5207"/>
                    <a:pt x="463309" y="14160"/>
                  </a:cubicBezTo>
                  <a:cubicBezTo>
                    <a:pt x="510604" y="23126"/>
                    <a:pt x="548246" y="35737"/>
                    <a:pt x="571271" y="50940"/>
                  </a:cubicBezTo>
                  <a:cubicBezTo>
                    <a:pt x="586537" y="61049"/>
                    <a:pt x="595770" y="72619"/>
                    <a:pt x="595833" y="85661"/>
                  </a:cubicBezTo>
                  <a:lnTo>
                    <a:pt x="589572" y="85661"/>
                  </a:lnTo>
                  <a:cubicBezTo>
                    <a:pt x="589636" y="75920"/>
                    <a:pt x="582371" y="65798"/>
                    <a:pt x="567817" y="56159"/>
                  </a:cubicBezTo>
                  <a:cubicBezTo>
                    <a:pt x="553326" y="46571"/>
                    <a:pt x="531990" y="37744"/>
                    <a:pt x="505511" y="30328"/>
                  </a:cubicBezTo>
                  <a:cubicBezTo>
                    <a:pt x="452552" y="15494"/>
                    <a:pt x="379070" y="6261"/>
                    <a:pt x="297904" y="6261"/>
                  </a:cubicBezTo>
                  <a:cubicBezTo>
                    <a:pt x="237045" y="6261"/>
                    <a:pt x="180492" y="11455"/>
                    <a:pt x="133680" y="20307"/>
                  </a:cubicBezTo>
                  <a:cubicBezTo>
                    <a:pt x="86881" y="29146"/>
                    <a:pt x="49759" y="41745"/>
                    <a:pt x="28016" y="56159"/>
                  </a:cubicBezTo>
                  <a:cubicBezTo>
                    <a:pt x="13462" y="65798"/>
                    <a:pt x="6197" y="75920"/>
                    <a:pt x="6261" y="85661"/>
                  </a:cubicBezTo>
                  <a:lnTo>
                    <a:pt x="0" y="85661"/>
                  </a:lnTo>
                  <a:cubicBezTo>
                    <a:pt x="63" y="72619"/>
                    <a:pt x="9296" y="61049"/>
                    <a:pt x="24562" y="50940"/>
                  </a:cubicBezTo>
                  <a:cubicBezTo>
                    <a:pt x="39929" y="40780"/>
                    <a:pt x="61747" y="31826"/>
                    <a:pt x="88633" y="24308"/>
                  </a:cubicBezTo>
                  <a:cubicBezTo>
                    <a:pt x="142367" y="9258"/>
                    <a:pt x="216268" y="12"/>
                    <a:pt x="297904"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32" name="Shape 2261">
              <a:extLst>
                <a:ext uri="{FF2B5EF4-FFF2-40B4-BE49-F238E27FC236}">
                  <a16:creationId xmlns:a16="http://schemas.microsoft.com/office/drawing/2014/main" id="{7EAF244F-7643-466A-95C4-3656880A4C52}"/>
                </a:ext>
              </a:extLst>
            </p:cNvPr>
            <p:cNvSpPr/>
            <p:nvPr/>
          </p:nvSpPr>
          <p:spPr>
            <a:xfrm>
              <a:off x="813613" y="473761"/>
              <a:ext cx="594855" cy="165062"/>
            </a:xfrm>
            <a:custGeom>
              <a:avLst/>
              <a:gdLst/>
              <a:ahLst/>
              <a:cxnLst/>
              <a:rect l="0" t="0" r="0" b="0"/>
              <a:pathLst>
                <a:path w="594855" h="165062">
                  <a:moveTo>
                    <a:pt x="297434" y="0"/>
                  </a:moveTo>
                  <a:cubicBezTo>
                    <a:pt x="461696" y="0"/>
                    <a:pt x="594855" y="36957"/>
                    <a:pt x="594855" y="82524"/>
                  </a:cubicBezTo>
                  <a:cubicBezTo>
                    <a:pt x="594855" y="128118"/>
                    <a:pt x="461696" y="165062"/>
                    <a:pt x="297434" y="165062"/>
                  </a:cubicBezTo>
                  <a:cubicBezTo>
                    <a:pt x="133172" y="165062"/>
                    <a:pt x="0" y="128118"/>
                    <a:pt x="0" y="82524"/>
                  </a:cubicBezTo>
                  <a:cubicBezTo>
                    <a:pt x="0" y="36957"/>
                    <a:pt x="133172" y="0"/>
                    <a:pt x="297434" y="0"/>
                  </a:cubicBezTo>
                  <a:close/>
                </a:path>
              </a:pathLst>
            </a:custGeom>
            <a:ln w="0" cap="flat">
              <a:miter lim="127000"/>
            </a:ln>
          </p:spPr>
          <p:style>
            <a:lnRef idx="0">
              <a:srgbClr val="000000">
                <a:alpha val="0"/>
              </a:srgbClr>
            </a:lnRef>
            <a:fillRef idx="1">
              <a:srgbClr val="948D89"/>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F4F00FD6-DAA2-4C4B-8181-A6C576B85C64}"/>
                </a:ext>
              </a:extLst>
            </p:cNvPr>
            <p:cNvPicPr/>
            <p:nvPr/>
          </p:nvPicPr>
          <p:blipFill>
            <a:blip r:embed="rId11"/>
            <a:stretch>
              <a:fillRect/>
            </a:stretch>
          </p:blipFill>
          <p:spPr>
            <a:xfrm>
              <a:off x="808736" y="94793"/>
              <a:ext cx="600456" cy="1557528"/>
            </a:xfrm>
            <a:prstGeom prst="rect">
              <a:avLst/>
            </a:prstGeom>
          </p:spPr>
        </p:pic>
        <p:pic>
          <p:nvPicPr>
            <p:cNvPr id="34" name="Picture 33">
              <a:extLst>
                <a:ext uri="{FF2B5EF4-FFF2-40B4-BE49-F238E27FC236}">
                  <a16:creationId xmlns:a16="http://schemas.microsoft.com/office/drawing/2014/main" id="{EB200E07-8FEE-48EE-B83E-F9685EFF4CBE}"/>
                </a:ext>
              </a:extLst>
            </p:cNvPr>
            <p:cNvPicPr/>
            <p:nvPr/>
          </p:nvPicPr>
          <p:blipFill>
            <a:blip r:embed="rId11"/>
            <a:stretch>
              <a:fillRect/>
            </a:stretch>
          </p:blipFill>
          <p:spPr>
            <a:xfrm>
              <a:off x="808736" y="94793"/>
              <a:ext cx="600456" cy="1557528"/>
            </a:xfrm>
            <a:prstGeom prst="rect">
              <a:avLst/>
            </a:prstGeom>
          </p:spPr>
        </p:pic>
        <p:pic>
          <p:nvPicPr>
            <p:cNvPr id="35" name="Picture 34">
              <a:extLst>
                <a:ext uri="{FF2B5EF4-FFF2-40B4-BE49-F238E27FC236}">
                  <a16:creationId xmlns:a16="http://schemas.microsoft.com/office/drawing/2014/main" id="{CEF385E9-9DFC-4343-A2F6-D79627A30A72}"/>
                </a:ext>
              </a:extLst>
            </p:cNvPr>
            <p:cNvPicPr/>
            <p:nvPr/>
          </p:nvPicPr>
          <p:blipFill>
            <a:blip r:embed="rId11"/>
            <a:stretch>
              <a:fillRect/>
            </a:stretch>
          </p:blipFill>
          <p:spPr>
            <a:xfrm>
              <a:off x="808736" y="94793"/>
              <a:ext cx="600456" cy="1557528"/>
            </a:xfrm>
            <a:prstGeom prst="rect">
              <a:avLst/>
            </a:prstGeom>
          </p:spPr>
        </p:pic>
        <p:pic>
          <p:nvPicPr>
            <p:cNvPr id="36" name="Picture 35">
              <a:extLst>
                <a:ext uri="{FF2B5EF4-FFF2-40B4-BE49-F238E27FC236}">
                  <a16:creationId xmlns:a16="http://schemas.microsoft.com/office/drawing/2014/main" id="{3C97B388-E61C-454F-ACC4-B62FB538607B}"/>
                </a:ext>
              </a:extLst>
            </p:cNvPr>
            <p:cNvPicPr/>
            <p:nvPr/>
          </p:nvPicPr>
          <p:blipFill>
            <a:blip r:embed="rId12"/>
            <a:stretch>
              <a:fillRect/>
            </a:stretch>
          </p:blipFill>
          <p:spPr>
            <a:xfrm>
              <a:off x="808736" y="82600"/>
              <a:ext cx="600456" cy="91440"/>
            </a:xfrm>
            <a:prstGeom prst="rect">
              <a:avLst/>
            </a:prstGeom>
          </p:spPr>
        </p:pic>
        <p:pic>
          <p:nvPicPr>
            <p:cNvPr id="37" name="Picture 36">
              <a:extLst>
                <a:ext uri="{FF2B5EF4-FFF2-40B4-BE49-F238E27FC236}">
                  <a16:creationId xmlns:a16="http://schemas.microsoft.com/office/drawing/2014/main" id="{68C0EF7C-7998-4EDA-BABC-FA05C7EFEFCF}"/>
                </a:ext>
              </a:extLst>
            </p:cNvPr>
            <p:cNvPicPr/>
            <p:nvPr/>
          </p:nvPicPr>
          <p:blipFill>
            <a:blip r:embed="rId13"/>
            <a:stretch>
              <a:fillRect/>
            </a:stretch>
          </p:blipFill>
          <p:spPr>
            <a:xfrm>
              <a:off x="808736" y="605841"/>
              <a:ext cx="600456" cy="1039368"/>
            </a:xfrm>
            <a:prstGeom prst="rect">
              <a:avLst/>
            </a:prstGeom>
          </p:spPr>
        </p:pic>
        <p:pic>
          <p:nvPicPr>
            <p:cNvPr id="38" name="Picture 37">
              <a:extLst>
                <a:ext uri="{FF2B5EF4-FFF2-40B4-BE49-F238E27FC236}">
                  <a16:creationId xmlns:a16="http://schemas.microsoft.com/office/drawing/2014/main" id="{CCBCD414-EE25-4A09-8493-83D628507B34}"/>
                </a:ext>
              </a:extLst>
            </p:cNvPr>
            <p:cNvPicPr/>
            <p:nvPr/>
          </p:nvPicPr>
          <p:blipFill>
            <a:blip r:embed="rId13"/>
            <a:stretch>
              <a:fillRect/>
            </a:stretch>
          </p:blipFill>
          <p:spPr>
            <a:xfrm>
              <a:off x="808736" y="605841"/>
              <a:ext cx="600456" cy="1039368"/>
            </a:xfrm>
            <a:prstGeom prst="rect">
              <a:avLst/>
            </a:prstGeom>
          </p:spPr>
        </p:pic>
        <p:pic>
          <p:nvPicPr>
            <p:cNvPr id="39" name="Picture 38">
              <a:extLst>
                <a:ext uri="{FF2B5EF4-FFF2-40B4-BE49-F238E27FC236}">
                  <a16:creationId xmlns:a16="http://schemas.microsoft.com/office/drawing/2014/main" id="{DDA52DB0-9362-4FE1-9523-8D00AA1A807F}"/>
                </a:ext>
              </a:extLst>
            </p:cNvPr>
            <p:cNvPicPr/>
            <p:nvPr/>
          </p:nvPicPr>
          <p:blipFill>
            <a:blip r:embed="rId13"/>
            <a:stretch>
              <a:fillRect/>
            </a:stretch>
          </p:blipFill>
          <p:spPr>
            <a:xfrm>
              <a:off x="808736" y="605841"/>
              <a:ext cx="600456" cy="1039368"/>
            </a:xfrm>
            <a:prstGeom prst="rect">
              <a:avLst/>
            </a:prstGeom>
          </p:spPr>
        </p:pic>
        <p:pic>
          <p:nvPicPr>
            <p:cNvPr id="40" name="Picture 39">
              <a:extLst>
                <a:ext uri="{FF2B5EF4-FFF2-40B4-BE49-F238E27FC236}">
                  <a16:creationId xmlns:a16="http://schemas.microsoft.com/office/drawing/2014/main" id="{A55BC313-4EF5-4933-88A5-DABD949D8908}"/>
                </a:ext>
              </a:extLst>
            </p:cNvPr>
            <p:cNvPicPr/>
            <p:nvPr/>
          </p:nvPicPr>
          <p:blipFill>
            <a:blip r:embed="rId13"/>
            <a:stretch>
              <a:fillRect/>
            </a:stretch>
          </p:blipFill>
          <p:spPr>
            <a:xfrm>
              <a:off x="808736" y="605841"/>
              <a:ext cx="600456" cy="1039368"/>
            </a:xfrm>
            <a:prstGeom prst="rect">
              <a:avLst/>
            </a:prstGeom>
          </p:spPr>
        </p:pic>
        <p:pic>
          <p:nvPicPr>
            <p:cNvPr id="41" name="Picture 40">
              <a:extLst>
                <a:ext uri="{FF2B5EF4-FFF2-40B4-BE49-F238E27FC236}">
                  <a16:creationId xmlns:a16="http://schemas.microsoft.com/office/drawing/2014/main" id="{1D384ADD-4B81-48B2-AC0C-C153C6930F16}"/>
                </a:ext>
              </a:extLst>
            </p:cNvPr>
            <p:cNvPicPr/>
            <p:nvPr/>
          </p:nvPicPr>
          <p:blipFill>
            <a:blip r:embed="rId14"/>
            <a:stretch>
              <a:fillRect/>
            </a:stretch>
          </p:blipFill>
          <p:spPr>
            <a:xfrm>
              <a:off x="810768" y="1479600"/>
              <a:ext cx="597408" cy="88392"/>
            </a:xfrm>
            <a:prstGeom prst="rect">
              <a:avLst/>
            </a:prstGeom>
          </p:spPr>
        </p:pic>
        <p:pic>
          <p:nvPicPr>
            <p:cNvPr id="42" name="Picture 41">
              <a:extLst>
                <a:ext uri="{FF2B5EF4-FFF2-40B4-BE49-F238E27FC236}">
                  <a16:creationId xmlns:a16="http://schemas.microsoft.com/office/drawing/2014/main" id="{E6A4DC3F-9F09-42D8-8C93-2C6839C21C63}"/>
                </a:ext>
              </a:extLst>
            </p:cNvPr>
            <p:cNvPicPr/>
            <p:nvPr/>
          </p:nvPicPr>
          <p:blipFill>
            <a:blip r:embed="rId15"/>
            <a:stretch>
              <a:fillRect/>
            </a:stretch>
          </p:blipFill>
          <p:spPr>
            <a:xfrm>
              <a:off x="811784" y="559105"/>
              <a:ext cx="597408" cy="131064"/>
            </a:xfrm>
            <a:prstGeom prst="rect">
              <a:avLst/>
            </a:prstGeom>
          </p:spPr>
        </p:pic>
        <p:pic>
          <p:nvPicPr>
            <p:cNvPr id="43" name="Picture 42">
              <a:extLst>
                <a:ext uri="{FF2B5EF4-FFF2-40B4-BE49-F238E27FC236}">
                  <a16:creationId xmlns:a16="http://schemas.microsoft.com/office/drawing/2014/main" id="{37A31771-E503-41D4-B408-F226C4411DEE}"/>
                </a:ext>
              </a:extLst>
            </p:cNvPr>
            <p:cNvPicPr/>
            <p:nvPr/>
          </p:nvPicPr>
          <p:blipFill>
            <a:blip r:embed="rId16"/>
            <a:stretch>
              <a:fillRect/>
            </a:stretch>
          </p:blipFill>
          <p:spPr>
            <a:xfrm>
              <a:off x="808736" y="469696"/>
              <a:ext cx="600456" cy="170688"/>
            </a:xfrm>
            <a:prstGeom prst="rect">
              <a:avLst/>
            </a:prstGeom>
          </p:spPr>
        </p:pic>
        <p:sp>
          <p:nvSpPr>
            <p:cNvPr id="44" name="Shape 2284">
              <a:extLst>
                <a:ext uri="{FF2B5EF4-FFF2-40B4-BE49-F238E27FC236}">
                  <a16:creationId xmlns:a16="http://schemas.microsoft.com/office/drawing/2014/main" id="{D7065CDF-346B-498F-9FC1-F4D8210E6FF6}"/>
                </a:ext>
              </a:extLst>
            </p:cNvPr>
            <p:cNvSpPr/>
            <p:nvPr/>
          </p:nvSpPr>
          <p:spPr>
            <a:xfrm>
              <a:off x="597967" y="804913"/>
              <a:ext cx="215659" cy="0"/>
            </a:xfrm>
            <a:custGeom>
              <a:avLst/>
              <a:gdLst/>
              <a:ahLst/>
              <a:cxnLst/>
              <a:rect l="0" t="0" r="0" b="0"/>
              <a:pathLst>
                <a:path w="215659">
                  <a:moveTo>
                    <a:pt x="0" y="0"/>
                  </a:moveTo>
                  <a:lnTo>
                    <a:pt x="215659"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5" name="Shape 2285">
              <a:extLst>
                <a:ext uri="{FF2B5EF4-FFF2-40B4-BE49-F238E27FC236}">
                  <a16:creationId xmlns:a16="http://schemas.microsoft.com/office/drawing/2014/main" id="{1763A74C-D3D9-4DAA-B2F9-BDF41ED2F84B}"/>
                </a:ext>
              </a:extLst>
            </p:cNvPr>
            <p:cNvSpPr/>
            <p:nvPr/>
          </p:nvSpPr>
          <p:spPr>
            <a:xfrm>
              <a:off x="677253" y="617982"/>
              <a:ext cx="140843" cy="0"/>
            </a:xfrm>
            <a:custGeom>
              <a:avLst/>
              <a:gdLst/>
              <a:ahLst/>
              <a:cxnLst/>
              <a:rect l="0" t="0" r="0" b="0"/>
              <a:pathLst>
                <a:path w="140843">
                  <a:moveTo>
                    <a:pt x="0" y="0"/>
                  </a:moveTo>
                  <a:lnTo>
                    <a:pt x="140843"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6" name="Shape 2286">
              <a:extLst>
                <a:ext uri="{FF2B5EF4-FFF2-40B4-BE49-F238E27FC236}">
                  <a16:creationId xmlns:a16="http://schemas.microsoft.com/office/drawing/2014/main" id="{C7CBB477-39CE-48E0-9B1D-5A41BF35D015}"/>
                </a:ext>
              </a:extLst>
            </p:cNvPr>
            <p:cNvSpPr/>
            <p:nvPr/>
          </p:nvSpPr>
          <p:spPr>
            <a:xfrm>
              <a:off x="679336" y="654786"/>
              <a:ext cx="0" cy="150127"/>
            </a:xfrm>
            <a:custGeom>
              <a:avLst/>
              <a:gdLst/>
              <a:ahLst/>
              <a:cxnLst/>
              <a:rect l="0" t="0" r="0" b="0"/>
              <a:pathLst>
                <a:path h="150127">
                  <a:moveTo>
                    <a:pt x="0" y="150127"/>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7" name="Shape 2287">
              <a:extLst>
                <a:ext uri="{FF2B5EF4-FFF2-40B4-BE49-F238E27FC236}">
                  <a16:creationId xmlns:a16="http://schemas.microsoft.com/office/drawing/2014/main" id="{26847F04-7315-4BFB-8C5B-7B96D5BD090E}"/>
                </a:ext>
              </a:extLst>
            </p:cNvPr>
            <p:cNvSpPr/>
            <p:nvPr/>
          </p:nvSpPr>
          <p:spPr>
            <a:xfrm>
              <a:off x="649567" y="617004"/>
              <a:ext cx="59538" cy="53505"/>
            </a:xfrm>
            <a:custGeom>
              <a:avLst/>
              <a:gdLst/>
              <a:ahLst/>
              <a:cxnLst/>
              <a:rect l="0" t="0" r="0" b="0"/>
              <a:pathLst>
                <a:path w="59538" h="53505">
                  <a:moveTo>
                    <a:pt x="29782" y="0"/>
                  </a:moveTo>
                  <a:cubicBezTo>
                    <a:pt x="36373" y="17780"/>
                    <a:pt x="47625" y="39840"/>
                    <a:pt x="59538" y="53505"/>
                  </a:cubicBezTo>
                  <a:lnTo>
                    <a:pt x="29782" y="42735"/>
                  </a:lnTo>
                  <a:lnTo>
                    <a:pt x="0" y="53505"/>
                  </a:lnTo>
                  <a:cubicBezTo>
                    <a:pt x="11925" y="39840"/>
                    <a:pt x="23190" y="17780"/>
                    <a:pt x="29782"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BF6C08AC-4AC6-4335-B780-17CE9F6E5B1B}"/>
                </a:ext>
              </a:extLst>
            </p:cNvPr>
            <p:cNvSpPr/>
            <p:nvPr/>
          </p:nvSpPr>
          <p:spPr>
            <a:xfrm>
              <a:off x="693068" y="684352"/>
              <a:ext cx="81395"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d</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FEA86C7-4AFC-4981-9CB5-6478529F4806}"/>
                </a:ext>
              </a:extLst>
            </p:cNvPr>
            <p:cNvSpPr/>
            <p:nvPr/>
          </p:nvSpPr>
          <p:spPr>
            <a:xfrm>
              <a:off x="754257" y="684352"/>
              <a:ext cx="59148"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z</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693454C5-F38C-4E85-A4DD-B3AC7BED6550}"/>
                </a:ext>
              </a:extLst>
            </p:cNvPr>
            <p:cNvSpPr/>
            <p:nvPr/>
          </p:nvSpPr>
          <p:spPr>
            <a:xfrm>
              <a:off x="18976" y="301332"/>
              <a:ext cx="518210" cy="125489"/>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External</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DD2B5CE8-0A57-42B3-83CC-ACAA2B159E5F}"/>
                </a:ext>
              </a:extLst>
            </p:cNvPr>
            <p:cNvSpPr/>
            <p:nvPr/>
          </p:nvSpPr>
          <p:spPr>
            <a:xfrm>
              <a:off x="18976" y="426545"/>
              <a:ext cx="621852"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pressure,</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10CC364F-2968-4961-A2AC-71FFB7D550EC}"/>
                </a:ext>
              </a:extLst>
            </p:cNvPr>
            <p:cNvSpPr/>
            <p:nvPr/>
          </p:nvSpPr>
          <p:spPr>
            <a:xfrm>
              <a:off x="486533" y="426545"/>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793A5FB-F218-4D65-A828-A202FFCE88C4}"/>
                </a:ext>
              </a:extLst>
            </p:cNvPr>
            <p:cNvSpPr/>
            <p:nvPr/>
          </p:nvSpPr>
          <p:spPr>
            <a:xfrm>
              <a:off x="547768" y="492252"/>
              <a:ext cx="86363" cy="73161"/>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ex</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0D7455D9-F8F8-4158-A4CE-8AD909C52F31}"/>
                </a:ext>
              </a:extLst>
            </p:cNvPr>
            <p:cNvSpPr/>
            <p:nvPr/>
          </p:nvSpPr>
          <p:spPr>
            <a:xfrm>
              <a:off x="24729" y="1449364"/>
              <a:ext cx="582154" cy="12549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Pressure,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60FD1AE5-8C4B-4197-AC04-36DD1E0427E0}"/>
                </a:ext>
              </a:extLst>
            </p:cNvPr>
            <p:cNvSpPr/>
            <p:nvPr/>
          </p:nvSpPr>
          <p:spPr>
            <a:xfrm>
              <a:off x="462439" y="1449364"/>
              <a:ext cx="118442" cy="125490"/>
            </a:xfrm>
            <a:prstGeom prst="rect">
              <a:avLst/>
            </a:prstGeom>
            <a:ln>
              <a:noFill/>
            </a:ln>
          </p:spPr>
          <p:txBody>
            <a:bodyPr vert="horz" lIns="0" tIns="0" rIns="0" bIns="0" rtlCol="0">
              <a:noAutofit/>
            </a:bodyPr>
            <a:lstStyle/>
            <a:p>
              <a:pPr>
                <a:lnSpc>
                  <a:spcPct val="107000"/>
                </a:lnSpc>
                <a:spcAft>
                  <a:spcPts val="800"/>
                </a:spcAft>
              </a:pPr>
              <a:r>
                <a:rPr lang="en-US" sz="1200" i="1"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F53BB788-AE35-408D-9891-ABE4063AA0A9}"/>
                </a:ext>
              </a:extLst>
            </p:cNvPr>
            <p:cNvSpPr/>
            <p:nvPr/>
          </p:nvSpPr>
          <p:spPr>
            <a:xfrm>
              <a:off x="116278" y="714973"/>
              <a:ext cx="370207" cy="125489"/>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Area,</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13D07D45-4730-4705-BBEF-6E1749840D42}"/>
                </a:ext>
              </a:extLst>
            </p:cNvPr>
            <p:cNvSpPr/>
            <p:nvPr/>
          </p:nvSpPr>
          <p:spPr>
            <a:xfrm>
              <a:off x="394639" y="714973"/>
              <a:ext cx="96182" cy="125489"/>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A</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24F369A8-7F82-4927-8DF8-461D1BB54A5C}"/>
                </a:ext>
              </a:extLst>
            </p:cNvPr>
            <p:cNvSpPr/>
            <p:nvPr/>
          </p:nvSpPr>
          <p:spPr>
            <a:xfrm>
              <a:off x="891134" y="714973"/>
              <a:ext cx="81395" cy="125489"/>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d</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441AC88C-6098-4711-BFAA-E9877ECEE288}"/>
                </a:ext>
              </a:extLst>
            </p:cNvPr>
            <p:cNvSpPr/>
            <p:nvPr/>
          </p:nvSpPr>
          <p:spPr>
            <a:xfrm>
              <a:off x="952333" y="714973"/>
              <a:ext cx="88855" cy="125489"/>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BD663C63-150F-43FF-88C9-AE33851C2E53}"/>
                </a:ext>
              </a:extLst>
            </p:cNvPr>
            <p:cNvSpPr/>
            <p:nvPr/>
          </p:nvSpPr>
          <p:spPr>
            <a:xfrm>
              <a:off x="1019152" y="714973"/>
              <a:ext cx="151866" cy="125489"/>
            </a:xfrm>
            <a:prstGeom prst="rect">
              <a:avLst/>
            </a:prstGeom>
            <a:ln>
              <a:noFill/>
            </a:ln>
          </p:spPr>
          <p:txBody>
            <a:bodyPr vert="horz" lIns="0" tIns="0" rIns="0" bIns="0" rtlCol="0">
              <a:noAutofit/>
            </a:bodyPr>
            <a:lstStyle/>
            <a:p>
              <a:pPr>
                <a:lnSpc>
                  <a:spcPct val="107000"/>
                </a:lnSpc>
                <a:spcAft>
                  <a:spcPts val="800"/>
                </a:spcAft>
              </a:pP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a:t>
              </a:r>
              <a:r>
                <a:rPr lang="en-US" sz="1200" spc="4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20588C5B-784E-44BC-9CCE-FBFCB337DEF2}"/>
                </a:ext>
              </a:extLst>
            </p:cNvPr>
            <p:cNvSpPr/>
            <p:nvPr/>
          </p:nvSpPr>
          <p:spPr>
            <a:xfrm>
              <a:off x="1133337" y="714973"/>
              <a:ext cx="96182" cy="125489"/>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A</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91712F82-8E31-4AEF-B166-485A0008D34C}"/>
                </a:ext>
              </a:extLst>
            </p:cNvPr>
            <p:cNvSpPr/>
            <p:nvPr/>
          </p:nvSpPr>
          <p:spPr>
            <a:xfrm>
              <a:off x="1205654" y="714973"/>
              <a:ext cx="81395" cy="125489"/>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d</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4428755C-E391-4F5F-9B6B-858882E7FB90}"/>
                </a:ext>
              </a:extLst>
            </p:cNvPr>
            <p:cNvSpPr/>
            <p:nvPr/>
          </p:nvSpPr>
          <p:spPr>
            <a:xfrm>
              <a:off x="1266853" y="714973"/>
              <a:ext cx="59148" cy="125489"/>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z</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4" name="Shape 2304">
              <a:extLst>
                <a:ext uri="{FF2B5EF4-FFF2-40B4-BE49-F238E27FC236}">
                  <a16:creationId xmlns:a16="http://schemas.microsoft.com/office/drawing/2014/main" id="{EBD442B7-37A4-4A30-AC26-605546D1E8B4}"/>
                </a:ext>
              </a:extLst>
            </p:cNvPr>
            <p:cNvSpPr/>
            <p:nvPr/>
          </p:nvSpPr>
          <p:spPr>
            <a:xfrm>
              <a:off x="813613" y="718438"/>
              <a:ext cx="594868" cy="82538"/>
            </a:xfrm>
            <a:custGeom>
              <a:avLst/>
              <a:gdLst/>
              <a:ahLst/>
              <a:cxnLst/>
              <a:rect l="0" t="0" r="0" b="0"/>
              <a:pathLst>
                <a:path w="594868" h="82538">
                  <a:moveTo>
                    <a:pt x="0" y="82538"/>
                  </a:moveTo>
                  <a:cubicBezTo>
                    <a:pt x="0" y="36957"/>
                    <a:pt x="133185" y="0"/>
                    <a:pt x="297434" y="0"/>
                  </a:cubicBezTo>
                  <a:cubicBezTo>
                    <a:pt x="461696" y="0"/>
                    <a:pt x="594868" y="36957"/>
                    <a:pt x="594868" y="82538"/>
                  </a:cubicBezTo>
                </a:path>
              </a:pathLst>
            </a:custGeom>
            <a:ln w="6261" cap="flat">
              <a:miter lim="100000"/>
            </a:ln>
          </p:spPr>
          <p:style>
            <a:lnRef idx="1">
              <a:srgbClr val="948D89"/>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65" name="Shape 2305">
              <a:extLst>
                <a:ext uri="{FF2B5EF4-FFF2-40B4-BE49-F238E27FC236}">
                  <a16:creationId xmlns:a16="http://schemas.microsoft.com/office/drawing/2014/main" id="{3DC17143-3CE6-4FE9-925B-FE3F0DF70C96}"/>
                </a:ext>
              </a:extLst>
            </p:cNvPr>
            <p:cNvSpPr/>
            <p:nvPr/>
          </p:nvSpPr>
          <p:spPr>
            <a:xfrm>
              <a:off x="813613" y="800976"/>
              <a:ext cx="594855" cy="82538"/>
            </a:xfrm>
            <a:custGeom>
              <a:avLst/>
              <a:gdLst/>
              <a:ahLst/>
              <a:cxnLst/>
              <a:rect l="0" t="0" r="0" b="0"/>
              <a:pathLst>
                <a:path w="594855" h="82538">
                  <a:moveTo>
                    <a:pt x="594855" y="0"/>
                  </a:moveTo>
                  <a:cubicBezTo>
                    <a:pt x="594855" y="45580"/>
                    <a:pt x="461696" y="82538"/>
                    <a:pt x="297434" y="82538"/>
                  </a:cubicBezTo>
                  <a:cubicBezTo>
                    <a:pt x="133172" y="82538"/>
                    <a:pt x="0" y="45580"/>
                    <a:pt x="0" y="0"/>
                  </a:cubicBez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grpSp>
      <p:sp>
        <p:nvSpPr>
          <p:cNvPr id="66" name="Rectangle 65">
            <a:extLst>
              <a:ext uri="{FF2B5EF4-FFF2-40B4-BE49-F238E27FC236}">
                <a16:creationId xmlns:a16="http://schemas.microsoft.com/office/drawing/2014/main" id="{911C5FE0-0F1E-4CAC-8F3D-FDDEC46D1368}"/>
              </a:ext>
            </a:extLst>
          </p:cNvPr>
          <p:cNvSpPr/>
          <p:nvPr/>
        </p:nvSpPr>
        <p:spPr>
          <a:xfrm>
            <a:off x="1104181" y="3343430"/>
            <a:ext cx="4848699" cy="1477328"/>
          </a:xfrm>
          <a:prstGeom prst="rect">
            <a:avLst/>
          </a:prstGeom>
        </p:spPr>
        <p:txBody>
          <a:bodyPr wrap="square">
            <a:spAutoFit/>
          </a:bodyPr>
          <a:lstStyle/>
          <a:p>
            <a:pPr algn="just"/>
            <a:r>
              <a:rPr lang="en-US" dirty="0">
                <a:latin typeface="MyriadPro-Regular"/>
              </a:rPr>
              <a:t>When a piston of area </a:t>
            </a:r>
            <a:r>
              <a:rPr lang="en-US" i="1" dirty="0">
                <a:latin typeface="MyriadPro-It"/>
              </a:rPr>
              <a:t>A </a:t>
            </a:r>
            <a:r>
              <a:rPr lang="en-US" dirty="0">
                <a:latin typeface="MyriadPro-Regular"/>
              </a:rPr>
              <a:t>moves out through a distance </a:t>
            </a:r>
            <a:r>
              <a:rPr lang="en-US" dirty="0" err="1">
                <a:latin typeface="MyriadPro-Regular"/>
              </a:rPr>
              <a:t>d</a:t>
            </a:r>
            <a:r>
              <a:rPr lang="en-US" i="1" dirty="0" err="1">
                <a:latin typeface="MyriadPro-It"/>
              </a:rPr>
              <a:t>z</a:t>
            </a:r>
            <a:r>
              <a:rPr lang="en-US" dirty="0">
                <a:latin typeface="MyriadPro-Regular"/>
              </a:rPr>
              <a:t>, it sweeps out a volume </a:t>
            </a:r>
            <a:r>
              <a:rPr lang="en-US" dirty="0" err="1">
                <a:latin typeface="MyriadPro-Regular"/>
              </a:rPr>
              <a:t>d</a:t>
            </a:r>
            <a:r>
              <a:rPr lang="en-US" i="1" dirty="0" err="1">
                <a:latin typeface="MyriadPro-It"/>
              </a:rPr>
              <a:t>V</a:t>
            </a:r>
            <a:r>
              <a:rPr lang="en-US" i="1" dirty="0">
                <a:latin typeface="MyriadPro-It"/>
              </a:rPr>
              <a:t> </a:t>
            </a:r>
            <a:r>
              <a:rPr lang="en-US" dirty="0">
                <a:latin typeface="SymbolStd"/>
              </a:rPr>
              <a:t>= </a:t>
            </a:r>
            <a:r>
              <a:rPr lang="en-US" i="1" dirty="0">
                <a:latin typeface="MyriadPro-It"/>
              </a:rPr>
              <a:t>A</a:t>
            </a:r>
            <a:r>
              <a:rPr lang="en-US" dirty="0">
                <a:latin typeface="MyriadPro-Regular"/>
              </a:rPr>
              <a:t>d</a:t>
            </a:r>
            <a:r>
              <a:rPr lang="en-US" i="1" dirty="0">
                <a:latin typeface="MyriadPro-It"/>
              </a:rPr>
              <a:t>z</a:t>
            </a:r>
            <a:r>
              <a:rPr lang="en-US" dirty="0">
                <a:latin typeface="MyriadPro-Regular"/>
              </a:rPr>
              <a:t>. The external pressure </a:t>
            </a:r>
            <a:r>
              <a:rPr lang="en-US" i="1" dirty="0" err="1">
                <a:latin typeface="MyriadPro-It"/>
              </a:rPr>
              <a:t>p</a:t>
            </a:r>
            <a:r>
              <a:rPr lang="en-US" sz="800" dirty="0" err="1">
                <a:latin typeface="MyriadPro-Regular"/>
              </a:rPr>
              <a:t>ex</a:t>
            </a:r>
            <a:r>
              <a:rPr lang="en-US" sz="800" dirty="0">
                <a:latin typeface="MyriadPro-Regular"/>
              </a:rPr>
              <a:t> </a:t>
            </a:r>
            <a:r>
              <a:rPr lang="en-US" dirty="0">
                <a:latin typeface="MyriadPro-Regular"/>
              </a:rPr>
              <a:t>is equivalent to a weight pressing on the piston, and the magnitude of the force opposing expansion is </a:t>
            </a:r>
            <a:r>
              <a:rPr lang="en-US" i="1" dirty="0" err="1">
                <a:latin typeface="MyriadPro-It"/>
              </a:rPr>
              <a:t>p</a:t>
            </a:r>
            <a:r>
              <a:rPr lang="en-US" sz="800" dirty="0" err="1">
                <a:latin typeface="MyriadPro-Regular"/>
              </a:rPr>
              <a:t>ex</a:t>
            </a:r>
            <a:r>
              <a:rPr lang="en-US" i="1" dirty="0" err="1">
                <a:latin typeface="MyriadPro-It"/>
              </a:rPr>
              <a:t>A</a:t>
            </a:r>
            <a:r>
              <a:rPr lang="en-US" dirty="0">
                <a:latin typeface="MyriadPro-Regular"/>
              </a:rPr>
              <a:t>.</a:t>
            </a:r>
            <a:endParaRPr lang="en-US" dirty="0"/>
          </a:p>
        </p:txBody>
      </p:sp>
      <p:sp>
        <p:nvSpPr>
          <p:cNvPr id="67" name="Rectangle 66">
            <a:extLst>
              <a:ext uri="{FF2B5EF4-FFF2-40B4-BE49-F238E27FC236}">
                <a16:creationId xmlns:a16="http://schemas.microsoft.com/office/drawing/2014/main" id="{C15A08FB-B28A-45F3-9E4A-EDF875BC0F9F}"/>
              </a:ext>
            </a:extLst>
          </p:cNvPr>
          <p:cNvSpPr/>
          <p:nvPr/>
        </p:nvSpPr>
        <p:spPr>
          <a:xfrm>
            <a:off x="819509" y="5316210"/>
            <a:ext cx="5074586" cy="461665"/>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w</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err="1">
                <a:latin typeface="Arial" panose="020B0604020202020204" pitchFamily="34" charset="0"/>
                <a:cs typeface="Arial" panose="020B0604020202020204" pitchFamily="34" charset="0"/>
              </a:rPr>
              <a:t>d</a:t>
            </a:r>
            <a:r>
              <a:rPr lang="en-US" i="1" dirty="0" err="1">
                <a:latin typeface="Arial" panose="020B0604020202020204" pitchFamily="34" charset="0"/>
                <a:cs typeface="Arial" panose="020B0604020202020204" pitchFamily="34" charset="0"/>
              </a:rPr>
              <a:t>V</a:t>
            </a:r>
            <a:r>
              <a:rPr lang="en-US" i="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Expansion work</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224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C6D4A-68AC-4E47-96AD-8A3B97EEAC2A}"/>
              </a:ext>
            </a:extLst>
          </p:cNvPr>
          <p:cNvSpPr/>
          <p:nvPr/>
        </p:nvSpPr>
        <p:spPr>
          <a:xfrm>
            <a:off x="123644" y="0"/>
            <a:ext cx="10555857"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To obtain the total work done when the volume changes from an initial value </a:t>
            </a:r>
            <a:r>
              <a:rPr lang="en-US" i="1"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a final value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it is necessary to integrate this expression between the initial and final volumes: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10F555-4778-429A-A583-67F81AE47979}"/>
                  </a:ext>
                </a:extLst>
              </p:cNvPr>
              <p:cNvSpPr txBox="1"/>
              <p:nvPr/>
            </p:nvSpPr>
            <p:spPr>
              <a:xfrm>
                <a:off x="2480094" y="646331"/>
                <a:ext cx="1722266" cy="658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ex</m:t>
                              </m:r>
                            </m:sub>
                          </m:sSub>
                          <m:r>
                            <a:rPr lang="en-US" b="0" i="1" smtClean="0">
                              <a:latin typeface="Cambria Math" panose="02040503050406030204" pitchFamily="18" charset="0"/>
                            </a:rPr>
                            <m:t>𝑑𝑉</m:t>
                          </m:r>
                        </m:e>
                      </m:nary>
                    </m:oMath>
                  </m:oMathPara>
                </a14:m>
                <a:endParaRPr lang="en-US" dirty="0"/>
              </a:p>
            </p:txBody>
          </p:sp>
        </mc:Choice>
        <mc:Fallback xmlns="">
          <p:sp>
            <p:nvSpPr>
              <p:cNvPr id="3" name="TextBox 2">
                <a:extLst>
                  <a:ext uri="{FF2B5EF4-FFF2-40B4-BE49-F238E27FC236}">
                    <a16:creationId xmlns:a16="http://schemas.microsoft.com/office/drawing/2014/main" id="{D910F555-4778-429A-A583-67F81AE47979}"/>
                  </a:ext>
                </a:extLst>
              </p:cNvPr>
              <p:cNvSpPr txBox="1">
                <a:spLocks noRot="1" noChangeAspect="1" noMove="1" noResize="1" noEditPoints="1" noAdjustHandles="1" noChangeArrowheads="1" noChangeShapeType="1" noTextEdit="1"/>
              </p:cNvSpPr>
              <p:nvPr/>
            </p:nvSpPr>
            <p:spPr>
              <a:xfrm>
                <a:off x="2480094" y="646331"/>
                <a:ext cx="1722266" cy="658898"/>
              </a:xfrm>
              <a:prstGeom prst="rect">
                <a:avLst/>
              </a:prstGeom>
              <a:blipFill>
                <a:blip r:embed="rId2"/>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54AB193-538A-4270-B6CF-4924713A1AE7}"/>
              </a:ext>
            </a:extLst>
          </p:cNvPr>
          <p:cNvSpPr/>
          <p:nvPr/>
        </p:nvSpPr>
        <p:spPr>
          <a:xfrm>
            <a:off x="123643" y="1434625"/>
            <a:ext cx="895134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There are other types of work called either </a:t>
            </a:r>
            <a:r>
              <a:rPr lang="en-US" b="1" dirty="0">
                <a:latin typeface="Arial" panose="020B0604020202020204" pitchFamily="34" charset="0"/>
                <a:cs typeface="Arial" panose="020B0604020202020204" pitchFamily="34" charset="0"/>
              </a:rPr>
              <a:t>non-expansion work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additional work</a:t>
            </a:r>
            <a:endParaRPr lang="en-US"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EE7E71F-26ED-4DB1-B942-07F913C6CF59}"/>
              </a:ext>
            </a:extLst>
          </p:cNvPr>
          <p:cNvGraphicFramePr>
            <a:graphicFrameLocks noGrp="1"/>
          </p:cNvGraphicFramePr>
          <p:nvPr>
            <p:extLst>
              <p:ext uri="{D42A27DB-BD31-4B8C-83A1-F6EECF244321}">
                <p14:modId xmlns:p14="http://schemas.microsoft.com/office/powerpoint/2010/main" val="331055527"/>
              </p:ext>
            </p:extLst>
          </p:nvPr>
        </p:nvGraphicFramePr>
        <p:xfrm>
          <a:off x="3341227" y="2234242"/>
          <a:ext cx="6107503" cy="3977427"/>
        </p:xfrm>
        <a:graphic>
          <a:graphicData uri="http://schemas.openxmlformats.org/drawingml/2006/table">
            <a:tbl>
              <a:tblPr firstRow="1" firstCol="1" bandRow="1">
                <a:tableStyleId>{5C22544A-7EE6-4342-B048-85BDC9FD1C3A}</a:tableStyleId>
              </a:tblPr>
              <a:tblGrid>
                <a:gridCol w="1879805">
                  <a:extLst>
                    <a:ext uri="{9D8B030D-6E8A-4147-A177-3AD203B41FA5}">
                      <a16:colId xmlns:a16="http://schemas.microsoft.com/office/drawing/2014/main" val="516712474"/>
                    </a:ext>
                  </a:extLst>
                </a:gridCol>
                <a:gridCol w="844298">
                  <a:extLst>
                    <a:ext uri="{9D8B030D-6E8A-4147-A177-3AD203B41FA5}">
                      <a16:colId xmlns:a16="http://schemas.microsoft.com/office/drawing/2014/main" val="1965904871"/>
                    </a:ext>
                  </a:extLst>
                </a:gridCol>
                <a:gridCol w="2596216">
                  <a:extLst>
                    <a:ext uri="{9D8B030D-6E8A-4147-A177-3AD203B41FA5}">
                      <a16:colId xmlns:a16="http://schemas.microsoft.com/office/drawing/2014/main" val="2728864902"/>
                    </a:ext>
                  </a:extLst>
                </a:gridCol>
                <a:gridCol w="787184">
                  <a:extLst>
                    <a:ext uri="{9D8B030D-6E8A-4147-A177-3AD203B41FA5}">
                      <a16:colId xmlns:a16="http://schemas.microsoft.com/office/drawing/2014/main" val="2974924697"/>
                    </a:ext>
                  </a:extLst>
                </a:gridCol>
              </a:tblGrid>
              <a:tr h="291826">
                <a:tc>
                  <a:txBody>
                    <a:bodyPr/>
                    <a:lstStyle/>
                    <a:p>
                      <a:pPr marL="5016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Type of work</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gn="ct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dw</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Comments</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Units</a:t>
                      </a:r>
                      <a:r>
                        <a:rPr lang="en-US" sz="1400" baseline="30000">
                          <a:solidFill>
                            <a:sysClr val="windowText" lastClr="000000"/>
                          </a:solidFill>
                          <a:effectLst/>
                          <a:latin typeface="Arial" panose="020B0604020202020204" pitchFamily="34" charset="0"/>
                          <a:cs typeface="Arial" panose="020B0604020202020204" pitchFamily="34" charset="0"/>
                        </a:rPr>
                        <a:t>†</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2065113636"/>
                  </a:ext>
                </a:extLst>
              </a:tr>
              <a:tr h="377659">
                <a:tc>
                  <a:txBody>
                    <a:bodyPr/>
                    <a:lstStyle/>
                    <a:p>
                      <a:pPr marL="5016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Expansion</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gn="ct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a:t>
                      </a:r>
                      <a:r>
                        <a:rPr lang="en-US" sz="1400" i="1" dirty="0" err="1">
                          <a:solidFill>
                            <a:sysClr val="windowText" lastClr="000000"/>
                          </a:solidFill>
                          <a:effectLst/>
                          <a:latin typeface="Arial" panose="020B0604020202020204" pitchFamily="34" charset="0"/>
                          <a:cs typeface="Arial" panose="020B0604020202020204" pitchFamily="34" charset="0"/>
                        </a:rPr>
                        <a:t>p</a:t>
                      </a:r>
                      <a:r>
                        <a:rPr lang="en-US" sz="1400" baseline="-25000" dirty="0" err="1">
                          <a:solidFill>
                            <a:sysClr val="windowText" lastClr="000000"/>
                          </a:solidFill>
                          <a:effectLst/>
                          <a:latin typeface="Arial" panose="020B0604020202020204" pitchFamily="34" charset="0"/>
                          <a:cs typeface="Arial" panose="020B0604020202020204" pitchFamily="34" charset="0"/>
                        </a:rPr>
                        <a:t>ex</a:t>
                      </a:r>
                      <a:r>
                        <a:rPr lang="en-US" sz="1400" i="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V</a:t>
                      </a:r>
                      <a:endParaRPr lang="en-US" sz="14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i="1" dirty="0" err="1">
                          <a:solidFill>
                            <a:sysClr val="windowText" lastClr="000000"/>
                          </a:solidFill>
                          <a:effectLst/>
                          <a:latin typeface="Arial" panose="020B0604020202020204" pitchFamily="34" charset="0"/>
                          <a:cs typeface="Arial" panose="020B0604020202020204" pitchFamily="34" charset="0"/>
                        </a:rPr>
                        <a:t>p</a:t>
                      </a:r>
                      <a:r>
                        <a:rPr lang="en-US" sz="1400" baseline="-25000" dirty="0" err="1">
                          <a:solidFill>
                            <a:sysClr val="windowText" lastClr="000000"/>
                          </a:solidFill>
                          <a:effectLst/>
                          <a:latin typeface="Arial" panose="020B0604020202020204" pitchFamily="34" charset="0"/>
                          <a:cs typeface="Arial" panose="020B0604020202020204" pitchFamily="34" charset="0"/>
                        </a:rPr>
                        <a:t>ex</a:t>
                      </a:r>
                      <a:r>
                        <a:rPr lang="en-US" sz="1400" dirty="0">
                          <a:solidFill>
                            <a:sysClr val="windowText" lastClr="000000"/>
                          </a:solidFill>
                          <a:effectLst/>
                          <a:latin typeface="Arial" panose="020B0604020202020204" pitchFamily="34" charset="0"/>
                          <a:cs typeface="Arial" panose="020B0604020202020204" pitchFamily="34" charset="0"/>
                        </a:rPr>
                        <a:t> is the external pressure</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63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Pa</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3468207450"/>
                  </a:ext>
                </a:extLst>
              </a:tr>
              <a:tr h="344828">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dV is the change in volume</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m</a:t>
                      </a:r>
                      <a:r>
                        <a:rPr lang="en-US" sz="1400" baseline="30000" dirty="0">
                          <a:solidFill>
                            <a:sysClr val="windowText" lastClr="000000"/>
                          </a:solidFill>
                          <a:effectLst/>
                          <a:latin typeface="Arial" panose="020B0604020202020204" pitchFamily="34" charset="0"/>
                          <a:cs typeface="Arial" panose="020B0604020202020204" pitchFamily="34" charset="0"/>
                        </a:rPr>
                        <a:t>3</a:t>
                      </a:r>
                      <a:endParaRPr lang="en-US" sz="1400" baseline="30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3769843371"/>
                  </a:ext>
                </a:extLst>
              </a:tr>
              <a:tr h="486663">
                <a:tc>
                  <a:txBody>
                    <a:bodyPr/>
                    <a:lstStyle/>
                    <a:p>
                      <a:pPr marL="5016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Surface expansion</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γ </a:t>
                      </a: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σ</a:t>
                      </a:r>
                      <a:endParaRPr lang="en-US" sz="14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γ</a:t>
                      </a:r>
                      <a:r>
                        <a:rPr lang="en-US" sz="1400" dirty="0">
                          <a:solidFill>
                            <a:sysClr val="windowText" lastClr="000000"/>
                          </a:solidFill>
                          <a:effectLst/>
                          <a:latin typeface="Arial" panose="020B0604020202020204" pitchFamily="34" charset="0"/>
                          <a:cs typeface="Arial" panose="020B0604020202020204" pitchFamily="34" charset="0"/>
                        </a:rPr>
                        <a:t> is the surface tension</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N m</a:t>
                      </a:r>
                      <a:r>
                        <a:rPr lang="en-US" sz="1400" baseline="30000" dirty="0">
                          <a:solidFill>
                            <a:sysClr val="windowText" lastClr="000000"/>
                          </a:solidFill>
                          <a:effectLst/>
                          <a:latin typeface="Arial" panose="020B0604020202020204" pitchFamily="34" charset="0"/>
                          <a:cs typeface="Arial" panose="020B0604020202020204" pitchFamily="34" charset="0"/>
                        </a:rPr>
                        <a:t>−1</a:t>
                      </a:r>
                      <a:endParaRPr lang="en-US" sz="1400" baseline="30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584700830"/>
                  </a:ext>
                </a:extLst>
              </a:tr>
              <a:tr h="344828">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σ</a:t>
                      </a:r>
                      <a:r>
                        <a:rPr lang="en-US" sz="1400" dirty="0">
                          <a:solidFill>
                            <a:sysClr val="windowText" lastClr="000000"/>
                          </a:solidFill>
                          <a:effectLst/>
                          <a:latin typeface="Arial" panose="020B0604020202020204" pitchFamily="34" charset="0"/>
                          <a:cs typeface="Arial" panose="020B0604020202020204" pitchFamily="34" charset="0"/>
                        </a:rPr>
                        <a:t> is the change in area</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m</a:t>
                      </a:r>
                      <a:r>
                        <a:rPr lang="en-US" sz="1400" baseline="30000" dirty="0">
                          <a:solidFill>
                            <a:sysClr val="windowText" lastClr="000000"/>
                          </a:solidFill>
                          <a:effectLst/>
                          <a:latin typeface="Arial" panose="020B0604020202020204" pitchFamily="34" charset="0"/>
                          <a:cs typeface="Arial" panose="020B0604020202020204" pitchFamily="34" charset="0"/>
                        </a:rPr>
                        <a:t>2</a:t>
                      </a:r>
                      <a:endParaRPr lang="en-US" sz="1400" baseline="30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4011142561"/>
                  </a:ext>
                </a:extLst>
              </a:tr>
              <a:tr h="287535">
                <a:tc>
                  <a:txBody>
                    <a:bodyPr/>
                    <a:lstStyle/>
                    <a:p>
                      <a:pPr marL="5016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Extension</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gn="ctr">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f </a:t>
                      </a:r>
                      <a:r>
                        <a:rPr lang="en-US" sz="1400" dirty="0">
                          <a:solidFill>
                            <a:sysClr val="windowText" lastClr="000000"/>
                          </a:solidFill>
                          <a:effectLst/>
                          <a:latin typeface="Arial" panose="020B0604020202020204" pitchFamily="34" charset="0"/>
                          <a:cs typeface="Arial" panose="020B0604020202020204" pitchFamily="34" charset="0"/>
                        </a:rPr>
                        <a:t>d</a:t>
                      </a:r>
                      <a:r>
                        <a:rPr lang="en-US" sz="1400" i="1" dirty="0">
                          <a:solidFill>
                            <a:sysClr val="windowText" lastClr="000000"/>
                          </a:solidFill>
                          <a:effectLst/>
                          <a:latin typeface="Arial" panose="020B0604020202020204" pitchFamily="34" charset="0"/>
                          <a:cs typeface="Arial" panose="020B0604020202020204" pitchFamily="34" charset="0"/>
                        </a:rPr>
                        <a:t>l</a:t>
                      </a:r>
                      <a:endParaRPr lang="en-US" sz="14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f</a:t>
                      </a:r>
                      <a:r>
                        <a:rPr lang="en-US" sz="1400" dirty="0">
                          <a:solidFill>
                            <a:sysClr val="windowText" lastClr="000000"/>
                          </a:solidFill>
                          <a:effectLst/>
                          <a:latin typeface="Arial" panose="020B0604020202020204" pitchFamily="34" charset="0"/>
                          <a:cs typeface="Arial" panose="020B0604020202020204" pitchFamily="34" charset="0"/>
                        </a:rPr>
                        <a:t> is the tension</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N</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2254273335"/>
                  </a:ext>
                </a:extLst>
              </a:tr>
              <a:tr h="344828">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dl is the change in length</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m</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890184412"/>
                  </a:ext>
                </a:extLst>
              </a:tr>
              <a:tr h="322941">
                <a:tc>
                  <a:txBody>
                    <a:bodyPr/>
                    <a:lstStyle/>
                    <a:p>
                      <a:pPr marL="50165">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Electrical</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ϕ</a:t>
                      </a:r>
                      <a:r>
                        <a:rPr lang="en-US" sz="1400" dirty="0">
                          <a:solidFill>
                            <a:sysClr val="windowText" lastClr="000000"/>
                          </a:solidFill>
                          <a:effectLst/>
                          <a:latin typeface="Arial" panose="020B0604020202020204" pitchFamily="34" charset="0"/>
                          <a:cs typeface="Arial" panose="020B0604020202020204" pitchFamily="34" charset="0"/>
                        </a:rPr>
                        <a:t> </a:t>
                      </a: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Q</a:t>
                      </a:r>
                      <a:endParaRPr lang="en-US" sz="14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ϕ</a:t>
                      </a:r>
                      <a:r>
                        <a:rPr lang="en-US" sz="1400" dirty="0">
                          <a:solidFill>
                            <a:sysClr val="windowText" lastClr="000000"/>
                          </a:solidFill>
                          <a:effectLst/>
                          <a:latin typeface="Arial" panose="020B0604020202020204" pitchFamily="34" charset="0"/>
                          <a:cs typeface="Arial" panose="020B0604020202020204" pitchFamily="34" charset="0"/>
                        </a:rPr>
                        <a:t> is the electric potential</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V</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874619005"/>
                  </a:ext>
                </a:extLst>
              </a:tr>
              <a:tr h="344828">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 </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Q</a:t>
                      </a:r>
                      <a:r>
                        <a:rPr lang="en-US" sz="1400" dirty="0">
                          <a:solidFill>
                            <a:sysClr val="windowText" lastClr="000000"/>
                          </a:solidFill>
                          <a:effectLst/>
                          <a:latin typeface="Arial" panose="020B0604020202020204" pitchFamily="34" charset="0"/>
                          <a:cs typeface="Arial" panose="020B0604020202020204" pitchFamily="34" charset="0"/>
                        </a:rPr>
                        <a:t> is the change in charge</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C</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3055146142"/>
                  </a:ext>
                </a:extLst>
              </a:tr>
              <a:tr h="486663">
                <a:tc>
                  <a:txBody>
                    <a:bodyPr/>
                    <a:lstStyle/>
                    <a:p>
                      <a:pP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 </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gn="ctr">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Q </a:t>
                      </a: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ϕ</a:t>
                      </a:r>
                      <a:endParaRPr lang="en-US" sz="1400" i="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dirty="0" err="1">
                          <a:solidFill>
                            <a:sysClr val="windowText" lastClr="000000"/>
                          </a:solidFill>
                          <a:effectLst/>
                          <a:latin typeface="Arial" panose="020B0604020202020204" pitchFamily="34" charset="0"/>
                          <a:cs typeface="Arial" panose="020B0604020202020204" pitchFamily="34" charset="0"/>
                        </a:rPr>
                        <a:t>d</a:t>
                      </a:r>
                      <a:r>
                        <a:rPr lang="en-US" sz="1400" i="1" dirty="0" err="1">
                          <a:solidFill>
                            <a:sysClr val="windowText" lastClr="000000"/>
                          </a:solidFill>
                          <a:effectLst/>
                          <a:latin typeface="Arial" panose="020B0604020202020204" pitchFamily="34" charset="0"/>
                          <a:cs typeface="Arial" panose="020B0604020202020204" pitchFamily="34" charset="0"/>
                        </a:rPr>
                        <a:t>ϕ</a:t>
                      </a:r>
                      <a:r>
                        <a:rPr lang="en-US" sz="1400" dirty="0">
                          <a:solidFill>
                            <a:sysClr val="windowText" lastClr="000000"/>
                          </a:solidFill>
                          <a:effectLst/>
                          <a:latin typeface="Arial" panose="020B0604020202020204" pitchFamily="34" charset="0"/>
                          <a:cs typeface="Arial" panose="020B0604020202020204" pitchFamily="34" charset="0"/>
                        </a:rPr>
                        <a:t> is the potential difference</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V</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3639582997"/>
                  </a:ext>
                </a:extLst>
              </a:tr>
              <a:tr h="344828">
                <a:tc>
                  <a:txBody>
                    <a:bodyPr/>
                    <a:lstStyle/>
                    <a:p>
                      <a:pPr>
                        <a:lnSpc>
                          <a:spcPct val="107000"/>
                        </a:lnSpc>
                        <a:spcAft>
                          <a:spcPts val="0"/>
                        </a:spcAft>
                      </a:pPr>
                      <a:r>
                        <a:rPr lang="en-US" sz="1400">
                          <a:solidFill>
                            <a:sysClr val="windowText" lastClr="000000"/>
                          </a:solidFill>
                          <a:effectLst/>
                          <a:latin typeface="Arial" panose="020B0604020202020204" pitchFamily="34" charset="0"/>
                          <a:cs typeface="Arial" panose="020B0604020202020204" pitchFamily="34" charset="0"/>
                        </a:rPr>
                        <a:t> </a:t>
                      </a:r>
                      <a:endParaRPr lang="en-US"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gn="ct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 </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marL="5080">
                        <a:lnSpc>
                          <a:spcPct val="107000"/>
                        </a:lnSpc>
                        <a:spcAft>
                          <a:spcPts val="0"/>
                        </a:spcAft>
                      </a:pPr>
                      <a:r>
                        <a:rPr lang="en-US" sz="1400" i="1" dirty="0">
                          <a:solidFill>
                            <a:sysClr val="windowText" lastClr="000000"/>
                          </a:solidFill>
                          <a:effectLst/>
                          <a:latin typeface="Arial" panose="020B0604020202020204" pitchFamily="34" charset="0"/>
                          <a:cs typeface="Arial" panose="020B0604020202020204" pitchFamily="34" charset="0"/>
                        </a:rPr>
                        <a:t>Q</a:t>
                      </a:r>
                      <a:r>
                        <a:rPr lang="en-US" sz="1400" dirty="0">
                          <a:solidFill>
                            <a:sysClr val="windowText" lastClr="000000"/>
                          </a:solidFill>
                          <a:effectLst/>
                          <a:latin typeface="Arial" panose="020B0604020202020204" pitchFamily="34" charset="0"/>
                          <a:cs typeface="Arial" panose="020B0604020202020204" pitchFamily="34" charset="0"/>
                        </a:rPr>
                        <a:t> is the charge transferred</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tc>
                  <a:txBody>
                    <a:bodyPr/>
                    <a:lstStyle/>
                    <a:p>
                      <a:pPr>
                        <a:lnSpc>
                          <a:spcPct val="107000"/>
                        </a:lnSpc>
                        <a:spcAft>
                          <a:spcPts val="0"/>
                        </a:spcAft>
                      </a:pPr>
                      <a:r>
                        <a:rPr lang="en-US" sz="1400" dirty="0">
                          <a:solidFill>
                            <a:sysClr val="windowText" lastClr="000000"/>
                          </a:solidFill>
                          <a:effectLst/>
                          <a:latin typeface="Arial" panose="020B0604020202020204" pitchFamily="34" charset="0"/>
                          <a:cs typeface="Arial" panose="020B0604020202020204" pitchFamily="34" charset="0"/>
                        </a:rPr>
                        <a:t>C</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33655" marB="0">
                    <a:solidFill>
                      <a:schemeClr val="bg1"/>
                    </a:solidFill>
                  </a:tcPr>
                </a:tc>
                <a:extLst>
                  <a:ext uri="{0D108BD9-81ED-4DB2-BD59-A6C34878D82A}">
                    <a16:rowId xmlns:a16="http://schemas.microsoft.com/office/drawing/2014/main" val="1202398171"/>
                  </a:ext>
                </a:extLst>
              </a:tr>
            </a:tbl>
          </a:graphicData>
        </a:graphic>
      </p:graphicFrame>
      <p:sp>
        <p:nvSpPr>
          <p:cNvPr id="6" name="Rectangle 5">
            <a:extLst>
              <a:ext uri="{FF2B5EF4-FFF2-40B4-BE49-F238E27FC236}">
                <a16:creationId xmlns:a16="http://schemas.microsoft.com/office/drawing/2014/main" id="{53E61339-F292-4D8D-B7BC-FBEB2E4E3662}"/>
              </a:ext>
            </a:extLst>
          </p:cNvPr>
          <p:cNvSpPr/>
          <p:nvPr/>
        </p:nvSpPr>
        <p:spPr>
          <a:xfrm>
            <a:off x="332671" y="2592251"/>
            <a:ext cx="2669319" cy="1600438"/>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 In general, the work done on a system can be expressed in the form</a:t>
            </a:r>
          </a:p>
          <a:p>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t>
            </a:r>
            <a:r>
              <a:rPr lang="en-US" sz="1400" i="1" dirty="0" err="1">
                <a:latin typeface="Arial" panose="020B0604020202020204" pitchFamily="34" charset="0"/>
                <a:cs typeface="Arial" panose="020B0604020202020204" pitchFamily="34" charset="0"/>
              </a:rPr>
              <a:t>w</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|F</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t>
            </a:r>
            <a:r>
              <a:rPr lang="en-US" sz="1400" i="1" dirty="0" err="1">
                <a:latin typeface="Arial" panose="020B0604020202020204" pitchFamily="34" charset="0"/>
                <a:cs typeface="Arial" panose="020B0604020202020204" pitchFamily="34" charset="0"/>
              </a:rPr>
              <a:t>z</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Where |</a:t>
            </a:r>
            <a:r>
              <a:rPr lang="en-US" sz="1400" i="1" dirty="0">
                <a:latin typeface="Arial" panose="020B0604020202020204" pitchFamily="34" charset="0"/>
                <a:cs typeface="Arial" panose="020B0604020202020204" pitchFamily="34" charset="0"/>
              </a:rPr>
              <a:t>F</a:t>
            </a:r>
            <a:r>
              <a:rPr lang="en-US" sz="1400" dirty="0">
                <a:latin typeface="Arial" panose="020B0604020202020204" pitchFamily="34" charset="0"/>
                <a:cs typeface="Arial" panose="020B0604020202020204" pitchFamily="34" charset="0"/>
              </a:rPr>
              <a:t>| is the magnitude of a ‘generalized force’ and </a:t>
            </a:r>
            <a:r>
              <a:rPr lang="en-US" sz="1400" dirty="0" err="1">
                <a:latin typeface="Arial" panose="020B0604020202020204" pitchFamily="34" charset="0"/>
                <a:cs typeface="Arial" panose="020B0604020202020204" pitchFamily="34" charset="0"/>
              </a:rPr>
              <a:t>d</a:t>
            </a:r>
            <a:r>
              <a:rPr lang="en-US" sz="1400" i="1" dirty="0" err="1">
                <a:latin typeface="Arial" panose="020B0604020202020204" pitchFamily="34" charset="0"/>
                <a:cs typeface="Arial" panose="020B0604020202020204" pitchFamily="34" charset="0"/>
              </a:rPr>
              <a:t>z</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a ‘generalized displacement’.</a:t>
            </a:r>
          </a:p>
        </p:txBody>
      </p:sp>
      <p:sp>
        <p:nvSpPr>
          <p:cNvPr id="7" name="Rectangle 6">
            <a:extLst>
              <a:ext uri="{FF2B5EF4-FFF2-40B4-BE49-F238E27FC236}">
                <a16:creationId xmlns:a16="http://schemas.microsoft.com/office/drawing/2014/main" id="{0B1A4907-CF97-4D88-9A42-B10CC50B0036}"/>
              </a:ext>
            </a:extLst>
          </p:cNvPr>
          <p:cNvSpPr/>
          <p:nvPr/>
        </p:nvSpPr>
        <p:spPr>
          <a:xfrm>
            <a:off x="332671" y="4611651"/>
            <a:ext cx="2772837" cy="523220"/>
          </a:xfrm>
          <a:prstGeom prst="rect">
            <a:avLst/>
          </a:prstGeom>
          <a:ln>
            <a:solidFill>
              <a:schemeClr val="tx1"/>
            </a:solidFill>
          </a:ln>
        </p:spPr>
        <p:txBody>
          <a:bodyPr wrap="square">
            <a:spAutoFit/>
          </a:bodyPr>
          <a:lstStyle/>
          <a:p>
            <a:r>
              <a:rPr lang="en-US" sz="1400" dirty="0">
                <a:latin typeface="Arial" panose="020B0604020202020204" pitchFamily="34" charset="0"/>
                <a:cs typeface="Arial" panose="020B0604020202020204" pitchFamily="34" charset="0"/>
              </a:rPr>
              <a:t>† For work in joules (J). Note that 1 N m = 1 J and 1 V C = 1 J.</a:t>
            </a:r>
          </a:p>
        </p:txBody>
      </p:sp>
    </p:spTree>
    <p:extLst>
      <p:ext uri="{BB962C8B-B14F-4D97-AF65-F5344CB8AC3E}">
        <p14:creationId xmlns:p14="http://schemas.microsoft.com/office/powerpoint/2010/main" val="3293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B6B68-BF6F-409C-9C0C-26615900AAE8}"/>
              </a:ext>
            </a:extLst>
          </p:cNvPr>
          <p:cNvSpPr/>
          <p:nvPr/>
        </p:nvSpPr>
        <p:spPr>
          <a:xfrm>
            <a:off x="672860" y="164704"/>
            <a:ext cx="5601141"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Expansion against constant pressure</a:t>
            </a:r>
          </a:p>
        </p:txBody>
      </p:sp>
      <p:grpSp>
        <p:nvGrpSpPr>
          <p:cNvPr id="3" name="Group 2">
            <a:extLst>
              <a:ext uri="{FF2B5EF4-FFF2-40B4-BE49-F238E27FC236}">
                <a16:creationId xmlns:a16="http://schemas.microsoft.com/office/drawing/2014/main" id="{30EF93F6-8253-4269-8727-67491787549E}"/>
              </a:ext>
            </a:extLst>
          </p:cNvPr>
          <p:cNvGrpSpPr/>
          <p:nvPr/>
        </p:nvGrpSpPr>
        <p:grpSpPr>
          <a:xfrm>
            <a:off x="5111920" y="745064"/>
            <a:ext cx="3928659" cy="3257593"/>
            <a:chOff x="8549" y="0"/>
            <a:chExt cx="1907718" cy="1675981"/>
          </a:xfrm>
        </p:grpSpPr>
        <p:pic>
          <p:nvPicPr>
            <p:cNvPr id="4" name="Picture 3">
              <a:extLst>
                <a:ext uri="{FF2B5EF4-FFF2-40B4-BE49-F238E27FC236}">
                  <a16:creationId xmlns:a16="http://schemas.microsoft.com/office/drawing/2014/main" id="{3EE55505-5593-4B1C-B66A-336B8CB918FE}"/>
                </a:ext>
              </a:extLst>
            </p:cNvPr>
            <p:cNvPicPr/>
            <p:nvPr/>
          </p:nvPicPr>
          <p:blipFill>
            <a:blip r:embed="rId2"/>
            <a:stretch>
              <a:fillRect/>
            </a:stretch>
          </p:blipFill>
          <p:spPr>
            <a:xfrm>
              <a:off x="104895" y="1160869"/>
              <a:ext cx="1627632" cy="515112"/>
            </a:xfrm>
            <a:prstGeom prst="rect">
              <a:avLst/>
            </a:prstGeom>
          </p:spPr>
        </p:pic>
        <p:sp>
          <p:nvSpPr>
            <p:cNvPr id="5" name="Shape 212695">
              <a:extLst>
                <a:ext uri="{FF2B5EF4-FFF2-40B4-BE49-F238E27FC236}">
                  <a16:creationId xmlns:a16="http://schemas.microsoft.com/office/drawing/2014/main" id="{0B93C130-8B9C-4CA0-9CEE-93288CEA39A6}"/>
                </a:ext>
              </a:extLst>
            </p:cNvPr>
            <p:cNvSpPr/>
            <p:nvPr/>
          </p:nvSpPr>
          <p:spPr>
            <a:xfrm>
              <a:off x="464470" y="125247"/>
              <a:ext cx="983170" cy="782472"/>
            </a:xfrm>
            <a:custGeom>
              <a:avLst/>
              <a:gdLst/>
              <a:ahLst/>
              <a:cxnLst/>
              <a:rect l="0" t="0" r="0" b="0"/>
              <a:pathLst>
                <a:path w="983170" h="782472">
                  <a:moveTo>
                    <a:pt x="0" y="0"/>
                  </a:moveTo>
                  <a:lnTo>
                    <a:pt x="983170" y="0"/>
                  </a:lnTo>
                  <a:lnTo>
                    <a:pt x="983170" y="782472"/>
                  </a:lnTo>
                  <a:lnTo>
                    <a:pt x="0" y="782472"/>
                  </a:lnTo>
                  <a:lnTo>
                    <a:pt x="0" y="0"/>
                  </a:lnTo>
                </a:path>
              </a:pathLst>
            </a:custGeom>
            <a:ln w="0" cap="flat">
              <a:miter lim="127000"/>
            </a:ln>
          </p:spPr>
          <p:style>
            <a:lnRef idx="0">
              <a:srgbClr val="000000">
                <a:alpha val="0"/>
              </a:srgbClr>
            </a:lnRef>
            <a:fillRef idx="1">
              <a:srgbClr val="E4C192"/>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6" name="Shape 2698">
              <a:extLst>
                <a:ext uri="{FF2B5EF4-FFF2-40B4-BE49-F238E27FC236}">
                  <a16:creationId xmlns:a16="http://schemas.microsoft.com/office/drawing/2014/main" id="{C25D80A5-CC58-4705-B513-B5ADE854F4EC}"/>
                </a:ext>
              </a:extLst>
            </p:cNvPr>
            <p:cNvSpPr/>
            <p:nvPr/>
          </p:nvSpPr>
          <p:spPr>
            <a:xfrm>
              <a:off x="154438" y="0"/>
              <a:ext cx="1577543" cy="907720"/>
            </a:xfrm>
            <a:custGeom>
              <a:avLst/>
              <a:gdLst/>
              <a:ahLst/>
              <a:cxnLst/>
              <a:rect l="0" t="0" r="0" b="0"/>
              <a:pathLst>
                <a:path w="1577543" h="907720">
                  <a:moveTo>
                    <a:pt x="0" y="0"/>
                  </a:moveTo>
                  <a:lnTo>
                    <a:pt x="0" y="907720"/>
                  </a:lnTo>
                  <a:lnTo>
                    <a:pt x="1577543" y="90772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7" name="Shape 2699">
              <a:extLst>
                <a:ext uri="{FF2B5EF4-FFF2-40B4-BE49-F238E27FC236}">
                  <a16:creationId xmlns:a16="http://schemas.microsoft.com/office/drawing/2014/main" id="{215E9F9D-DB9B-4E10-B5F7-5AE4F420799C}"/>
                </a:ext>
              </a:extLst>
            </p:cNvPr>
            <p:cNvSpPr/>
            <p:nvPr/>
          </p:nvSpPr>
          <p:spPr>
            <a:xfrm>
              <a:off x="154438" y="125261"/>
              <a:ext cx="1525930" cy="0"/>
            </a:xfrm>
            <a:custGeom>
              <a:avLst/>
              <a:gdLst/>
              <a:ahLst/>
              <a:cxnLst/>
              <a:rect l="0" t="0" r="0" b="0"/>
              <a:pathLst>
                <a:path w="1525930">
                  <a:moveTo>
                    <a:pt x="0" y="0"/>
                  </a:moveTo>
                  <a:lnTo>
                    <a:pt x="1525930" y="0"/>
                  </a:lnTo>
                </a:path>
              </a:pathLst>
            </a:custGeom>
            <a:ln w="6261" cap="rnd">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096AD1C-38C7-42EF-AEE0-09F879E138B3}"/>
                </a:ext>
              </a:extLst>
            </p:cNvPr>
            <p:cNvSpPr/>
            <p:nvPr/>
          </p:nvSpPr>
          <p:spPr>
            <a:xfrm rot="16200001">
              <a:off x="-205389" y="453659"/>
              <a:ext cx="580490"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Pressure,</a:t>
              </a:r>
              <a:r>
                <a:rPr lang="en-US" sz="1200" spc="-165"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4267BF7-C380-4FB8-9C8F-BEA72208915B}"/>
                </a:ext>
              </a:extLst>
            </p:cNvPr>
            <p:cNvSpPr/>
            <p:nvPr/>
          </p:nvSpPr>
          <p:spPr>
            <a:xfrm rot="16200001">
              <a:off x="45828" y="318084"/>
              <a:ext cx="76308"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EB7CE52-5C86-4E77-8630-BCAE562C80E6}"/>
                </a:ext>
              </a:extLst>
            </p:cNvPr>
            <p:cNvSpPr/>
            <p:nvPr/>
          </p:nvSpPr>
          <p:spPr>
            <a:xfrm>
              <a:off x="8549" y="37415"/>
              <a:ext cx="76308"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4AC9FB4-C6C3-4C41-8D11-A6E37FB73CFC}"/>
                </a:ext>
              </a:extLst>
            </p:cNvPr>
            <p:cNvSpPr/>
            <p:nvPr/>
          </p:nvSpPr>
          <p:spPr>
            <a:xfrm>
              <a:off x="44382" y="83283"/>
              <a:ext cx="80965" cy="68588"/>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ex</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E1477C3-D95D-4834-B0FF-825C4CCEA50F}"/>
                </a:ext>
              </a:extLst>
            </p:cNvPr>
            <p:cNvSpPr/>
            <p:nvPr/>
          </p:nvSpPr>
          <p:spPr>
            <a:xfrm>
              <a:off x="616330" y="455601"/>
              <a:ext cx="448005"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Area</a:t>
              </a:r>
              <a:r>
                <a:rPr lang="en-US" sz="1200"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a:t>
              </a:r>
              <a:r>
                <a:rPr lang="en-US" sz="1200"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3BD3738-4D91-4D05-8843-22F8AD963D65}"/>
                </a:ext>
              </a:extLst>
            </p:cNvPr>
            <p:cNvSpPr/>
            <p:nvPr/>
          </p:nvSpPr>
          <p:spPr>
            <a:xfrm>
              <a:off x="888621" y="441736"/>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A46E2B3-E807-43C9-96D2-E137D9E3DF55}"/>
                </a:ext>
              </a:extLst>
            </p:cNvPr>
            <p:cNvSpPr/>
            <p:nvPr/>
          </p:nvSpPr>
          <p:spPr>
            <a:xfrm>
              <a:off x="952074" y="471351"/>
              <a:ext cx="86363" cy="73160"/>
            </a:xfrm>
            <a:prstGeom prst="rect">
              <a:avLst/>
            </a:prstGeom>
            <a:ln>
              <a:noFill/>
            </a:ln>
          </p:spPr>
          <p:txBody>
            <a:bodyPr vert="horz" lIns="0" tIns="0" rIns="0" bIns="0" rtlCol="0">
              <a:noAutofit/>
            </a:bodyPr>
            <a:lstStyle/>
            <a:p>
              <a:pPr>
                <a:lnSpc>
                  <a:spcPct val="107000"/>
                </a:lnSpc>
                <a:spcAft>
                  <a:spcPts val="800"/>
                </a:spcAft>
              </a:pPr>
              <a:r>
                <a:rPr lang="en-US" sz="1200" baseline="-25000" dirty="0">
                  <a:solidFill>
                    <a:srgbClr val="181717"/>
                  </a:solidFill>
                  <a:effectLst/>
                  <a:latin typeface="Arial" panose="020B0604020202020204" pitchFamily="34" charset="0"/>
                  <a:ea typeface="Calibri" panose="020F0502020204030204" pitchFamily="34" charset="0"/>
                  <a:cs typeface="Arial" panose="020B0604020202020204" pitchFamily="34" charset="0"/>
                </a:rPr>
                <a:t>ex</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7C91D0A-1141-442D-9E45-981CB6624748}"/>
                </a:ext>
              </a:extLst>
            </p:cNvPr>
            <p:cNvSpPr/>
            <p:nvPr/>
          </p:nvSpPr>
          <p:spPr>
            <a:xfrm>
              <a:off x="1026585" y="462036"/>
              <a:ext cx="81528" cy="173581"/>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Segoe UI Symbol" panose="020B0502040204020203" pitchFamily="34" charset="0"/>
                  <a:cs typeface="Arial" panose="020B0604020202020204" pitchFamily="34" charset="0"/>
                </a:rPr>
                <a:t>Δ</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054EA08-9EE8-41A6-A0D5-CEB0EDCF30F1}"/>
                </a:ext>
              </a:extLst>
            </p:cNvPr>
            <p:cNvSpPr/>
            <p:nvPr/>
          </p:nvSpPr>
          <p:spPr>
            <a:xfrm>
              <a:off x="1103796" y="462036"/>
              <a:ext cx="8885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2FA0B83-4F64-4DFA-B587-C44AB91FF71D}"/>
                </a:ext>
              </a:extLst>
            </p:cNvPr>
            <p:cNvSpPr/>
            <p:nvPr/>
          </p:nvSpPr>
          <p:spPr>
            <a:xfrm>
              <a:off x="710524" y="971076"/>
              <a:ext cx="518045"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Arial" panose="020B0604020202020204" pitchFamily="34" charset="0"/>
                  <a:ea typeface="Calibri" panose="020F0502020204030204" pitchFamily="34" charset="0"/>
                  <a:cs typeface="Arial" panose="020B0604020202020204" pitchFamily="34" charset="0"/>
                </a:rPr>
                <a:t>Volume,</a:t>
              </a:r>
              <a:r>
                <a:rPr lang="en-US" sz="1200" spc="40" dirty="0">
                  <a:solidFill>
                    <a:srgbClr val="181717"/>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5BBAD4E-D02D-463D-8F65-D84C48EB7B73}"/>
                </a:ext>
              </a:extLst>
            </p:cNvPr>
            <p:cNvSpPr/>
            <p:nvPr/>
          </p:nvSpPr>
          <p:spPr>
            <a:xfrm>
              <a:off x="1012498" y="989120"/>
              <a:ext cx="83302" cy="117647"/>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Shape 2711">
              <a:extLst>
                <a:ext uri="{FF2B5EF4-FFF2-40B4-BE49-F238E27FC236}">
                  <a16:creationId xmlns:a16="http://schemas.microsoft.com/office/drawing/2014/main" id="{FC92BDAC-1346-4532-A6DA-46A89233F8D4}"/>
                </a:ext>
              </a:extLst>
            </p:cNvPr>
            <p:cNvSpPr/>
            <p:nvPr/>
          </p:nvSpPr>
          <p:spPr>
            <a:xfrm>
              <a:off x="464483" y="907720"/>
              <a:ext cx="0" cy="55474"/>
            </a:xfrm>
            <a:custGeom>
              <a:avLst/>
              <a:gdLst/>
              <a:ahLst/>
              <a:cxnLst/>
              <a:rect l="0" t="0" r="0" b="0"/>
              <a:pathLst>
                <a:path h="55474">
                  <a:moveTo>
                    <a:pt x="0" y="0"/>
                  </a:moveTo>
                  <a:lnTo>
                    <a:pt x="0" y="5547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0" name="Shape 2712">
              <a:extLst>
                <a:ext uri="{FF2B5EF4-FFF2-40B4-BE49-F238E27FC236}">
                  <a16:creationId xmlns:a16="http://schemas.microsoft.com/office/drawing/2014/main" id="{4A3B6493-9DF3-4B11-8EC0-414C7E4BA4D6}"/>
                </a:ext>
              </a:extLst>
            </p:cNvPr>
            <p:cNvSpPr/>
            <p:nvPr/>
          </p:nvSpPr>
          <p:spPr>
            <a:xfrm>
              <a:off x="1447654" y="907720"/>
              <a:ext cx="0" cy="55474"/>
            </a:xfrm>
            <a:custGeom>
              <a:avLst/>
              <a:gdLst/>
              <a:ahLst/>
              <a:cxnLst/>
              <a:rect l="0" t="0" r="0" b="0"/>
              <a:pathLst>
                <a:path h="55474">
                  <a:moveTo>
                    <a:pt x="0" y="0"/>
                  </a:moveTo>
                  <a:lnTo>
                    <a:pt x="0" y="5547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1" name="Shape 2713">
              <a:extLst>
                <a:ext uri="{FF2B5EF4-FFF2-40B4-BE49-F238E27FC236}">
                  <a16:creationId xmlns:a16="http://schemas.microsoft.com/office/drawing/2014/main" id="{79DCE78E-0BAA-4B28-9D37-CE46DA606591}"/>
                </a:ext>
              </a:extLst>
            </p:cNvPr>
            <p:cNvSpPr/>
            <p:nvPr/>
          </p:nvSpPr>
          <p:spPr>
            <a:xfrm>
              <a:off x="464483" y="1106767"/>
              <a:ext cx="0" cy="55474"/>
            </a:xfrm>
            <a:custGeom>
              <a:avLst/>
              <a:gdLst/>
              <a:ahLst/>
              <a:cxnLst/>
              <a:rect l="0" t="0" r="0" b="0"/>
              <a:pathLst>
                <a:path h="55474">
                  <a:moveTo>
                    <a:pt x="0" y="0"/>
                  </a:moveTo>
                  <a:lnTo>
                    <a:pt x="0" y="5547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2" name="Shape 2714">
              <a:extLst>
                <a:ext uri="{FF2B5EF4-FFF2-40B4-BE49-F238E27FC236}">
                  <a16:creationId xmlns:a16="http://schemas.microsoft.com/office/drawing/2014/main" id="{4A39C857-5A52-4C58-95C9-13F78ACA8954}"/>
                </a:ext>
              </a:extLst>
            </p:cNvPr>
            <p:cNvSpPr/>
            <p:nvPr/>
          </p:nvSpPr>
          <p:spPr>
            <a:xfrm>
              <a:off x="1447654" y="1106767"/>
              <a:ext cx="0" cy="55474"/>
            </a:xfrm>
            <a:custGeom>
              <a:avLst/>
              <a:gdLst/>
              <a:ahLst/>
              <a:cxnLst/>
              <a:rect l="0" t="0" r="0" b="0"/>
              <a:pathLst>
                <a:path h="55474">
                  <a:moveTo>
                    <a:pt x="0" y="0"/>
                  </a:moveTo>
                  <a:lnTo>
                    <a:pt x="0" y="5547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BB9AA4F-9F17-4EC5-9709-68843721FCE9}"/>
                </a:ext>
              </a:extLst>
            </p:cNvPr>
            <p:cNvSpPr/>
            <p:nvPr/>
          </p:nvSpPr>
          <p:spPr>
            <a:xfrm>
              <a:off x="421764" y="999575"/>
              <a:ext cx="83302"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B632F10-4FFA-4D63-87C7-DDE0D28E14A7}"/>
                </a:ext>
              </a:extLst>
            </p:cNvPr>
            <p:cNvSpPr/>
            <p:nvPr/>
          </p:nvSpPr>
          <p:spPr>
            <a:xfrm>
              <a:off x="484388" y="1061228"/>
              <a:ext cx="20241" cy="68588"/>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i</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A699049-6EC1-4335-86A5-99678C9EB06B}"/>
                </a:ext>
              </a:extLst>
            </p:cNvPr>
            <p:cNvSpPr/>
            <p:nvPr/>
          </p:nvSpPr>
          <p:spPr>
            <a:xfrm>
              <a:off x="1404910" y="999575"/>
              <a:ext cx="83302" cy="117647"/>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V</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83B0601-47A1-4F71-AE4E-CA3FE38177A8}"/>
                </a:ext>
              </a:extLst>
            </p:cNvPr>
            <p:cNvSpPr/>
            <p:nvPr/>
          </p:nvSpPr>
          <p:spPr>
            <a:xfrm>
              <a:off x="1467547" y="1061228"/>
              <a:ext cx="24246" cy="68588"/>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f</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40104FE6-FDB6-406F-B3C9-17E69884D3E7}"/>
                </a:ext>
              </a:extLst>
            </p:cNvPr>
            <p:cNvPicPr/>
            <p:nvPr/>
          </p:nvPicPr>
          <p:blipFill>
            <a:blip r:embed="rId3"/>
            <a:stretch>
              <a:fillRect/>
            </a:stretch>
          </p:blipFill>
          <p:spPr>
            <a:xfrm>
              <a:off x="442207" y="1224877"/>
              <a:ext cx="1286256" cy="390144"/>
            </a:xfrm>
            <a:prstGeom prst="rect">
              <a:avLst/>
            </a:prstGeom>
          </p:spPr>
        </p:pic>
        <p:pic>
          <p:nvPicPr>
            <p:cNvPr id="28" name="Picture 27">
              <a:extLst>
                <a:ext uri="{FF2B5EF4-FFF2-40B4-BE49-F238E27FC236}">
                  <a16:creationId xmlns:a16="http://schemas.microsoft.com/office/drawing/2014/main" id="{225EE793-90F1-4E24-A0B1-55776A1405A3}"/>
                </a:ext>
              </a:extLst>
            </p:cNvPr>
            <p:cNvPicPr/>
            <p:nvPr/>
          </p:nvPicPr>
          <p:blipFill>
            <a:blip r:embed="rId3"/>
            <a:stretch>
              <a:fillRect/>
            </a:stretch>
          </p:blipFill>
          <p:spPr>
            <a:xfrm>
              <a:off x="442207" y="1224877"/>
              <a:ext cx="1286256" cy="390144"/>
            </a:xfrm>
            <a:prstGeom prst="rect">
              <a:avLst/>
            </a:prstGeom>
          </p:spPr>
        </p:pic>
        <p:pic>
          <p:nvPicPr>
            <p:cNvPr id="29" name="Picture 28">
              <a:extLst>
                <a:ext uri="{FF2B5EF4-FFF2-40B4-BE49-F238E27FC236}">
                  <a16:creationId xmlns:a16="http://schemas.microsoft.com/office/drawing/2014/main" id="{ED99A358-D07C-4111-A6A4-1355B72F9833}"/>
                </a:ext>
              </a:extLst>
            </p:cNvPr>
            <p:cNvPicPr/>
            <p:nvPr/>
          </p:nvPicPr>
          <p:blipFill>
            <a:blip r:embed="rId3"/>
            <a:stretch>
              <a:fillRect/>
            </a:stretch>
          </p:blipFill>
          <p:spPr>
            <a:xfrm>
              <a:off x="442207" y="1224877"/>
              <a:ext cx="1286256" cy="390144"/>
            </a:xfrm>
            <a:prstGeom prst="rect">
              <a:avLst/>
            </a:prstGeom>
          </p:spPr>
        </p:pic>
        <p:pic>
          <p:nvPicPr>
            <p:cNvPr id="30" name="Picture 29">
              <a:extLst>
                <a:ext uri="{FF2B5EF4-FFF2-40B4-BE49-F238E27FC236}">
                  <a16:creationId xmlns:a16="http://schemas.microsoft.com/office/drawing/2014/main" id="{65297C3F-A5F4-43D5-8E2E-D68B35461DF5}"/>
                </a:ext>
              </a:extLst>
            </p:cNvPr>
            <p:cNvPicPr/>
            <p:nvPr/>
          </p:nvPicPr>
          <p:blipFill>
            <a:blip r:embed="rId3"/>
            <a:stretch>
              <a:fillRect/>
            </a:stretch>
          </p:blipFill>
          <p:spPr>
            <a:xfrm>
              <a:off x="442207" y="1224877"/>
              <a:ext cx="1286256" cy="390144"/>
            </a:xfrm>
            <a:prstGeom prst="rect">
              <a:avLst/>
            </a:prstGeom>
          </p:spPr>
        </p:pic>
        <p:pic>
          <p:nvPicPr>
            <p:cNvPr id="31" name="Picture 30">
              <a:extLst>
                <a:ext uri="{FF2B5EF4-FFF2-40B4-BE49-F238E27FC236}">
                  <a16:creationId xmlns:a16="http://schemas.microsoft.com/office/drawing/2014/main" id="{5D736889-D0B6-4C2D-9CA1-BDAF3C636C3C}"/>
                </a:ext>
              </a:extLst>
            </p:cNvPr>
            <p:cNvPicPr/>
            <p:nvPr/>
          </p:nvPicPr>
          <p:blipFill>
            <a:blip r:embed="rId3"/>
            <a:stretch>
              <a:fillRect/>
            </a:stretch>
          </p:blipFill>
          <p:spPr>
            <a:xfrm>
              <a:off x="442207" y="1224877"/>
              <a:ext cx="1286256" cy="390144"/>
            </a:xfrm>
            <a:prstGeom prst="rect">
              <a:avLst/>
            </a:prstGeom>
          </p:spPr>
        </p:pic>
        <p:pic>
          <p:nvPicPr>
            <p:cNvPr id="32" name="Picture 31">
              <a:extLst>
                <a:ext uri="{FF2B5EF4-FFF2-40B4-BE49-F238E27FC236}">
                  <a16:creationId xmlns:a16="http://schemas.microsoft.com/office/drawing/2014/main" id="{0876DF6E-D568-4BC2-BEE4-E41894220D7F}"/>
                </a:ext>
              </a:extLst>
            </p:cNvPr>
            <p:cNvPicPr/>
            <p:nvPr/>
          </p:nvPicPr>
          <p:blipFill>
            <a:blip r:embed="rId4"/>
            <a:stretch>
              <a:fillRect/>
            </a:stretch>
          </p:blipFill>
          <p:spPr>
            <a:xfrm>
              <a:off x="149599" y="1224877"/>
              <a:ext cx="295656" cy="390144"/>
            </a:xfrm>
            <a:prstGeom prst="rect">
              <a:avLst/>
            </a:prstGeom>
          </p:spPr>
        </p:pic>
        <p:pic>
          <p:nvPicPr>
            <p:cNvPr id="33" name="Picture 32">
              <a:extLst>
                <a:ext uri="{FF2B5EF4-FFF2-40B4-BE49-F238E27FC236}">
                  <a16:creationId xmlns:a16="http://schemas.microsoft.com/office/drawing/2014/main" id="{499CF337-3A15-43D6-92BC-3A62D30E5603}"/>
                </a:ext>
              </a:extLst>
            </p:cNvPr>
            <p:cNvPicPr/>
            <p:nvPr/>
          </p:nvPicPr>
          <p:blipFill>
            <a:blip r:embed="rId5"/>
            <a:stretch>
              <a:fillRect/>
            </a:stretch>
          </p:blipFill>
          <p:spPr>
            <a:xfrm>
              <a:off x="482847" y="1395565"/>
              <a:ext cx="481584" cy="51816"/>
            </a:xfrm>
            <a:prstGeom prst="rect">
              <a:avLst/>
            </a:prstGeom>
          </p:spPr>
        </p:pic>
        <p:pic>
          <p:nvPicPr>
            <p:cNvPr id="34" name="Picture 33">
              <a:extLst>
                <a:ext uri="{FF2B5EF4-FFF2-40B4-BE49-F238E27FC236}">
                  <a16:creationId xmlns:a16="http://schemas.microsoft.com/office/drawing/2014/main" id="{E818ED30-4FCB-428F-AAEF-A186CBBBA684}"/>
                </a:ext>
              </a:extLst>
            </p:cNvPr>
            <p:cNvPicPr/>
            <p:nvPr/>
          </p:nvPicPr>
          <p:blipFill>
            <a:blip r:embed="rId6"/>
            <a:stretch>
              <a:fillRect/>
            </a:stretch>
          </p:blipFill>
          <p:spPr>
            <a:xfrm>
              <a:off x="1727447" y="1395565"/>
              <a:ext cx="30480" cy="51816"/>
            </a:xfrm>
            <a:prstGeom prst="rect">
              <a:avLst/>
            </a:prstGeom>
          </p:spPr>
        </p:pic>
        <p:pic>
          <p:nvPicPr>
            <p:cNvPr id="35" name="Picture 34">
              <a:extLst>
                <a:ext uri="{FF2B5EF4-FFF2-40B4-BE49-F238E27FC236}">
                  <a16:creationId xmlns:a16="http://schemas.microsoft.com/office/drawing/2014/main" id="{E593F35C-7486-4C3C-A60D-F83E9EF7A62D}"/>
                </a:ext>
              </a:extLst>
            </p:cNvPr>
            <p:cNvPicPr/>
            <p:nvPr/>
          </p:nvPicPr>
          <p:blipFill>
            <a:blip r:embed="rId7"/>
            <a:stretch>
              <a:fillRect/>
            </a:stretch>
          </p:blipFill>
          <p:spPr>
            <a:xfrm>
              <a:off x="1724399" y="1396581"/>
              <a:ext cx="9144" cy="51816"/>
            </a:xfrm>
            <a:prstGeom prst="rect">
              <a:avLst/>
            </a:prstGeom>
          </p:spPr>
        </p:pic>
        <p:pic>
          <p:nvPicPr>
            <p:cNvPr id="36" name="Picture 35">
              <a:extLst>
                <a:ext uri="{FF2B5EF4-FFF2-40B4-BE49-F238E27FC236}">
                  <a16:creationId xmlns:a16="http://schemas.microsoft.com/office/drawing/2014/main" id="{B59E2456-F226-498F-9B26-67A938AF1698}"/>
                </a:ext>
              </a:extLst>
            </p:cNvPr>
            <p:cNvPicPr/>
            <p:nvPr/>
          </p:nvPicPr>
          <p:blipFill>
            <a:blip r:embed="rId8"/>
            <a:stretch>
              <a:fillRect/>
            </a:stretch>
          </p:blipFill>
          <p:spPr>
            <a:xfrm>
              <a:off x="1525263" y="1396581"/>
              <a:ext cx="201168" cy="51816"/>
            </a:xfrm>
            <a:prstGeom prst="rect">
              <a:avLst/>
            </a:prstGeom>
          </p:spPr>
        </p:pic>
        <p:pic>
          <p:nvPicPr>
            <p:cNvPr id="37" name="Picture 36">
              <a:extLst>
                <a:ext uri="{FF2B5EF4-FFF2-40B4-BE49-F238E27FC236}">
                  <a16:creationId xmlns:a16="http://schemas.microsoft.com/office/drawing/2014/main" id="{A07CAF13-73A1-4B3D-9E39-3702271634BC}"/>
                </a:ext>
              </a:extLst>
            </p:cNvPr>
            <p:cNvPicPr/>
            <p:nvPr/>
          </p:nvPicPr>
          <p:blipFill>
            <a:blip r:embed="rId9"/>
            <a:stretch>
              <a:fillRect/>
            </a:stretch>
          </p:blipFill>
          <p:spPr>
            <a:xfrm>
              <a:off x="442207" y="1224877"/>
              <a:ext cx="91440" cy="390144"/>
            </a:xfrm>
            <a:prstGeom prst="rect">
              <a:avLst/>
            </a:prstGeom>
          </p:spPr>
        </p:pic>
        <p:pic>
          <p:nvPicPr>
            <p:cNvPr id="38" name="Picture 37">
              <a:extLst>
                <a:ext uri="{FF2B5EF4-FFF2-40B4-BE49-F238E27FC236}">
                  <a16:creationId xmlns:a16="http://schemas.microsoft.com/office/drawing/2014/main" id="{F3CB9C44-C9A4-41E8-B3B1-4245A739F166}"/>
                </a:ext>
              </a:extLst>
            </p:cNvPr>
            <p:cNvPicPr/>
            <p:nvPr/>
          </p:nvPicPr>
          <p:blipFill>
            <a:blip r:embed="rId10"/>
            <a:stretch>
              <a:fillRect/>
            </a:stretch>
          </p:blipFill>
          <p:spPr>
            <a:xfrm>
              <a:off x="1438903" y="1224877"/>
              <a:ext cx="88392" cy="390144"/>
            </a:xfrm>
            <a:prstGeom prst="rect">
              <a:avLst/>
            </a:prstGeom>
          </p:spPr>
        </p:pic>
        <p:sp>
          <p:nvSpPr>
            <p:cNvPr id="39" name="Rectangle 38">
              <a:extLst>
                <a:ext uri="{FF2B5EF4-FFF2-40B4-BE49-F238E27FC236}">
                  <a16:creationId xmlns:a16="http://schemas.microsoft.com/office/drawing/2014/main" id="{7D4B99BC-6901-46A5-BD58-B7D3A9A40250}"/>
                </a:ext>
              </a:extLst>
            </p:cNvPr>
            <p:cNvSpPr/>
            <p:nvPr/>
          </p:nvSpPr>
          <p:spPr>
            <a:xfrm>
              <a:off x="979840" y="1372315"/>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F36FE364-A6BE-449B-B553-21246433D75E}"/>
                </a:ext>
              </a:extLst>
            </p:cNvPr>
            <p:cNvSpPr/>
            <p:nvPr/>
          </p:nvSpPr>
          <p:spPr>
            <a:xfrm>
              <a:off x="1041029" y="1438077"/>
              <a:ext cx="86363" cy="7316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ex</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9427C425-1901-4165-AE84-BFD069E38225}"/>
                </a:ext>
              </a:extLst>
            </p:cNvPr>
            <p:cNvSpPr/>
            <p:nvPr/>
          </p:nvSpPr>
          <p:spPr>
            <a:xfrm>
              <a:off x="1768702" y="1372315"/>
              <a:ext cx="81395" cy="125490"/>
            </a:xfrm>
            <a:prstGeom prst="rect">
              <a:avLst/>
            </a:prstGeom>
            <a:ln>
              <a:noFill/>
            </a:ln>
          </p:spPr>
          <p:txBody>
            <a:bodyPr vert="horz" lIns="0" tIns="0" rIns="0" bIns="0" rtlCol="0">
              <a:noAutofit/>
            </a:bodyPr>
            <a:lstStyle/>
            <a:p>
              <a:pPr>
                <a:lnSpc>
                  <a:spcPct val="107000"/>
                </a:lnSpc>
                <a:spcAft>
                  <a:spcPts val="800"/>
                </a:spcAft>
              </a:pPr>
              <a:r>
                <a:rPr lang="en-US" sz="1200" i="1">
                  <a:solidFill>
                    <a:srgbClr val="181717"/>
                  </a:solidFill>
                  <a:effectLst/>
                  <a:latin typeface="Arial" panose="020B0604020202020204" pitchFamily="34" charset="0"/>
                  <a:ea typeface="Calibri" panose="020F0502020204030204" pitchFamily="34" charset="0"/>
                  <a:cs typeface="Arial" panose="020B0604020202020204" pitchFamily="34" charset="0"/>
                </a:rPr>
                <a:t>p</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6B4846F-0917-4978-A6EE-5CE0B668EAAB}"/>
                </a:ext>
              </a:extLst>
            </p:cNvPr>
            <p:cNvSpPr/>
            <p:nvPr/>
          </p:nvSpPr>
          <p:spPr>
            <a:xfrm>
              <a:off x="1829904" y="1438077"/>
              <a:ext cx="86363" cy="73160"/>
            </a:xfrm>
            <a:prstGeom prst="rect">
              <a:avLst/>
            </a:prstGeom>
            <a:ln>
              <a:noFill/>
            </a:ln>
          </p:spPr>
          <p:txBody>
            <a:bodyPr vert="horz" lIns="0" tIns="0" rIns="0" bIns="0" rtlCol="0">
              <a:noAutofit/>
            </a:bodyPr>
            <a:lstStyle/>
            <a:p>
              <a:pPr>
                <a:lnSpc>
                  <a:spcPct val="107000"/>
                </a:lnSpc>
                <a:spcAft>
                  <a:spcPts val="800"/>
                </a:spcAft>
              </a:pPr>
              <a:r>
                <a:rPr lang="en-US" sz="1200">
                  <a:solidFill>
                    <a:srgbClr val="181717"/>
                  </a:solidFill>
                  <a:effectLst/>
                  <a:latin typeface="Arial" panose="020B0604020202020204" pitchFamily="34" charset="0"/>
                  <a:ea typeface="Calibri" panose="020F0502020204030204" pitchFamily="34" charset="0"/>
                  <a:cs typeface="Arial" panose="020B0604020202020204" pitchFamily="34" charset="0"/>
                </a:rPr>
                <a:t>ex</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3" name="Shape 2750">
              <a:extLst>
                <a:ext uri="{FF2B5EF4-FFF2-40B4-BE49-F238E27FC236}">
                  <a16:creationId xmlns:a16="http://schemas.microsoft.com/office/drawing/2014/main" id="{FBCD83B0-39A5-4D3B-9180-B654CE9F3F27}"/>
                </a:ext>
              </a:extLst>
            </p:cNvPr>
            <p:cNvSpPr/>
            <p:nvPr/>
          </p:nvSpPr>
          <p:spPr>
            <a:xfrm>
              <a:off x="445484" y="1309904"/>
              <a:ext cx="952284" cy="0"/>
            </a:xfrm>
            <a:custGeom>
              <a:avLst/>
              <a:gdLst/>
              <a:ahLst/>
              <a:cxnLst/>
              <a:rect l="0" t="0" r="0" b="0"/>
              <a:pathLst>
                <a:path w="952284">
                  <a:moveTo>
                    <a:pt x="0" y="0"/>
                  </a:moveTo>
                  <a:lnTo>
                    <a:pt x="952284"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sp>
          <p:nvSpPr>
            <p:cNvPr id="44" name="Shape 2751">
              <a:extLst>
                <a:ext uri="{FF2B5EF4-FFF2-40B4-BE49-F238E27FC236}">
                  <a16:creationId xmlns:a16="http://schemas.microsoft.com/office/drawing/2014/main" id="{E2904CCB-A60E-4A9F-AF02-31A6C54D8A63}"/>
                </a:ext>
              </a:extLst>
            </p:cNvPr>
            <p:cNvSpPr/>
            <p:nvPr/>
          </p:nvSpPr>
          <p:spPr>
            <a:xfrm>
              <a:off x="1382058" y="1280148"/>
              <a:ext cx="53505" cy="59525"/>
            </a:xfrm>
            <a:custGeom>
              <a:avLst/>
              <a:gdLst/>
              <a:ahLst/>
              <a:cxnLst/>
              <a:rect l="0" t="0" r="0" b="0"/>
              <a:pathLst>
                <a:path w="53505" h="59525">
                  <a:moveTo>
                    <a:pt x="0" y="0"/>
                  </a:moveTo>
                  <a:cubicBezTo>
                    <a:pt x="13665" y="11913"/>
                    <a:pt x="35725" y="23177"/>
                    <a:pt x="53505" y="29756"/>
                  </a:cubicBezTo>
                  <a:cubicBezTo>
                    <a:pt x="35725" y="36360"/>
                    <a:pt x="13665" y="47612"/>
                    <a:pt x="0" y="59525"/>
                  </a:cubicBezTo>
                  <a:lnTo>
                    <a:pt x="10757" y="29756"/>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1200">
                <a:latin typeface="Arial" panose="020B0604020202020204" pitchFamily="34" charset="0"/>
                <a:cs typeface="Arial" panose="020B0604020202020204" pitchFamily="34" charset="0"/>
              </a:endParaRPr>
            </a:p>
          </p:txBody>
        </p:sp>
      </p:grpSp>
      <p:sp>
        <p:nvSpPr>
          <p:cNvPr id="45" name="Rectangle 44">
            <a:extLst>
              <a:ext uri="{FF2B5EF4-FFF2-40B4-BE49-F238E27FC236}">
                <a16:creationId xmlns:a16="http://schemas.microsoft.com/office/drawing/2014/main" id="{D7D6231D-2C28-4464-A09C-30F34BD2A3FE}"/>
              </a:ext>
            </a:extLst>
          </p:cNvPr>
          <p:cNvSpPr/>
          <p:nvPr/>
        </p:nvSpPr>
        <p:spPr>
          <a:xfrm>
            <a:off x="5476295" y="4190840"/>
            <a:ext cx="3564284"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work done by a gas when it expands against a constant  external pressure, </a:t>
            </a:r>
            <a:r>
              <a:rPr lang="en-US" sz="1600" i="1" dirty="0" err="1">
                <a:latin typeface="Arial" panose="020B0604020202020204" pitchFamily="34" charset="0"/>
                <a:cs typeface="Arial" panose="020B0604020202020204" pitchFamily="34" charset="0"/>
              </a:rPr>
              <a:t>p</a:t>
            </a:r>
            <a:r>
              <a:rPr lang="en-US" sz="1600" baseline="-25000" dirty="0" err="1">
                <a:latin typeface="Arial" panose="020B0604020202020204" pitchFamily="34" charset="0"/>
                <a:cs typeface="Arial" panose="020B0604020202020204" pitchFamily="34" charset="0"/>
              </a:rPr>
              <a:t>ex</a:t>
            </a:r>
            <a:r>
              <a:rPr lang="en-US" sz="1600" dirty="0">
                <a:latin typeface="Arial" panose="020B0604020202020204" pitchFamily="34" charset="0"/>
                <a:cs typeface="Arial" panose="020B0604020202020204" pitchFamily="34" charset="0"/>
              </a:rPr>
              <a:t>, is equal to the shaded area in this example of an indicator diagram.</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76EADA3-1F95-4429-BA64-90C512918B01}"/>
                  </a:ext>
                </a:extLst>
              </p:cNvPr>
              <p:cNvSpPr txBox="1"/>
              <p:nvPr/>
            </p:nvSpPr>
            <p:spPr>
              <a:xfrm>
                <a:off x="298896" y="1392162"/>
                <a:ext cx="2875531" cy="658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𝑝</m:t>
                      </m:r>
                      <m:r>
                        <m:rPr>
                          <m:sty m:val="p"/>
                        </m:rPr>
                        <a:rPr lang="en-US" b="0" i="0" baseline="-25000" smtClean="0">
                          <a:latin typeface="Cambria Math" panose="02040503050406030204" pitchFamily="18" charset="0"/>
                        </a:rPr>
                        <m:t>ex</m:t>
                      </m:r>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sup>
                        <m:e>
                          <m:r>
                            <m:rPr>
                              <m:sty m:val="p"/>
                            </m:rPr>
                            <a:rPr lang="en-US" b="0" i="0" smtClean="0">
                              <a:latin typeface="Cambria Math" panose="02040503050406030204" pitchFamily="18" charset="0"/>
                            </a:rPr>
                            <m:t>d</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𝑝</m:t>
                          </m:r>
                          <m:r>
                            <m:rPr>
                              <m:sty m:val="p"/>
                            </m:rPr>
                            <a:rPr lang="en-US" b="0" i="0" baseline="-25000" smtClean="0">
                              <a:latin typeface="Cambria Math" panose="02040503050406030204" pitchFamily="18" charset="0"/>
                            </a:rPr>
                            <m:t>ex</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e>
                      </m:nary>
                    </m:oMath>
                  </m:oMathPara>
                </a14:m>
                <a:endParaRPr lang="en-US" dirty="0"/>
              </a:p>
            </p:txBody>
          </p:sp>
        </mc:Choice>
        <mc:Fallback xmlns="">
          <p:sp>
            <p:nvSpPr>
              <p:cNvPr id="46" name="TextBox 45">
                <a:extLst>
                  <a:ext uri="{FF2B5EF4-FFF2-40B4-BE49-F238E27FC236}">
                    <a16:creationId xmlns:a16="http://schemas.microsoft.com/office/drawing/2014/main" id="{976EADA3-1F95-4429-BA64-90C512918B01}"/>
                  </a:ext>
                </a:extLst>
              </p:cNvPr>
              <p:cNvSpPr txBox="1">
                <a:spLocks noRot="1" noChangeAspect="1" noMove="1" noResize="1" noEditPoints="1" noAdjustHandles="1" noChangeArrowheads="1" noChangeShapeType="1" noTextEdit="1"/>
              </p:cNvSpPr>
              <p:nvPr/>
            </p:nvSpPr>
            <p:spPr>
              <a:xfrm>
                <a:off x="298896" y="1392162"/>
                <a:ext cx="2875531" cy="658898"/>
              </a:xfrm>
              <a:prstGeom prst="rect">
                <a:avLst/>
              </a:prstGeom>
              <a:blipFill>
                <a:blip r:embed="rId11"/>
                <a:stretch>
                  <a:fillRect/>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864423D0-ECCB-48B3-B291-2D28E5059830}"/>
              </a:ext>
            </a:extLst>
          </p:cNvPr>
          <p:cNvSpPr/>
          <p:nvPr/>
        </p:nvSpPr>
        <p:spPr>
          <a:xfrm>
            <a:off x="108102" y="2155264"/>
            <a:ext cx="3333834" cy="646331"/>
          </a:xfrm>
          <a:prstGeom prst="rect">
            <a:avLst/>
          </a:prstGeom>
        </p:spPr>
        <p:txBody>
          <a:bodyPr wrap="square">
            <a:spAutoFit/>
          </a:bodyPr>
          <a:lstStyle/>
          <a:p>
            <a:r>
              <a:rPr lang="en-US" b="1" dirty="0">
                <a:latin typeface="MyriadPro-Light"/>
              </a:rPr>
              <a:t>Expansion work</a:t>
            </a:r>
          </a:p>
          <a:p>
            <a:r>
              <a:rPr lang="en-US" b="1" dirty="0">
                <a:latin typeface="MyriadPro-Light"/>
              </a:rPr>
              <a:t>[constant external pressure]</a:t>
            </a:r>
            <a:endParaRPr lang="en-US" b="1" dirty="0"/>
          </a:p>
        </p:txBody>
      </p:sp>
      <p:sp>
        <p:nvSpPr>
          <p:cNvPr id="52" name="Rectangle 51">
            <a:extLst>
              <a:ext uri="{FF2B5EF4-FFF2-40B4-BE49-F238E27FC236}">
                <a16:creationId xmlns:a16="http://schemas.microsoft.com/office/drawing/2014/main" id="{5740CB2F-6AA3-4BC5-8EF6-3598150D4E9D}"/>
              </a:ext>
            </a:extLst>
          </p:cNvPr>
          <p:cNvSpPr/>
          <p:nvPr/>
        </p:nvSpPr>
        <p:spPr>
          <a:xfrm>
            <a:off x="108103" y="3080181"/>
            <a:ext cx="3333834"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Free expansion </a:t>
            </a:r>
            <a:r>
              <a:rPr lang="en-US" dirty="0">
                <a:latin typeface="Arial" panose="020B0604020202020204" pitchFamily="34" charset="0"/>
                <a:cs typeface="Arial" panose="020B0604020202020204" pitchFamily="34" charset="0"/>
              </a:rPr>
              <a:t>is expansion against zero opposing force</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B41E5AF-C47C-4CED-A3EA-601379509238}"/>
                  </a:ext>
                </a:extLst>
              </p:cNvPr>
              <p:cNvSpPr txBox="1"/>
              <p:nvPr/>
            </p:nvSpPr>
            <p:spPr>
              <a:xfrm>
                <a:off x="393999" y="3716722"/>
                <a:ext cx="6751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US" dirty="0"/>
              </a:p>
            </p:txBody>
          </p:sp>
        </mc:Choice>
        <mc:Fallback xmlns="">
          <p:sp>
            <p:nvSpPr>
              <p:cNvPr id="53" name="TextBox 52">
                <a:extLst>
                  <a:ext uri="{FF2B5EF4-FFF2-40B4-BE49-F238E27FC236}">
                    <a16:creationId xmlns:a16="http://schemas.microsoft.com/office/drawing/2014/main" id="{BB41E5AF-C47C-4CED-A3EA-601379509238}"/>
                  </a:ext>
                </a:extLst>
              </p:cNvPr>
              <p:cNvSpPr txBox="1">
                <a:spLocks noRot="1" noChangeAspect="1" noMove="1" noResize="1" noEditPoints="1" noAdjustHandles="1" noChangeArrowheads="1" noChangeShapeType="1" noTextEdit="1"/>
              </p:cNvSpPr>
              <p:nvPr/>
            </p:nvSpPr>
            <p:spPr>
              <a:xfrm>
                <a:off x="393999" y="3716722"/>
                <a:ext cx="675185" cy="276999"/>
              </a:xfrm>
              <a:prstGeom prst="rect">
                <a:avLst/>
              </a:prstGeom>
              <a:blipFill>
                <a:blip r:embed="rId12"/>
                <a:stretch>
                  <a:fillRect l="-3636" r="-7273" b="-8889"/>
                </a:stretch>
              </a:blipFill>
            </p:spPr>
            <p:txBody>
              <a:bodyPr/>
              <a:lstStyle/>
              <a:p>
                <a:r>
                  <a:rPr lang="en-US">
                    <a:noFill/>
                  </a:rPr>
                  <a:t> </a:t>
                </a:r>
              </a:p>
            </p:txBody>
          </p:sp>
        </mc:Fallback>
      </mc:AlternateContent>
      <p:sp>
        <p:nvSpPr>
          <p:cNvPr id="54" name="Rectangle 53">
            <a:extLst>
              <a:ext uri="{FF2B5EF4-FFF2-40B4-BE49-F238E27FC236}">
                <a16:creationId xmlns:a16="http://schemas.microsoft.com/office/drawing/2014/main" id="{C3AE5FCC-D96E-43E7-A94E-11E79F38667E}"/>
              </a:ext>
            </a:extLst>
          </p:cNvPr>
          <p:cNvSpPr/>
          <p:nvPr/>
        </p:nvSpPr>
        <p:spPr>
          <a:xfrm>
            <a:off x="1286126" y="3687074"/>
            <a:ext cx="27324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Work of free expansion</a:t>
            </a:r>
          </a:p>
        </p:txBody>
      </p:sp>
    </p:spTree>
    <p:extLst>
      <p:ext uri="{BB962C8B-B14F-4D97-AF65-F5344CB8AC3E}">
        <p14:creationId xmlns:p14="http://schemas.microsoft.com/office/powerpoint/2010/main" val="12161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638B57-397E-424B-80EE-5F5710FBB6E2}"/>
              </a:ext>
            </a:extLst>
          </p:cNvPr>
          <p:cNvSpPr/>
          <p:nvPr/>
        </p:nvSpPr>
        <p:spPr>
          <a:xfrm>
            <a:off x="77638" y="102889"/>
            <a:ext cx="1130923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Example: </a:t>
            </a:r>
            <a:r>
              <a:rPr lang="en-US" dirty="0">
                <a:latin typeface="Arial" panose="020B0604020202020204" pitchFamily="34" charset="0"/>
                <a:cs typeface="Arial" panose="020B0604020202020204" pitchFamily="34" charset="0"/>
              </a:rPr>
              <a:t>Calculate the work done when 50 g of iron reacts with hydrochloric acid to produce FeCl</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aq</a:t>
            </a:r>
            <a:r>
              <a:rPr lang="en-US" dirty="0">
                <a:latin typeface="Arial" panose="020B0604020202020204" pitchFamily="34" charset="0"/>
                <a:cs typeface="Arial" panose="020B0604020202020204" pitchFamily="34" charset="0"/>
              </a:rPr>
              <a:t>) and hydrogen in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 closed vessel of fixed volume, </a:t>
            </a:r>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an open beaker at 25 °C.</a:t>
            </a:r>
          </a:p>
        </p:txBody>
      </p:sp>
      <p:sp>
        <p:nvSpPr>
          <p:cNvPr id="3" name="Rectangle 2">
            <a:extLst>
              <a:ext uri="{FF2B5EF4-FFF2-40B4-BE49-F238E27FC236}">
                <a16:creationId xmlns:a16="http://schemas.microsoft.com/office/drawing/2014/main" id="{C77A0844-3554-430F-9732-266E5D1622E3}"/>
              </a:ext>
            </a:extLst>
          </p:cNvPr>
          <p:cNvSpPr/>
          <p:nvPr/>
        </p:nvSpPr>
        <p:spPr>
          <a:xfrm>
            <a:off x="325929" y="682289"/>
            <a:ext cx="825867"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Soln</a:t>
            </a:r>
            <a:r>
              <a:rPr lang="en-US" b="1" dirty="0">
                <a:latin typeface="Arial" panose="020B0604020202020204" pitchFamily="34" charset="0"/>
                <a:cs typeface="Arial" panose="020B0604020202020204" pitchFamily="34" charset="0"/>
              </a:rPr>
              <a:t>: </a:t>
            </a:r>
            <a:endParaRPr lang="en-US" dirty="0"/>
          </a:p>
        </p:txBody>
      </p:sp>
      <p:sp>
        <p:nvSpPr>
          <p:cNvPr id="4" name="Rectangle 3">
            <a:extLst>
              <a:ext uri="{FF2B5EF4-FFF2-40B4-BE49-F238E27FC236}">
                <a16:creationId xmlns:a16="http://schemas.microsoft.com/office/drawing/2014/main" id="{C8E706B2-25A0-4EEA-8845-9617CDDE197D}"/>
              </a:ext>
            </a:extLst>
          </p:cNvPr>
          <p:cNvSpPr/>
          <p:nvPr/>
        </p:nvSpPr>
        <p:spPr>
          <a:xfrm>
            <a:off x="738862" y="1005454"/>
            <a:ext cx="923327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the volume cannot change, so no expansion work is done and </a:t>
            </a:r>
            <a:r>
              <a:rPr lang="en-US" i="1"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0.</a:t>
            </a:r>
          </a:p>
        </p:txBody>
      </p:sp>
      <p:sp>
        <p:nvSpPr>
          <p:cNvPr id="5" name="Rectangle 4">
            <a:extLst>
              <a:ext uri="{FF2B5EF4-FFF2-40B4-BE49-F238E27FC236}">
                <a16:creationId xmlns:a16="http://schemas.microsoft.com/office/drawing/2014/main" id="{B9216CC6-982B-48FD-B2E3-28403485648F}"/>
              </a:ext>
            </a:extLst>
          </p:cNvPr>
          <p:cNvSpPr/>
          <p:nvPr/>
        </p:nvSpPr>
        <p:spPr>
          <a:xfrm>
            <a:off x="738861" y="1440936"/>
            <a:ext cx="888821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the gas drives back the atmosphere and therefore </a:t>
            </a:r>
            <a:r>
              <a:rPr lang="en-US" i="1"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err="1">
                <a:latin typeface="Arial" panose="020B0604020202020204" pitchFamily="34" charset="0"/>
                <a:cs typeface="Arial" panose="020B0604020202020204" pitchFamily="34" charset="0"/>
              </a:rPr>
              <a:t>Δ</a:t>
            </a:r>
            <a:r>
              <a:rPr lang="en-US" i="1" dirty="0" err="1">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FA3261CB-2BF6-436D-863B-66511E72DC52}"/>
              </a:ext>
            </a:extLst>
          </p:cNvPr>
          <p:cNvSpPr/>
          <p:nvPr/>
        </p:nvSpPr>
        <p:spPr>
          <a:xfrm>
            <a:off x="1297641" y="1876418"/>
            <a:ext cx="9596717"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initial volume can be neglected because the final volume (after the production of gas) is so much larger and Δ</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V</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 </a:t>
            </a:r>
            <a:r>
              <a:rPr lang="en-US" i="1" dirty="0" err="1">
                <a:latin typeface="Arial" panose="020B0604020202020204" pitchFamily="34" charset="0"/>
                <a:cs typeface="Arial" panose="020B0604020202020204" pitchFamily="34" charset="0"/>
              </a:rPr>
              <a:t>nRT</a:t>
            </a:r>
            <a:r>
              <a:rPr lang="en-US" dirty="0">
                <a:latin typeface="Arial" panose="020B0604020202020204" pitchFamily="34" charset="0"/>
                <a:cs typeface="Arial" panose="020B0604020202020204" pitchFamily="34" charset="0"/>
              </a:rPr>
              <a:t>/</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a:latin typeface="Arial" panose="020B0604020202020204" pitchFamily="34" charset="0"/>
                <a:cs typeface="Arial" panose="020B0604020202020204" pitchFamily="34" charset="0"/>
              </a:rPr>
              <a:t>, where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is the amount of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produced. Therefore,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28F214-DA14-4ED7-94C1-71500B58F93E}"/>
                  </a:ext>
                </a:extLst>
              </p:cNvPr>
              <p:cNvSpPr txBox="1"/>
              <p:nvPr/>
            </p:nvSpPr>
            <p:spPr>
              <a:xfrm>
                <a:off x="2393704" y="2798966"/>
                <a:ext cx="3434338" cy="423770"/>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𝑝</m:t>
                    </m:r>
                    <m:r>
                      <m:rPr>
                        <m:sty m:val="p"/>
                      </m:rPr>
                      <a:rPr lang="en-US" baseline="-25000">
                        <a:latin typeface="Cambria Math" panose="02040503050406030204" pitchFamily="18" charset="0"/>
                      </a:rPr>
                      <m:t>ex</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r>
                      <m:rPr>
                        <m:sty m:val="p"/>
                      </m:rPr>
                      <a:rPr lang="en-US" b="0" i="0" baseline="-25000" smtClean="0">
                        <a:latin typeface="Cambria Math" panose="02040503050406030204" pitchFamily="18" charset="0"/>
                        <a:ea typeface="Cambria Math" panose="02040503050406030204" pitchFamily="18" charset="0"/>
                      </a:rPr>
                      <m:t>ex</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𝑛𝑅𝑇</m:t>
                        </m:r>
                      </m:num>
                      <m:den>
                        <m:r>
                          <a:rPr lang="en-US" b="0" i="1" smtClean="0">
                            <a:latin typeface="Cambria Math" panose="02040503050406030204" pitchFamily="18" charset="0"/>
                            <a:ea typeface="Cambria Math" panose="02040503050406030204" pitchFamily="18" charset="0"/>
                          </a:rPr>
                          <m:t>𝑝</m:t>
                        </m:r>
                        <m:r>
                          <m:rPr>
                            <m:sty m:val="p"/>
                          </m:rPr>
                          <a:rPr lang="en-US" b="0" i="0" baseline="-25000" smtClean="0">
                            <a:latin typeface="Cambria Math" panose="02040503050406030204" pitchFamily="18" charset="0"/>
                            <a:ea typeface="Cambria Math" panose="02040503050406030204" pitchFamily="18" charset="0"/>
                          </a:rPr>
                          <m:t>ex</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𝑛𝑅𝑇</m:t>
                    </m:r>
                  </m:oMath>
                </a14:m>
                <a:endParaRPr lang="en-US" dirty="0"/>
              </a:p>
            </p:txBody>
          </p:sp>
        </mc:Choice>
        <mc:Fallback xmlns="">
          <p:sp>
            <p:nvSpPr>
              <p:cNvPr id="7" name="TextBox 6">
                <a:extLst>
                  <a:ext uri="{FF2B5EF4-FFF2-40B4-BE49-F238E27FC236}">
                    <a16:creationId xmlns:a16="http://schemas.microsoft.com/office/drawing/2014/main" id="{A628F214-DA14-4ED7-94C1-71500B58F93E}"/>
                  </a:ext>
                </a:extLst>
              </p:cNvPr>
              <p:cNvSpPr txBox="1">
                <a:spLocks noRot="1" noChangeAspect="1" noMove="1" noResize="1" noEditPoints="1" noAdjustHandles="1" noChangeArrowheads="1" noChangeShapeType="1" noTextEdit="1"/>
              </p:cNvSpPr>
              <p:nvPr/>
            </p:nvSpPr>
            <p:spPr>
              <a:xfrm>
                <a:off x="2393704" y="2798966"/>
                <a:ext cx="3434338" cy="423770"/>
              </a:xfrm>
              <a:prstGeom prst="rect">
                <a:avLst/>
              </a:prstGeom>
              <a:blipFill>
                <a:blip r:embed="rId2"/>
                <a:stretch>
                  <a:fillRect l="-1776" b="-1285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EAF4BAF-D194-4275-906E-8BEBE7298A5C}"/>
              </a:ext>
            </a:extLst>
          </p:cNvPr>
          <p:cNvSpPr/>
          <p:nvPr/>
        </p:nvSpPr>
        <p:spPr>
          <a:xfrm>
            <a:off x="2308361" y="3356508"/>
            <a:ext cx="4198585" cy="369332"/>
          </a:xfrm>
          <a:prstGeom prst="rect">
            <a:avLst/>
          </a:prstGeom>
        </p:spPr>
        <p:txBody>
          <a:bodyPr wrap="none">
            <a:spAutoFit/>
          </a:bodyPr>
          <a:lstStyle/>
          <a:p>
            <a:r>
              <a:rPr lang="pt-BR" dirty="0">
                <a:latin typeface="Arial" panose="020B0604020202020204" pitchFamily="34" charset="0"/>
                <a:cs typeface="Arial" panose="020B0604020202020204" pitchFamily="34" charset="0"/>
              </a:rPr>
              <a:t>Fe(s) + 2HCl(aq) → FeCl</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(aq) + H</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(g)</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7348EB-B686-4EB7-8604-8F75166E446E}"/>
                  </a:ext>
                </a:extLst>
              </p:cNvPr>
              <p:cNvSpPr txBox="1"/>
              <p:nvPr/>
            </p:nvSpPr>
            <p:spPr>
              <a:xfrm>
                <a:off x="1870547" y="3857993"/>
                <a:ext cx="4225452" cy="574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m:t>
                          </m:r>
                          <m:r>
                            <a:rPr lang="en-US" b="0" i="0" baseline="-25000"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Fe</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50</m:t>
                          </m:r>
                          <m:r>
                            <a:rPr lang="en-US" b="0" i="1" smtClean="0">
                              <a:latin typeface="Cambria Math" panose="02040503050406030204" pitchFamily="18" charset="0"/>
                            </a:rPr>
                            <m:t> </m:t>
                          </m:r>
                          <m:r>
                            <m:rPr>
                              <m:sty m:val="p"/>
                            </m:rPr>
                            <a:rPr lang="en-US" b="0" i="0" smtClean="0">
                              <a:latin typeface="Cambria Math" panose="02040503050406030204" pitchFamily="18" charset="0"/>
                            </a:rPr>
                            <m:t>g</m:t>
                          </m:r>
                        </m:num>
                        <m:den>
                          <m:r>
                            <a:rPr lang="en-US" b="0" i="1" smtClean="0">
                              <a:latin typeface="Cambria Math" panose="02040503050406030204" pitchFamily="18" charset="0"/>
                            </a:rPr>
                            <m:t>55</m:t>
                          </m:r>
                          <m:r>
                            <a:rPr lang="en-US" b="0" i="1" smtClean="0">
                              <a:latin typeface="Cambria Math" panose="02040503050406030204" pitchFamily="18" charset="0"/>
                            </a:rPr>
                            <m:t>.</m:t>
                          </m:r>
                          <m:r>
                            <a:rPr lang="en-US" b="0" i="1" smtClean="0">
                              <a:latin typeface="Cambria Math" panose="02040503050406030204" pitchFamily="18" charset="0"/>
                            </a:rPr>
                            <m:t>85</m:t>
                          </m:r>
                          <m:r>
                            <a:rPr lang="en-US" b="0" i="1" smtClean="0">
                              <a:latin typeface="Cambria Math" panose="02040503050406030204" pitchFamily="18" charset="0"/>
                            </a:rPr>
                            <m:t> </m:t>
                          </m:r>
                          <m:r>
                            <m:rPr>
                              <m:sty m:val="p"/>
                            </m:rPr>
                            <a:rPr lang="en-US" b="0" i="0" smtClean="0">
                              <a:latin typeface="Cambria Math" panose="02040503050406030204" pitchFamily="18" charset="0"/>
                            </a:rPr>
                            <m:t>g</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 </m:t>
                          </m:r>
                        </m:den>
                      </m:f>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 </m:t>
                      </m:r>
                      <m:r>
                        <m:rPr>
                          <m:sty m:val="p"/>
                        </m:rPr>
                        <a:rPr lang="en-US" b="0" i="0" smtClean="0">
                          <a:latin typeface="Cambria Math" panose="02040503050406030204" pitchFamily="18" charset="0"/>
                        </a:rPr>
                        <m:t>mol</m:t>
                      </m:r>
                    </m:oMath>
                  </m:oMathPara>
                </a14:m>
                <a:endParaRPr lang="en-US" dirty="0"/>
              </a:p>
            </p:txBody>
          </p:sp>
        </mc:Choice>
        <mc:Fallback xmlns="">
          <p:sp>
            <p:nvSpPr>
              <p:cNvPr id="9" name="TextBox 8">
                <a:extLst>
                  <a:ext uri="{FF2B5EF4-FFF2-40B4-BE49-F238E27FC236}">
                    <a16:creationId xmlns:a16="http://schemas.microsoft.com/office/drawing/2014/main" id="{0F7348EB-B686-4EB7-8604-8F75166E446E}"/>
                  </a:ext>
                </a:extLst>
              </p:cNvPr>
              <p:cNvSpPr txBox="1">
                <a:spLocks noRot="1" noChangeAspect="1" noMove="1" noResize="1" noEditPoints="1" noAdjustHandles="1" noChangeArrowheads="1" noChangeShapeType="1" noTextEdit="1"/>
              </p:cNvSpPr>
              <p:nvPr/>
            </p:nvSpPr>
            <p:spPr>
              <a:xfrm>
                <a:off x="1870547" y="3857993"/>
                <a:ext cx="4225452" cy="5745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0E2BCE-E5F5-4130-8D47-4204D99064C6}"/>
                  </a:ext>
                </a:extLst>
              </p:cNvPr>
              <p:cNvSpPr txBox="1"/>
              <p:nvPr/>
            </p:nvSpPr>
            <p:spPr>
              <a:xfrm>
                <a:off x="2943404" y="4784085"/>
                <a:ext cx="50553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 </m:t>
                          </m:r>
                          <m:r>
                            <m:rPr>
                              <m:sty m:val="p"/>
                            </m:rPr>
                            <a:rPr lang="en-US" b="0" i="0" smtClean="0">
                              <a:latin typeface="Cambria Math" panose="02040503050406030204" pitchFamily="18" charset="0"/>
                            </a:rPr>
                            <m:t>mol</m:t>
                          </m:r>
                        </m:e>
                      </m:d>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314</m:t>
                          </m:r>
                          <m:r>
                            <a:rPr lang="en-US" b="0" i="1" smtClean="0">
                              <a:latin typeface="Cambria Math" panose="02040503050406030204" pitchFamily="18" charset="0"/>
                            </a:rPr>
                            <m:t> </m:t>
                          </m:r>
                          <m:r>
                            <a:rPr lang="en-US" b="0" i="1" smtClean="0">
                              <a:latin typeface="Cambria Math" panose="02040503050406030204" pitchFamily="18" charset="0"/>
                            </a:rPr>
                            <m:t>𝐽</m:t>
                          </m:r>
                          <m:sSup>
                            <m:sSupPr>
                              <m:ctrlPr>
                                <a:rPr lang="en-US" b="0" i="1" smtClean="0">
                                  <a:latin typeface="Cambria Math" panose="02040503050406030204" pitchFamily="18" charset="0"/>
                                </a:rPr>
                              </m:ctrlPr>
                            </m:sSupPr>
                            <m:e>
                              <m:r>
                                <m:rPr>
                                  <m:sty m:val="p"/>
                                </m:rPr>
                                <a:rPr lang="en-US" i="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K</m:t>
                              </m:r>
                            </m:e>
                            <m:sup>
                              <m:r>
                                <a:rPr lang="en-US" b="0" i="1" smtClean="0">
                                  <a:latin typeface="Cambria Math" panose="02040503050406030204" pitchFamily="18" charset="0"/>
                                </a:rPr>
                                <m:t>−</m:t>
                              </m:r>
                              <m:r>
                                <a:rPr lang="en-US" b="0" i="1" smtClean="0">
                                  <a:latin typeface="Cambria Math" panose="02040503050406030204" pitchFamily="18" charset="0"/>
                                </a:rPr>
                                <m:t>1</m:t>
                              </m:r>
                            </m:sup>
                          </m:sSup>
                        </m:e>
                      </m:d>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298</m:t>
                      </m:r>
                      <m:r>
                        <a:rPr lang="en-US" b="0" i="1" smtClean="0">
                          <a:latin typeface="Cambria Math" panose="02040503050406030204" pitchFamily="18" charset="0"/>
                        </a:rPr>
                        <m:t>.</m:t>
                      </m:r>
                      <m:r>
                        <a:rPr lang="en-US" b="0" i="1" smtClean="0">
                          <a:latin typeface="Cambria Math" panose="02040503050406030204" pitchFamily="18" charset="0"/>
                        </a:rPr>
                        <m:t>15</m:t>
                      </m:r>
                      <m:r>
                        <a:rPr lang="en-US" b="0" i="1" smtClean="0">
                          <a:latin typeface="Cambria Math" panose="02040503050406030204" pitchFamily="18" charset="0"/>
                        </a:rPr>
                        <m:t> </m:t>
                      </m:r>
                      <m:r>
                        <m:rPr>
                          <m:sty m:val="p"/>
                        </m:rPr>
                        <a:rPr lang="en-US" b="0" i="0" smtClean="0">
                          <a:latin typeface="Cambria Math" panose="02040503050406030204" pitchFamily="18" charset="0"/>
                        </a:rPr>
                        <m:t>K</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0E0E2BCE-E5F5-4130-8D47-4204D99064C6}"/>
                  </a:ext>
                </a:extLst>
              </p:cNvPr>
              <p:cNvSpPr txBox="1">
                <a:spLocks noRot="1" noChangeAspect="1" noMove="1" noResize="1" noEditPoints="1" noAdjustHandles="1" noChangeArrowheads="1" noChangeShapeType="1" noTextEdit="1"/>
              </p:cNvSpPr>
              <p:nvPr/>
            </p:nvSpPr>
            <p:spPr>
              <a:xfrm>
                <a:off x="2943404" y="4784085"/>
                <a:ext cx="5055358" cy="276999"/>
              </a:xfrm>
              <a:prstGeom prst="rect">
                <a:avLst/>
              </a:prstGeom>
              <a:blipFill>
                <a:blip r:embed="rId4"/>
                <a:stretch>
                  <a:fillRect t="-2222" r="-965" b="-3777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8CEA75D-7466-480E-AC9C-C5F33AB0FCED}"/>
              </a:ext>
            </a:extLst>
          </p:cNvPr>
          <p:cNvSpPr/>
          <p:nvPr/>
        </p:nvSpPr>
        <p:spPr>
          <a:xfrm>
            <a:off x="3203971" y="5306153"/>
            <a:ext cx="208101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−2200 J = 2.2 kJ</a:t>
            </a:r>
          </a:p>
        </p:txBody>
      </p:sp>
    </p:spTree>
    <p:extLst>
      <p:ext uri="{BB962C8B-B14F-4D97-AF65-F5344CB8AC3E}">
        <p14:creationId xmlns:p14="http://schemas.microsoft.com/office/powerpoint/2010/main" val="19811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8909</TotalTime>
  <Words>3699</Words>
  <Application>Microsoft Office PowerPoint</Application>
  <PresentationFormat>Widescreen</PresentationFormat>
  <Paragraphs>373</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Cambria Math</vt:lpstr>
      <vt:lpstr>MinionPro-It</vt:lpstr>
      <vt:lpstr>MinionPro-Regular</vt:lpstr>
      <vt:lpstr>MinionPro-Semibold</vt:lpstr>
      <vt:lpstr>MyriadPro-It</vt:lpstr>
      <vt:lpstr>MyriadPro-Light</vt:lpstr>
      <vt:lpstr>MyriadPro-Regular</vt:lpstr>
      <vt:lpstr>SymbolStd</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Al-Kahtani</dc:creator>
  <cp:lastModifiedBy>Ammar Tighezza</cp:lastModifiedBy>
  <cp:revision>71</cp:revision>
  <dcterms:created xsi:type="dcterms:W3CDTF">2025-12-24T10:31:34Z</dcterms:created>
  <dcterms:modified xsi:type="dcterms:W3CDTF">2025-12-31T13:41:47Z</dcterms:modified>
</cp:coreProperties>
</file>