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8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3B3021-95CB-4F96-B8B1-E2EEF5A4EF22}" type="datetimeFigureOut">
              <a:rPr lang="ar-SA" smtClean="0"/>
              <a:t>12/08/47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C08D45-F2A9-4245-814F-A754BB9A47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631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** تذكر اثناء المحاضرة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08D45-F2A9-4245-814F-A754BB9A47F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570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08D45-F2A9-4245-814F-A754BB9A47F0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269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02B8-64C7-46E3-B961-B5DD26789755}" type="datetimeFigureOut">
              <a:rPr lang="ar-SA" smtClean="0"/>
              <a:t>12/08/47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0C6-00F2-46AB-ABFE-2E76D1CEE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731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02B8-64C7-46E3-B961-B5DD26789755}" type="datetimeFigureOut">
              <a:rPr lang="ar-SA" smtClean="0"/>
              <a:t>12/08/47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0C6-00F2-46AB-ABFE-2E76D1CEE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945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02B8-64C7-46E3-B961-B5DD26789755}" type="datetimeFigureOut">
              <a:rPr lang="ar-SA" smtClean="0"/>
              <a:t>12/08/47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0C6-00F2-46AB-ABFE-2E76D1CEE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85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02B8-64C7-46E3-B961-B5DD26789755}" type="datetimeFigureOut">
              <a:rPr lang="ar-SA" smtClean="0"/>
              <a:t>12/08/47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0C6-00F2-46AB-ABFE-2E76D1CEE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669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02B8-64C7-46E3-B961-B5DD26789755}" type="datetimeFigureOut">
              <a:rPr lang="ar-SA" smtClean="0"/>
              <a:t>12/08/47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0C6-00F2-46AB-ABFE-2E76D1CEE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91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02B8-64C7-46E3-B961-B5DD26789755}" type="datetimeFigureOut">
              <a:rPr lang="ar-SA" smtClean="0"/>
              <a:t>12/08/47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0C6-00F2-46AB-ABFE-2E76D1CEE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150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02B8-64C7-46E3-B961-B5DD26789755}" type="datetimeFigureOut">
              <a:rPr lang="ar-SA" smtClean="0"/>
              <a:t>12/08/47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0C6-00F2-46AB-ABFE-2E76D1CEE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398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02B8-64C7-46E3-B961-B5DD26789755}" type="datetimeFigureOut">
              <a:rPr lang="ar-SA" smtClean="0"/>
              <a:t>12/08/47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0C6-00F2-46AB-ABFE-2E76D1CEE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95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02B8-64C7-46E3-B961-B5DD26789755}" type="datetimeFigureOut">
              <a:rPr lang="ar-SA" smtClean="0"/>
              <a:t>12/08/47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0C6-00F2-46AB-ABFE-2E76D1CEE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292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02B8-64C7-46E3-B961-B5DD26789755}" type="datetimeFigureOut">
              <a:rPr lang="ar-SA" smtClean="0"/>
              <a:t>12/08/47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0C6-00F2-46AB-ABFE-2E76D1CEE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209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02B8-64C7-46E3-B961-B5DD26789755}" type="datetimeFigureOut">
              <a:rPr lang="ar-SA" smtClean="0"/>
              <a:t>12/08/47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080C6-00F2-46AB-ABFE-2E76D1CEE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504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D02B8-64C7-46E3-B961-B5DD26789755}" type="datetimeFigureOut">
              <a:rPr lang="ar-SA" smtClean="0"/>
              <a:t>12/08/47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080C6-00F2-46AB-ABFE-2E76D1CEE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380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46084" cy="23762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الجغرافيا النباتية</a:t>
            </a:r>
            <a:br>
              <a:rPr lang="ar-S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S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347 نبت</a:t>
            </a:r>
            <a:r>
              <a:rPr lang="ar-S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S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S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محاضرة 2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347 bot</a:t>
            </a:r>
            <a:endParaRPr lang="ar-SA" dirty="0"/>
          </a:p>
        </p:txBody>
      </p:sp>
      <p:pic>
        <p:nvPicPr>
          <p:cNvPr id="1026" name="Picture 2" descr="ما هي الجغرافيا - الشم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4045"/>
            <a:ext cx="77048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137945" y="6093296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4D5B6B">
                    <a:lumMod val="60000"/>
                    <a:lumOff val="40000"/>
                  </a:srgbClr>
                </a:solidFill>
              </a:rPr>
              <a:t>Yasmeen 432</a:t>
            </a:r>
            <a:endParaRPr lang="ar-SA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5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3361755"/>
            <a:ext cx="3312368" cy="3104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288" y="260350"/>
            <a:ext cx="8291512" cy="29527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115000"/>
              </a:lnSpc>
              <a:buFont typeface="Arial" pitchFamily="34" charset="0"/>
              <a:buNone/>
              <a:defRPr/>
            </a:pPr>
            <a:r>
              <a:rPr lang="ar-SA" sz="3600" b="1" dirty="0">
                <a:solidFill>
                  <a:srgbClr val="FF0000"/>
                </a:solidFill>
                <a:highlight>
                  <a:srgbClr val="FFFF00"/>
                </a:highlight>
                <a:latin typeface="Sakkal Majalla" pitchFamily="2" charset="-78"/>
              </a:rPr>
              <a:t>1- الانتشار بواسطة الهواء او الرياح</a:t>
            </a:r>
          </a:p>
          <a:p>
            <a:pPr eaLnBrk="1" hangingPunct="1">
              <a:lnSpc>
                <a:spcPct val="115000"/>
              </a:lnSpc>
              <a:buFont typeface="Arial" pitchFamily="34" charset="0"/>
              <a:buNone/>
              <a:defRPr/>
            </a:pPr>
            <a:r>
              <a:rPr lang="ar-SA" b="1" u="sng" dirty="0">
                <a:solidFill>
                  <a:srgbClr val="FF0000"/>
                </a:solidFill>
                <a:latin typeface="Sakkal Majalla" pitchFamily="2" charset="-78"/>
              </a:rPr>
              <a:t>المميزات</a:t>
            </a:r>
            <a:endParaRPr lang="en-US" b="1" u="sng" dirty="0">
              <a:solidFill>
                <a:srgbClr val="FF0000"/>
              </a:solidFill>
              <a:latin typeface="Sakkal Majalla" pitchFamily="2" charset="-78"/>
            </a:endParaRPr>
          </a:p>
          <a:p>
            <a:pPr eaLnBrk="1" hangingPunct="1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ar-SA" b="1" dirty="0">
                <a:solidFill>
                  <a:srgbClr val="9A2F2C"/>
                </a:solidFill>
                <a:latin typeface="Sakkal Majalla" pitchFamily="2" charset="-78"/>
              </a:rPr>
              <a:t>الوزن الخفيف.</a:t>
            </a:r>
            <a:endParaRPr lang="en-US" sz="2400" b="1" dirty="0">
              <a:solidFill>
                <a:srgbClr val="9A2F2C"/>
              </a:solidFill>
              <a:latin typeface="Sakkal Majalla" pitchFamily="2" charset="-78"/>
            </a:endParaRPr>
          </a:p>
          <a:p>
            <a:pPr eaLnBrk="1" hangingPunct="1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ar-SA" b="1" dirty="0">
                <a:solidFill>
                  <a:srgbClr val="9A2F2C"/>
                </a:solidFill>
                <a:latin typeface="Sakkal Majalla" pitchFamily="2" charset="-78"/>
              </a:rPr>
              <a:t>وجود تشكيلات خاصة كالأجنحة والشعر.</a:t>
            </a:r>
            <a:endParaRPr lang="en-US" sz="2400" b="1" dirty="0">
              <a:solidFill>
                <a:srgbClr val="9A2F2C"/>
              </a:solidFill>
              <a:latin typeface="Sakkal Majalla" pitchFamily="2" charset="-78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ar-SA" b="1" dirty="0">
                <a:solidFill>
                  <a:srgbClr val="9A2F2C"/>
                </a:solidFill>
                <a:latin typeface="Sakkal Majalla" pitchFamily="2" charset="-78"/>
              </a:rPr>
              <a:t>الثمار المنتفخة التي تشكل ما يشبه الكرة المملوءة بالهواء وفي داخلها البذرة .</a:t>
            </a:r>
            <a:endParaRPr lang="en-US" sz="2400" b="1" dirty="0">
              <a:solidFill>
                <a:srgbClr val="9A2F2C"/>
              </a:solidFill>
              <a:latin typeface="Sakkal Majalla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50" y="3361755"/>
            <a:ext cx="2842195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789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3"/>
          <p:cNvSpPr>
            <a:spLocks noGrp="1"/>
          </p:cNvSpPr>
          <p:nvPr>
            <p:ph type="title"/>
          </p:nvPr>
        </p:nvSpPr>
        <p:spPr bwMode="auto">
          <a:xfrm>
            <a:off x="539750" y="44450"/>
            <a:ext cx="8353425" cy="6223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ar-SA" sz="3600" dirty="0">
                <a:ln>
                  <a:noFill/>
                </a:ln>
                <a:solidFill>
                  <a:schemeClr val="bg1"/>
                </a:solidFill>
                <a:ea typeface="Calibri" pitchFamily="34" charset="0"/>
              </a:rPr>
              <a:t> </a:t>
            </a:r>
            <a:r>
              <a:rPr lang="ar-SA" sz="3600" dirty="0">
                <a:ln>
                  <a:noFill/>
                </a:ln>
                <a:solidFill>
                  <a:srgbClr val="00B050"/>
                </a:solidFill>
                <a:latin typeface="Sakkal Majalla" pitchFamily="2" charset="-78"/>
                <a:ea typeface="Calibri" pitchFamily="34" charset="0"/>
              </a:rPr>
              <a:t>التكيفات المميزة للبذور التي تنتشر بالرياح </a:t>
            </a:r>
            <a:endParaRPr lang="ar-SA" sz="3600" dirty="0">
              <a:ln>
                <a:noFill/>
              </a:ln>
              <a:solidFill>
                <a:schemeClr val="bg1"/>
              </a:solidFill>
              <a:ea typeface="Calibri" pitchFamily="34" charset="0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>
          <a:xfrm>
            <a:off x="4517359" y="788213"/>
            <a:ext cx="4305316" cy="1484299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</a:rPr>
              <a:t>1-   البذور الغبارية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</a:rPr>
              <a:t>Dust seeds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</a:rPr>
              <a:t>: مثل انواع الفصيلة السحلبية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</a:rPr>
              <a:t>Orchidaceae</a:t>
            </a:r>
            <a:endParaRPr lang="ar-SA" sz="3200" b="1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عنصر نائب للنص 5"/>
          <p:cNvSpPr txBox="1">
            <a:spLocks/>
          </p:cNvSpPr>
          <p:nvPr/>
        </p:nvSpPr>
        <p:spPr>
          <a:xfrm>
            <a:off x="395536" y="750196"/>
            <a:ext cx="3843511" cy="148693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+mn-cs"/>
              </a:rPr>
              <a:t>2- البذور والثمار المجهزة بالشعر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ea typeface="Calibri" pitchFamily="34" charset="0"/>
                <a:cs typeface="+mn-cs"/>
              </a:rPr>
              <a:t>Plumed seeds and fruits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+mn-cs"/>
              </a:rPr>
              <a:t/>
            </a:r>
            <a:br>
              <a:rPr lang="ar-SA" sz="2400" b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+mn-cs"/>
              </a:rPr>
            </a:b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+mn-cs"/>
              </a:rPr>
              <a:t> مثل بذور الدفلة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+mn-cs"/>
              </a:rPr>
              <a:t>Nerium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+mn-cs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+mn-cs"/>
              </a:rPr>
              <a:t>sp</a:t>
            </a:r>
            <a:endParaRPr lang="ar-SA" sz="1200" b="1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3" y="2465721"/>
            <a:ext cx="3312368" cy="3517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 descr="They&amp;#39;re Speck-tacular: The Tough, Tiny Life of an Orchid Seed | The  Horticul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8" r="1"/>
          <a:stretch/>
        </p:blipFill>
        <p:spPr bwMode="auto">
          <a:xfrm>
            <a:off x="6372200" y="2534504"/>
            <a:ext cx="2654725" cy="2614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533" y="3429000"/>
            <a:ext cx="1667045" cy="173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689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3"/>
          <p:cNvSpPr>
            <a:spLocks noGrp="1"/>
          </p:cNvSpPr>
          <p:nvPr>
            <p:ph type="title"/>
          </p:nvPr>
        </p:nvSpPr>
        <p:spPr bwMode="auto">
          <a:xfrm>
            <a:off x="1187450" y="44450"/>
            <a:ext cx="7777163" cy="6223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ar-SA" sz="3600" dirty="0">
                <a:ln>
                  <a:noFill/>
                </a:ln>
                <a:solidFill>
                  <a:schemeClr val="bg1"/>
                </a:solidFill>
                <a:ea typeface="Calibri" pitchFamily="34" charset="0"/>
                <a:cs typeface="Sakkal Majalla" pitchFamily="2" charset="-78"/>
              </a:rPr>
              <a:t> </a:t>
            </a:r>
            <a:r>
              <a:rPr lang="ar-SA" sz="3600" dirty="0">
                <a:ln>
                  <a:noFill/>
                </a:ln>
                <a:solidFill>
                  <a:srgbClr val="00B050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التكيف </a:t>
            </a:r>
            <a:r>
              <a:rPr lang="ar-SA" sz="3600" dirty="0" smtClean="0">
                <a:ln>
                  <a:noFill/>
                </a:ln>
                <a:solidFill>
                  <a:srgbClr val="00B050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المميزة </a:t>
            </a:r>
            <a:r>
              <a:rPr lang="ar-SA" sz="3600" dirty="0">
                <a:ln>
                  <a:noFill/>
                </a:ln>
                <a:solidFill>
                  <a:srgbClr val="00B050"/>
                </a:solidFill>
                <a:latin typeface="Sakkal Majalla" pitchFamily="2" charset="-78"/>
                <a:ea typeface="Calibri" pitchFamily="34" charset="0"/>
                <a:cs typeface="Sakkal Majalla" pitchFamily="2" charset="-78"/>
              </a:rPr>
              <a:t>للبذور التي تنتشر بالرياح </a:t>
            </a:r>
            <a:endParaRPr lang="ar-SA" sz="3600" dirty="0">
              <a:ln>
                <a:noFill/>
              </a:ln>
              <a:solidFill>
                <a:schemeClr val="bg1"/>
              </a:solidFill>
              <a:ea typeface="Calibri" pitchFamily="34" charset="0"/>
              <a:cs typeface="Sakkal Majalla" pitchFamily="2" charset="-78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>
          <a:xfrm>
            <a:off x="4644008" y="764704"/>
            <a:ext cx="4176464" cy="237626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3- البذور والثمار المجنحة </a:t>
            </a:r>
            <a:r>
              <a:rPr lang="en-US" sz="2800" b="1" dirty="0">
                <a:solidFill>
                  <a:srgbClr val="9A2F2C"/>
                </a:solidFill>
                <a:latin typeface="Sakkal Majalla" pitchFamily="2" charset="-78"/>
                <a:cs typeface="Sakkal Majalla" pitchFamily="2" charset="-78"/>
              </a:rPr>
              <a:t>Winged seeds and fruits </a:t>
            </a:r>
            <a:endParaRPr lang="ar-SA" sz="2800" b="1" dirty="0">
              <a:solidFill>
                <a:srgbClr val="9A2F2C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spcBef>
                <a:spcPct val="20000"/>
              </a:spcBef>
              <a:defRPr/>
            </a:pP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يكون لها اجنحة تساعدها على الطيران مثل </a:t>
            </a:r>
            <a:r>
              <a:rPr lang="ar-SA" sz="2800" b="1" dirty="0" err="1">
                <a:latin typeface="Sakkal Majalla" pitchFamily="2" charset="-78"/>
                <a:cs typeface="Sakkal Majalla" pitchFamily="2" charset="-78"/>
              </a:rPr>
              <a:t>القيقب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800" b="1" dirty="0">
                <a:solidFill>
                  <a:srgbClr val="9A2F2C"/>
                </a:solidFill>
                <a:latin typeface="Sakkal Majalla" pitchFamily="2" charset="-78"/>
                <a:cs typeface="Sakkal Majalla" pitchFamily="2" charset="-78"/>
              </a:rPr>
              <a:t>Acer</a:t>
            </a:r>
            <a:endParaRPr lang="ar-SA" sz="2800" b="1" dirty="0">
              <a:solidFill>
                <a:srgbClr val="9A2F2C"/>
              </a:solidFill>
              <a:latin typeface="Sakkal Majalla" pitchFamily="2" charset="-78"/>
              <a:cs typeface="Sakkal Majalla" pitchFamily="2" charset="-78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ar-SA" sz="2800" b="1" dirty="0" err="1">
                <a:latin typeface="Sakkal Majalla" pitchFamily="2" charset="-78"/>
                <a:cs typeface="Sakkal Majalla" pitchFamily="2" charset="-78"/>
              </a:rPr>
              <a:t>الغرغار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 او الدردار  </a:t>
            </a:r>
            <a:r>
              <a:rPr lang="en-US" sz="2800" b="1" i="1" dirty="0" err="1">
                <a:solidFill>
                  <a:srgbClr val="9A2F2C"/>
                </a:solidFill>
                <a:latin typeface="Sakkal Majalla" pitchFamily="2" charset="-78"/>
                <a:cs typeface="Sakkal Majalla" pitchFamily="2" charset="-78"/>
              </a:rPr>
              <a:t>Ulmus</a:t>
            </a:r>
            <a:endParaRPr lang="ar-SA" sz="2800" b="1" i="1" dirty="0">
              <a:solidFill>
                <a:srgbClr val="9A2F2C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عنصر نائب للنص 5"/>
          <p:cNvSpPr txBox="1">
            <a:spLocks/>
          </p:cNvSpPr>
          <p:nvPr/>
        </p:nvSpPr>
        <p:spPr>
          <a:xfrm>
            <a:off x="83087" y="764704"/>
            <a:ext cx="4392488" cy="224378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ar-SA" sz="2400" b="1" dirty="0">
                <a:solidFill>
                  <a:srgbClr val="9A2F2C"/>
                </a:solidFill>
                <a:latin typeface="Aharoni" pitchFamily="2" charset="-79"/>
                <a:cs typeface="+mn-cs"/>
              </a:rPr>
              <a:t>4- </a:t>
            </a:r>
            <a:r>
              <a:rPr lang="ar-SA" sz="2400" b="1" dirty="0">
                <a:latin typeface="Aharoni" pitchFamily="2" charset="-79"/>
                <a:cs typeface="+mn-cs"/>
              </a:rPr>
              <a:t>الثمار المنتفخة </a:t>
            </a:r>
            <a:r>
              <a:rPr lang="en-US" sz="2400" b="1" dirty="0">
                <a:cs typeface="+mn-cs"/>
              </a:rPr>
              <a:t> </a:t>
            </a:r>
            <a:r>
              <a:rPr lang="en-US" sz="2400" b="1" dirty="0">
                <a:solidFill>
                  <a:srgbClr val="9A2F2C"/>
                </a:solidFill>
                <a:latin typeface="Aharoni" pitchFamily="2" charset="-79"/>
                <a:cs typeface="+mn-cs"/>
              </a:rPr>
              <a:t>(</a:t>
            </a:r>
            <a:r>
              <a:rPr lang="en-US" sz="2400" b="1" dirty="0">
                <a:cs typeface="+mn-cs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like Ballon) swollen fruits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+mn-cs"/>
              </a:rPr>
              <a:t>  </a:t>
            </a:r>
            <a:r>
              <a:rPr lang="ar-SA" sz="2000" b="1" dirty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+mn-cs"/>
              </a:rPr>
              <a:t>:</a:t>
            </a:r>
          </a:p>
          <a:p>
            <a:pPr algn="ctr">
              <a:spcBef>
                <a:spcPct val="20000"/>
              </a:spcBef>
              <a:defRPr/>
            </a:pPr>
            <a:r>
              <a:rPr lang="ar-SA" sz="2000" b="1" dirty="0">
                <a:solidFill>
                  <a:srgbClr val="9A2F2C"/>
                </a:solidFill>
                <a:latin typeface="Aharoni" pitchFamily="2" charset="-79"/>
                <a:cs typeface="+mn-cs"/>
              </a:rPr>
              <a:t>كما في نبات(</a:t>
            </a:r>
            <a:r>
              <a:rPr lang="ar-SA" sz="2000" b="1" dirty="0" err="1">
                <a:cs typeface="+mn-cs"/>
              </a:rPr>
              <a:t>الفيزالس</a:t>
            </a:r>
            <a:r>
              <a:rPr lang="ar-SA" sz="2000" b="1" dirty="0">
                <a:solidFill>
                  <a:srgbClr val="9A2F2C"/>
                </a:solidFill>
                <a:latin typeface="Aharoni" pitchFamily="2" charset="-79"/>
                <a:cs typeface="+mn-cs"/>
              </a:rPr>
              <a:t>) </a:t>
            </a:r>
            <a:r>
              <a:rPr lang="en-US" sz="2000" b="1" dirty="0">
                <a:solidFill>
                  <a:srgbClr val="9A2F2C"/>
                </a:solidFill>
                <a:latin typeface="Aharoni" pitchFamily="2" charset="-79"/>
                <a:cs typeface="+mn-cs"/>
              </a:rPr>
              <a:t> </a:t>
            </a:r>
            <a:r>
              <a:rPr lang="en-US" sz="2000" b="1" i="1" dirty="0" err="1">
                <a:solidFill>
                  <a:srgbClr val="9A2F2C"/>
                </a:solidFill>
                <a:latin typeface="Aharoni" pitchFamily="2" charset="-79"/>
                <a:cs typeface="+mn-cs"/>
              </a:rPr>
              <a:t>Physalis</a:t>
            </a:r>
            <a:r>
              <a:rPr lang="ar-EG" sz="2000" b="1" i="1" dirty="0" err="1">
                <a:latin typeface="Aharoni" pitchFamily="2" charset="-79"/>
                <a:cs typeface="+mn-cs"/>
              </a:rPr>
              <a:t>الحرنكش</a:t>
            </a:r>
            <a:r>
              <a:rPr lang="ar-EG" sz="2000" b="1" i="1" dirty="0">
                <a:solidFill>
                  <a:srgbClr val="9A2F2C"/>
                </a:solidFill>
                <a:latin typeface="Aharoni" pitchFamily="2" charset="-79"/>
                <a:cs typeface="+mn-cs"/>
              </a:rPr>
              <a:t> </a:t>
            </a:r>
            <a:endParaRPr lang="en-US" sz="2000" b="1" i="1" dirty="0">
              <a:solidFill>
                <a:srgbClr val="9A2F2C"/>
              </a:solidFill>
              <a:latin typeface="Aharoni" pitchFamily="2" charset="-79"/>
              <a:cs typeface="+mn-cs"/>
            </a:endParaRPr>
          </a:p>
          <a:p>
            <a:pPr marL="358775">
              <a:spcBef>
                <a:spcPct val="20000"/>
              </a:spcBef>
              <a:defRPr/>
            </a:pPr>
            <a:r>
              <a:rPr lang="ar-SA" sz="2000" b="1" dirty="0">
                <a:solidFill>
                  <a:srgbClr val="9A2F2C"/>
                </a:solidFill>
                <a:latin typeface="Aharoni" pitchFamily="2" charset="-79"/>
                <a:cs typeface="+mn-cs"/>
              </a:rPr>
              <a:t>5-الابواغ </a:t>
            </a:r>
            <a:r>
              <a:rPr lang="en-US" sz="2000" b="1" dirty="0">
                <a:solidFill>
                  <a:srgbClr val="9A2F2C"/>
                </a:solidFill>
                <a:latin typeface="Aharoni" pitchFamily="2" charset="-79"/>
                <a:cs typeface="+mn-cs"/>
              </a:rPr>
              <a:t>Spores</a:t>
            </a:r>
            <a:r>
              <a:rPr lang="ar-SA" sz="2000" b="1" dirty="0">
                <a:solidFill>
                  <a:srgbClr val="9A2F2C"/>
                </a:solidFill>
                <a:latin typeface="Aharoni" pitchFamily="2" charset="-79"/>
                <a:cs typeface="+mn-cs"/>
              </a:rPr>
              <a:t>: </a:t>
            </a:r>
            <a:r>
              <a:rPr lang="ar-SA" sz="2000" b="1" dirty="0">
                <a:latin typeface="Aharoni" pitchFamily="2" charset="-79"/>
                <a:cs typeface="+mn-cs"/>
              </a:rPr>
              <a:t>مثل نباتات  السراخس </a:t>
            </a:r>
            <a:r>
              <a:rPr lang="ar-SA" sz="2000" b="1" dirty="0" err="1">
                <a:latin typeface="Aharoni" pitchFamily="2" charset="-79"/>
                <a:cs typeface="+mn-cs"/>
              </a:rPr>
              <a:t>اوالخنشار</a:t>
            </a:r>
            <a:r>
              <a:rPr lang="ar-SA" sz="2000" b="1" dirty="0">
                <a:latin typeface="Aharoni" pitchFamily="2" charset="-79"/>
                <a:cs typeface="+mn-cs"/>
              </a:rPr>
              <a:t> اللبناني </a:t>
            </a:r>
            <a:endParaRPr lang="en-US" sz="2000" b="1" i="1" dirty="0">
              <a:latin typeface="Aharoni" pitchFamily="2" charset="-79"/>
              <a:cs typeface="+mn-cs"/>
            </a:endParaRPr>
          </a:p>
        </p:txBody>
      </p:sp>
      <p:sp>
        <p:nvSpPr>
          <p:cNvPr id="15369" name="AutoShape 2" descr="نتيجة بحث الصور عن ‪Winged seeds and fruit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ar-SA" sz="1800"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3356992"/>
            <a:ext cx="403244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31" y="3216734"/>
            <a:ext cx="2109609" cy="1584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AutoShape 2" descr="الخنشار le polyppode او السرخس | جواب كيف؟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4" descr="الخنشار le polyppode او السرخس | جواب كيف؟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2" y="4834290"/>
            <a:ext cx="3958987" cy="1475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4" name="Picture 14" descr="صورة ذات صل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1739033" cy="1450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8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نتيجة بحث الصور عن ‪Fruit bulging Physal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ar-SA" sz="1800">
              <a:latin typeface="Calibri" pitchFamily="34" charset="0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>
          <a:xfrm>
            <a:off x="1547664" y="195463"/>
            <a:ext cx="6264696" cy="179245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ar-SA" sz="3200" dirty="0">
                <a:solidFill>
                  <a:srgbClr val="9A2F2C"/>
                </a:solidFill>
              </a:rPr>
              <a:t>6</a:t>
            </a:r>
            <a:r>
              <a:rPr lang="ar-SA" sz="3200" dirty="0"/>
              <a:t>- النباتات المتدحرجة </a:t>
            </a:r>
            <a:r>
              <a:rPr lang="en-US" sz="3200" dirty="0">
                <a:solidFill>
                  <a:srgbClr val="9A2F2C"/>
                </a:solidFill>
              </a:rPr>
              <a:t>Rolling Plant</a:t>
            </a:r>
            <a:r>
              <a:rPr lang="ar-SA" sz="3200" dirty="0">
                <a:solidFill>
                  <a:srgbClr val="9A2F2C"/>
                </a:solidFill>
              </a:rPr>
              <a:t> كما في نبات  كف مريم  </a:t>
            </a:r>
            <a:r>
              <a:rPr lang="ar-SA" sz="3200" dirty="0" err="1">
                <a:solidFill>
                  <a:srgbClr val="9A2F2C"/>
                </a:solidFill>
              </a:rPr>
              <a:t>السالسول</a:t>
            </a:r>
            <a:r>
              <a:rPr lang="ar-SA" sz="3200" dirty="0">
                <a:solidFill>
                  <a:srgbClr val="9A2F2C"/>
                </a:solidFill>
              </a:rPr>
              <a:t> </a:t>
            </a:r>
            <a:r>
              <a:rPr lang="en-US" sz="3200" i="1" dirty="0" err="1">
                <a:solidFill>
                  <a:srgbClr val="9A2F2C"/>
                </a:solidFill>
              </a:rPr>
              <a:t>Salsola</a:t>
            </a:r>
            <a:r>
              <a:rPr lang="ar-SA" sz="3200" i="1" dirty="0">
                <a:solidFill>
                  <a:srgbClr val="9A2F2C"/>
                </a:solidFill>
              </a:rPr>
              <a:t>   </a:t>
            </a:r>
            <a:endParaRPr lang="ar-SA" sz="1600" i="1" dirty="0">
              <a:solidFill>
                <a:srgbClr val="9A2F2C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7" y="2348880"/>
            <a:ext cx="3312368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2276872"/>
            <a:ext cx="3312368" cy="3276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392" name="Picture 11" descr="صورة ذات صل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61230"/>
            <a:ext cx="1080121" cy="111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61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 do plants spread their seeds? - BBC Bit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1709"/>
            <a:ext cx="9144000" cy="2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51520" y="260648"/>
            <a:ext cx="8552408" cy="7520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ar-SA" sz="2800" b="1" u="sng" dirty="0">
                <a:ln>
                  <a:noFill/>
                </a:ln>
                <a:solidFill>
                  <a:srgbClr val="990033"/>
                </a:solidFill>
                <a:effectLst/>
                <a:highlight>
                  <a:srgbClr val="FFFF00"/>
                </a:highlight>
                <a:latin typeface="Arial" pitchFamily="34" charset="0"/>
              </a:rPr>
              <a:t>الحواجز والعقبات التي تحول دون انتشار البذور والثمار بواسطة الرياح:</a:t>
            </a:r>
            <a:endParaRPr lang="en-US" sz="2800" b="1" u="sng" dirty="0">
              <a:ln>
                <a:noFill/>
              </a:ln>
              <a:solidFill>
                <a:srgbClr val="990033"/>
              </a:solidFill>
              <a:effectLst/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0" y="1124744"/>
            <a:ext cx="9036496" cy="4175845"/>
          </a:xfr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defTabSz="457200" eaLnBrk="1" hangingPunct="1">
              <a:buFont typeface="Arial" pitchFamily="34" charset="0"/>
              <a:buNone/>
            </a:pPr>
            <a:r>
              <a:rPr lang="ar-SA" sz="2800" b="1" u="sng" dirty="0">
                <a:solidFill>
                  <a:srgbClr val="0000FF"/>
                </a:solidFill>
                <a:latin typeface="Arial" pitchFamily="34" charset="0"/>
              </a:rPr>
              <a:t>تتعدد الحواجز التي تقف عقبة أمام انتشار النباتات بواسطة الرياح و أهمها:</a:t>
            </a:r>
          </a:p>
          <a:p>
            <a:pPr marL="0" indent="0" defTabSz="457200" eaLnBrk="1" hangingPunct="1">
              <a:buFont typeface="Century Gothic" pitchFamily="34" charset="0"/>
              <a:buAutoNum type="arabicPeriod"/>
            </a:pPr>
            <a:r>
              <a:rPr lang="ar-SA" sz="2400" dirty="0">
                <a:solidFill>
                  <a:srgbClr val="990033"/>
                </a:solidFill>
                <a:latin typeface="Arial" pitchFamily="34" charset="0"/>
              </a:rPr>
              <a:t>الغابات </a:t>
            </a:r>
            <a:r>
              <a:rPr lang="ar-SA" sz="2400" dirty="0">
                <a:latin typeface="Arial" pitchFamily="34" charset="0"/>
              </a:rPr>
              <a:t>, الانتشار في المناطق </a:t>
            </a:r>
            <a:r>
              <a:rPr lang="ar-SA" sz="2400" dirty="0" err="1">
                <a:latin typeface="Arial" pitchFamily="34" charset="0"/>
              </a:rPr>
              <a:t>السهبية</a:t>
            </a:r>
            <a:r>
              <a:rPr lang="ar-SA" sz="2400" dirty="0">
                <a:latin typeface="Arial" pitchFamily="34" charset="0"/>
              </a:rPr>
              <a:t> والصحراوية اكثر فعالية عنها في الغابات .</a:t>
            </a:r>
          </a:p>
          <a:p>
            <a:pPr marL="0" indent="0" defTabSz="457200" eaLnBrk="1" hangingPunct="1">
              <a:buFont typeface="Century Gothic" pitchFamily="34" charset="0"/>
              <a:buAutoNum type="arabicPeriod"/>
            </a:pPr>
            <a:r>
              <a:rPr lang="ar-SA" sz="2400" dirty="0">
                <a:solidFill>
                  <a:srgbClr val="990033"/>
                </a:solidFill>
                <a:latin typeface="Arial" pitchFamily="34" charset="0"/>
              </a:rPr>
              <a:t>السلاسل الجبلية.</a:t>
            </a:r>
            <a:r>
              <a:rPr lang="ar-SA" sz="2400" dirty="0">
                <a:latin typeface="Arial" pitchFamily="34" charset="0"/>
              </a:rPr>
              <a:t> تشكل </a:t>
            </a:r>
            <a:r>
              <a:rPr lang="ar-SA" sz="2400" dirty="0" err="1">
                <a:latin typeface="Arial" pitchFamily="34" charset="0"/>
              </a:rPr>
              <a:t>مصدات</a:t>
            </a:r>
            <a:r>
              <a:rPr lang="ar-SA" sz="2400" dirty="0">
                <a:latin typeface="Arial" pitchFamily="34" charset="0"/>
              </a:rPr>
              <a:t> امام انتقال البذور وتحول دون اجتيازها.</a:t>
            </a:r>
          </a:p>
          <a:p>
            <a:pPr marL="0" indent="0" defTabSz="457200" eaLnBrk="1" hangingPunct="1">
              <a:buFont typeface="Century Gothic" pitchFamily="34" charset="0"/>
              <a:buAutoNum type="arabicPeriod"/>
            </a:pPr>
            <a:r>
              <a:rPr lang="ar-SA" sz="2800" dirty="0">
                <a:solidFill>
                  <a:srgbClr val="C00000"/>
                </a:solidFill>
              </a:rPr>
              <a:t>الوديان و الاخاديد الكبيرة</a:t>
            </a:r>
            <a:r>
              <a:rPr lang="ar-SA" sz="2800" dirty="0"/>
              <a:t>. تقل سرعة الرياح في الاماكن المنخفضة </a:t>
            </a:r>
            <a:r>
              <a:rPr lang="ar-SA" sz="2800" dirty="0" err="1"/>
              <a:t>كالاخاديد</a:t>
            </a:r>
            <a:r>
              <a:rPr lang="ar-SA" sz="2800" dirty="0"/>
              <a:t> والوديان وبالتالي تقلل من انتشار النباتات.</a:t>
            </a:r>
          </a:p>
          <a:p>
            <a:pPr marL="0" indent="0" defTabSz="457200" eaLnBrk="1" hangingPunct="1">
              <a:buFont typeface="Century Gothic" pitchFamily="34" charset="0"/>
              <a:buAutoNum type="arabicPeriod"/>
            </a:pPr>
            <a:r>
              <a:rPr lang="ar-SA" sz="2400" dirty="0">
                <a:solidFill>
                  <a:srgbClr val="990033"/>
                </a:solidFill>
                <a:latin typeface="Arial" pitchFamily="34" charset="0"/>
              </a:rPr>
              <a:t>المحيطات والبحار</a:t>
            </a:r>
            <a:r>
              <a:rPr lang="ar-SA" sz="2400" dirty="0">
                <a:latin typeface="Arial" pitchFamily="34" charset="0"/>
              </a:rPr>
              <a:t>. تعيق من الانتشار بواسطة الرياح وذلك لصعوبة اجتيازها من جهة , ولكون البذور والثمار غير مكيفة للطفو فوق سطح الماء.</a:t>
            </a:r>
          </a:p>
          <a:p>
            <a:pPr marL="0" indent="0" defTabSz="457200" eaLnBrk="1" hangingPunct="1">
              <a:buFont typeface="Century Gothic" pitchFamily="34" charset="0"/>
              <a:buAutoNum type="arabicPeriod"/>
            </a:pPr>
            <a:r>
              <a:rPr lang="ar-SA" sz="2400" dirty="0">
                <a:solidFill>
                  <a:srgbClr val="990033"/>
                </a:solidFill>
                <a:latin typeface="Arial" pitchFamily="34" charset="0"/>
              </a:rPr>
              <a:t>الرطوبة العالية والامطار</a:t>
            </a:r>
            <a:r>
              <a:rPr lang="ar-SA" sz="2400" dirty="0">
                <a:latin typeface="Arial" pitchFamily="34" charset="0"/>
              </a:rPr>
              <a:t>, تصبح حركة البذور والثمار بواسطة الرياح شبه مستحيلة بسبب امتصاصها للماء وثقل وزنها مما يؤدي الى سقوطها على الارض.</a:t>
            </a:r>
            <a:endParaRPr lang="en-US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 do plants spread their seeds? - BBC Bit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1709"/>
            <a:ext cx="9144000" cy="2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50838" y="1150938"/>
            <a:ext cx="8218487" cy="458311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Low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800" b="1" dirty="0">
                <a:solidFill>
                  <a:srgbClr val="00B050"/>
                </a:solidFill>
                <a:latin typeface="Sakkal Majalla" pitchFamily="2" charset="-78"/>
              </a:rPr>
              <a:t>الماء وسيله لانتشار النباتات المائية . </a:t>
            </a:r>
          </a:p>
          <a:p>
            <a:pPr algn="justLow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800" b="1" dirty="0">
                <a:solidFill>
                  <a:schemeClr val="tx1">
                    <a:lumMod val="50000"/>
                  </a:schemeClr>
                </a:solidFill>
                <a:latin typeface="Sakkal Majalla" pitchFamily="2" charset="-78"/>
              </a:rPr>
              <a:t>النباتات البرية او الموجودة على السواحل تحتاج إلى تكيفات لتنتقل بالماء  موجز هي:</a:t>
            </a:r>
            <a:endParaRPr lang="en-US" sz="280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Sakkal Majalla" pitchFamily="2" charset="-78"/>
            </a:endParaRPr>
          </a:p>
          <a:p>
            <a:pPr algn="justLow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ar-SA" dirty="0"/>
              <a:t> القادرة على الطفو  (أي تكون كثافتها اقل من كثافة الماء) و ذلك بوجود انسجه مملؤة بالهواء بين الخلايا أو بوجود فجوات مملؤة بالهواء.</a:t>
            </a:r>
            <a:endParaRPr lang="en-US" dirty="0"/>
          </a:p>
          <a:p>
            <a:pPr algn="justLow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ar-SA" dirty="0"/>
              <a:t>غير منفذة للماء بتكيفات خاصة, حتى لا تتعفن ويموت الجنين .كان تكون مغطاة بطبقة شمعية عازلة </a:t>
            </a:r>
            <a:r>
              <a:rPr lang="ar-SA" dirty="0" err="1"/>
              <a:t>او</a:t>
            </a:r>
            <a:r>
              <a:rPr lang="ar-SA" dirty="0"/>
              <a:t> تتميز بوجود أنسجة كتيمة .</a:t>
            </a:r>
            <a:endParaRPr lang="en-US" dirty="0"/>
          </a:p>
          <a:p>
            <a:pPr algn="justLow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ar-SA" dirty="0"/>
              <a:t> القادرة </a:t>
            </a:r>
            <a:r>
              <a:rPr lang="ar-SA" sz="2800" b="1" dirty="0">
                <a:solidFill>
                  <a:srgbClr val="002060"/>
                </a:solidFill>
                <a:latin typeface="Sakkal Majalla" pitchFamily="2" charset="-78"/>
              </a:rPr>
              <a:t>على الإنبات بعد عبورها الماء </a:t>
            </a:r>
            <a:r>
              <a:rPr lang="ar-SA" dirty="0">
                <a:latin typeface="Sakkal Majalla" pitchFamily="2" charset="-78"/>
              </a:rPr>
              <a:t>.</a:t>
            </a:r>
            <a:endParaRPr lang="en-US" dirty="0">
              <a:latin typeface="Sakkal Majalla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11188" y="57150"/>
            <a:ext cx="7993062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b="1" dirty="0">
                <a:solidFill>
                  <a:srgbClr val="FF0000"/>
                </a:solidFill>
                <a:latin typeface="+mn-lt"/>
                <a:cs typeface="+mj-cs"/>
              </a:rPr>
              <a:t>2- الانتشار بواسطة الماء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b="1" dirty="0">
                <a:solidFill>
                  <a:srgbClr val="FF0000"/>
                </a:solidFill>
                <a:latin typeface="+mn-lt"/>
                <a:cs typeface="+mj-cs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+mj-cs"/>
              </a:rPr>
              <a:t>Dispersal of Seeds by water </a:t>
            </a:r>
            <a:endParaRPr lang="ar-SA" sz="3200" b="1" dirty="0">
              <a:solidFill>
                <a:srgbClr val="FF0000"/>
              </a:solidFill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6179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ow do plants spread their seeds? - BBC Bit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1709"/>
            <a:ext cx="9144000" cy="2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95936" y="332656"/>
            <a:ext cx="4502696" cy="7109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>
                <a:solidFill>
                  <a:srgbClr val="002060"/>
                </a:solidFill>
                <a:latin typeface="Sakkal Majalla" pitchFamily="2" charset="-78"/>
              </a:rPr>
              <a:t>ابرز طرق الانتشار بالماء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27784" y="1196975"/>
            <a:ext cx="6336704" cy="3240137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algn="justLow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ar-SA" sz="2400" b="1" dirty="0">
                <a:solidFill>
                  <a:srgbClr val="FF0000"/>
                </a:solidFill>
              </a:rPr>
              <a:t>الانتشار بالتيارات البحرية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r>
              <a:rPr lang="ar-SA" sz="2400" dirty="0">
                <a:solidFill>
                  <a:srgbClr val="002060"/>
                </a:solidFill>
              </a:rPr>
              <a:t>: تستطيع التيارات البحرية ان تنقل البذور أو الثمار مسافة تصل الى 1000كم . وأكثر النباتات التي تنتشر بهذه الطريقة هي النباتات الموجودة على الشواطئ مثل نبات جوز الهند. </a:t>
            </a:r>
            <a:endParaRPr lang="en-US" sz="2400" dirty="0">
              <a:solidFill>
                <a:srgbClr val="002060"/>
              </a:solidFill>
            </a:endParaRPr>
          </a:p>
          <a:p>
            <a:pPr algn="justLow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الانتشار بواسطة الأنهار والجداول والسيول: </a:t>
            </a:r>
            <a:r>
              <a:rPr lang="ar-SA" sz="2800" dirty="0"/>
              <a:t>من ابرز الأمثلة على الانتقال بواسطة الأنهار والجداول نبات اللوتس ونبات عدس الماء . ولا يخفى ما للسيول من تأثير  ملموس في انتشار النبات على طول خط مجراها فاندفاعها الشديد بعد هطول الأمطار من شأنه نقل الوحدات التكاثرية من مكان لآخر.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14" y="1628800"/>
            <a:ext cx="241176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953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ow do plants spread their seeds? - BBC Bit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1709"/>
            <a:ext cx="9144000" cy="2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787900" y="23813"/>
            <a:ext cx="4176713" cy="157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>
                <a:solidFill>
                  <a:srgbClr val="FF0000"/>
                </a:solidFill>
              </a:rPr>
              <a:t>3-الانتشار بواسطة الحيوانات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solidFill>
                  <a:srgbClr val="FF0000"/>
                </a:solidFill>
              </a:rPr>
              <a:t>Dispersal of Seeds by  Animals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787900" y="1593850"/>
            <a:ext cx="4032250" cy="26468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ar-SA" sz="2400" b="1" dirty="0">
                <a:solidFill>
                  <a:srgbClr val="262E35"/>
                </a:solidFill>
              </a:rPr>
              <a:t>لها دور كبير في انتشار النباتات, وذلك لاعتمادها عليها بالتغذية</a:t>
            </a:r>
            <a:r>
              <a:rPr lang="ar-SA" sz="2400" dirty="0">
                <a:solidFill>
                  <a:srgbClr val="4D5B6B"/>
                </a:solidFill>
              </a:rPr>
              <a:t>.</a:t>
            </a:r>
          </a:p>
          <a:p>
            <a:pPr>
              <a:buFontTx/>
              <a:buNone/>
              <a:defRPr/>
            </a:pPr>
            <a:r>
              <a:rPr lang="ar-SA" sz="2400" b="1" dirty="0">
                <a:solidFill>
                  <a:srgbClr val="00B050"/>
                </a:solidFill>
              </a:rPr>
              <a:t>الانتشار بالحيوانات يكون كالتالي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r-SA" b="1" dirty="0">
                <a:solidFill>
                  <a:srgbClr val="823B00"/>
                </a:solidFill>
              </a:rPr>
              <a:t>الانتقال داخل الجهاز الهضمي للحيوان.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r-SA" b="1" dirty="0">
                <a:solidFill>
                  <a:srgbClr val="823B00"/>
                </a:solidFill>
              </a:rPr>
              <a:t>الالتصاق  بجسم بالحيوان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r-SA" b="1" dirty="0">
                <a:solidFill>
                  <a:srgbClr val="823B00"/>
                </a:solidFill>
              </a:rPr>
              <a:t>ادخار المواد الغذائية وبناء الأعشاش. </a:t>
            </a:r>
          </a:p>
          <a:p>
            <a:pPr>
              <a:defRPr/>
            </a:pPr>
            <a:r>
              <a:rPr lang="ar-SA" b="1" dirty="0">
                <a:solidFill>
                  <a:srgbClr val="000099"/>
                </a:solidFill>
              </a:rPr>
              <a:t>الطيور المهاجرة</a:t>
            </a:r>
          </a:p>
          <a:p>
            <a:pPr>
              <a:defRPr/>
            </a:pPr>
            <a:r>
              <a:rPr lang="ar-SA" b="1" dirty="0">
                <a:solidFill>
                  <a:srgbClr val="000099"/>
                </a:solidFill>
              </a:rPr>
              <a:t>الحيوانات والحشرات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50825" y="106363"/>
            <a:ext cx="4321175" cy="157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>
                <a:solidFill>
                  <a:srgbClr val="FF0000"/>
                </a:solidFill>
              </a:rPr>
              <a:t>4-الانتشار بواسطة </a:t>
            </a:r>
            <a:r>
              <a:rPr lang="ar-SA" sz="3200" dirty="0" err="1">
                <a:solidFill>
                  <a:srgbClr val="FF0000"/>
                </a:solidFill>
              </a:rPr>
              <a:t>الانسان</a:t>
            </a:r>
            <a:endParaRPr lang="ar-SA" sz="320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solidFill>
                  <a:srgbClr val="FF0000"/>
                </a:solidFill>
              </a:rPr>
              <a:t>Dispersal of Seeds by   Human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50825" y="1708150"/>
            <a:ext cx="4321175" cy="1385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ar-SA" b="1" dirty="0">
                <a:solidFill>
                  <a:schemeClr val="tx1">
                    <a:lumMod val="50000"/>
                  </a:schemeClr>
                </a:solidFill>
              </a:rPr>
              <a:t>عامل مهم جدا في انتشار النباتات حيث مساهمته مدروسة واحيانا بشكل عشوائي. </a:t>
            </a:r>
            <a:endParaRPr lang="ar-SA" b="1" u="sng" dirty="0">
              <a:solidFill>
                <a:srgbClr val="FF0000"/>
              </a:solidFill>
            </a:endParaRP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24" y="3697906"/>
            <a:ext cx="2016125" cy="17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مستطيل 7"/>
          <p:cNvSpPr>
            <a:spLocks noChangeArrowheads="1"/>
          </p:cNvSpPr>
          <p:nvPr/>
        </p:nvSpPr>
        <p:spPr bwMode="auto">
          <a:xfrm>
            <a:off x="342900" y="5683546"/>
            <a:ext cx="3762375" cy="51911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ar-SA" b="1" u="sng" dirty="0">
                <a:solidFill>
                  <a:schemeClr val="bg1"/>
                </a:solidFill>
                <a:latin typeface="Calibri" pitchFamily="34" charset="0"/>
              </a:rPr>
              <a:t>البحث في كل المواضيع السابقة</a:t>
            </a:r>
          </a:p>
        </p:txBody>
      </p:sp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0968"/>
            <a:ext cx="1973262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2605284"/>
            <a:ext cx="22129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453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56113"/>
            <a:ext cx="91440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700338" y="315913"/>
            <a:ext cx="4175125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ar-SA" sz="3200" b="1" dirty="0">
                <a:solidFill>
                  <a:srgbClr val="FF0000"/>
                </a:solidFill>
              </a:rPr>
              <a:t> سرعة الانتشار والحواجز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23850" y="900113"/>
            <a:ext cx="8424863" cy="354012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/>
              <a:t> تتم بطرق مختلفة ولا تتوقف على الخواص البيولوجية فقط ,بل تتأثر بالظروف الخارجية التي قد تكون إيجابية أو العكس على انتشار النبات .يسمى  ذلك </a:t>
            </a:r>
            <a:r>
              <a:rPr lang="ar-SA" sz="3200" u="sng" dirty="0">
                <a:solidFill>
                  <a:srgbClr val="00B050"/>
                </a:solidFill>
              </a:rPr>
              <a:t>بحواجز</a:t>
            </a:r>
            <a:r>
              <a:rPr lang="en-US" sz="3200" u="sng" dirty="0">
                <a:solidFill>
                  <a:srgbClr val="00B050"/>
                </a:solidFill>
              </a:rPr>
              <a:t>Barriers</a:t>
            </a:r>
            <a:r>
              <a:rPr lang="ar-SA" sz="3200" u="sng" dirty="0">
                <a:solidFill>
                  <a:srgbClr val="00B050"/>
                </a:solidFill>
              </a:rPr>
              <a:t> الانتشار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b="1" u="sng" dirty="0">
                <a:solidFill>
                  <a:srgbClr val="FF0000"/>
                </a:solidFill>
              </a:rPr>
              <a:t>أنواع الحواجز الخارجية: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200" dirty="0">
                <a:solidFill>
                  <a:srgbClr val="00B050"/>
                </a:solidFill>
              </a:rPr>
              <a:t>حواجز طبوغرافية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200" dirty="0">
                <a:solidFill>
                  <a:srgbClr val="00B050"/>
                </a:solidFill>
              </a:rPr>
              <a:t>حواجز بيئية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200" dirty="0">
                <a:solidFill>
                  <a:srgbClr val="00B050"/>
                </a:solidFill>
              </a:rPr>
              <a:t>حواجز حيوية</a:t>
            </a:r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70175"/>
            <a:ext cx="3851275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523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ow do plants spread their seeds? - BBC Bit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1709"/>
            <a:ext cx="9144000" cy="2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79388" y="0"/>
            <a:ext cx="8521700" cy="317009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3600" u="sng" dirty="0">
                <a:solidFill>
                  <a:srgbClr val="00B050"/>
                </a:solidFill>
              </a:rPr>
              <a:t>حواجز طبوغرافية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اليابسة للنباتات البحرية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البحار للنباتات اليابسة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الأنهار الكبيرة., المنخفضات,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الجبال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600" dirty="0">
                <a:solidFill>
                  <a:srgbClr val="FF0000"/>
                </a:solidFill>
              </a:rPr>
              <a:t>تعتبرالجبال حاجز طبوغرافي </a:t>
            </a:r>
            <a:r>
              <a:rPr lang="ar-SA" sz="3600" dirty="0" smtClean="0">
                <a:solidFill>
                  <a:srgbClr val="FF0000"/>
                </a:solidFill>
              </a:rPr>
              <a:t>وبيئي.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53211" y="3794125"/>
            <a:ext cx="7234238" cy="21844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600" dirty="0">
                <a:solidFill>
                  <a:srgbClr val="00B050"/>
                </a:solidFill>
              </a:rPr>
              <a:t>2.حواجز بيئية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الحرارة الرطوبة الأمطار شدة الضوء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الخواص الفزيائية والكيميائية للترب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>
                <a:solidFill>
                  <a:schemeClr val="accent3">
                    <a:lumMod val="50000"/>
                  </a:schemeClr>
                </a:solidFill>
              </a:rPr>
              <a:t>حيث يعتبر كل عامل من عوامل المناخ حاجز للانتشار</a:t>
            </a:r>
            <a:endParaRPr lang="ar-SA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"/>
            <a:ext cx="2411884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55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>
          <a:xfrm>
            <a:off x="1331640" y="5301208"/>
            <a:ext cx="7239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ar-SA" sz="4400" dirty="0">
                <a:ln>
                  <a:noFill/>
                </a:ln>
                <a:solidFill>
                  <a:srgbClr val="000066"/>
                </a:solidFill>
                <a:effectLst/>
              </a:rPr>
              <a:t/>
            </a:r>
            <a:br>
              <a:rPr lang="ar-SA" sz="4400" dirty="0">
                <a:ln>
                  <a:noFill/>
                </a:ln>
                <a:solidFill>
                  <a:srgbClr val="000066"/>
                </a:solidFill>
                <a:effectLst/>
              </a:rPr>
            </a:br>
            <a:r>
              <a:rPr lang="ar-SA" sz="4400" dirty="0">
                <a:ln>
                  <a:noFill/>
                </a:ln>
                <a:solidFill>
                  <a:srgbClr val="000066"/>
                </a:solidFill>
                <a:effectLst/>
              </a:rPr>
              <a:t>الباب الاول  ص9 الى 34</a:t>
            </a:r>
            <a:endParaRPr lang="en-US" sz="4400" dirty="0">
              <a:ln>
                <a:noFill/>
              </a:ln>
              <a:solidFill>
                <a:srgbClr val="000066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0574"/>
            <a:ext cx="5472112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4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 do plants spread their seeds? - BBC Bit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1709"/>
            <a:ext cx="9144000" cy="2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AutoShape 2" descr="نتيجة بحث الصور عن الحواجز التي تحجز النباتات عن الانتشار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ar-SA" sz="1800">
              <a:latin typeface="Calibri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67544" y="315913"/>
            <a:ext cx="8168456" cy="427809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b="1" dirty="0">
                <a:solidFill>
                  <a:srgbClr val="00B050"/>
                </a:solidFill>
              </a:rPr>
              <a:t>3. حواجز حيوية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400" b="1" dirty="0">
                <a:solidFill>
                  <a:schemeClr val="tx1">
                    <a:lumMod val="50000"/>
                  </a:schemeClr>
                </a:solidFill>
              </a:rPr>
              <a:t>1-لها دور كبير في الحد من انتشار, أكثر من منعها. بالحد من اكتمال مراحل النمو.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400" b="1" dirty="0">
                <a:solidFill>
                  <a:schemeClr val="tx1">
                    <a:lumMod val="50000"/>
                  </a:schemeClr>
                </a:solidFill>
              </a:rPr>
              <a:t>2-لا تنمو مع توفر البيئة المناسبة وذلك عائد إلى كثافة الغطاء النباتي(مجتمع مغلق) او بسبب الظل .ويقتصر وجودها في المجتمعات المفتوحة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Open communities</a:t>
            </a:r>
            <a:r>
              <a:rPr lang="ar-SA" sz="2400" b="1" dirty="0">
                <a:solidFill>
                  <a:schemeClr val="tx1">
                    <a:lumMod val="50000"/>
                  </a:schemeClr>
                </a:solidFill>
              </a:rPr>
              <a:t> كصحاري والمناطق الملحية.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400" b="1" dirty="0">
                <a:solidFill>
                  <a:schemeClr val="tx1">
                    <a:lumMod val="50000"/>
                  </a:schemeClr>
                </a:solidFill>
              </a:rPr>
              <a:t>3- بشكل عام الكثير من الحالات تعتبر المناطق المغطاة بتشكيل نباتي معين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Plant formation</a:t>
            </a:r>
            <a:r>
              <a:rPr lang="ar-SA" sz="2400" b="1" dirty="0">
                <a:solidFill>
                  <a:schemeClr val="tx1">
                    <a:lumMod val="50000"/>
                  </a:schemeClr>
                </a:solidFill>
              </a:rPr>
              <a:t> عقبة يعصب تجاوزها للأنواع النباتات 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400" b="1" dirty="0">
                <a:solidFill>
                  <a:srgbClr val="002060"/>
                </a:solidFill>
              </a:rPr>
              <a:t>ونخلص إلى انتقال الأنواع النباتية  بإحدى صور الانتشار لا يعني انه انتشر فربما تكون </a:t>
            </a:r>
            <a:r>
              <a:rPr lang="ar-SA" sz="2400" b="1" dirty="0">
                <a:solidFill>
                  <a:srgbClr val="FF0000"/>
                </a:solidFill>
              </a:rPr>
              <a:t>قدرته التنافسية او الخواص البيولوجية الأخرى لا تمكنه من النمو والتكاثر في المنطقة الجديدة مع توفر البيئة المناسبة</a:t>
            </a:r>
          </a:p>
        </p:txBody>
      </p:sp>
    </p:spTree>
    <p:extLst>
      <p:ext uri="{BB962C8B-B14F-4D97-AF65-F5344CB8AC3E}">
        <p14:creationId xmlns:p14="http://schemas.microsoft.com/office/powerpoint/2010/main" val="399051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ow do plants spread their seeds? - BBC Bit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1709"/>
            <a:ext cx="9144000" cy="2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7624" y="332656"/>
            <a:ext cx="7239000" cy="11430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ar-SA" sz="2800" b="1" dirty="0">
                <a:ln>
                  <a:noFill/>
                </a:ln>
                <a:solidFill>
                  <a:srgbClr val="FF0000"/>
                </a:solidFill>
                <a:latin typeface="Arial" pitchFamily="34" charset="0"/>
              </a:rPr>
              <a:t>العوامل المؤثرة في توزيع النباتات على سطح الكرة الأرضية</a:t>
            </a:r>
            <a:endParaRPr lang="en-US" sz="2800" b="1" dirty="0">
              <a:ln>
                <a:noFill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496" y="1196752"/>
            <a:ext cx="8961438" cy="3284957"/>
          </a:xfrm>
          <a:solidFill>
            <a:schemeClr val="lt1">
              <a:alpha val="84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defTabSz="457200">
              <a:defRPr/>
            </a:pPr>
            <a:r>
              <a:rPr lang="ar-SA" sz="3200" b="1" dirty="0">
                <a:solidFill>
                  <a:srgbClr val="00B050"/>
                </a:solidFill>
                <a:latin typeface="Arial" pitchFamily="34" charset="0"/>
              </a:rPr>
              <a:t>الانتشار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dispersal</a:t>
            </a:r>
            <a:endParaRPr lang="ar-SA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457200">
              <a:buNone/>
              <a:defRPr/>
            </a:pPr>
            <a:endParaRPr lang="ar-SA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457200">
              <a:buNone/>
              <a:defRPr/>
            </a:pP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457200" eaLnBrk="1" hangingPunct="1">
              <a:defRPr/>
            </a:pPr>
            <a:r>
              <a:rPr lang="ar-SA" sz="3200" b="1" dirty="0">
                <a:solidFill>
                  <a:srgbClr val="00B050"/>
                </a:solidFill>
                <a:latin typeface="Arial" pitchFamily="34" charset="0"/>
              </a:rPr>
              <a:t>العوامل البيئية 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environmental factors</a:t>
            </a:r>
          </a:p>
          <a:p>
            <a:pPr marL="0" indent="0" defTabSz="457200" eaLnBrk="1" hangingPunct="1">
              <a:buFont typeface="Arial" pitchFamily="34" charset="0"/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8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w do plants spread their seeds? - BBC Bit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13421"/>
            <a:ext cx="6048672" cy="8640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4800" dirty="0">
                <a:solidFill>
                  <a:srgbClr val="00B050"/>
                </a:solidFill>
                <a:latin typeface="Aharoni" pitchFamily="2" charset="-79"/>
                <a:ea typeface="+mn-ea"/>
              </a:rPr>
              <a:t>الانتشار </a:t>
            </a:r>
            <a:r>
              <a:rPr lang="en-US" sz="4800" dirty="0">
                <a:solidFill>
                  <a:srgbClr val="00B050"/>
                </a:solidFill>
                <a:latin typeface="Aharoni" pitchFamily="2" charset="-79"/>
                <a:ea typeface="+mn-ea"/>
                <a:cs typeface="Aharoni" pitchFamily="2" charset="-79"/>
              </a:rPr>
              <a:t>Dispersal</a:t>
            </a:r>
            <a:endParaRPr lang="ar-SA" sz="5400" dirty="0">
              <a:solidFill>
                <a:srgbClr val="00B050"/>
              </a:solidFill>
              <a:latin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836712"/>
            <a:ext cx="8734425" cy="4824412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33400" indent="-533400" ea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ar-SA" sz="2000" b="1" dirty="0">
                <a:solidFill>
                  <a:srgbClr val="002060"/>
                </a:solidFill>
                <a:highlight>
                  <a:srgbClr val="FFFF00"/>
                </a:highlight>
                <a:latin typeface="Sakkal Majalla" pitchFamily="2" charset="-78"/>
                <a:cs typeface="+mj-cs"/>
              </a:rPr>
              <a:t>ينشأ النوع النباتي  في مناطق معينة ثم يتوسع في الانتشار وانتقال وحداته التكاثرية  بعيد عن النبات الام </a:t>
            </a:r>
            <a:r>
              <a:rPr lang="ar-SA" sz="2000" b="1" dirty="0">
                <a:solidFill>
                  <a:srgbClr val="002060"/>
                </a:solidFill>
                <a:latin typeface="Sakkal Majalla" pitchFamily="2" charset="-78"/>
                <a:cs typeface="+mj-cs"/>
              </a:rPr>
              <a:t>حيث هناك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+mj-cs"/>
              </a:rPr>
              <a:t>عدد من العوامل تؤثر في عملية الانتشار فطحالب والديتومات تستطيع الحركة والانتقال في وسطها البيئي  وتنتشر </a:t>
            </a:r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+mj-cs"/>
              </a:rPr>
              <a:t>، لكن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+mj-cs"/>
              </a:rPr>
              <a:t>معظم النباتات الزهرية غير قادرة على الحركة والانتقال لمكان اخر الا في طور </a:t>
            </a:r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+mj-cs"/>
              </a:rPr>
              <a:t>الانتشار( البذور )  </a:t>
            </a:r>
            <a:r>
              <a:rPr lang="ar-SA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Sakkal Majalla" pitchFamily="2" charset="-78"/>
                <a:cs typeface="+mj-cs"/>
              </a:rPr>
              <a:t>حيث يؤدي انتشار النباتات بعيد عن النبات الام الى فوائد عديدة منها:</a:t>
            </a:r>
          </a:p>
          <a:p>
            <a:pPr marL="533400" indent="-533400" ea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ar-SA" sz="2000" b="1" dirty="0">
                <a:solidFill>
                  <a:srgbClr val="C00000"/>
                </a:solidFill>
                <a:highlight>
                  <a:srgbClr val="FFFF00"/>
                </a:highlight>
                <a:latin typeface="Sakkal Majalla" pitchFamily="2" charset="-78"/>
                <a:cs typeface="+mj-cs"/>
              </a:rPr>
              <a:t>1-تجنب التنافس بين الانواع القريبة (النمو حول النبات الام يزيد من شدة التنافس )</a:t>
            </a:r>
          </a:p>
          <a:p>
            <a:pPr marL="533400" indent="-533400" ea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ar-SA" sz="2000" b="1" dirty="0">
                <a:solidFill>
                  <a:srgbClr val="C00000"/>
                </a:solidFill>
                <a:highlight>
                  <a:srgbClr val="FFFF00"/>
                </a:highlight>
                <a:latin typeface="Sakkal Majalla" pitchFamily="2" charset="-78"/>
                <a:cs typeface="+mj-cs"/>
              </a:rPr>
              <a:t>2- ينجو النبات من الكائن المستهلك اذا انتشر بعيد عن النبات الام </a:t>
            </a:r>
          </a:p>
          <a:p>
            <a:pPr marL="533400" indent="-533400" eaLnBrk="1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ar-SA" sz="2000" b="1" dirty="0">
                <a:solidFill>
                  <a:srgbClr val="C00000"/>
                </a:solidFill>
                <a:highlight>
                  <a:srgbClr val="FFFF00"/>
                </a:highlight>
                <a:latin typeface="Sakkal Majalla" pitchFamily="2" charset="-78"/>
                <a:cs typeface="+mj-cs"/>
              </a:rPr>
              <a:t>3-الانتقال الى مناطق اكثر موائمة من منطقة النبات الام  </a:t>
            </a:r>
          </a:p>
          <a:p>
            <a:pPr marL="533400" indent="-53340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ar-SA" sz="2000" b="1" dirty="0">
                <a:solidFill>
                  <a:srgbClr val="C00000"/>
                </a:solidFill>
                <a:highlight>
                  <a:srgbClr val="FFFF00"/>
                </a:highlight>
                <a:latin typeface="Sakkal Majalla" pitchFamily="2" charset="-78"/>
                <a:cs typeface="+mj-cs"/>
              </a:rPr>
              <a:t>4- تجنب الممرضات التي تكثر حول النبات الام  مثل نبات </a:t>
            </a:r>
            <a:r>
              <a:rPr lang="ar-SA" sz="2000" b="1" dirty="0" err="1">
                <a:solidFill>
                  <a:srgbClr val="C00000"/>
                </a:solidFill>
                <a:highlight>
                  <a:srgbClr val="FFFF00"/>
                </a:highlight>
                <a:latin typeface="Sakkal Majalla" pitchFamily="2" charset="-78"/>
                <a:cs typeface="+mj-cs"/>
              </a:rPr>
              <a:t>اكوتيا</a:t>
            </a:r>
            <a:r>
              <a:rPr lang="ar-SA" sz="2000" b="1" dirty="0">
                <a:solidFill>
                  <a:srgbClr val="C00000"/>
                </a:solidFill>
                <a:highlight>
                  <a:srgbClr val="FFFF00"/>
                </a:highlight>
                <a:latin typeface="Sakkal Majalla" pitchFamily="2" charset="-78"/>
                <a:cs typeface="+mj-cs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highlight>
                  <a:srgbClr val="FFFF00"/>
                </a:highlight>
                <a:cs typeface="+mj-cs"/>
              </a:rPr>
              <a:t>Ocotea</a:t>
            </a:r>
            <a:r>
              <a:rPr lang="ar-SA" sz="2000" b="1" dirty="0">
                <a:solidFill>
                  <a:srgbClr val="C00000"/>
                </a:solidFill>
                <a:highlight>
                  <a:srgbClr val="FFFF00"/>
                </a:highlight>
                <a:latin typeface="Sakkal Majalla" pitchFamily="2" charset="-78"/>
                <a:cs typeface="+mj-cs"/>
              </a:rPr>
              <a:t>) من الف</a:t>
            </a:r>
            <a:r>
              <a:rPr lang="ar-SA" sz="2000" b="1" dirty="0">
                <a:solidFill>
                  <a:srgbClr val="C00000"/>
                </a:solidFill>
                <a:latin typeface="Sakkal Majalla" pitchFamily="2" charset="-78"/>
                <a:cs typeface="+mj-cs"/>
              </a:rPr>
              <a:t>صيلة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+mj-cs"/>
              </a:rPr>
              <a:t>الغازيه  </a:t>
            </a:r>
            <a:r>
              <a:rPr lang="ar-SA" sz="2000" b="1" dirty="0">
                <a:solidFill>
                  <a:srgbClr val="C00000"/>
                </a:solidFill>
                <a:latin typeface="Sakkal Majalla" pitchFamily="2" charset="-78"/>
                <a:cs typeface="+mj-cs"/>
              </a:rPr>
              <a:t>ينتشر بواسطة الطيور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+mj-cs"/>
              </a:rPr>
              <a:t>، تكون </a:t>
            </a:r>
            <a:r>
              <a:rPr lang="ar-SA" sz="2000" b="1" dirty="0">
                <a:solidFill>
                  <a:srgbClr val="C00000"/>
                </a:solidFill>
                <a:latin typeface="Sakkal Majalla" pitchFamily="2" charset="-78"/>
                <a:cs typeface="+mj-cs"/>
              </a:rPr>
              <a:t>النباتات اكثر مقدرة على الانبات والنمو افضل في السنة الاولى بسبب التعرض للشمس وتبتعد كثير عن الممرضات</a:t>
            </a:r>
            <a:r>
              <a:rPr lang="ar-SA" sz="2400" b="1" dirty="0">
                <a:solidFill>
                  <a:srgbClr val="C00000"/>
                </a:solidFill>
                <a:latin typeface="Sakkal Majalla" pitchFamily="2" charset="-78"/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  <a:latin typeface="Sakkal Majalla" pitchFamily="2" charset="-78"/>
              </a:rPr>
              <a:t>.</a:t>
            </a:r>
            <a:endParaRPr lang="ar-SA" sz="2400" b="1" dirty="0">
              <a:solidFill>
                <a:srgbClr val="C00000"/>
              </a:solidFill>
              <a:latin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513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ow do plants spread their seeds? - BBC Bit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1709"/>
            <a:ext cx="9144000" cy="2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65485" y="908720"/>
            <a:ext cx="7410772" cy="36994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</a:rPr>
              <a:t>حيث تؤثر عدد من العوامل في عملية الانتشار</a:t>
            </a:r>
            <a:endParaRPr lang="en-US" sz="1400" b="1" i="1" dirty="0">
              <a:solidFill>
                <a:srgbClr val="C00000"/>
              </a:solidFill>
              <a:latin typeface="Sakkal Majalla" pitchFamily="2" charset="-78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ar-SA" sz="2000" b="1" dirty="0">
                <a:solidFill>
                  <a:srgbClr val="4D5B6B"/>
                </a:solidFill>
                <a:latin typeface="Sakkal Majalla" pitchFamily="2" charset="-78"/>
              </a:rPr>
              <a:t>قابلية الحركة خلال دورة حياة النبات</a:t>
            </a:r>
            <a:r>
              <a:rPr lang="ar-SA" sz="2800" b="1" dirty="0">
                <a:solidFill>
                  <a:srgbClr val="4D5B6B"/>
                </a:solidFill>
                <a:latin typeface="Sakkal Majalla" pitchFamily="2" charset="-78"/>
              </a:rPr>
              <a:t> </a:t>
            </a:r>
            <a:r>
              <a:rPr lang="ar-SA" sz="1400" b="1" dirty="0">
                <a:solidFill>
                  <a:srgbClr val="000066"/>
                </a:solidFill>
                <a:latin typeface="Sakkal Majalla" pitchFamily="2" charset="-78"/>
              </a:rPr>
              <a:t>(بذاتها مثل الطحالب </a:t>
            </a:r>
            <a:r>
              <a:rPr lang="ar-SA" sz="1400" b="1" dirty="0" err="1">
                <a:solidFill>
                  <a:srgbClr val="000066"/>
                </a:solidFill>
                <a:latin typeface="Sakkal Majalla" pitchFamily="2" charset="-78"/>
              </a:rPr>
              <a:t>والديتومات</a:t>
            </a:r>
            <a:r>
              <a:rPr lang="ar-SA" sz="1400" b="1" dirty="0">
                <a:solidFill>
                  <a:srgbClr val="000066"/>
                </a:solidFill>
                <a:latin typeface="Sakkal Majalla" pitchFamily="2" charset="-78"/>
              </a:rPr>
              <a:t> -  ثابتة مثل النبات الزهري ثابتة يعتمد على حجم وخصائص وحدات التكاثر التي تمتلكها)** </a:t>
            </a:r>
            <a:endParaRPr lang="en-US" sz="1400" b="1" i="1" dirty="0">
              <a:solidFill>
                <a:srgbClr val="000066"/>
              </a:solidFill>
              <a:latin typeface="Sakkal Majalla" pitchFamily="2" charset="-78"/>
              <a:cs typeface="Arial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ar-SA" sz="2000" b="1" dirty="0">
                <a:solidFill>
                  <a:srgbClr val="4D5B6B"/>
                </a:solidFill>
                <a:latin typeface="Sakkal Majalla" pitchFamily="2" charset="-78"/>
              </a:rPr>
              <a:t>عامل النقل.</a:t>
            </a:r>
            <a:endParaRPr lang="en-US" sz="2000" b="1" i="1" dirty="0">
              <a:solidFill>
                <a:srgbClr val="4D5B6B"/>
              </a:solidFill>
              <a:latin typeface="Sakkal Majalla" pitchFamily="2" charset="-78"/>
              <a:cs typeface="Arial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ar-SA" sz="2000" b="1" dirty="0">
                <a:solidFill>
                  <a:srgbClr val="4D5B6B"/>
                </a:solidFill>
                <a:latin typeface="Sakkal Majalla" pitchFamily="2" charset="-78"/>
              </a:rPr>
              <a:t>مدة احتفاظ وحدات التكاثر بحيويتها.</a:t>
            </a:r>
            <a:endParaRPr lang="en-US" sz="2000" b="1" i="1" dirty="0">
              <a:solidFill>
                <a:srgbClr val="4D5B6B"/>
              </a:solidFill>
              <a:latin typeface="Sakkal Majalla" pitchFamily="2" charset="-78"/>
              <a:cs typeface="Arial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ar-SA" sz="2000" b="1" dirty="0">
                <a:solidFill>
                  <a:srgbClr val="4D5B6B"/>
                </a:solidFill>
                <a:latin typeface="Sakkal Majalla" pitchFamily="2" charset="-78"/>
              </a:rPr>
              <a:t>الحواجز التي تحول دون عملية البعثرة</a:t>
            </a:r>
            <a:r>
              <a:rPr lang="ar-SA" b="1" dirty="0">
                <a:solidFill>
                  <a:srgbClr val="4D5B6B"/>
                </a:solidFill>
                <a:latin typeface="Sakkal Majalla" pitchFamily="2" charset="-78"/>
              </a:rPr>
              <a:t>.</a:t>
            </a:r>
            <a:endParaRPr lang="en-US" b="1" i="1" dirty="0">
              <a:solidFill>
                <a:srgbClr val="4D5B6B"/>
              </a:solidFill>
              <a:cs typeface="Arial" pitchFamily="34" charset="0"/>
            </a:endParaRPr>
          </a:p>
          <a:p>
            <a:pPr marL="533400" indent="-533400">
              <a:defRPr/>
            </a:pPr>
            <a:r>
              <a:rPr lang="ar-SA" b="1" dirty="0">
                <a:solidFill>
                  <a:srgbClr val="FF0000"/>
                </a:solidFill>
              </a:rPr>
              <a:t>يتم الانتشار عن طريق:</a:t>
            </a:r>
            <a:endParaRPr lang="en-US" b="1" i="1" dirty="0">
              <a:solidFill>
                <a:srgbClr val="FF0000"/>
              </a:solidFill>
              <a:cs typeface="Arial" pitchFamily="34" charset="0"/>
            </a:endParaRPr>
          </a:p>
          <a:p>
            <a:pPr marL="533400" indent="-533400">
              <a:buFont typeface="Arial" pitchFamily="34" charset="0"/>
              <a:buChar char="•"/>
              <a:defRPr/>
            </a:pPr>
            <a:r>
              <a:rPr lang="ar-SA" sz="2400" b="1" dirty="0">
                <a:solidFill>
                  <a:srgbClr val="0070C0"/>
                </a:solidFill>
                <a:latin typeface="Sakkal Majalla" pitchFamily="2" charset="-78"/>
              </a:rPr>
              <a:t>وحدات التكاثر الخضرية ( </a:t>
            </a:r>
            <a:r>
              <a:rPr lang="ar-SA" sz="2400" b="1" dirty="0" err="1">
                <a:solidFill>
                  <a:srgbClr val="0070C0"/>
                </a:solidFill>
                <a:latin typeface="Sakkal Majalla" pitchFamily="2" charset="-78"/>
              </a:rPr>
              <a:t>الريزومات</a:t>
            </a:r>
            <a:r>
              <a:rPr lang="ar-SA" sz="2400" b="1" dirty="0">
                <a:solidFill>
                  <a:srgbClr val="0070C0"/>
                </a:solidFill>
                <a:latin typeface="Sakkal Majalla" pitchFamily="2" charset="-78"/>
              </a:rPr>
              <a:t>, الابصال , </a:t>
            </a:r>
            <a:r>
              <a:rPr lang="ar-SA" sz="2400" b="1" dirty="0" err="1">
                <a:solidFill>
                  <a:srgbClr val="0070C0"/>
                </a:solidFill>
                <a:latin typeface="Sakkal Majalla" pitchFamily="2" charset="-78"/>
              </a:rPr>
              <a:t>الكورمات</a:t>
            </a:r>
            <a:r>
              <a:rPr lang="ar-SA" sz="2400" b="1" dirty="0">
                <a:solidFill>
                  <a:srgbClr val="0070C0"/>
                </a:solidFill>
                <a:latin typeface="Sakkal Majalla" pitchFamily="2" charset="-78"/>
              </a:rPr>
              <a:t>..... الخ)</a:t>
            </a:r>
            <a:endParaRPr lang="en-US" sz="2400" b="1" i="1" dirty="0">
              <a:solidFill>
                <a:srgbClr val="0070C0"/>
              </a:solidFill>
              <a:latin typeface="Sakkal Majalla" pitchFamily="2" charset="-78"/>
              <a:cs typeface="Arial" pitchFamily="34" charset="0"/>
            </a:endParaRPr>
          </a:p>
          <a:p>
            <a:pPr marL="533400" indent="-533400">
              <a:buFont typeface="Arial" pitchFamily="34" charset="0"/>
              <a:buChar char="•"/>
              <a:defRPr/>
            </a:pPr>
            <a:r>
              <a:rPr lang="ar-SA" sz="2400" b="1" dirty="0">
                <a:solidFill>
                  <a:srgbClr val="0070C0"/>
                </a:solidFill>
                <a:latin typeface="Sakkal Majalla" pitchFamily="2" charset="-78"/>
              </a:rPr>
              <a:t>وحدات التكاثر الجنسية( البذور والثمار).</a:t>
            </a:r>
            <a:endParaRPr lang="en-US" sz="2400" b="1" dirty="0">
              <a:solidFill>
                <a:srgbClr val="0070C0"/>
              </a:solidFill>
              <a:latin typeface="Sakkal Majalla" pitchFamily="2" charset="-78"/>
              <a:cs typeface="Arial" pitchFamily="34" charset="0"/>
            </a:endParaRPr>
          </a:p>
          <a:p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</a:rPr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1457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ow do plants spread their seeds? - BBC Bit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1" y="4418620"/>
            <a:ext cx="9144000" cy="2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4048" y="332656"/>
            <a:ext cx="3816424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228600" algn="ctr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ar-SA" sz="32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</a:rPr>
              <a:t>أولا: الانتشار عن طريق وحدات التكاثر الخضرية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4048" y="1484313"/>
            <a:ext cx="3827215" cy="24036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</a:rPr>
              <a:t>يمكن لأعضاء التكاثر الخضري</a:t>
            </a:r>
          </a:p>
          <a:p>
            <a:pPr marL="0" indent="0" algn="just" eaLnBrk="1" hangingPunct="1">
              <a:buNone/>
              <a:defRPr/>
            </a:pP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</a:rPr>
              <a:t>( </a:t>
            </a:r>
            <a:r>
              <a:rPr lang="ar-SA" sz="2000" b="1" dirty="0" err="1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</a:rPr>
              <a:t>الريزومات</a:t>
            </a: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</a:rPr>
              <a:t>, الابصال , </a:t>
            </a:r>
            <a:r>
              <a:rPr lang="ar-SA" sz="2000" b="1" dirty="0" err="1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</a:rPr>
              <a:t>الكورمات</a:t>
            </a: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</a:rPr>
              <a:t>..... الخ) أن ينتقل النبات من مكانه الأصلي إلى أماكن أخرى متفرقة.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Sakkal Majalla" pitchFamily="2" charset="-78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7338" y="332656"/>
            <a:ext cx="442912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b="1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Sakkal Majalla" pitchFamily="2" charset="-78"/>
                <a:ea typeface="Calibri"/>
              </a:rPr>
              <a:t>ثانيا :الانتشار عن طريق الأعضاء التكاثرية الجنسية </a:t>
            </a:r>
            <a:endParaRPr lang="ar-SA" sz="1600" dirty="0">
              <a:ln w="12700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287338" y="1484314"/>
            <a:ext cx="4429125" cy="2997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20000"/>
              </a:spcBef>
              <a:spcAft>
                <a:spcPts val="1000"/>
              </a:spcAft>
              <a:defRPr/>
            </a:pPr>
            <a:r>
              <a:rPr lang="ar-SA" sz="2600" b="1" dirty="0">
                <a:solidFill>
                  <a:srgbClr val="00B050"/>
                </a:solidFill>
                <a:latin typeface="Sakkal Majalla" pitchFamily="2" charset="-78"/>
              </a:rPr>
              <a:t>تنقسم الأنواع التي يتم انتشارها عن طريق البذور والثمار إلى مجموعتين </a:t>
            </a:r>
            <a:endParaRPr lang="en-US" sz="2200" b="1" dirty="0">
              <a:solidFill>
                <a:srgbClr val="00B050"/>
              </a:solidFill>
              <a:latin typeface="Sakkal Majalla" pitchFamily="2" charset="-78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Font typeface="Arial" pitchFamily="34" charset="0"/>
              <a:buAutoNum type="arabic1Minus"/>
              <a:defRPr/>
            </a:pPr>
            <a:r>
              <a:rPr lang="ar-SA" sz="2000" b="1" u="sng" dirty="0">
                <a:solidFill>
                  <a:srgbClr val="661F1E"/>
                </a:solidFill>
                <a:latin typeface="Sakkal Majalla" pitchFamily="2" charset="-78"/>
              </a:rPr>
              <a:t>أنواع ذاتية الانتشار</a:t>
            </a:r>
            <a:r>
              <a:rPr lang="ar-SA" sz="2000" b="1" dirty="0">
                <a:solidFill>
                  <a:srgbClr val="661F1E"/>
                </a:solidFill>
                <a:latin typeface="Sakkal Majalla" pitchFamily="2" charset="-78"/>
              </a:rPr>
              <a:t> </a:t>
            </a:r>
            <a:r>
              <a:rPr lang="en-US" sz="2000" b="1" dirty="0" err="1">
                <a:solidFill>
                  <a:srgbClr val="661F1E"/>
                </a:solidFill>
                <a:latin typeface="Sakkal Majalla" pitchFamily="2" charset="-78"/>
              </a:rPr>
              <a:t>Autochory</a:t>
            </a:r>
            <a:r>
              <a:rPr lang="en-US" sz="2000" b="1" dirty="0">
                <a:solidFill>
                  <a:srgbClr val="661F1E"/>
                </a:solidFill>
                <a:latin typeface="Sakkal Majalla" pitchFamily="2" charset="-78"/>
              </a:rPr>
              <a:t> </a:t>
            </a:r>
            <a:r>
              <a:rPr lang="ar-SA" sz="2000" b="1" dirty="0">
                <a:solidFill>
                  <a:srgbClr val="661F1E"/>
                </a:solidFill>
                <a:latin typeface="Sakkal Majalla" pitchFamily="2" charset="-78"/>
              </a:rPr>
              <a:t> وهي الأنواع النباتية التي لا تحتاج في نثر بذورها إلى عوامل الانتشار الخارجية من رياح وماء وإنسان ..... الخ .</a:t>
            </a:r>
            <a:endParaRPr lang="en-US" sz="2000" b="1" dirty="0">
              <a:solidFill>
                <a:srgbClr val="661F1E"/>
              </a:solidFill>
              <a:latin typeface="Sakkal Majalla" pitchFamily="2" charset="-78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spcAft>
                <a:spcPts val="1000"/>
              </a:spcAft>
              <a:buFont typeface="Arial" pitchFamily="34" charset="0"/>
              <a:buAutoNum type="arabic1Minus"/>
              <a:defRPr/>
            </a:pPr>
            <a:r>
              <a:rPr lang="ar-SA" sz="2000" b="1" u="sng" dirty="0">
                <a:solidFill>
                  <a:srgbClr val="661F1E"/>
                </a:solidFill>
                <a:latin typeface="Sakkal Majalla" pitchFamily="2" charset="-78"/>
              </a:rPr>
              <a:t>أنواع غير ذاتية الانتشار</a:t>
            </a:r>
            <a:r>
              <a:rPr lang="ar-SA" sz="2000" b="1" dirty="0">
                <a:solidFill>
                  <a:srgbClr val="661F1E"/>
                </a:solidFill>
                <a:latin typeface="Sakkal Majalla" pitchFamily="2" charset="-78"/>
              </a:rPr>
              <a:t> </a:t>
            </a:r>
            <a:r>
              <a:rPr lang="en-US" sz="2000" b="1" dirty="0" err="1">
                <a:solidFill>
                  <a:srgbClr val="661F1E"/>
                </a:solidFill>
                <a:latin typeface="Sakkal Majalla" pitchFamily="2" charset="-78"/>
              </a:rPr>
              <a:t>Allochory</a:t>
            </a:r>
            <a:r>
              <a:rPr lang="en-US" sz="2000" b="1" dirty="0">
                <a:solidFill>
                  <a:srgbClr val="661F1E"/>
                </a:solidFill>
                <a:latin typeface="Sakkal Majalla" pitchFamily="2" charset="-78"/>
              </a:rPr>
              <a:t> </a:t>
            </a:r>
            <a:r>
              <a:rPr lang="ar-SA" sz="2000" b="1" dirty="0">
                <a:solidFill>
                  <a:srgbClr val="661F1E"/>
                </a:solidFill>
                <a:latin typeface="Sakkal Majalla" pitchFamily="2" charset="-78"/>
              </a:rPr>
              <a:t> وهي </a:t>
            </a:r>
            <a:r>
              <a:rPr lang="ar-SA" sz="2000" b="1" dirty="0">
                <a:solidFill>
                  <a:srgbClr val="661F1E"/>
                </a:solidFill>
                <a:highlight>
                  <a:srgbClr val="FFFF00"/>
                </a:highlight>
                <a:latin typeface="Sakkal Majalla" pitchFamily="2" charset="-78"/>
              </a:rPr>
              <a:t>الأنواع النباتية التي تحتاج في نثر بذورها إلى عوامل الانتشار الخارجية</a:t>
            </a:r>
            <a:r>
              <a:rPr lang="ar-SA" sz="2800" b="1" dirty="0">
                <a:solidFill>
                  <a:srgbClr val="661F1E"/>
                </a:solidFill>
                <a:highlight>
                  <a:srgbClr val="FFFF00"/>
                </a:highlight>
                <a:latin typeface="Sakkal Majalla" pitchFamily="2" charset="-78"/>
              </a:rPr>
              <a:t>.</a:t>
            </a:r>
            <a:endParaRPr lang="en-US" sz="2400" b="1" dirty="0">
              <a:solidFill>
                <a:srgbClr val="661F1E"/>
              </a:solidFill>
              <a:highlight>
                <a:srgbClr val="FFFF00"/>
              </a:highlight>
              <a:latin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766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6696" y="188640"/>
            <a:ext cx="7959800" cy="768284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ar-SA" sz="3600" dirty="0">
                <a:solidFill>
                  <a:srgbClr val="FF0000"/>
                </a:solidFill>
                <a:latin typeface="Arabic Typesetting" pitchFamily="66" charset="-78"/>
              </a:rPr>
              <a:t>أولا: الانتشار عن طريق وحدات التكاثر الخضرية</a:t>
            </a:r>
            <a:endParaRPr lang="en-US" sz="2800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2888086" y="1209397"/>
            <a:ext cx="6040761" cy="301983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ar-SA" sz="2400" dirty="0">
                <a:solidFill>
                  <a:srgbClr val="002060"/>
                </a:solidFill>
                <a:latin typeface="Arial" pitchFamily="34" charset="0"/>
                <a:cs typeface="+mj-cs"/>
              </a:rPr>
              <a:t> يمكن لأعضاء التكاثر الخضري( </a:t>
            </a:r>
            <a:r>
              <a:rPr lang="ar-SA" sz="2400" dirty="0" err="1">
                <a:solidFill>
                  <a:srgbClr val="002060"/>
                </a:solidFill>
                <a:latin typeface="Arial" pitchFamily="34" charset="0"/>
                <a:cs typeface="+mj-cs"/>
              </a:rPr>
              <a:t>الريزومات</a:t>
            </a:r>
            <a:r>
              <a:rPr lang="ar-SA" sz="2400" dirty="0">
                <a:solidFill>
                  <a:srgbClr val="002060"/>
                </a:solidFill>
                <a:latin typeface="Arial" pitchFamily="34" charset="0"/>
                <a:cs typeface="+mj-cs"/>
              </a:rPr>
              <a:t> . الابصال. الكرومات ....الخ)أن ينتقل النبات من مكانه الأصلي الى أماكن أخرى مفترقه عن طريق انباتها في منطقة العقد الملامسة لسطح التربة كما في الفراولة.</a:t>
            </a:r>
            <a:r>
              <a:rPr lang="ar-SA" sz="1800" dirty="0">
                <a:solidFill>
                  <a:srgbClr val="002060"/>
                </a:solidFill>
                <a:latin typeface="Arial" pitchFamily="34" charset="0"/>
                <a:cs typeface="+mj-cs"/>
              </a:rPr>
              <a:t>**</a:t>
            </a:r>
            <a:r>
              <a:rPr lang="ar-SA" sz="2400" dirty="0">
                <a:solidFill>
                  <a:srgbClr val="002060"/>
                </a:solidFill>
                <a:latin typeface="Arial" pitchFamily="34" charset="0"/>
                <a:cs typeface="+mj-cs"/>
              </a:rPr>
              <a:t> </a:t>
            </a:r>
            <a:r>
              <a:rPr lang="ar-SA" sz="1100" dirty="0">
                <a:solidFill>
                  <a:srgbClr val="002060"/>
                </a:solidFill>
                <a:latin typeface="Arial" pitchFamily="34" charset="0"/>
                <a:cs typeface="+mj-cs"/>
              </a:rPr>
              <a:t>شرح الصور </a:t>
            </a:r>
            <a:endParaRPr lang="ar-SA" sz="2400" dirty="0">
              <a:solidFill>
                <a:srgbClr val="002060"/>
              </a:solidFill>
              <a:latin typeface="Arial" pitchFamily="34" charset="0"/>
              <a:cs typeface="+mj-cs"/>
            </a:endParaRPr>
          </a:p>
          <a:p>
            <a:pPr eaLnBrk="1" hangingPunct="1"/>
            <a:r>
              <a:rPr lang="ar-SA" sz="2400" dirty="0">
                <a:solidFill>
                  <a:srgbClr val="002060"/>
                </a:solidFill>
                <a:latin typeface="Arial" pitchFamily="34" charset="0"/>
                <a:cs typeface="+mj-cs"/>
              </a:rPr>
              <a:t>نبات </a:t>
            </a:r>
            <a:r>
              <a:rPr lang="ar-SA" sz="2400" dirty="0" err="1">
                <a:solidFill>
                  <a:srgbClr val="002060"/>
                </a:solidFill>
                <a:latin typeface="Arial" pitchFamily="34" charset="0"/>
                <a:cs typeface="+mj-cs"/>
              </a:rPr>
              <a:t>الغرغار</a:t>
            </a:r>
            <a:r>
              <a:rPr lang="ar-SA" sz="2400" dirty="0">
                <a:solidFill>
                  <a:srgbClr val="002060"/>
                </a:solidFill>
                <a:latin typeface="Arial" pitchFamily="34" charset="0"/>
                <a:cs typeface="+mj-cs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itchFamily="34" charset="0"/>
                <a:cs typeface="+mj-cs"/>
              </a:rPr>
              <a:t>Ulmus</a:t>
            </a:r>
            <a:r>
              <a:rPr lang="ar-SA" sz="2400" i="1" dirty="0">
                <a:solidFill>
                  <a:srgbClr val="002060"/>
                </a:solidFill>
                <a:latin typeface="Arial" pitchFamily="34" charset="0"/>
                <a:cs typeface="+mj-cs"/>
              </a:rPr>
              <a:t> له براعم عرضي تنمو لتعطي نبات جديد بعيد عن الام مسافة تصل 40 متر.</a:t>
            </a:r>
          </a:p>
          <a:p>
            <a:pPr eaLnBrk="1" hangingPunct="1"/>
            <a:r>
              <a:rPr lang="ar-SA" sz="2400" i="1" dirty="0">
                <a:solidFill>
                  <a:srgbClr val="002060"/>
                </a:solidFill>
                <a:highlight>
                  <a:srgbClr val="FFFF00"/>
                </a:highlight>
                <a:latin typeface="Arial" pitchFamily="34" charset="0"/>
                <a:cs typeface="+mj-cs"/>
              </a:rPr>
              <a:t>الانتشار الخضري  يكون بطئ وتدريجي </a:t>
            </a:r>
            <a:r>
              <a:rPr lang="ar-SA" sz="2400" i="1" dirty="0">
                <a:solidFill>
                  <a:srgbClr val="002060"/>
                </a:solidFill>
                <a:latin typeface="Arial" pitchFamily="34" charset="0"/>
                <a:cs typeface="+mj-cs"/>
              </a:rPr>
              <a:t>.</a:t>
            </a:r>
          </a:p>
        </p:txBody>
      </p:sp>
      <p:sp>
        <p:nvSpPr>
          <p:cNvPr id="3" name="AutoShape 2" descr="درس العلوم للصف السادس الإبتدائي - الفصل الأول / التكاثر الخضري - YouTub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" y="836713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ow do plants spread their seeds? - BBC Bit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1709"/>
            <a:ext cx="9144000" cy="2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" y="2408571"/>
            <a:ext cx="282303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46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w do plants spread their seeds? - BBC Bit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888"/>
            <a:ext cx="9144000" cy="2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850" y="692697"/>
            <a:ext cx="4032448" cy="93610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الأنواع غير ذاتية الانتشار</a:t>
            </a:r>
            <a:br>
              <a:rPr lang="ar-SA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Allochory</a:t>
            </a:r>
            <a:endParaRPr lang="ar-SA" sz="24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94264" y="1772816"/>
            <a:ext cx="3998216" cy="4680743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justLow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+mj-cs"/>
              </a:rPr>
              <a:t>تقذف بذورها الى مسافة معينه (2- 15م) عن النبات  الام  وتكون هذه الخاصية فعاله في المناطق المفتوحة قليلة الغطاء النباتي كالصحاري حيث يكون التنافس بين النباتات محدود.</a:t>
            </a:r>
          </a:p>
          <a:p>
            <a:pPr algn="justLow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+mj-cs"/>
              </a:rPr>
              <a:t>ومثال 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+mj-cs"/>
            </a:endParaRPr>
          </a:p>
          <a:p>
            <a:pPr algn="justLow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+mj-cs"/>
              </a:rPr>
              <a:t>نبات قثاء بري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+mj-cs"/>
              </a:rPr>
              <a:t>Ecballium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+mj-cs"/>
              </a:rPr>
              <a:t> elaterium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+mj-cs"/>
              </a:rPr>
              <a:t>. تنفجر الثمرة بعد نضجها نتيجة الضغط الداخلي للثمرة 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+mj-cs"/>
            </a:endParaRPr>
          </a:p>
          <a:p>
            <a:pPr algn="justLow">
              <a:buFont typeface="Wingdings" pitchFamily="2" charset="2"/>
              <a:buChar char="Ø"/>
              <a:defRPr/>
            </a:pP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+mj-cs"/>
              </a:rPr>
              <a:t>- بعض الثمار الناضجة تجف وتنفجر </a:t>
            </a:r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+mj-cs"/>
              </a:rPr>
              <a:t>مما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+mj-cs"/>
              </a:rPr>
              <a:t>يدفع البذور أن تنتشر بعيدا كما في البنفسج </a:t>
            </a:r>
            <a:r>
              <a:rPr lang="en-US" sz="2000" dirty="0"/>
              <a:t> </a:t>
            </a:r>
            <a:r>
              <a:rPr lang="en-US" sz="2000" i="1" dirty="0"/>
              <a:t>Viola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+mj-cs"/>
              </a:rPr>
              <a:t>. والغرنوق </a:t>
            </a:r>
            <a:r>
              <a:rPr lang="en-US" sz="2000" i="1" dirty="0"/>
              <a:t>Geranium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+mj-cs"/>
              </a:rPr>
              <a:t>مثل هذه الأنواع توسع رقعتها بشكل تدريجي . فمسافة انتشارها تتراوح بين 2 – 15 متر عن النبات الأم فيتوسع الانتشار تدريجياً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+mj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860030" y="692696"/>
            <a:ext cx="4032449" cy="98072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b"/>
          <a:lstStyle>
            <a:lvl1pPr algn="r" defTabSz="914400" rtl="1" eaLnBrk="1" latinLnBrk="0" hangingPunct="1">
              <a:spcBef>
                <a:spcPct val="0"/>
              </a:spcBef>
              <a:buNone/>
              <a:defRPr sz="40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ar-SA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الأنواع ذاتية الانتشار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28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Autochory</a:t>
            </a:r>
            <a:endParaRPr lang="ar-SA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1252" y="1772030"/>
            <a:ext cx="3960118" cy="337528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ar-SA" sz="2000" b="1" dirty="0">
                <a:solidFill>
                  <a:srgbClr val="823B00"/>
                </a:solidFill>
              </a:rPr>
              <a:t>وهي الأنواع النباتية التي تكيفت لتنتقل  بذورها وثمارها بواسطة عوامل الانتشار الخارجية  وتمتلك هذه الأنواع وسائل تكيفيه تمكنها من الانتقال الى مسافات بعيدة , ويتم انتشار هذه الأنواع بالطرق التالية :</a:t>
            </a:r>
          </a:p>
          <a:p>
            <a:pPr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ar-SA" sz="2000" b="1" dirty="0">
                <a:solidFill>
                  <a:srgbClr val="FF0000"/>
                </a:solidFill>
              </a:rPr>
              <a:t>الهواء.(الرياح)</a:t>
            </a:r>
          </a:p>
          <a:p>
            <a:pPr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ar-SA" sz="2000" b="1" dirty="0">
                <a:solidFill>
                  <a:srgbClr val="FF0000"/>
                </a:solidFill>
              </a:rPr>
              <a:t>الماء.</a:t>
            </a:r>
          </a:p>
          <a:p>
            <a:pPr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ar-SA" sz="2000" b="1" dirty="0">
                <a:solidFill>
                  <a:srgbClr val="FF0000"/>
                </a:solidFill>
              </a:rPr>
              <a:t>الحيوانات.</a:t>
            </a:r>
          </a:p>
          <a:p>
            <a:pPr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ar-SA" sz="2000" b="1" dirty="0">
                <a:solidFill>
                  <a:srgbClr val="FF0000"/>
                </a:solidFill>
              </a:rPr>
              <a:t>الانسان</a:t>
            </a:r>
            <a:endParaRPr lang="ar-SA" sz="20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6" y="3429000"/>
            <a:ext cx="2037606" cy="16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9128192-1536-CE3A-C9C6-5B2DFABF1FD1}"/>
              </a:ext>
            </a:extLst>
          </p:cNvPr>
          <p:cNvSpPr txBox="1"/>
          <p:nvPr/>
        </p:nvSpPr>
        <p:spPr>
          <a:xfrm>
            <a:off x="395766" y="66612"/>
            <a:ext cx="8136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b="1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Sakkal Majalla" pitchFamily="2" charset="-78"/>
                <a:ea typeface="Calibri"/>
              </a:rPr>
              <a:t>ثانيا :الانتشار عن طريق الأعضاء التكاثرية الجنسية </a:t>
            </a:r>
            <a:endParaRPr lang="ar-SA" sz="1600" dirty="0">
              <a:ln w="12700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9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ow do plants spread their seeds? - BBC Bit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1709"/>
            <a:ext cx="9144000" cy="24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7" y="636618"/>
            <a:ext cx="2113650" cy="214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38671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926146" y="260648"/>
            <a:ext cx="284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</a:rPr>
              <a:t>نبات قثاء بري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</a:rPr>
              <a:t>Ecballium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</a:rPr>
              <a:t> elaterium</a:t>
            </a:r>
            <a:endParaRPr lang="ar-SA" dirty="0"/>
          </a:p>
        </p:txBody>
      </p:sp>
      <p:pic>
        <p:nvPicPr>
          <p:cNvPr id="15362" name="Picture 2" descr="Harvesting Hardy Geranium Seed : Grows on Yo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7" y="3356992"/>
            <a:ext cx="4190941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063939" y="2887405"/>
            <a:ext cx="270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 </a:t>
            </a:r>
            <a:r>
              <a:rPr lang="ar-SA" i="1" dirty="0"/>
              <a:t>نبات الغرنوق </a:t>
            </a:r>
            <a:r>
              <a:rPr lang="en-US" i="1" dirty="0"/>
              <a:t>Geranium </a:t>
            </a:r>
            <a:r>
              <a:rPr lang="en-US" dirty="0"/>
              <a:t>seed</a:t>
            </a:r>
            <a:endParaRPr lang="ar-SA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537" y="63780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12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1227</Words>
  <Application>Microsoft Office PowerPoint</Application>
  <PresentationFormat>On-screen Show (4:3)</PresentationFormat>
  <Paragraphs>120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Aharoni</vt:lpstr>
      <vt:lpstr>Aptos</vt:lpstr>
      <vt:lpstr>Arabic Typesetting</vt:lpstr>
      <vt:lpstr>Arial</vt:lpstr>
      <vt:lpstr>Calibri</vt:lpstr>
      <vt:lpstr>Century Gothic</vt:lpstr>
      <vt:lpstr>Sakkal Majalla</vt:lpstr>
      <vt:lpstr>Times New Roman</vt:lpstr>
      <vt:lpstr>Wingdings</vt:lpstr>
      <vt:lpstr>نسق Office</vt:lpstr>
      <vt:lpstr>الجغرافيا النباتية 347 نبت محاضرة 2</vt:lpstr>
      <vt:lpstr> الباب الاول  ص9 الى 34</vt:lpstr>
      <vt:lpstr>العوامل المؤثرة في توزيع النباتات على سطح الكرة الأرضية</vt:lpstr>
      <vt:lpstr>الانتشار Dispersal</vt:lpstr>
      <vt:lpstr>PowerPoint Presentation</vt:lpstr>
      <vt:lpstr>أولا: الانتشار عن طريق وحدات التكاثر الخضرية</vt:lpstr>
      <vt:lpstr>أولا: الانتشار عن طريق وحدات التكاثر الخضرية</vt:lpstr>
      <vt:lpstr>الأنواع غير ذاتية الانتشار  Allochory</vt:lpstr>
      <vt:lpstr>PowerPoint Presentation</vt:lpstr>
      <vt:lpstr>PowerPoint Presentation</vt:lpstr>
      <vt:lpstr> التكيفات المميزة للبذور التي تنتشر بالرياح </vt:lpstr>
      <vt:lpstr> التكيف المميزة للبذور التي تنتشر بالرياح </vt:lpstr>
      <vt:lpstr>PowerPoint Presentation</vt:lpstr>
      <vt:lpstr>الحواجز والعقبات التي تحول دون انتشار البذور والثمار بواسطة الرياح:</vt:lpstr>
      <vt:lpstr>PowerPoint Presentation</vt:lpstr>
      <vt:lpstr>ابرز طرق الانتشار بالماء 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الجغرافيا النباتية 347 نبت محاضرة 2</dc:title>
  <dc:creator>‏‏مستخدم Windows</dc:creator>
  <cp:lastModifiedBy>maha abanomai</cp:lastModifiedBy>
  <cp:revision>41</cp:revision>
  <dcterms:created xsi:type="dcterms:W3CDTF">2022-02-08T21:13:24Z</dcterms:created>
  <dcterms:modified xsi:type="dcterms:W3CDTF">2026-01-30T08:07:35Z</dcterms:modified>
</cp:coreProperties>
</file>