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8"/>
  </p:notesMasterIdLst>
  <p:sldIdLst>
    <p:sldId id="265" r:id="rId2"/>
    <p:sldId id="293" r:id="rId3"/>
    <p:sldId id="266" r:id="rId4"/>
    <p:sldId id="267" r:id="rId5"/>
    <p:sldId id="292" r:id="rId6"/>
    <p:sldId id="269" r:id="rId7"/>
    <p:sldId id="270" r:id="rId8"/>
    <p:sldId id="271" r:id="rId9"/>
    <p:sldId id="272" r:id="rId10"/>
    <p:sldId id="273" r:id="rId11"/>
    <p:sldId id="274" r:id="rId12"/>
    <p:sldId id="275" r:id="rId13"/>
    <p:sldId id="276" r:id="rId14"/>
    <p:sldId id="278"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120"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F55899-CDBE-42B6-B647-1D1B5F180C58}" type="datetimeFigureOut">
              <a:rPr lang="en-US" smtClean="0"/>
              <a:t>2/16/2017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B95678-AEDF-4BF4-B100-EEFDEA38E358}" type="slidenum">
              <a:rPr lang="en-US" smtClean="0"/>
              <a:t>‹#›</a:t>
            </a:fld>
            <a:endParaRPr lang="en-US"/>
          </a:p>
        </p:txBody>
      </p:sp>
    </p:spTree>
    <p:extLst>
      <p:ext uri="{BB962C8B-B14F-4D97-AF65-F5344CB8AC3E}">
        <p14:creationId xmlns:p14="http://schemas.microsoft.com/office/powerpoint/2010/main" val="2948776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744EAB-413E-4913-8FEF-2CA9B6286AA0}" type="slidenum">
              <a:rPr lang="en-US" smtClean="0"/>
              <a:pPr/>
              <a:t>1</a:t>
            </a:fld>
            <a:endParaRPr lang="en-US"/>
          </a:p>
        </p:txBody>
      </p:sp>
    </p:spTree>
    <p:extLst>
      <p:ext uri="{BB962C8B-B14F-4D97-AF65-F5344CB8AC3E}">
        <p14:creationId xmlns:p14="http://schemas.microsoft.com/office/powerpoint/2010/main" val="325956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FB2EEA-35C4-40C5-8999-9929F430F9FF}" type="slidenum">
              <a:rPr lang="en-US"/>
              <a:pPr/>
              <a:t>3</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30266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BC3651-B4EF-4B17-BFFC-34FAD149993A}" type="slidenum">
              <a:rPr lang="en-US"/>
              <a:pPr/>
              <a:t>10</a:t>
            </a:fld>
            <a:endParaRPr lang="en-US"/>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28105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FBC115-AADE-4754-86AB-99C2B4EA04F8}" type="slidenum">
              <a:rPr lang="en-US"/>
              <a:pPr/>
              <a:t>11</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52102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8E3306-E568-492C-93E0-DAB8F23689A5}" type="slidenum">
              <a:rPr lang="en-US"/>
              <a:pPr/>
              <a:t>12</a:t>
            </a:fld>
            <a:endParaRPr 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53235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F8D6F0-1819-4883-8135-EEF7EA737AEA}" type="slidenum">
              <a:rPr lang="en-US"/>
              <a:pPr/>
              <a:t>13</a:t>
            </a:fld>
            <a:endParaRPr 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83406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A60420-2FE2-4961-AD12-7D8E2F6B5D88}" type="slidenum">
              <a:rPr lang="en-US"/>
              <a:pPr/>
              <a:t>14</a:t>
            </a:fld>
            <a:endParaRPr 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94254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FF26EB-67B8-48F3-8B75-2020C201ED9B}" type="slidenum">
              <a:rPr lang="en-US"/>
              <a:pPr/>
              <a:t>20</a:t>
            </a:fld>
            <a:endParaRPr lang="en-US"/>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36697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1C1EED-A813-422A-8B75-308855BAD763}" type="slidenum">
              <a:rPr lang="en-US"/>
              <a:pPr/>
              <a:t>22</a:t>
            </a:fld>
            <a:endParaRPr lang="en-US"/>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882743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2/16/2017</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2/16/2017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2/16/2017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2/16/2017</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2/16/2017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2/16/2017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2/16/2017</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2/16/2017</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2/16/2017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2/16/2017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2/16/2017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2/16/2017</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5.png"/><Relationship Id="rId5" Type="http://schemas.openxmlformats.org/officeDocument/2006/relationships/image" Target="../media/image6.wmf"/><Relationship Id="rId4" Type="http://schemas.openxmlformats.org/officeDocument/2006/relationships/notesSlide" Target="../notesSlides/notesSlide9.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2063553" y="2060848"/>
            <a:ext cx="8502649" cy="2123658"/>
          </a:xfrm>
          <a:prstGeom prst="rect">
            <a:avLst/>
          </a:prstGeom>
          <a:noFill/>
        </p:spPr>
        <p:txBody>
          <a:bodyPr wrap="none" lIns="91440" tIns="45720" rIns="91440" bIns="45720">
            <a:spAutoFit/>
          </a:bodyPr>
          <a:lstStyle/>
          <a:p>
            <a:pPr algn="ctr"/>
            <a:r>
              <a:rPr lang="en-US" sz="6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itchFamily="18" charset="0"/>
              </a:rPr>
              <a:t>Introduction To </a:t>
            </a:r>
          </a:p>
          <a:p>
            <a:pPr algn="ctr"/>
            <a:r>
              <a:rPr lang="en-US" sz="6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itchFamily="18" charset="0"/>
              </a:rPr>
              <a:t>Patient Medical Records</a:t>
            </a:r>
            <a:endParaRPr lang="ar-SA" sz="6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6886671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281492" y="1132821"/>
            <a:ext cx="8012655" cy="1293028"/>
          </a:xfrm>
        </p:spPr>
        <p:txBody>
          <a:bodyPr/>
          <a:lstStyle/>
          <a:p>
            <a:pPr algn="l"/>
            <a:r>
              <a:rPr lang="en-US" dirty="0"/>
              <a:t>Apply Your Knowledge</a:t>
            </a:r>
          </a:p>
        </p:txBody>
      </p:sp>
      <p:pic>
        <p:nvPicPr>
          <p:cNvPr id="97284" name="Picture 4" descr="j0299125"/>
          <p:cNvPicPr>
            <a:picLocks noChangeAspect="1" noChangeArrowheads="1"/>
          </p:cNvPicPr>
          <p:nvPr/>
        </p:nvPicPr>
        <p:blipFill>
          <a:blip r:embed="rId3" cstate="print"/>
          <a:srcRect/>
          <a:stretch>
            <a:fillRect/>
          </a:stretch>
        </p:blipFill>
        <p:spPr bwMode="auto">
          <a:xfrm>
            <a:off x="8763001" y="685801"/>
            <a:ext cx="792163" cy="1298575"/>
          </a:xfrm>
          <a:prstGeom prst="rect">
            <a:avLst/>
          </a:prstGeom>
          <a:noFill/>
        </p:spPr>
      </p:pic>
      <p:sp>
        <p:nvSpPr>
          <p:cNvPr id="97285" name="Text Box 5"/>
          <p:cNvSpPr txBox="1">
            <a:spLocks noChangeArrowheads="1"/>
          </p:cNvSpPr>
          <p:nvPr/>
        </p:nvSpPr>
        <p:spPr bwMode="auto">
          <a:xfrm>
            <a:off x="2057400" y="2286000"/>
            <a:ext cx="8305800" cy="946150"/>
          </a:xfrm>
          <a:prstGeom prst="rect">
            <a:avLst/>
          </a:prstGeom>
          <a:noFill/>
          <a:ln w="9525">
            <a:noFill/>
            <a:miter lim="800000"/>
            <a:headEnd/>
            <a:tailEnd/>
          </a:ln>
          <a:effectLst/>
        </p:spPr>
        <p:txBody>
          <a:bodyPr>
            <a:spAutoFit/>
          </a:bodyPr>
          <a:lstStyle/>
          <a:p>
            <a:pPr>
              <a:spcBef>
                <a:spcPct val="50000"/>
              </a:spcBef>
            </a:pPr>
            <a:r>
              <a:rPr lang="en-US" sz="2800">
                <a:latin typeface="Times New Roman" pitchFamily="18" charset="0"/>
              </a:rPr>
              <a:t>What is the purpose of documentation in a patient’s medical record?</a:t>
            </a:r>
          </a:p>
        </p:txBody>
      </p:sp>
      <p:sp>
        <p:nvSpPr>
          <p:cNvPr id="97286" name="Text Box 6"/>
          <p:cNvSpPr txBox="1">
            <a:spLocks noChangeArrowheads="1"/>
          </p:cNvSpPr>
          <p:nvPr/>
        </p:nvSpPr>
        <p:spPr bwMode="auto">
          <a:xfrm>
            <a:off x="2286000" y="3429001"/>
            <a:ext cx="7467600" cy="1200329"/>
          </a:xfrm>
          <a:prstGeom prst="rect">
            <a:avLst/>
          </a:prstGeom>
          <a:solidFill>
            <a:schemeClr val="folHlink"/>
          </a:solidFill>
          <a:ln w="9525">
            <a:noFill/>
            <a:miter lim="800000"/>
            <a:headEnd/>
            <a:tailEnd/>
          </a:ln>
          <a:effectLst/>
        </p:spPr>
        <p:txBody>
          <a:bodyPr>
            <a:spAutoFit/>
          </a:bodyPr>
          <a:lstStyle/>
          <a:p>
            <a:pPr>
              <a:spcBef>
                <a:spcPct val="50000"/>
              </a:spcBef>
            </a:pPr>
            <a:r>
              <a:rPr lang="en-US" sz="2400" b="1" u="sng" dirty="0">
                <a:solidFill>
                  <a:schemeClr val="bg1"/>
                </a:solidFill>
                <a:latin typeface="Times New Roman" pitchFamily="18" charset="0"/>
              </a:rPr>
              <a:t>ANSWER:</a:t>
            </a:r>
            <a:r>
              <a:rPr lang="en-US" sz="2400" b="1" dirty="0">
                <a:solidFill>
                  <a:schemeClr val="bg1"/>
                </a:solidFill>
                <a:latin typeface="Times New Roman" pitchFamily="18" charset="0"/>
              </a:rPr>
              <a:t> Documentation in the medical record provides evidence of appropriate care. If a procedure is not documented, it is considered not done.</a:t>
            </a:r>
            <a:endParaRPr lang="ar-SA" sz="2400" b="1" dirty="0">
              <a:solidFill>
                <a:schemeClr val="bg1"/>
              </a:solidFill>
              <a:latin typeface="Times New Roman" pitchFamily="18" charset="0"/>
            </a:endParaRPr>
          </a:p>
        </p:txBody>
      </p:sp>
    </p:spTree>
    <p:extLst>
      <p:ext uri="{BB962C8B-B14F-4D97-AF65-F5344CB8AC3E}">
        <p14:creationId xmlns:p14="http://schemas.microsoft.com/office/powerpoint/2010/main" val="994850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7286"/>
                                        </p:tgtEl>
                                        <p:attrNameLst>
                                          <p:attrName>style.visibility</p:attrName>
                                        </p:attrNameLst>
                                      </p:cBhvr>
                                      <p:to>
                                        <p:strVal val="visible"/>
                                      </p:to>
                                    </p:set>
                                    <p:anim calcmode="lin" valueType="num">
                                      <p:cBhvr>
                                        <p:cTn id="7" dur="1000" fill="hold"/>
                                        <p:tgtEl>
                                          <p:spTgt spid="97286"/>
                                        </p:tgtEl>
                                        <p:attrNameLst>
                                          <p:attrName>ppt_w</p:attrName>
                                        </p:attrNameLst>
                                      </p:cBhvr>
                                      <p:tavLst>
                                        <p:tav tm="0">
                                          <p:val>
                                            <p:strVal val="#ppt_w*0.70"/>
                                          </p:val>
                                        </p:tav>
                                        <p:tav tm="100000">
                                          <p:val>
                                            <p:strVal val="#ppt_w"/>
                                          </p:val>
                                        </p:tav>
                                      </p:tavLst>
                                    </p:anim>
                                    <p:anim calcmode="lin" valueType="num">
                                      <p:cBhvr>
                                        <p:cTn id="8" dur="1000" fill="hold"/>
                                        <p:tgtEl>
                                          <p:spTgt spid="97286"/>
                                        </p:tgtEl>
                                        <p:attrNameLst>
                                          <p:attrName>ppt_h</p:attrName>
                                        </p:attrNameLst>
                                      </p:cBhvr>
                                      <p:tavLst>
                                        <p:tav tm="0">
                                          <p:val>
                                            <p:strVal val="#ppt_h"/>
                                          </p:val>
                                        </p:tav>
                                        <p:tav tm="100000">
                                          <p:val>
                                            <p:strVal val="#ppt_h"/>
                                          </p:val>
                                        </p:tav>
                                      </p:tavLst>
                                    </p:anim>
                                    <p:animEffect transition="in" filter="fade">
                                      <p:cBhvr>
                                        <p:cTn id="9" dur="1000"/>
                                        <p:tgtEl>
                                          <p:spTgt spid="97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948057" y="221992"/>
            <a:ext cx="8003689" cy="720080"/>
          </a:xfrm>
          <a:solidFill>
            <a:srgbClr val="FFC000"/>
          </a:solidFill>
        </p:spPr>
        <p:txBody>
          <a:bodyPr>
            <a:normAutofit/>
          </a:bodyPr>
          <a:lstStyle/>
          <a:p>
            <a:pPr algn="l"/>
            <a:r>
              <a:rPr lang="en-US" cap="none" dirty="0">
                <a:ln w="0"/>
                <a:solidFill>
                  <a:schemeClr val="accent1"/>
                </a:solidFill>
                <a:effectLst>
                  <a:outerShdw blurRad="38100" dist="25400" dir="5400000" algn="ctr" rotWithShape="0">
                    <a:srgbClr val="6E747A">
                      <a:alpha val="43000"/>
                    </a:srgbClr>
                  </a:outerShdw>
                </a:effectLst>
              </a:rPr>
              <a:t>Patient Charts: </a:t>
            </a:r>
            <a:r>
              <a:rPr lang="en-US" sz="2400" cap="none" dirty="0">
                <a:ln w="0"/>
                <a:solidFill>
                  <a:schemeClr val="accent1"/>
                </a:solidFill>
                <a:effectLst>
                  <a:outerShdw blurRad="38100" dist="25400" dir="5400000" algn="ctr" rotWithShape="0">
                    <a:srgbClr val="6E747A">
                      <a:alpha val="43000"/>
                    </a:srgbClr>
                  </a:outerShdw>
                </a:effectLst>
              </a:rPr>
              <a:t>Standard Chart Information</a:t>
            </a:r>
            <a:endParaRPr lang="en-US" cap="none" dirty="0">
              <a:ln w="0"/>
              <a:solidFill>
                <a:schemeClr val="accent1"/>
              </a:solidFill>
              <a:effectLst>
                <a:outerShdw blurRad="38100" dist="25400" dir="5400000" algn="ctr" rotWithShape="0">
                  <a:srgbClr val="6E747A">
                    <a:alpha val="43000"/>
                  </a:srgbClr>
                </a:outerShdw>
              </a:effectLst>
            </a:endParaRPr>
          </a:p>
        </p:txBody>
      </p:sp>
      <p:sp>
        <p:nvSpPr>
          <p:cNvPr id="14342" name="Text Box 6"/>
          <p:cNvSpPr txBox="1">
            <a:spLocks noChangeArrowheads="1"/>
          </p:cNvSpPr>
          <p:nvPr/>
        </p:nvSpPr>
        <p:spPr bwMode="auto">
          <a:xfrm>
            <a:off x="1826012" y="1178740"/>
            <a:ext cx="8208912" cy="5570756"/>
          </a:xfrm>
          <a:prstGeom prst="rect">
            <a:avLst/>
          </a:prstGeom>
          <a:noFill/>
          <a:ln w="9525">
            <a:noFill/>
            <a:miter lim="800000"/>
            <a:headEnd/>
            <a:tailEnd/>
          </a:ln>
          <a:effectLst/>
        </p:spPr>
        <p:txBody>
          <a:bodyPr wrap="square">
            <a:spAutoFit/>
          </a:bodyPr>
          <a:lstStyle/>
          <a:p>
            <a:pPr>
              <a:spcBef>
                <a:spcPct val="50000"/>
              </a:spcBef>
            </a:pPr>
            <a:r>
              <a:rPr lang="en-US" sz="2400" b="1" u="sng" dirty="0">
                <a:solidFill>
                  <a:schemeClr val="accent5">
                    <a:lumMod val="75000"/>
                  </a:schemeClr>
                </a:solidFill>
                <a:latin typeface="Times New Roman" pitchFamily="18" charset="0"/>
              </a:rPr>
              <a:t>Patient Registration Form</a:t>
            </a:r>
          </a:p>
          <a:p>
            <a:pPr>
              <a:spcBef>
                <a:spcPct val="50000"/>
              </a:spcBef>
            </a:pPr>
            <a:r>
              <a:rPr lang="en-US" sz="2400" b="1" u="sng" dirty="0">
                <a:latin typeface="Times New Roman" pitchFamily="18" charset="0"/>
              </a:rPr>
              <a:t>1. Personal Identification Information</a:t>
            </a:r>
          </a:p>
          <a:p>
            <a:pPr>
              <a:spcBef>
                <a:spcPct val="50000"/>
              </a:spcBef>
            </a:pPr>
            <a:r>
              <a:rPr lang="en-US" sz="2400" dirty="0">
                <a:latin typeface="Times New Roman" pitchFamily="18" charset="0"/>
              </a:rPr>
              <a:t>       . </a:t>
            </a:r>
            <a:r>
              <a:rPr lang="en-US" sz="2000" dirty="0">
                <a:latin typeface="Times New Roman" pitchFamily="18" charset="0"/>
              </a:rPr>
              <a:t>Name </a:t>
            </a:r>
          </a:p>
          <a:p>
            <a:pPr lvl="1">
              <a:spcBef>
                <a:spcPct val="50000"/>
              </a:spcBef>
              <a:buClr>
                <a:schemeClr val="bg1"/>
              </a:buClr>
              <a:buSzPct val="75000"/>
            </a:pPr>
            <a:r>
              <a:rPr lang="en-US" sz="2000" dirty="0">
                <a:latin typeface="Times New Roman" pitchFamily="18" charset="0"/>
              </a:rPr>
              <a:t>. Record Number </a:t>
            </a:r>
            <a:endParaRPr lang="ar-SA" sz="2000" dirty="0">
              <a:latin typeface="Times New Roman" pitchFamily="18" charset="0"/>
            </a:endParaRPr>
          </a:p>
          <a:p>
            <a:pPr lvl="1">
              <a:spcBef>
                <a:spcPct val="50000"/>
              </a:spcBef>
              <a:buClr>
                <a:schemeClr val="bg1"/>
              </a:buClr>
              <a:buSzPct val="75000"/>
            </a:pPr>
            <a:r>
              <a:rPr lang="en-US" sz="2000" dirty="0">
                <a:latin typeface="Times New Roman" pitchFamily="18" charset="0"/>
              </a:rPr>
              <a:t>. Date</a:t>
            </a:r>
          </a:p>
          <a:p>
            <a:pPr lvl="1">
              <a:spcBef>
                <a:spcPct val="50000"/>
              </a:spcBef>
              <a:buClr>
                <a:schemeClr val="bg1"/>
              </a:buClr>
              <a:buSzPct val="75000"/>
            </a:pPr>
            <a:r>
              <a:rPr lang="en-US" sz="2000" dirty="0">
                <a:latin typeface="Times New Roman" pitchFamily="18" charset="0"/>
              </a:rPr>
              <a:t>. Patient demographic information</a:t>
            </a:r>
          </a:p>
          <a:p>
            <a:pPr marL="1257300" lvl="2" indent="-342900">
              <a:spcBef>
                <a:spcPct val="50000"/>
              </a:spcBef>
              <a:buClr>
                <a:schemeClr val="bg1"/>
              </a:buClr>
              <a:buSzPct val="75000"/>
              <a:buFont typeface="Arial" panose="020B0604020202020204" pitchFamily="34" charset="0"/>
              <a:buChar char="•"/>
            </a:pPr>
            <a:r>
              <a:rPr lang="en-US" sz="2000" dirty="0">
                <a:latin typeface="Times New Roman" pitchFamily="18" charset="0"/>
              </a:rPr>
              <a:t>* Age, DOB</a:t>
            </a:r>
          </a:p>
          <a:p>
            <a:pPr marL="1257300" lvl="2" indent="-342900">
              <a:spcBef>
                <a:spcPct val="50000"/>
              </a:spcBef>
              <a:buClr>
                <a:schemeClr val="bg1"/>
              </a:buClr>
              <a:buSzPct val="75000"/>
              <a:buFont typeface="Arial" panose="020B0604020202020204" pitchFamily="34" charset="0"/>
              <a:buChar char="•"/>
            </a:pPr>
            <a:r>
              <a:rPr lang="en-US" sz="2000" dirty="0">
                <a:latin typeface="Times New Roman" pitchFamily="18" charset="0"/>
              </a:rPr>
              <a:t>* Address</a:t>
            </a:r>
          </a:p>
          <a:p>
            <a:pPr lvl="1">
              <a:spcBef>
                <a:spcPct val="50000"/>
              </a:spcBef>
              <a:buClr>
                <a:schemeClr val="bg1"/>
              </a:buClr>
              <a:buSzPct val="75000"/>
            </a:pPr>
            <a:r>
              <a:rPr lang="en-US" sz="2000" dirty="0">
                <a:latin typeface="Times New Roman" pitchFamily="18" charset="0"/>
              </a:rPr>
              <a:t>. Insurance / financial information</a:t>
            </a:r>
          </a:p>
          <a:p>
            <a:pPr lvl="1">
              <a:spcBef>
                <a:spcPct val="50000"/>
              </a:spcBef>
              <a:buClr>
                <a:schemeClr val="bg1"/>
              </a:buClr>
              <a:buSzPct val="75000"/>
            </a:pPr>
            <a:r>
              <a:rPr lang="en-US" sz="2000" dirty="0">
                <a:latin typeface="Times New Roman" pitchFamily="18" charset="0"/>
              </a:rPr>
              <a:t>. Emergency contact </a:t>
            </a:r>
          </a:p>
          <a:p>
            <a:pPr lvl="1">
              <a:spcBef>
                <a:spcPct val="50000"/>
              </a:spcBef>
              <a:buClr>
                <a:schemeClr val="bg1"/>
              </a:buClr>
              <a:buSzPct val="75000"/>
            </a:pPr>
            <a:r>
              <a:rPr lang="en-US" sz="2000" dirty="0">
                <a:latin typeface="Times New Roman" pitchFamily="18" charset="0"/>
              </a:rPr>
              <a:t>This information varies from one hospital to another depending on the policy and requirement of each hospital.</a:t>
            </a:r>
          </a:p>
        </p:txBody>
      </p:sp>
      <p:pic>
        <p:nvPicPr>
          <p:cNvPr id="3" name="Picture 2"/>
          <p:cNvPicPr>
            <a:picLocks noChangeAspect="1"/>
          </p:cNvPicPr>
          <p:nvPr/>
        </p:nvPicPr>
        <p:blipFill>
          <a:blip r:embed="rId3"/>
          <a:stretch>
            <a:fillRect/>
          </a:stretch>
        </p:blipFill>
        <p:spPr>
          <a:xfrm>
            <a:off x="6889937" y="2276754"/>
            <a:ext cx="3790950" cy="3057525"/>
          </a:xfrm>
          <a:prstGeom prst="rect">
            <a:avLst/>
          </a:prstGeom>
        </p:spPr>
      </p:pic>
    </p:spTree>
    <p:extLst>
      <p:ext uri="{BB962C8B-B14F-4D97-AF65-F5344CB8AC3E}">
        <p14:creationId xmlns:p14="http://schemas.microsoft.com/office/powerpoint/2010/main" val="3400949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14342">
                                            <p:txEl>
                                              <p:pRg st="1" end="1"/>
                                            </p:txEl>
                                          </p:spTgt>
                                        </p:tgtEl>
                                        <p:attrNameLst>
                                          <p:attrName>style.visibility</p:attrName>
                                        </p:attrNameLst>
                                      </p:cBhvr>
                                      <p:to>
                                        <p:strVal val="visible"/>
                                      </p:to>
                                    </p:set>
                                    <p:animEffect transition="in" filter="blinds(vertical)">
                                      <p:cBhvr>
                                        <p:cTn id="7" dur="500"/>
                                        <p:tgtEl>
                                          <p:spTgt spid="1434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14342">
                                            <p:txEl>
                                              <p:pRg st="2" end="2"/>
                                            </p:txEl>
                                          </p:spTgt>
                                        </p:tgtEl>
                                        <p:attrNameLst>
                                          <p:attrName>style.visibility</p:attrName>
                                        </p:attrNameLst>
                                      </p:cBhvr>
                                      <p:to>
                                        <p:strVal val="visible"/>
                                      </p:to>
                                    </p:set>
                                    <p:animEffect transition="in" filter="blinds(vertical)">
                                      <p:cBhvr>
                                        <p:cTn id="12" dur="500"/>
                                        <p:tgtEl>
                                          <p:spTgt spid="1434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14342">
                                            <p:txEl>
                                              <p:pRg st="3" end="3"/>
                                            </p:txEl>
                                          </p:spTgt>
                                        </p:tgtEl>
                                        <p:attrNameLst>
                                          <p:attrName>style.visibility</p:attrName>
                                        </p:attrNameLst>
                                      </p:cBhvr>
                                      <p:to>
                                        <p:strVal val="visible"/>
                                      </p:to>
                                    </p:set>
                                    <p:animEffect transition="in" filter="blinds(vertical)">
                                      <p:cBhvr>
                                        <p:cTn id="17" dur="500"/>
                                        <p:tgtEl>
                                          <p:spTgt spid="1434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5" fill="hold" nodeType="clickEffect">
                                  <p:stCondLst>
                                    <p:cond delay="0"/>
                                  </p:stCondLst>
                                  <p:childTnLst>
                                    <p:set>
                                      <p:cBhvr>
                                        <p:cTn id="21" dur="1" fill="hold">
                                          <p:stCondLst>
                                            <p:cond delay="0"/>
                                          </p:stCondLst>
                                        </p:cTn>
                                        <p:tgtEl>
                                          <p:spTgt spid="14342">
                                            <p:txEl>
                                              <p:pRg st="4" end="4"/>
                                            </p:txEl>
                                          </p:spTgt>
                                        </p:tgtEl>
                                        <p:attrNameLst>
                                          <p:attrName>style.visibility</p:attrName>
                                        </p:attrNameLst>
                                      </p:cBhvr>
                                      <p:to>
                                        <p:strVal val="visible"/>
                                      </p:to>
                                    </p:set>
                                    <p:animEffect transition="in" filter="blinds(vertical)">
                                      <p:cBhvr>
                                        <p:cTn id="22" dur="500"/>
                                        <p:tgtEl>
                                          <p:spTgt spid="1434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5" fill="hold" nodeType="clickEffect">
                                  <p:stCondLst>
                                    <p:cond delay="0"/>
                                  </p:stCondLst>
                                  <p:childTnLst>
                                    <p:set>
                                      <p:cBhvr>
                                        <p:cTn id="26" dur="1" fill="hold">
                                          <p:stCondLst>
                                            <p:cond delay="0"/>
                                          </p:stCondLst>
                                        </p:cTn>
                                        <p:tgtEl>
                                          <p:spTgt spid="14342">
                                            <p:txEl>
                                              <p:pRg st="5" end="5"/>
                                            </p:txEl>
                                          </p:spTgt>
                                        </p:tgtEl>
                                        <p:attrNameLst>
                                          <p:attrName>style.visibility</p:attrName>
                                        </p:attrNameLst>
                                      </p:cBhvr>
                                      <p:to>
                                        <p:strVal val="visible"/>
                                      </p:to>
                                    </p:set>
                                    <p:animEffect transition="in" filter="blinds(vertical)">
                                      <p:cBhvr>
                                        <p:cTn id="27" dur="500"/>
                                        <p:tgtEl>
                                          <p:spTgt spid="14342">
                                            <p:txEl>
                                              <p:pRg st="5" end="5"/>
                                            </p:txEl>
                                          </p:spTgt>
                                        </p:tgtEl>
                                      </p:cBhvr>
                                    </p:animEffect>
                                  </p:childTnLst>
                                </p:cTn>
                              </p:par>
                              <p:par>
                                <p:cTn id="28" presetID="3" presetClass="entr" presetSubtype="5" fill="hold" nodeType="withEffect">
                                  <p:stCondLst>
                                    <p:cond delay="0"/>
                                  </p:stCondLst>
                                  <p:childTnLst>
                                    <p:set>
                                      <p:cBhvr>
                                        <p:cTn id="29" dur="1" fill="hold">
                                          <p:stCondLst>
                                            <p:cond delay="0"/>
                                          </p:stCondLst>
                                        </p:cTn>
                                        <p:tgtEl>
                                          <p:spTgt spid="14342">
                                            <p:txEl>
                                              <p:pRg st="6" end="6"/>
                                            </p:txEl>
                                          </p:spTgt>
                                        </p:tgtEl>
                                        <p:attrNameLst>
                                          <p:attrName>style.visibility</p:attrName>
                                        </p:attrNameLst>
                                      </p:cBhvr>
                                      <p:to>
                                        <p:strVal val="visible"/>
                                      </p:to>
                                    </p:set>
                                    <p:animEffect transition="in" filter="blinds(vertical)">
                                      <p:cBhvr>
                                        <p:cTn id="30" dur="500"/>
                                        <p:tgtEl>
                                          <p:spTgt spid="14342">
                                            <p:txEl>
                                              <p:pRg st="6" end="6"/>
                                            </p:txEl>
                                          </p:spTgt>
                                        </p:tgtEl>
                                      </p:cBhvr>
                                    </p:animEffect>
                                  </p:childTnLst>
                                </p:cTn>
                              </p:par>
                              <p:par>
                                <p:cTn id="31" presetID="3" presetClass="entr" presetSubtype="5" fill="hold" nodeType="withEffect">
                                  <p:stCondLst>
                                    <p:cond delay="0"/>
                                  </p:stCondLst>
                                  <p:childTnLst>
                                    <p:set>
                                      <p:cBhvr>
                                        <p:cTn id="32" dur="1" fill="hold">
                                          <p:stCondLst>
                                            <p:cond delay="0"/>
                                          </p:stCondLst>
                                        </p:cTn>
                                        <p:tgtEl>
                                          <p:spTgt spid="14342">
                                            <p:txEl>
                                              <p:pRg st="7" end="7"/>
                                            </p:txEl>
                                          </p:spTgt>
                                        </p:tgtEl>
                                        <p:attrNameLst>
                                          <p:attrName>style.visibility</p:attrName>
                                        </p:attrNameLst>
                                      </p:cBhvr>
                                      <p:to>
                                        <p:strVal val="visible"/>
                                      </p:to>
                                    </p:set>
                                    <p:animEffect transition="in" filter="blinds(vertical)">
                                      <p:cBhvr>
                                        <p:cTn id="33" dur="500"/>
                                        <p:tgtEl>
                                          <p:spTgt spid="14342">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5" fill="hold" nodeType="clickEffect">
                                  <p:stCondLst>
                                    <p:cond delay="0"/>
                                  </p:stCondLst>
                                  <p:childTnLst>
                                    <p:set>
                                      <p:cBhvr>
                                        <p:cTn id="37" dur="1" fill="hold">
                                          <p:stCondLst>
                                            <p:cond delay="0"/>
                                          </p:stCondLst>
                                        </p:cTn>
                                        <p:tgtEl>
                                          <p:spTgt spid="14342">
                                            <p:txEl>
                                              <p:pRg st="8" end="8"/>
                                            </p:txEl>
                                          </p:spTgt>
                                        </p:tgtEl>
                                        <p:attrNameLst>
                                          <p:attrName>style.visibility</p:attrName>
                                        </p:attrNameLst>
                                      </p:cBhvr>
                                      <p:to>
                                        <p:strVal val="visible"/>
                                      </p:to>
                                    </p:set>
                                    <p:animEffect transition="in" filter="blinds(vertical)">
                                      <p:cBhvr>
                                        <p:cTn id="38" dur="500"/>
                                        <p:tgtEl>
                                          <p:spTgt spid="14342">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5" fill="hold" nodeType="clickEffect">
                                  <p:stCondLst>
                                    <p:cond delay="0"/>
                                  </p:stCondLst>
                                  <p:childTnLst>
                                    <p:set>
                                      <p:cBhvr>
                                        <p:cTn id="42" dur="1" fill="hold">
                                          <p:stCondLst>
                                            <p:cond delay="0"/>
                                          </p:stCondLst>
                                        </p:cTn>
                                        <p:tgtEl>
                                          <p:spTgt spid="14342">
                                            <p:txEl>
                                              <p:pRg st="9" end="9"/>
                                            </p:txEl>
                                          </p:spTgt>
                                        </p:tgtEl>
                                        <p:attrNameLst>
                                          <p:attrName>style.visibility</p:attrName>
                                        </p:attrNameLst>
                                      </p:cBhvr>
                                      <p:to>
                                        <p:strVal val="visible"/>
                                      </p:to>
                                    </p:set>
                                    <p:animEffect transition="in" filter="blinds(vertical)">
                                      <p:cBhvr>
                                        <p:cTn id="43" dur="500"/>
                                        <p:tgtEl>
                                          <p:spTgt spid="14342">
                                            <p:txEl>
                                              <p:pRg st="9" end="9"/>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5" fill="hold" nodeType="clickEffect">
                                  <p:stCondLst>
                                    <p:cond delay="0"/>
                                  </p:stCondLst>
                                  <p:childTnLst>
                                    <p:set>
                                      <p:cBhvr>
                                        <p:cTn id="47" dur="1" fill="hold">
                                          <p:stCondLst>
                                            <p:cond delay="0"/>
                                          </p:stCondLst>
                                        </p:cTn>
                                        <p:tgtEl>
                                          <p:spTgt spid="14342">
                                            <p:txEl>
                                              <p:pRg st="10" end="10"/>
                                            </p:txEl>
                                          </p:spTgt>
                                        </p:tgtEl>
                                        <p:attrNameLst>
                                          <p:attrName>style.visibility</p:attrName>
                                        </p:attrNameLst>
                                      </p:cBhvr>
                                      <p:to>
                                        <p:strVal val="visible"/>
                                      </p:to>
                                    </p:set>
                                    <p:animEffect transition="in" filter="blinds(vertical)">
                                      <p:cBhvr>
                                        <p:cTn id="48" dur="500"/>
                                        <p:tgtEl>
                                          <p:spTgt spid="1434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Grp="1" noChangeArrowheads="1"/>
          </p:cNvSpPr>
          <p:nvPr>
            <p:ph type="title"/>
          </p:nvPr>
        </p:nvSpPr>
        <p:spPr>
          <a:xfrm>
            <a:off x="4733477" y="460784"/>
            <a:ext cx="6718151" cy="1143000"/>
          </a:xfrm>
          <a:noFill/>
          <a:ln/>
        </p:spPr>
        <p:txBody>
          <a:bodyPr>
            <a:normAutofit fontScale="90000"/>
          </a:bodyPr>
          <a:lstStyle/>
          <a:p>
            <a:pPr algn="ctr"/>
            <a:r>
              <a:rPr lang="en-US" dirty="0"/>
              <a:t>Patient Charts:</a:t>
            </a:r>
            <a:br>
              <a:rPr lang="en-US" dirty="0"/>
            </a:br>
            <a:r>
              <a:rPr lang="en-US" sz="2800" i="1" dirty="0" smtClean="0"/>
              <a:t>Standard </a:t>
            </a:r>
            <a:r>
              <a:rPr lang="en-US" sz="2800" i="1" dirty="0"/>
              <a:t>Chart Information (cont.)</a:t>
            </a:r>
          </a:p>
        </p:txBody>
      </p:sp>
      <p:sp>
        <p:nvSpPr>
          <p:cNvPr id="15363" name="Rectangle 3"/>
          <p:cNvSpPr>
            <a:spLocks noGrp="1" noChangeArrowheads="1"/>
          </p:cNvSpPr>
          <p:nvPr>
            <p:ph idx="1"/>
          </p:nvPr>
        </p:nvSpPr>
        <p:spPr>
          <a:xfrm>
            <a:off x="252806" y="1376980"/>
            <a:ext cx="5491778" cy="5335792"/>
          </a:xfrm>
        </p:spPr>
        <p:txBody>
          <a:bodyPr>
            <a:normAutofit/>
          </a:bodyPr>
          <a:lstStyle/>
          <a:p>
            <a:pPr marL="0" indent="0">
              <a:buNone/>
            </a:pPr>
            <a:r>
              <a:rPr lang="en-US" b="1" u="sng" dirty="0" smtClean="0"/>
              <a:t>2. Diagnostic supporting information:</a:t>
            </a:r>
          </a:p>
          <a:p>
            <a:pPr marL="0" indent="0">
              <a:buNone/>
            </a:pPr>
            <a:r>
              <a:rPr lang="en-US" b="1" u="sng" dirty="0" smtClean="0"/>
              <a:t> </a:t>
            </a:r>
          </a:p>
          <a:p>
            <a:r>
              <a:rPr lang="en-US" dirty="0" smtClean="0"/>
              <a:t>A. Past </a:t>
            </a:r>
            <a:r>
              <a:rPr lang="en-US" dirty="0"/>
              <a:t>medical history</a:t>
            </a:r>
          </a:p>
          <a:p>
            <a:pPr lvl="1">
              <a:lnSpc>
                <a:spcPct val="90000"/>
              </a:lnSpc>
              <a:spcBef>
                <a:spcPct val="40000"/>
              </a:spcBef>
            </a:pPr>
            <a:r>
              <a:rPr lang="en-US" dirty="0"/>
              <a:t>Illnesses, surgeries, allergies, and current medications</a:t>
            </a:r>
          </a:p>
          <a:p>
            <a:pPr lvl="1">
              <a:lnSpc>
                <a:spcPct val="90000"/>
              </a:lnSpc>
              <a:spcBef>
                <a:spcPct val="40000"/>
              </a:spcBef>
            </a:pPr>
            <a:r>
              <a:rPr lang="en-US" dirty="0"/>
              <a:t>Family medical history</a:t>
            </a:r>
          </a:p>
          <a:p>
            <a:pPr lvl="1">
              <a:lnSpc>
                <a:spcPct val="90000"/>
              </a:lnSpc>
              <a:spcBef>
                <a:spcPct val="40000"/>
              </a:spcBef>
            </a:pPr>
            <a:r>
              <a:rPr lang="en-US" dirty="0"/>
              <a:t>Social history (diet, exercise, smoking, use of drugs and alcohol)</a:t>
            </a:r>
          </a:p>
          <a:p>
            <a:pPr lvl="1">
              <a:lnSpc>
                <a:spcPct val="90000"/>
              </a:lnSpc>
              <a:spcBef>
                <a:spcPct val="40000"/>
              </a:spcBef>
            </a:pPr>
            <a:r>
              <a:rPr lang="en-US" dirty="0"/>
              <a:t>Occupational history</a:t>
            </a:r>
          </a:p>
          <a:p>
            <a:pPr lvl="1">
              <a:lnSpc>
                <a:spcPct val="90000"/>
              </a:lnSpc>
              <a:spcBef>
                <a:spcPct val="40000"/>
              </a:spcBef>
            </a:pPr>
            <a:r>
              <a:rPr lang="en-US" dirty="0"/>
              <a:t>Current patient complaint recorded in patient’s own words</a:t>
            </a:r>
          </a:p>
        </p:txBody>
      </p:sp>
      <p:pic>
        <p:nvPicPr>
          <p:cNvPr id="2" name="Picture 1"/>
          <p:cNvPicPr>
            <a:picLocks noChangeAspect="1"/>
          </p:cNvPicPr>
          <p:nvPr/>
        </p:nvPicPr>
        <p:blipFill>
          <a:blip r:embed="rId3"/>
          <a:stretch>
            <a:fillRect/>
          </a:stretch>
        </p:blipFill>
        <p:spPr>
          <a:xfrm>
            <a:off x="5927462" y="1999242"/>
            <a:ext cx="6189121" cy="3686175"/>
          </a:xfrm>
          <a:prstGeom prst="rect">
            <a:avLst/>
          </a:prstGeom>
        </p:spPr>
      </p:pic>
    </p:spTree>
    <p:extLst>
      <p:ext uri="{BB962C8B-B14F-4D97-AF65-F5344CB8AC3E}">
        <p14:creationId xmlns:p14="http://schemas.microsoft.com/office/powerpoint/2010/main" val="1076530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5363">
                                            <p:txEl>
                                              <p:pRg st="3" end="3"/>
                                            </p:txEl>
                                          </p:spTgt>
                                        </p:tgtEl>
                                        <p:attrNameLst>
                                          <p:attrName>style.visibility</p:attrName>
                                        </p:attrNameLst>
                                      </p:cBhvr>
                                      <p:to>
                                        <p:strVal val="visible"/>
                                      </p:to>
                                    </p:set>
                                    <p:animEffect transition="in" filter="checkerboard(across)">
                                      <p:cBhvr>
                                        <p:cTn id="7" dur="500"/>
                                        <p:tgtEl>
                                          <p:spTgt spid="1536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5363">
                                            <p:txEl>
                                              <p:pRg st="4" end="4"/>
                                            </p:txEl>
                                          </p:spTgt>
                                        </p:tgtEl>
                                        <p:attrNameLst>
                                          <p:attrName>style.visibility</p:attrName>
                                        </p:attrNameLst>
                                      </p:cBhvr>
                                      <p:to>
                                        <p:strVal val="visible"/>
                                      </p:to>
                                    </p:set>
                                    <p:animEffect transition="in" filter="checkerboard(across)">
                                      <p:cBhvr>
                                        <p:cTn id="12" dur="500"/>
                                        <p:tgtEl>
                                          <p:spTgt spid="1536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5363">
                                            <p:txEl>
                                              <p:pRg st="5" end="5"/>
                                            </p:txEl>
                                          </p:spTgt>
                                        </p:tgtEl>
                                        <p:attrNameLst>
                                          <p:attrName>style.visibility</p:attrName>
                                        </p:attrNameLst>
                                      </p:cBhvr>
                                      <p:to>
                                        <p:strVal val="visible"/>
                                      </p:to>
                                    </p:set>
                                    <p:animEffect transition="in" filter="checkerboard(across)">
                                      <p:cBhvr>
                                        <p:cTn id="17" dur="500"/>
                                        <p:tgtEl>
                                          <p:spTgt spid="1536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5363">
                                            <p:txEl>
                                              <p:pRg st="6" end="6"/>
                                            </p:txEl>
                                          </p:spTgt>
                                        </p:tgtEl>
                                        <p:attrNameLst>
                                          <p:attrName>style.visibility</p:attrName>
                                        </p:attrNameLst>
                                      </p:cBhvr>
                                      <p:to>
                                        <p:strVal val="visible"/>
                                      </p:to>
                                    </p:set>
                                    <p:animEffect transition="in" filter="checkerboard(across)">
                                      <p:cBhvr>
                                        <p:cTn id="22" dur="500"/>
                                        <p:tgtEl>
                                          <p:spTgt spid="1536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5363">
                                            <p:txEl>
                                              <p:pRg st="7" end="7"/>
                                            </p:txEl>
                                          </p:spTgt>
                                        </p:tgtEl>
                                        <p:attrNameLst>
                                          <p:attrName>style.visibility</p:attrName>
                                        </p:attrNameLst>
                                      </p:cBhvr>
                                      <p:to>
                                        <p:strVal val="visible"/>
                                      </p:to>
                                    </p:set>
                                    <p:animEffect transition="in" filter="checkerboard(across)">
                                      <p:cBhvr>
                                        <p:cTn id="27" dur="500"/>
                                        <p:tgtEl>
                                          <p:spTgt spid="1536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p:nvPr>
        </p:nvSpPr>
        <p:spPr>
          <a:xfrm>
            <a:off x="2895600" y="609600"/>
            <a:ext cx="7620000" cy="1143000"/>
          </a:xfrm>
          <a:noFill/>
          <a:ln/>
        </p:spPr>
        <p:txBody>
          <a:bodyPr>
            <a:normAutofit fontScale="90000"/>
          </a:bodyPr>
          <a:lstStyle/>
          <a:p>
            <a:r>
              <a:rPr lang="en-US"/>
              <a:t>Patient Charts: </a:t>
            </a:r>
            <a:br>
              <a:rPr lang="en-US"/>
            </a:br>
            <a:r>
              <a:rPr lang="en-US" sz="2800"/>
              <a:t>	</a:t>
            </a:r>
            <a:r>
              <a:rPr lang="en-US" sz="2800" i="1"/>
              <a:t>Standard Chart Information (cont.)</a:t>
            </a:r>
          </a:p>
        </p:txBody>
      </p:sp>
      <p:sp>
        <p:nvSpPr>
          <p:cNvPr id="16387" name="Rectangle 3"/>
          <p:cNvSpPr>
            <a:spLocks noGrp="1" noChangeArrowheads="1"/>
          </p:cNvSpPr>
          <p:nvPr>
            <p:ph idx="1"/>
          </p:nvPr>
        </p:nvSpPr>
        <p:spPr>
          <a:xfrm>
            <a:off x="333487" y="1752600"/>
            <a:ext cx="6829314" cy="4831080"/>
          </a:xfrm>
        </p:spPr>
        <p:txBody>
          <a:bodyPr>
            <a:normAutofit fontScale="92500"/>
          </a:bodyPr>
          <a:lstStyle/>
          <a:p>
            <a:pPr marL="0" indent="0">
              <a:lnSpc>
                <a:spcPct val="90000"/>
              </a:lnSpc>
              <a:buNone/>
            </a:pPr>
            <a:r>
              <a:rPr lang="en-US" sz="2800" dirty="0" smtClean="0"/>
              <a:t>B. Physical </a:t>
            </a:r>
            <a:r>
              <a:rPr lang="en-US" sz="2800" dirty="0"/>
              <a:t>examination results</a:t>
            </a:r>
          </a:p>
          <a:p>
            <a:pPr lvl="1">
              <a:lnSpc>
                <a:spcPct val="90000"/>
              </a:lnSpc>
            </a:pPr>
            <a:endParaRPr lang="en-US" sz="2400" dirty="0"/>
          </a:p>
          <a:p>
            <a:pPr marL="0" indent="0">
              <a:lnSpc>
                <a:spcPct val="90000"/>
              </a:lnSpc>
              <a:buNone/>
            </a:pPr>
            <a:r>
              <a:rPr lang="en-US" sz="2800" dirty="0" smtClean="0"/>
              <a:t>C. Results </a:t>
            </a:r>
            <a:r>
              <a:rPr lang="en-US" sz="2800" dirty="0"/>
              <a:t>of laboratory and other tests</a:t>
            </a:r>
          </a:p>
          <a:p>
            <a:pPr>
              <a:lnSpc>
                <a:spcPct val="90000"/>
              </a:lnSpc>
            </a:pPr>
            <a:endParaRPr lang="en-US" sz="2800" dirty="0"/>
          </a:p>
          <a:p>
            <a:pPr marL="0" indent="0">
              <a:lnSpc>
                <a:spcPct val="90000"/>
              </a:lnSpc>
              <a:buNone/>
            </a:pPr>
            <a:r>
              <a:rPr lang="en-US" sz="2800" dirty="0" smtClean="0"/>
              <a:t>D. Records </a:t>
            </a:r>
            <a:r>
              <a:rPr lang="en-US" sz="2800" dirty="0"/>
              <a:t>from other physicians or </a:t>
            </a:r>
            <a:r>
              <a:rPr lang="en-US" sz="2800" dirty="0" smtClean="0"/>
              <a:t>hospitals</a:t>
            </a:r>
          </a:p>
          <a:p>
            <a:pPr marL="0" indent="0">
              <a:lnSpc>
                <a:spcPct val="90000"/>
              </a:lnSpc>
              <a:buNone/>
            </a:pPr>
            <a:endParaRPr lang="en-US" sz="2800" dirty="0" smtClean="0"/>
          </a:p>
          <a:p>
            <a:pPr marL="0" indent="0">
              <a:buNone/>
            </a:pPr>
            <a:r>
              <a:rPr lang="en-US" sz="2800" dirty="0"/>
              <a:t>E. Doctor’s diagnosis and treatment plan</a:t>
            </a:r>
          </a:p>
          <a:p>
            <a:pPr lvl="4"/>
            <a:endParaRPr lang="en-US" sz="1800" dirty="0"/>
          </a:p>
          <a:p>
            <a:pPr marL="0" indent="0">
              <a:buNone/>
            </a:pPr>
            <a:r>
              <a:rPr lang="en-US" sz="2800" dirty="0"/>
              <a:t>F. Operative reports, follow-up visits, and telephone calls</a:t>
            </a:r>
          </a:p>
          <a:p>
            <a:pPr marL="0" indent="0">
              <a:lnSpc>
                <a:spcPct val="90000"/>
              </a:lnSpc>
              <a:buNone/>
            </a:pPr>
            <a:endParaRPr lang="en-US" sz="2800" dirty="0"/>
          </a:p>
        </p:txBody>
      </p:sp>
      <p:pic>
        <p:nvPicPr>
          <p:cNvPr id="16389" name="Picture 5" descr="bd20169_"/>
          <p:cNvPicPr>
            <a:picLocks noChangeAspect="1" noChangeArrowheads="1"/>
          </p:cNvPicPr>
          <p:nvPr/>
        </p:nvPicPr>
        <p:blipFill>
          <a:blip r:embed="rId3" cstate="print"/>
          <a:srcRect/>
          <a:stretch>
            <a:fillRect/>
          </a:stretch>
        </p:blipFill>
        <p:spPr bwMode="auto">
          <a:xfrm>
            <a:off x="7162801" y="2362200"/>
            <a:ext cx="2944813" cy="2020888"/>
          </a:xfrm>
          <a:prstGeom prst="rect">
            <a:avLst/>
          </a:prstGeom>
          <a:noFill/>
        </p:spPr>
      </p:pic>
    </p:spTree>
    <p:extLst>
      <p:ext uri="{BB962C8B-B14F-4D97-AF65-F5344CB8AC3E}">
        <p14:creationId xmlns:p14="http://schemas.microsoft.com/office/powerpoint/2010/main" val="4135097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6387">
                                            <p:txEl>
                                              <p:pRg st="2" end="2"/>
                                            </p:txEl>
                                          </p:spTgt>
                                        </p:tgtEl>
                                        <p:attrNameLst>
                                          <p:attrName>style.visibility</p:attrName>
                                        </p:attrNameLst>
                                      </p:cBhvr>
                                      <p:to>
                                        <p:strVal val="visible"/>
                                      </p:to>
                                    </p:set>
                                    <p:animEffect transition="in" filter="box(in)">
                                      <p:cBhvr>
                                        <p:cTn id="7" dur="500"/>
                                        <p:tgtEl>
                                          <p:spTgt spid="1638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6387">
                                            <p:txEl>
                                              <p:pRg st="4" end="4"/>
                                            </p:txEl>
                                          </p:spTgt>
                                        </p:tgtEl>
                                        <p:attrNameLst>
                                          <p:attrName>style.visibility</p:attrName>
                                        </p:attrNameLst>
                                      </p:cBhvr>
                                      <p:to>
                                        <p:strVal val="visible"/>
                                      </p:to>
                                    </p:set>
                                    <p:animEffect transition="in" filter="box(in)">
                                      <p:cBhvr>
                                        <p:cTn id="12" dur="500"/>
                                        <p:tgtEl>
                                          <p:spTgt spid="16387">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6387">
                                            <p:txEl>
                                              <p:pRg st="6" end="6"/>
                                            </p:txEl>
                                          </p:spTgt>
                                        </p:tgtEl>
                                        <p:attrNameLst>
                                          <p:attrName>style.visibility</p:attrName>
                                        </p:attrNameLst>
                                      </p:cBhvr>
                                      <p:to>
                                        <p:strVal val="visible"/>
                                      </p:to>
                                    </p:set>
                                    <p:animEffect transition="in" filter="box(in)">
                                      <p:cBhvr>
                                        <p:cTn id="17" dur="500"/>
                                        <p:tgtEl>
                                          <p:spTgt spid="16387">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6387">
                                            <p:txEl>
                                              <p:pRg st="8" end="8"/>
                                            </p:txEl>
                                          </p:spTgt>
                                        </p:tgtEl>
                                        <p:attrNameLst>
                                          <p:attrName>style.visibility</p:attrName>
                                        </p:attrNameLst>
                                      </p:cBhvr>
                                      <p:to>
                                        <p:strVal val="visible"/>
                                      </p:to>
                                    </p:set>
                                    <p:animEffect transition="in" filter="box(in)">
                                      <p:cBhvr>
                                        <p:cTn id="22" dur="500"/>
                                        <p:tgtEl>
                                          <p:spTgt spid="1638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813996" y="2022437"/>
            <a:ext cx="10257658" cy="4410635"/>
          </a:xfrm>
        </p:spPr>
        <p:txBody>
          <a:bodyPr/>
          <a:lstStyle/>
          <a:p>
            <a:pPr marL="0" indent="0">
              <a:buNone/>
            </a:pPr>
            <a:r>
              <a:rPr lang="en-US" sz="2800" dirty="0"/>
              <a:t>G</a:t>
            </a:r>
            <a:r>
              <a:rPr lang="en-US" sz="2800" dirty="0" smtClean="0"/>
              <a:t>. Informed </a:t>
            </a:r>
            <a:r>
              <a:rPr lang="en-US" sz="2800" dirty="0"/>
              <a:t>consent forms</a:t>
            </a:r>
          </a:p>
          <a:p>
            <a:pPr marL="0" indent="0">
              <a:buNone/>
            </a:pPr>
            <a:r>
              <a:rPr lang="en-US" sz="2800" dirty="0" smtClean="0"/>
              <a:t>H. Hospital </a:t>
            </a:r>
            <a:r>
              <a:rPr lang="en-US" sz="2800" dirty="0"/>
              <a:t>discharge summary </a:t>
            </a:r>
            <a:r>
              <a:rPr lang="en-US" sz="2800" dirty="0" smtClean="0"/>
              <a:t>forms</a:t>
            </a:r>
          </a:p>
          <a:p>
            <a:pPr marL="0" indent="0">
              <a:buNone/>
            </a:pPr>
            <a:r>
              <a:rPr lang="en-US" sz="2800" dirty="0"/>
              <a:t>I. Correspondence with or about the patient</a:t>
            </a:r>
          </a:p>
          <a:p>
            <a:pPr marL="0" indent="0">
              <a:buNone/>
            </a:pPr>
            <a:r>
              <a:rPr lang="en-US" sz="2800" dirty="0"/>
              <a:t>J. Information received by fax</a:t>
            </a:r>
          </a:p>
          <a:p>
            <a:pPr lvl="1"/>
            <a:r>
              <a:rPr lang="en-US" sz="2400" dirty="0"/>
              <a:t>Request an original copy; if not available, make a photocopy of the fax</a:t>
            </a:r>
          </a:p>
          <a:p>
            <a:pPr marL="0" indent="0">
              <a:buNone/>
            </a:pPr>
            <a:r>
              <a:rPr lang="en-US" sz="2800" dirty="0"/>
              <a:t>K. Dating and initialing</a:t>
            </a:r>
          </a:p>
          <a:p>
            <a:pPr marL="0" indent="0">
              <a:buNone/>
            </a:pPr>
            <a:endParaRPr lang="en-US" sz="2800" dirty="0"/>
          </a:p>
        </p:txBody>
      </p:sp>
      <p:sp>
        <p:nvSpPr>
          <p:cNvPr id="18438" name="Rectangle 6"/>
          <p:cNvSpPr>
            <a:spLocks noChangeArrowheads="1"/>
          </p:cNvSpPr>
          <p:nvPr/>
        </p:nvSpPr>
        <p:spPr bwMode="auto">
          <a:xfrm>
            <a:off x="4206240" y="609600"/>
            <a:ext cx="6309360" cy="1143000"/>
          </a:xfrm>
          <a:prstGeom prst="rect">
            <a:avLst/>
          </a:prstGeom>
          <a:noFill/>
          <a:ln w="9525">
            <a:noFill/>
            <a:miter lim="800000"/>
            <a:headEnd/>
            <a:tailEnd/>
          </a:ln>
          <a:effectLst/>
        </p:spPr>
        <p:txBody>
          <a:bodyPr anchor="b"/>
          <a:lstStyle/>
          <a:p>
            <a:pPr eaLnBrk="1" hangingPunct="1"/>
            <a:r>
              <a:rPr lang="en-US" sz="4000" dirty="0">
                <a:solidFill>
                  <a:schemeClr val="tx2"/>
                </a:solidFill>
                <a:latin typeface="Times New Roman" pitchFamily="18" charset="0"/>
              </a:rPr>
              <a:t>Patient Charts:</a:t>
            </a:r>
            <a:r>
              <a:rPr lang="en-US" sz="4400" dirty="0">
                <a:solidFill>
                  <a:schemeClr val="tx2"/>
                </a:solidFill>
                <a:latin typeface="Times New Roman" pitchFamily="18" charset="0"/>
              </a:rPr>
              <a:t> </a:t>
            </a:r>
            <a:br>
              <a:rPr lang="en-US" sz="4400" dirty="0">
                <a:solidFill>
                  <a:schemeClr val="tx2"/>
                </a:solidFill>
                <a:latin typeface="Times New Roman" pitchFamily="18" charset="0"/>
              </a:rPr>
            </a:br>
            <a:r>
              <a:rPr lang="en-US" sz="2800" dirty="0">
                <a:solidFill>
                  <a:schemeClr val="tx2"/>
                </a:solidFill>
                <a:latin typeface="Times New Roman" pitchFamily="18" charset="0"/>
              </a:rPr>
              <a:t>	</a:t>
            </a:r>
            <a:r>
              <a:rPr lang="en-US" sz="2800" i="1" dirty="0">
                <a:solidFill>
                  <a:schemeClr val="tx2"/>
                </a:solidFill>
                <a:latin typeface="Times New Roman" pitchFamily="18" charset="0"/>
              </a:rPr>
              <a:t>Standard Chart Information (cont.)</a:t>
            </a:r>
          </a:p>
        </p:txBody>
      </p:sp>
    </p:spTree>
    <p:extLst>
      <p:ext uri="{BB962C8B-B14F-4D97-AF65-F5344CB8AC3E}">
        <p14:creationId xmlns:p14="http://schemas.microsoft.com/office/powerpoint/2010/main" val="414491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animEffect transition="in" filter="box(out)">
                                      <p:cBhvr>
                                        <p:cTn id="7" dur="1000"/>
                                        <p:tgtEl>
                                          <p:spTgt spid="1843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18435">
                                            <p:txEl>
                                              <p:pRg st="2" end="2"/>
                                            </p:txEl>
                                          </p:spTgt>
                                        </p:tgtEl>
                                        <p:attrNameLst>
                                          <p:attrName>style.visibility</p:attrName>
                                        </p:attrNameLst>
                                      </p:cBhvr>
                                      <p:to>
                                        <p:strVal val="visible"/>
                                      </p:to>
                                    </p:set>
                                    <p:animEffect transition="in" filter="box(out)">
                                      <p:cBhvr>
                                        <p:cTn id="12" dur="1000"/>
                                        <p:tgtEl>
                                          <p:spTgt spid="1843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18435">
                                            <p:txEl>
                                              <p:pRg st="3" end="3"/>
                                            </p:txEl>
                                          </p:spTgt>
                                        </p:tgtEl>
                                        <p:attrNameLst>
                                          <p:attrName>style.visibility</p:attrName>
                                        </p:attrNameLst>
                                      </p:cBhvr>
                                      <p:to>
                                        <p:strVal val="visible"/>
                                      </p:to>
                                    </p:set>
                                    <p:animEffect transition="in" filter="box(out)">
                                      <p:cBhvr>
                                        <p:cTn id="17" dur="1000"/>
                                        <p:tgtEl>
                                          <p:spTgt spid="1843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nodeType="clickEffect">
                                  <p:stCondLst>
                                    <p:cond delay="0"/>
                                  </p:stCondLst>
                                  <p:childTnLst>
                                    <p:set>
                                      <p:cBhvr>
                                        <p:cTn id="21" dur="1" fill="hold">
                                          <p:stCondLst>
                                            <p:cond delay="0"/>
                                          </p:stCondLst>
                                        </p:cTn>
                                        <p:tgtEl>
                                          <p:spTgt spid="18435">
                                            <p:txEl>
                                              <p:pRg st="4" end="4"/>
                                            </p:txEl>
                                          </p:spTgt>
                                        </p:tgtEl>
                                        <p:attrNameLst>
                                          <p:attrName>style.visibility</p:attrName>
                                        </p:attrNameLst>
                                      </p:cBhvr>
                                      <p:to>
                                        <p:strVal val="visible"/>
                                      </p:to>
                                    </p:set>
                                    <p:animEffect transition="in" filter="box(out)">
                                      <p:cBhvr>
                                        <p:cTn id="22" dur="1000"/>
                                        <p:tgtEl>
                                          <p:spTgt spid="1843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nodeType="clickEffect">
                                  <p:stCondLst>
                                    <p:cond delay="0"/>
                                  </p:stCondLst>
                                  <p:childTnLst>
                                    <p:set>
                                      <p:cBhvr>
                                        <p:cTn id="26" dur="1" fill="hold">
                                          <p:stCondLst>
                                            <p:cond delay="0"/>
                                          </p:stCondLst>
                                        </p:cTn>
                                        <p:tgtEl>
                                          <p:spTgt spid="18435">
                                            <p:txEl>
                                              <p:pRg st="5" end="5"/>
                                            </p:txEl>
                                          </p:spTgt>
                                        </p:tgtEl>
                                        <p:attrNameLst>
                                          <p:attrName>style.visibility</p:attrName>
                                        </p:attrNameLst>
                                      </p:cBhvr>
                                      <p:to>
                                        <p:strVal val="visible"/>
                                      </p:to>
                                    </p:set>
                                    <p:animEffect transition="in" filter="box(out)">
                                      <p:cBhvr>
                                        <p:cTn id="27" dur="1000"/>
                                        <p:tgtEl>
                                          <p:spTgt spid="184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Documentation of Medical</a:t>
            </a:r>
            <a:br>
              <a:rPr lang="en-US" dirty="0"/>
            </a:br>
            <a:r>
              <a:rPr lang="en-US" dirty="0"/>
              <a:t>Records - Overview</a:t>
            </a:r>
          </a:p>
        </p:txBody>
      </p:sp>
      <p:sp>
        <p:nvSpPr>
          <p:cNvPr id="3" name="Content Placeholder 2"/>
          <p:cNvSpPr>
            <a:spLocks noGrp="1"/>
          </p:cNvSpPr>
          <p:nvPr>
            <p:ph idx="1"/>
          </p:nvPr>
        </p:nvSpPr>
        <p:spPr/>
        <p:txBody>
          <a:bodyPr>
            <a:normAutofit/>
          </a:bodyPr>
          <a:lstStyle/>
          <a:p>
            <a:r>
              <a:rPr lang="en-US" dirty="0"/>
              <a:t>With documentation of medical </a:t>
            </a:r>
            <a:r>
              <a:rPr lang="en-US" dirty="0" smtClean="0"/>
              <a:t>records, particular </a:t>
            </a:r>
            <a:r>
              <a:rPr lang="en-US" dirty="0"/>
              <a:t>emphasis must be placed on </a:t>
            </a:r>
            <a:r>
              <a:rPr lang="en-US" dirty="0" smtClean="0"/>
              <a:t>the six factors </a:t>
            </a:r>
            <a:r>
              <a:rPr lang="en-US" dirty="0"/>
              <a:t>that improve the quality </a:t>
            </a:r>
            <a:r>
              <a:rPr lang="en-US" dirty="0" smtClean="0"/>
              <a:t>and usefulness </a:t>
            </a:r>
            <a:r>
              <a:rPr lang="en-US" dirty="0"/>
              <a:t>of charted </a:t>
            </a:r>
            <a:r>
              <a:rPr lang="en-US" dirty="0" smtClean="0"/>
              <a:t>information:</a:t>
            </a:r>
            <a:endParaRPr lang="en-US" dirty="0"/>
          </a:p>
          <a:p>
            <a:pPr marL="514350" indent="-514350">
              <a:buFont typeface="+mj-lt"/>
              <a:buAutoNum type="arabicPeriod"/>
            </a:pPr>
            <a:r>
              <a:rPr lang="en-US" dirty="0" smtClean="0"/>
              <a:t>Clarity </a:t>
            </a:r>
          </a:p>
          <a:p>
            <a:pPr marL="514350" indent="-514350">
              <a:buFont typeface="+mj-lt"/>
              <a:buAutoNum type="arabicPeriod"/>
            </a:pPr>
            <a:r>
              <a:rPr lang="en-US" dirty="0" smtClean="0"/>
              <a:t>Accuracy</a:t>
            </a:r>
            <a:endParaRPr lang="en-US" dirty="0"/>
          </a:p>
          <a:p>
            <a:pPr marL="514350" indent="-514350">
              <a:buFont typeface="+mj-lt"/>
              <a:buAutoNum type="arabicPeriod"/>
            </a:pPr>
            <a:r>
              <a:rPr lang="en-US" dirty="0" smtClean="0"/>
              <a:t>Completeness</a:t>
            </a:r>
          </a:p>
          <a:p>
            <a:pPr marL="514350" indent="-514350">
              <a:buFont typeface="+mj-lt"/>
              <a:buAutoNum type="arabicPeriod"/>
            </a:pPr>
            <a:r>
              <a:rPr lang="en-US" dirty="0"/>
              <a:t>Stability of Quantities and </a:t>
            </a:r>
            <a:r>
              <a:rPr lang="en-US" dirty="0" smtClean="0"/>
              <a:t>Measurements</a:t>
            </a:r>
            <a:endParaRPr lang="en-US" dirty="0"/>
          </a:p>
          <a:p>
            <a:pPr marL="514350" indent="-514350">
              <a:buFont typeface="+mj-lt"/>
              <a:buAutoNum type="arabicPeriod"/>
            </a:pPr>
            <a:r>
              <a:rPr lang="en-US" dirty="0" smtClean="0"/>
              <a:t>Timeliness</a:t>
            </a:r>
            <a:endParaRPr lang="en-US" dirty="0"/>
          </a:p>
          <a:p>
            <a:pPr marL="514350" indent="-514350">
              <a:buFont typeface="+mj-lt"/>
              <a:buAutoNum type="arabicPeriod"/>
            </a:pPr>
            <a:r>
              <a:rPr lang="en-US" dirty="0" smtClean="0"/>
              <a:t>Confidentiality</a:t>
            </a:r>
            <a:endParaRPr lang="en-US" dirty="0"/>
          </a:p>
        </p:txBody>
      </p:sp>
    </p:spTree>
    <p:extLst>
      <p:ext uri="{BB962C8B-B14F-4D97-AF65-F5344CB8AC3E}">
        <p14:creationId xmlns:p14="http://schemas.microsoft.com/office/powerpoint/2010/main" val="13667624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026" y="901532"/>
            <a:ext cx="8610600" cy="1293028"/>
          </a:xfrm>
        </p:spPr>
        <p:txBody>
          <a:bodyPr>
            <a:normAutofit/>
          </a:bodyPr>
          <a:lstStyle/>
          <a:p>
            <a:pPr algn="l"/>
            <a:r>
              <a:rPr lang="en-US" dirty="0" smtClean="0"/>
              <a:t>1. Clarity </a:t>
            </a:r>
            <a:r>
              <a:rPr lang="en-US" dirty="0"/>
              <a:t/>
            </a:r>
            <a:br>
              <a:rPr lang="en-US" dirty="0"/>
            </a:br>
            <a:endParaRPr lang="en-US" dirty="0"/>
          </a:p>
        </p:txBody>
      </p:sp>
      <p:sp>
        <p:nvSpPr>
          <p:cNvPr id="3" name="Content Placeholder 2"/>
          <p:cNvSpPr>
            <a:spLocks noGrp="1"/>
          </p:cNvSpPr>
          <p:nvPr>
            <p:ph idx="1"/>
          </p:nvPr>
        </p:nvSpPr>
        <p:spPr>
          <a:xfrm>
            <a:off x="685800" y="2083059"/>
            <a:ext cx="5789142" cy="4255957"/>
          </a:xfrm>
        </p:spPr>
        <p:txBody>
          <a:bodyPr>
            <a:normAutofit/>
          </a:bodyPr>
          <a:lstStyle/>
          <a:p>
            <a:r>
              <a:rPr lang="en-US" sz="2800" dirty="0"/>
              <a:t>All documents and forms must include </a:t>
            </a:r>
            <a:r>
              <a:rPr lang="en-US" sz="2800" dirty="0">
                <a:solidFill>
                  <a:srgbClr val="FF0000"/>
                </a:solidFill>
              </a:rPr>
              <a:t>identifiable</a:t>
            </a:r>
            <a:r>
              <a:rPr lang="en-US" sz="2800" dirty="0"/>
              <a:t> data </a:t>
            </a:r>
            <a:r>
              <a:rPr lang="en-US" sz="2800" dirty="0" smtClean="0"/>
              <a:t>In a clear way that </a:t>
            </a:r>
            <a:r>
              <a:rPr lang="en-US" sz="2800" u="sng" dirty="0" smtClean="0">
                <a:solidFill>
                  <a:schemeClr val="accent1"/>
                </a:solidFill>
              </a:rPr>
              <a:t>prevent the confusing </a:t>
            </a:r>
            <a:r>
              <a:rPr lang="en-US" sz="2800" dirty="0" smtClean="0"/>
              <a:t>or mixing between the different patients.</a:t>
            </a:r>
            <a:endParaRPr lang="en-US" sz="2800" dirty="0"/>
          </a:p>
        </p:txBody>
      </p:sp>
      <p:pic>
        <p:nvPicPr>
          <p:cNvPr id="4" name="Picture 3"/>
          <p:cNvPicPr>
            <a:picLocks noChangeAspect="1"/>
          </p:cNvPicPr>
          <p:nvPr/>
        </p:nvPicPr>
        <p:blipFill>
          <a:blip r:embed="rId2"/>
          <a:stretch>
            <a:fillRect/>
          </a:stretch>
        </p:blipFill>
        <p:spPr>
          <a:xfrm>
            <a:off x="7448326" y="2083059"/>
            <a:ext cx="4095441" cy="2743200"/>
          </a:xfrm>
          <a:prstGeom prst="rect">
            <a:avLst/>
          </a:prstGeom>
        </p:spPr>
      </p:pic>
    </p:spTree>
    <p:extLst>
      <p:ext uri="{BB962C8B-B14F-4D97-AF65-F5344CB8AC3E}">
        <p14:creationId xmlns:p14="http://schemas.microsoft.com/office/powerpoint/2010/main" val="41763373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4187" y="641388"/>
            <a:ext cx="8610600" cy="1293028"/>
          </a:xfrm>
        </p:spPr>
        <p:txBody>
          <a:bodyPr/>
          <a:lstStyle/>
          <a:p>
            <a:pPr algn="l"/>
            <a:r>
              <a:rPr lang="en-US" dirty="0" smtClean="0"/>
              <a:t>2. Accuracy</a:t>
            </a:r>
            <a:endParaRPr lang="en-US" dirty="0"/>
          </a:p>
        </p:txBody>
      </p:sp>
      <p:sp>
        <p:nvSpPr>
          <p:cNvPr id="3" name="Content Placeholder 2"/>
          <p:cNvSpPr>
            <a:spLocks noGrp="1"/>
          </p:cNvSpPr>
          <p:nvPr>
            <p:ph idx="1"/>
          </p:nvPr>
        </p:nvSpPr>
        <p:spPr>
          <a:xfrm>
            <a:off x="685800" y="2397211"/>
            <a:ext cx="8112211" cy="3821474"/>
          </a:xfrm>
        </p:spPr>
        <p:txBody>
          <a:bodyPr>
            <a:normAutofit/>
          </a:bodyPr>
          <a:lstStyle/>
          <a:p>
            <a:r>
              <a:rPr lang="en-US" dirty="0"/>
              <a:t>Each individual medical record MUST </a:t>
            </a:r>
            <a:r>
              <a:rPr lang="en-US" dirty="0" smtClean="0"/>
              <a:t>be written </a:t>
            </a:r>
            <a:r>
              <a:rPr lang="en-US" b="1" u="sng" dirty="0" smtClean="0">
                <a:solidFill>
                  <a:schemeClr val="accent1"/>
                </a:solidFill>
              </a:rPr>
              <a:t>correctly</a:t>
            </a:r>
            <a:r>
              <a:rPr lang="en-US" dirty="0" smtClean="0"/>
              <a:t> and </a:t>
            </a:r>
            <a:r>
              <a:rPr lang="en-US" b="1" u="sng" dirty="0" smtClean="0">
                <a:solidFill>
                  <a:schemeClr val="accent5">
                    <a:lumMod val="75000"/>
                  </a:schemeClr>
                </a:solidFill>
              </a:rPr>
              <a:t>accurately</a:t>
            </a:r>
            <a:r>
              <a:rPr lang="en-US" dirty="0" smtClean="0"/>
              <a:t>.</a:t>
            </a:r>
            <a:endParaRPr lang="en-US" dirty="0"/>
          </a:p>
          <a:p>
            <a:r>
              <a:rPr lang="en-US" dirty="0" smtClean="0"/>
              <a:t>All the information about the patient, his condition and about the provided health care and his response MUST be </a:t>
            </a:r>
            <a:r>
              <a:rPr lang="en-US" b="1" u="sng" dirty="0">
                <a:solidFill>
                  <a:schemeClr val="accent5">
                    <a:lumMod val="75000"/>
                  </a:schemeClr>
                </a:solidFill>
              </a:rPr>
              <a:t>written correctly and accurately</a:t>
            </a:r>
            <a:r>
              <a:rPr lang="en-US" dirty="0"/>
              <a:t>.</a:t>
            </a:r>
          </a:p>
          <a:p>
            <a:pPr marL="0" indent="0">
              <a:buNone/>
            </a:pPr>
            <a:r>
              <a:rPr lang="en-US" dirty="0" smtClean="0"/>
              <a:t>• </a:t>
            </a:r>
            <a:r>
              <a:rPr lang="en-US" dirty="0"/>
              <a:t>Inaccuracies (either </a:t>
            </a:r>
            <a:r>
              <a:rPr lang="en-US" u="sng" dirty="0">
                <a:solidFill>
                  <a:schemeClr val="accent1"/>
                </a:solidFill>
                <a:effectLst>
                  <a:outerShdw blurRad="38100" dist="38100" dir="2700000" algn="tl">
                    <a:srgbClr val="000000">
                      <a:alpha val="43137"/>
                    </a:srgbClr>
                  </a:outerShdw>
                </a:effectLst>
              </a:rPr>
              <a:t>commission </a:t>
            </a:r>
            <a:r>
              <a:rPr lang="en-US" u="sng" dirty="0" smtClean="0">
                <a:solidFill>
                  <a:schemeClr val="accent1"/>
                </a:solidFill>
                <a:effectLst>
                  <a:outerShdw blurRad="38100" dist="38100" dir="2700000" algn="tl">
                    <a:srgbClr val="000000">
                      <a:alpha val="43137"/>
                    </a:srgbClr>
                  </a:outerShdw>
                </a:effectLst>
              </a:rPr>
              <a:t>or omission</a:t>
            </a:r>
            <a:r>
              <a:rPr lang="en-US" dirty="0"/>
              <a:t>) lead to improper medical </a:t>
            </a:r>
            <a:r>
              <a:rPr lang="en-US" dirty="0" smtClean="0"/>
              <a:t>advice being </a:t>
            </a:r>
            <a:r>
              <a:rPr lang="en-US" dirty="0"/>
              <a:t>provided in error and may result </a:t>
            </a:r>
            <a:r>
              <a:rPr lang="en-US" dirty="0" smtClean="0"/>
              <a:t>in adverse </a:t>
            </a:r>
            <a:r>
              <a:rPr lang="en-US" dirty="0"/>
              <a:t>healthcare outcomes or in </a:t>
            </a:r>
            <a:r>
              <a:rPr lang="en-US" dirty="0" smtClean="0"/>
              <a:t>legal proceedings. </a:t>
            </a:r>
            <a:endParaRPr lang="en-US" dirty="0"/>
          </a:p>
        </p:txBody>
      </p:sp>
      <p:pic>
        <p:nvPicPr>
          <p:cNvPr id="4" name="Picture 3"/>
          <p:cNvPicPr>
            <a:picLocks noChangeAspect="1"/>
          </p:cNvPicPr>
          <p:nvPr/>
        </p:nvPicPr>
        <p:blipFill>
          <a:blip r:embed="rId2"/>
          <a:stretch>
            <a:fillRect/>
          </a:stretch>
        </p:blipFill>
        <p:spPr>
          <a:xfrm>
            <a:off x="8798011" y="3384023"/>
            <a:ext cx="2466975" cy="1847850"/>
          </a:xfrm>
          <a:prstGeom prst="rect">
            <a:avLst/>
          </a:prstGeom>
        </p:spPr>
      </p:pic>
    </p:spTree>
    <p:extLst>
      <p:ext uri="{BB962C8B-B14F-4D97-AF65-F5344CB8AC3E}">
        <p14:creationId xmlns:p14="http://schemas.microsoft.com/office/powerpoint/2010/main" val="33552737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7713" y="1646500"/>
            <a:ext cx="8610600" cy="1293028"/>
          </a:xfrm>
        </p:spPr>
        <p:txBody>
          <a:bodyPr>
            <a:normAutofit fontScale="90000"/>
          </a:bodyPr>
          <a:lstStyle/>
          <a:p>
            <a:pPr algn="l"/>
            <a:r>
              <a:rPr lang="en-US" dirty="0"/>
              <a:t/>
            </a:r>
            <a:br>
              <a:rPr lang="en-US" dirty="0"/>
            </a:br>
            <a:r>
              <a:rPr lang="en-US" dirty="0" smtClean="0"/>
              <a:t>3. Completeness</a:t>
            </a:r>
            <a:r>
              <a:rPr lang="en-US" dirty="0"/>
              <a:t/>
            </a:r>
            <a:br>
              <a:rPr lang="en-US" dirty="0"/>
            </a:br>
            <a:endParaRPr lang="en-US" dirty="0"/>
          </a:p>
        </p:txBody>
      </p:sp>
      <p:sp>
        <p:nvSpPr>
          <p:cNvPr id="3" name="Content Placeholder 2"/>
          <p:cNvSpPr>
            <a:spLocks noGrp="1"/>
          </p:cNvSpPr>
          <p:nvPr>
            <p:ph idx="1"/>
          </p:nvPr>
        </p:nvSpPr>
        <p:spPr>
          <a:xfrm>
            <a:off x="685800" y="3399416"/>
            <a:ext cx="10820400" cy="2819269"/>
          </a:xfrm>
        </p:spPr>
        <p:txBody>
          <a:bodyPr>
            <a:normAutofit/>
          </a:bodyPr>
          <a:lstStyle/>
          <a:p>
            <a:r>
              <a:rPr lang="en-US" dirty="0" smtClean="0"/>
              <a:t>ALL </a:t>
            </a:r>
            <a:r>
              <a:rPr lang="en-US" dirty="0"/>
              <a:t>documentation, including that from </a:t>
            </a:r>
            <a:r>
              <a:rPr lang="en-US" dirty="0" smtClean="0"/>
              <a:t>the </a:t>
            </a:r>
            <a:r>
              <a:rPr lang="en-US" dirty="0" smtClean="0">
                <a:solidFill>
                  <a:schemeClr val="accent1"/>
                </a:solidFill>
              </a:rPr>
              <a:t>outpatient</a:t>
            </a:r>
            <a:r>
              <a:rPr lang="en-US" dirty="0" smtClean="0"/>
              <a:t> clinics</a:t>
            </a:r>
            <a:r>
              <a:rPr lang="en-US" dirty="0"/>
              <a:t>, </a:t>
            </a:r>
            <a:r>
              <a:rPr lang="en-US" dirty="0" smtClean="0">
                <a:solidFill>
                  <a:schemeClr val="accent1">
                    <a:lumMod val="75000"/>
                  </a:schemeClr>
                </a:solidFill>
              </a:rPr>
              <a:t>emergency</a:t>
            </a:r>
            <a:r>
              <a:rPr lang="en-US" dirty="0" smtClean="0"/>
              <a:t>, medical </a:t>
            </a:r>
            <a:r>
              <a:rPr lang="en-US" dirty="0" smtClean="0">
                <a:solidFill>
                  <a:schemeClr val="accent4">
                    <a:lumMod val="50000"/>
                  </a:schemeClr>
                </a:solidFill>
              </a:rPr>
              <a:t>laboratory</a:t>
            </a:r>
            <a:r>
              <a:rPr lang="en-US" dirty="0" smtClean="0"/>
              <a:t> and </a:t>
            </a:r>
            <a:r>
              <a:rPr lang="en-US" dirty="0" smtClean="0">
                <a:solidFill>
                  <a:schemeClr val="accent6">
                    <a:lumMod val="75000"/>
                  </a:schemeClr>
                </a:solidFill>
              </a:rPr>
              <a:t>radiology</a:t>
            </a:r>
            <a:r>
              <a:rPr lang="en-US" dirty="0" smtClean="0"/>
              <a:t> departments of the hospital </a:t>
            </a:r>
            <a:r>
              <a:rPr lang="en-US" dirty="0"/>
              <a:t>must be included </a:t>
            </a:r>
            <a:r>
              <a:rPr lang="en-US" dirty="0" smtClean="0"/>
              <a:t>in medical </a:t>
            </a:r>
            <a:r>
              <a:rPr lang="en-US" dirty="0"/>
              <a:t>record</a:t>
            </a:r>
            <a:r>
              <a:rPr lang="en-US" dirty="0" smtClean="0"/>
              <a:t>.</a:t>
            </a:r>
            <a:endParaRPr lang="en-US" dirty="0"/>
          </a:p>
        </p:txBody>
      </p:sp>
      <p:pic>
        <p:nvPicPr>
          <p:cNvPr id="4" name="Picture 3"/>
          <p:cNvPicPr>
            <a:picLocks noChangeAspect="1"/>
          </p:cNvPicPr>
          <p:nvPr/>
        </p:nvPicPr>
        <p:blipFill>
          <a:blip r:embed="rId2"/>
          <a:stretch>
            <a:fillRect/>
          </a:stretch>
        </p:blipFill>
        <p:spPr>
          <a:xfrm>
            <a:off x="7527839" y="1186612"/>
            <a:ext cx="3314700" cy="2001431"/>
          </a:xfrm>
          <a:prstGeom prst="rect">
            <a:avLst/>
          </a:prstGeom>
        </p:spPr>
      </p:pic>
    </p:spTree>
    <p:extLst>
      <p:ext uri="{BB962C8B-B14F-4D97-AF65-F5344CB8AC3E}">
        <p14:creationId xmlns:p14="http://schemas.microsoft.com/office/powerpoint/2010/main" val="3056522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8755" y="1651616"/>
            <a:ext cx="9779198" cy="1143000"/>
          </a:xfrm>
        </p:spPr>
        <p:txBody>
          <a:bodyPr>
            <a:noAutofit/>
          </a:bodyPr>
          <a:lstStyle/>
          <a:p>
            <a:pPr algn="l"/>
            <a:r>
              <a:rPr lang="en-US" sz="3200" dirty="0"/>
              <a:t>4. Stability of Quantities and Measurements</a:t>
            </a:r>
            <a:br>
              <a:rPr lang="en-US" sz="3200" dirty="0"/>
            </a:br>
            <a:endParaRPr lang="en-US" sz="3200" dirty="0"/>
          </a:p>
        </p:txBody>
      </p:sp>
      <p:sp>
        <p:nvSpPr>
          <p:cNvPr id="3" name="Content Placeholder 2"/>
          <p:cNvSpPr>
            <a:spLocks noGrp="1"/>
          </p:cNvSpPr>
          <p:nvPr>
            <p:ph idx="1"/>
          </p:nvPr>
        </p:nvSpPr>
        <p:spPr>
          <a:xfrm>
            <a:off x="673443" y="2620941"/>
            <a:ext cx="7346092" cy="3409156"/>
          </a:xfrm>
        </p:spPr>
        <p:txBody>
          <a:bodyPr>
            <a:normAutofit/>
          </a:bodyPr>
          <a:lstStyle/>
          <a:p>
            <a:r>
              <a:rPr lang="en-US" sz="2400" dirty="0"/>
              <a:t>Quantities and measurements must be </a:t>
            </a:r>
            <a:r>
              <a:rPr lang="en-US" sz="2400" dirty="0" smtClean="0"/>
              <a:t>specified and unified </a:t>
            </a:r>
            <a:r>
              <a:rPr lang="en-US" sz="2400" dirty="0"/>
              <a:t>in the documentation </a:t>
            </a:r>
            <a:r>
              <a:rPr lang="en-US" sz="2400" dirty="0" smtClean="0"/>
              <a:t>between the health care providers.</a:t>
            </a:r>
          </a:p>
          <a:p>
            <a:r>
              <a:rPr lang="en-US" sz="2400" dirty="0" smtClean="0"/>
              <a:t>The documentation criteria or amount of recorded data should be unified for all the patients.</a:t>
            </a:r>
            <a:endParaRPr lang="en-US" sz="2400" dirty="0"/>
          </a:p>
        </p:txBody>
      </p:sp>
    </p:spTree>
    <p:extLst>
      <p:ext uri="{BB962C8B-B14F-4D97-AF65-F5344CB8AC3E}">
        <p14:creationId xmlns:p14="http://schemas.microsoft.com/office/powerpoint/2010/main" val="36498772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459" y="764373"/>
            <a:ext cx="10208741" cy="1293028"/>
          </a:xfrm>
        </p:spPr>
        <p:txBody>
          <a:bodyPr/>
          <a:lstStyle/>
          <a:p>
            <a:pPr algn="ctr"/>
            <a:r>
              <a:rPr lang="en-US" dirty="0"/>
              <a:t>https://www.youtube.com/watch?v=Kl3_HnmPP_w</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9109544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2855913" y="609600"/>
            <a:ext cx="7543800" cy="1143000"/>
          </a:xfrm>
        </p:spPr>
        <p:txBody>
          <a:bodyPr>
            <a:normAutofit/>
          </a:bodyPr>
          <a:lstStyle/>
          <a:p>
            <a:pPr>
              <a:lnSpc>
                <a:spcPct val="90000"/>
              </a:lnSpc>
              <a:buSzPct val="125000"/>
              <a:buFont typeface="Wingdings" pitchFamily="2" charset="2"/>
              <a:buNone/>
            </a:pPr>
            <a:r>
              <a:rPr lang="en-US" dirty="0"/>
              <a:t>5. Timeliness</a:t>
            </a:r>
            <a:endParaRPr lang="en-US" sz="2800" dirty="0"/>
          </a:p>
        </p:txBody>
      </p:sp>
      <p:sp>
        <p:nvSpPr>
          <p:cNvPr id="110595" name="Rectangle 3"/>
          <p:cNvSpPr>
            <a:spLocks noGrp="1" noChangeArrowheads="1"/>
          </p:cNvSpPr>
          <p:nvPr>
            <p:ph idx="1"/>
          </p:nvPr>
        </p:nvSpPr>
        <p:spPr>
          <a:xfrm>
            <a:off x="642551" y="2063751"/>
            <a:ext cx="6126893" cy="4302125"/>
          </a:xfrm>
        </p:spPr>
        <p:txBody>
          <a:bodyPr>
            <a:normAutofit lnSpcReduction="10000"/>
          </a:bodyPr>
          <a:lstStyle/>
          <a:p>
            <a:pPr>
              <a:lnSpc>
                <a:spcPct val="90000"/>
              </a:lnSpc>
              <a:buSzPct val="125000"/>
              <a:buFont typeface="Wingdings" pitchFamily="2" charset="2"/>
              <a:buChar char="6"/>
            </a:pPr>
            <a:r>
              <a:rPr lang="en-US" sz="2800" dirty="0"/>
              <a:t>Timeliness</a:t>
            </a:r>
          </a:p>
          <a:p>
            <a:pPr lvl="1">
              <a:lnSpc>
                <a:spcPct val="90000"/>
              </a:lnSpc>
              <a:buSzPct val="125000"/>
              <a:buFont typeface="Wingdings" pitchFamily="2" charset="2"/>
              <a:buChar char="6"/>
            </a:pPr>
            <a:r>
              <a:rPr lang="en-US" sz="2400" dirty="0"/>
              <a:t>Record all findings as soon as they are available</a:t>
            </a:r>
          </a:p>
          <a:p>
            <a:pPr lvl="4">
              <a:lnSpc>
                <a:spcPct val="70000"/>
              </a:lnSpc>
              <a:buSzPct val="125000"/>
              <a:buFont typeface="Wingdings" pitchFamily="2" charset="2"/>
              <a:buChar char="6"/>
            </a:pPr>
            <a:endParaRPr lang="en-US" sz="1800" dirty="0"/>
          </a:p>
          <a:p>
            <a:pPr lvl="1">
              <a:lnSpc>
                <a:spcPct val="90000"/>
              </a:lnSpc>
              <a:buSzPct val="125000"/>
              <a:buFont typeface="Wingdings" pitchFamily="2" charset="2"/>
              <a:buChar char="6"/>
            </a:pPr>
            <a:r>
              <a:rPr lang="en-US" sz="2400" dirty="0"/>
              <a:t>For late entries, record both 	original date and current date</a:t>
            </a:r>
          </a:p>
          <a:p>
            <a:pPr lvl="4">
              <a:lnSpc>
                <a:spcPct val="70000"/>
              </a:lnSpc>
              <a:buSzPct val="125000"/>
              <a:buFont typeface="Wingdings" pitchFamily="2" charset="2"/>
              <a:buChar char="6"/>
            </a:pPr>
            <a:endParaRPr lang="en-US" sz="1800" dirty="0"/>
          </a:p>
          <a:p>
            <a:pPr lvl="1">
              <a:lnSpc>
                <a:spcPct val="90000"/>
              </a:lnSpc>
              <a:buSzPct val="125000"/>
              <a:buFont typeface="Wingdings" pitchFamily="2" charset="2"/>
              <a:buChar char="6"/>
            </a:pPr>
            <a:r>
              <a:rPr lang="en-US" sz="2400" dirty="0"/>
              <a:t>Record date and time of telephone calls and information discussed</a:t>
            </a:r>
          </a:p>
          <a:p>
            <a:pPr lvl="4">
              <a:lnSpc>
                <a:spcPct val="70000"/>
              </a:lnSpc>
              <a:buSzPct val="125000"/>
              <a:buFont typeface="Wingdings" pitchFamily="2" charset="2"/>
              <a:buChar char="6"/>
            </a:pPr>
            <a:endParaRPr lang="en-US" sz="1800" dirty="0"/>
          </a:p>
          <a:p>
            <a:pPr lvl="1">
              <a:lnSpc>
                <a:spcPct val="90000"/>
              </a:lnSpc>
              <a:buSzPct val="125000"/>
              <a:buFont typeface="Wingdings" pitchFamily="2" charset="2"/>
              <a:buChar char="6"/>
            </a:pPr>
            <a:r>
              <a:rPr lang="en-US" sz="2400" dirty="0"/>
              <a:t>Retrieve file quickly in event of an emergency</a:t>
            </a:r>
          </a:p>
        </p:txBody>
      </p:sp>
      <p:sp>
        <p:nvSpPr>
          <p:cNvPr id="110597" name="Text Box 5"/>
          <p:cNvSpPr txBox="1">
            <a:spLocks noChangeArrowheads="1"/>
          </p:cNvSpPr>
          <p:nvPr/>
        </p:nvSpPr>
        <p:spPr bwMode="auto">
          <a:xfrm>
            <a:off x="9356725" y="3848101"/>
            <a:ext cx="184150" cy="366713"/>
          </a:xfrm>
          <a:prstGeom prst="rect">
            <a:avLst/>
          </a:prstGeom>
          <a:noFill/>
          <a:ln w="9525">
            <a:noFill/>
            <a:miter lim="800000"/>
            <a:headEnd/>
            <a:tailEnd/>
          </a:ln>
          <a:effectLst/>
        </p:spPr>
        <p:txBody>
          <a:bodyPr wrap="none">
            <a:spAutoFit/>
          </a:bodyPr>
          <a:lstStyle/>
          <a:p>
            <a:endParaRPr lang="en-US">
              <a:latin typeface="Times New Roman" pitchFamily="18" charset="0"/>
            </a:endParaRPr>
          </a:p>
        </p:txBody>
      </p:sp>
      <p:pic>
        <p:nvPicPr>
          <p:cNvPr id="110598" name="Picture 6" descr="HH00561_"/>
          <p:cNvPicPr>
            <a:picLocks noChangeAspect="1" noChangeArrowheads="1"/>
          </p:cNvPicPr>
          <p:nvPr/>
        </p:nvPicPr>
        <p:blipFill>
          <a:blip r:embed="rId3" cstate="print"/>
          <a:srcRect/>
          <a:stretch>
            <a:fillRect/>
          </a:stretch>
        </p:blipFill>
        <p:spPr bwMode="auto">
          <a:xfrm>
            <a:off x="8153401" y="2971801"/>
            <a:ext cx="2017713" cy="2017713"/>
          </a:xfrm>
          <a:prstGeom prst="rect">
            <a:avLst/>
          </a:prstGeom>
          <a:noFill/>
        </p:spPr>
      </p:pic>
    </p:spTree>
    <p:extLst>
      <p:ext uri="{BB962C8B-B14F-4D97-AF65-F5344CB8AC3E}">
        <p14:creationId xmlns:p14="http://schemas.microsoft.com/office/powerpoint/2010/main" val="3883476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10595">
                                            <p:txEl>
                                              <p:pRg st="1" end="1"/>
                                            </p:txEl>
                                          </p:spTgt>
                                        </p:tgtEl>
                                        <p:attrNameLst>
                                          <p:attrName>style.visibility</p:attrName>
                                        </p:attrNameLst>
                                      </p:cBhvr>
                                      <p:to>
                                        <p:strVal val="visible"/>
                                      </p:to>
                                    </p:set>
                                    <p:anim calcmode="lin" valueType="num">
                                      <p:cBhvr>
                                        <p:cTn id="7" dur="500" fill="hold"/>
                                        <p:tgtEl>
                                          <p:spTgt spid="110595">
                                            <p:txEl>
                                              <p:pRg st="1" end="1"/>
                                            </p:txEl>
                                          </p:spTgt>
                                        </p:tgtEl>
                                        <p:attrNameLst>
                                          <p:attrName>ppt_w</p:attrName>
                                        </p:attrNameLst>
                                      </p:cBhvr>
                                      <p:tavLst>
                                        <p:tav tm="0">
                                          <p:val>
                                            <p:strVal val="#ppt_w*0.70"/>
                                          </p:val>
                                        </p:tav>
                                        <p:tav tm="100000">
                                          <p:val>
                                            <p:strVal val="#ppt_w"/>
                                          </p:val>
                                        </p:tav>
                                      </p:tavLst>
                                    </p:anim>
                                    <p:anim calcmode="lin" valueType="num">
                                      <p:cBhvr>
                                        <p:cTn id="8" dur="500" fill="hold"/>
                                        <p:tgtEl>
                                          <p:spTgt spid="110595">
                                            <p:txEl>
                                              <p:pRg st="1" end="1"/>
                                            </p:txEl>
                                          </p:spTgt>
                                        </p:tgtEl>
                                        <p:attrNameLst>
                                          <p:attrName>ppt_h</p:attrName>
                                        </p:attrNameLst>
                                      </p:cBhvr>
                                      <p:tavLst>
                                        <p:tav tm="0">
                                          <p:val>
                                            <p:strVal val="#ppt_h"/>
                                          </p:val>
                                        </p:tav>
                                        <p:tav tm="100000">
                                          <p:val>
                                            <p:strVal val="#ppt_h"/>
                                          </p:val>
                                        </p:tav>
                                      </p:tavLst>
                                    </p:anim>
                                    <p:animEffect transition="in" filter="fade">
                                      <p:cBhvr>
                                        <p:cTn id="9" dur="500"/>
                                        <p:tgtEl>
                                          <p:spTgt spid="11059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10595">
                                            <p:txEl>
                                              <p:pRg st="3" end="3"/>
                                            </p:txEl>
                                          </p:spTgt>
                                        </p:tgtEl>
                                        <p:attrNameLst>
                                          <p:attrName>style.visibility</p:attrName>
                                        </p:attrNameLst>
                                      </p:cBhvr>
                                      <p:to>
                                        <p:strVal val="visible"/>
                                      </p:to>
                                    </p:set>
                                    <p:anim calcmode="lin" valueType="num">
                                      <p:cBhvr>
                                        <p:cTn id="14" dur="500" fill="hold"/>
                                        <p:tgtEl>
                                          <p:spTgt spid="110595">
                                            <p:txEl>
                                              <p:pRg st="3" end="3"/>
                                            </p:txEl>
                                          </p:spTgt>
                                        </p:tgtEl>
                                        <p:attrNameLst>
                                          <p:attrName>ppt_w</p:attrName>
                                        </p:attrNameLst>
                                      </p:cBhvr>
                                      <p:tavLst>
                                        <p:tav tm="0">
                                          <p:val>
                                            <p:strVal val="#ppt_w*0.70"/>
                                          </p:val>
                                        </p:tav>
                                        <p:tav tm="100000">
                                          <p:val>
                                            <p:strVal val="#ppt_w"/>
                                          </p:val>
                                        </p:tav>
                                      </p:tavLst>
                                    </p:anim>
                                    <p:anim calcmode="lin" valueType="num">
                                      <p:cBhvr>
                                        <p:cTn id="15" dur="500" fill="hold"/>
                                        <p:tgtEl>
                                          <p:spTgt spid="110595">
                                            <p:txEl>
                                              <p:pRg st="3" end="3"/>
                                            </p:txEl>
                                          </p:spTgt>
                                        </p:tgtEl>
                                        <p:attrNameLst>
                                          <p:attrName>ppt_h</p:attrName>
                                        </p:attrNameLst>
                                      </p:cBhvr>
                                      <p:tavLst>
                                        <p:tav tm="0">
                                          <p:val>
                                            <p:strVal val="#ppt_h"/>
                                          </p:val>
                                        </p:tav>
                                        <p:tav tm="100000">
                                          <p:val>
                                            <p:strVal val="#ppt_h"/>
                                          </p:val>
                                        </p:tav>
                                      </p:tavLst>
                                    </p:anim>
                                    <p:animEffect transition="in" filter="fade">
                                      <p:cBhvr>
                                        <p:cTn id="16" dur="500"/>
                                        <p:tgtEl>
                                          <p:spTgt spid="11059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10595">
                                            <p:txEl>
                                              <p:pRg st="5" end="5"/>
                                            </p:txEl>
                                          </p:spTgt>
                                        </p:tgtEl>
                                        <p:attrNameLst>
                                          <p:attrName>style.visibility</p:attrName>
                                        </p:attrNameLst>
                                      </p:cBhvr>
                                      <p:to>
                                        <p:strVal val="visible"/>
                                      </p:to>
                                    </p:set>
                                    <p:anim calcmode="lin" valueType="num">
                                      <p:cBhvr>
                                        <p:cTn id="21" dur="500" fill="hold"/>
                                        <p:tgtEl>
                                          <p:spTgt spid="110595">
                                            <p:txEl>
                                              <p:pRg st="5" end="5"/>
                                            </p:txEl>
                                          </p:spTgt>
                                        </p:tgtEl>
                                        <p:attrNameLst>
                                          <p:attrName>ppt_w</p:attrName>
                                        </p:attrNameLst>
                                      </p:cBhvr>
                                      <p:tavLst>
                                        <p:tav tm="0">
                                          <p:val>
                                            <p:strVal val="#ppt_w*0.70"/>
                                          </p:val>
                                        </p:tav>
                                        <p:tav tm="100000">
                                          <p:val>
                                            <p:strVal val="#ppt_w"/>
                                          </p:val>
                                        </p:tav>
                                      </p:tavLst>
                                    </p:anim>
                                    <p:anim calcmode="lin" valueType="num">
                                      <p:cBhvr>
                                        <p:cTn id="22" dur="500" fill="hold"/>
                                        <p:tgtEl>
                                          <p:spTgt spid="110595">
                                            <p:txEl>
                                              <p:pRg st="5" end="5"/>
                                            </p:txEl>
                                          </p:spTgt>
                                        </p:tgtEl>
                                        <p:attrNameLst>
                                          <p:attrName>ppt_h</p:attrName>
                                        </p:attrNameLst>
                                      </p:cBhvr>
                                      <p:tavLst>
                                        <p:tav tm="0">
                                          <p:val>
                                            <p:strVal val="#ppt_h"/>
                                          </p:val>
                                        </p:tav>
                                        <p:tav tm="100000">
                                          <p:val>
                                            <p:strVal val="#ppt_h"/>
                                          </p:val>
                                        </p:tav>
                                      </p:tavLst>
                                    </p:anim>
                                    <p:animEffect transition="in" filter="fade">
                                      <p:cBhvr>
                                        <p:cTn id="23" dur="500"/>
                                        <p:tgtEl>
                                          <p:spTgt spid="110595">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110595">
                                            <p:txEl>
                                              <p:pRg st="7" end="7"/>
                                            </p:txEl>
                                          </p:spTgt>
                                        </p:tgtEl>
                                        <p:attrNameLst>
                                          <p:attrName>style.visibility</p:attrName>
                                        </p:attrNameLst>
                                      </p:cBhvr>
                                      <p:to>
                                        <p:strVal val="visible"/>
                                      </p:to>
                                    </p:set>
                                    <p:anim calcmode="lin" valueType="num">
                                      <p:cBhvr>
                                        <p:cTn id="28" dur="500" fill="hold"/>
                                        <p:tgtEl>
                                          <p:spTgt spid="110595">
                                            <p:txEl>
                                              <p:pRg st="7" end="7"/>
                                            </p:txEl>
                                          </p:spTgt>
                                        </p:tgtEl>
                                        <p:attrNameLst>
                                          <p:attrName>ppt_w</p:attrName>
                                        </p:attrNameLst>
                                      </p:cBhvr>
                                      <p:tavLst>
                                        <p:tav tm="0">
                                          <p:val>
                                            <p:strVal val="#ppt_w*0.70"/>
                                          </p:val>
                                        </p:tav>
                                        <p:tav tm="100000">
                                          <p:val>
                                            <p:strVal val="#ppt_w"/>
                                          </p:val>
                                        </p:tav>
                                      </p:tavLst>
                                    </p:anim>
                                    <p:anim calcmode="lin" valueType="num">
                                      <p:cBhvr>
                                        <p:cTn id="29" dur="500" fill="hold"/>
                                        <p:tgtEl>
                                          <p:spTgt spid="110595">
                                            <p:txEl>
                                              <p:pRg st="7" end="7"/>
                                            </p:txEl>
                                          </p:spTgt>
                                        </p:tgtEl>
                                        <p:attrNameLst>
                                          <p:attrName>ppt_h</p:attrName>
                                        </p:attrNameLst>
                                      </p:cBhvr>
                                      <p:tavLst>
                                        <p:tav tm="0">
                                          <p:val>
                                            <p:strVal val="#ppt_h"/>
                                          </p:val>
                                        </p:tav>
                                        <p:tav tm="100000">
                                          <p:val>
                                            <p:strVal val="#ppt_h"/>
                                          </p:val>
                                        </p:tav>
                                      </p:tavLst>
                                    </p:anim>
                                    <p:animEffect transition="in" filter="fade">
                                      <p:cBhvr>
                                        <p:cTn id="30" dur="500"/>
                                        <p:tgtEl>
                                          <p:spTgt spid="11059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988265" y="2549272"/>
            <a:ext cx="5800725" cy="3314700"/>
          </a:xfrm>
          <a:prstGeom prst="rect">
            <a:avLst/>
          </a:prstGeom>
        </p:spPr>
      </p:pic>
      <p:sp>
        <p:nvSpPr>
          <p:cNvPr id="2" name="Title 1"/>
          <p:cNvSpPr>
            <a:spLocks noGrp="1"/>
          </p:cNvSpPr>
          <p:nvPr>
            <p:ph type="title"/>
          </p:nvPr>
        </p:nvSpPr>
        <p:spPr/>
        <p:txBody>
          <a:bodyPr/>
          <a:lstStyle/>
          <a:p>
            <a:r>
              <a:rPr lang="en-US" dirty="0" smtClean="0"/>
              <a:t>6. </a:t>
            </a:r>
            <a:r>
              <a:rPr lang="en-US" dirty="0"/>
              <a:t>Confidentiality</a:t>
            </a:r>
          </a:p>
        </p:txBody>
      </p:sp>
      <p:sp>
        <p:nvSpPr>
          <p:cNvPr id="3" name="Content Placeholder 2"/>
          <p:cNvSpPr>
            <a:spLocks noGrp="1"/>
          </p:cNvSpPr>
          <p:nvPr>
            <p:ph idx="1"/>
          </p:nvPr>
        </p:nvSpPr>
        <p:spPr>
          <a:xfrm>
            <a:off x="685800" y="2194560"/>
            <a:ext cx="7580870" cy="4024125"/>
          </a:xfrm>
        </p:spPr>
        <p:txBody>
          <a:bodyPr>
            <a:normAutofit/>
          </a:bodyPr>
          <a:lstStyle/>
          <a:p>
            <a:r>
              <a:rPr lang="en-US" dirty="0"/>
              <a:t>Medical records are confidential </a:t>
            </a:r>
            <a:r>
              <a:rPr lang="en-US" dirty="0" smtClean="0"/>
              <a:t>and protected </a:t>
            </a:r>
            <a:r>
              <a:rPr lang="en-US" dirty="0"/>
              <a:t>by authority of the </a:t>
            </a:r>
            <a:r>
              <a:rPr lang="en-US" dirty="0" smtClean="0"/>
              <a:t>Privacy.</a:t>
            </a:r>
          </a:p>
          <a:p>
            <a:r>
              <a:rPr lang="en-US" dirty="0" smtClean="0"/>
              <a:t>Don’t </a:t>
            </a:r>
            <a:r>
              <a:rPr lang="en-US" dirty="0"/>
              <a:t>leave patient-identifiable information </a:t>
            </a:r>
            <a:r>
              <a:rPr lang="en-US" dirty="0" smtClean="0"/>
              <a:t>on your </a:t>
            </a:r>
            <a:r>
              <a:rPr lang="en-US" dirty="0"/>
              <a:t>computer screen or exposed in </a:t>
            </a:r>
            <a:r>
              <a:rPr lang="en-US" dirty="0" smtClean="0"/>
              <a:t>your work </a:t>
            </a:r>
            <a:r>
              <a:rPr lang="en-US" dirty="0"/>
              <a:t>area.</a:t>
            </a:r>
          </a:p>
          <a:p>
            <a:r>
              <a:rPr lang="en-US" dirty="0" smtClean="0"/>
              <a:t>Don’t </a:t>
            </a:r>
            <a:r>
              <a:rPr lang="en-US" dirty="0"/>
              <a:t>talk about patients or families </a:t>
            </a:r>
            <a:r>
              <a:rPr lang="en-US" dirty="0" smtClean="0"/>
              <a:t>in hallways</a:t>
            </a:r>
            <a:r>
              <a:rPr lang="en-US" dirty="0"/>
              <a:t>, elevators, or in other public places.</a:t>
            </a:r>
          </a:p>
          <a:p>
            <a:r>
              <a:rPr lang="en-US" dirty="0" smtClean="0"/>
              <a:t>Don’t </a:t>
            </a:r>
            <a:r>
              <a:rPr lang="en-US" dirty="0"/>
              <a:t>release medical record </a:t>
            </a:r>
            <a:r>
              <a:rPr lang="en-US" dirty="0" smtClean="0"/>
              <a:t>information without </a:t>
            </a:r>
            <a:r>
              <a:rPr lang="en-US" dirty="0"/>
              <a:t>the patient’s consent.</a:t>
            </a:r>
          </a:p>
        </p:txBody>
      </p:sp>
    </p:spTree>
    <p:extLst>
      <p:ext uri="{BB962C8B-B14F-4D97-AF65-F5344CB8AC3E}">
        <p14:creationId xmlns:p14="http://schemas.microsoft.com/office/powerpoint/2010/main" val="20702736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957430" y="872321"/>
            <a:ext cx="7568901" cy="1293028"/>
          </a:xfrm>
        </p:spPr>
        <p:txBody>
          <a:bodyPr/>
          <a:lstStyle/>
          <a:p>
            <a:r>
              <a:rPr lang="en-US" dirty="0"/>
              <a:t>Apply Your Knowledge</a:t>
            </a:r>
          </a:p>
        </p:txBody>
      </p:sp>
      <p:pic>
        <p:nvPicPr>
          <p:cNvPr id="100356" name="Picture 4" descr="j0299125"/>
          <p:cNvPicPr>
            <a:picLocks noChangeAspect="1" noChangeArrowheads="1"/>
          </p:cNvPicPr>
          <p:nvPr/>
        </p:nvPicPr>
        <p:blipFill>
          <a:blip r:embed="rId5" cstate="print"/>
          <a:srcRect/>
          <a:stretch>
            <a:fillRect/>
          </a:stretch>
        </p:blipFill>
        <p:spPr bwMode="auto">
          <a:xfrm>
            <a:off x="8763001" y="685801"/>
            <a:ext cx="792163" cy="1298575"/>
          </a:xfrm>
          <a:prstGeom prst="rect">
            <a:avLst/>
          </a:prstGeom>
          <a:noFill/>
        </p:spPr>
      </p:pic>
      <p:sp>
        <p:nvSpPr>
          <p:cNvPr id="100357" name="Text Box 5"/>
          <p:cNvSpPr txBox="1">
            <a:spLocks noChangeArrowheads="1"/>
          </p:cNvSpPr>
          <p:nvPr/>
        </p:nvSpPr>
        <p:spPr bwMode="auto">
          <a:xfrm>
            <a:off x="2057400" y="2362200"/>
            <a:ext cx="8229600" cy="946150"/>
          </a:xfrm>
          <a:prstGeom prst="rect">
            <a:avLst/>
          </a:prstGeom>
          <a:noFill/>
          <a:ln w="9525">
            <a:noFill/>
            <a:miter lim="800000"/>
            <a:headEnd/>
            <a:tailEnd/>
          </a:ln>
          <a:effectLst/>
        </p:spPr>
        <p:txBody>
          <a:bodyPr>
            <a:spAutoFit/>
          </a:bodyPr>
          <a:lstStyle/>
          <a:p>
            <a:pPr>
              <a:spcBef>
                <a:spcPct val="50000"/>
              </a:spcBef>
            </a:pPr>
            <a:r>
              <a:rPr lang="en-US" sz="2800" dirty="0">
                <a:latin typeface="Times New Roman" pitchFamily="18" charset="0"/>
              </a:rPr>
              <a:t>What section of the patient record contains information about smoking, alcohol use, and occupation?</a:t>
            </a:r>
          </a:p>
        </p:txBody>
      </p:sp>
      <p:sp>
        <p:nvSpPr>
          <p:cNvPr id="100358" name="Text Box 6"/>
          <p:cNvSpPr txBox="1">
            <a:spLocks noChangeArrowheads="1"/>
          </p:cNvSpPr>
          <p:nvPr/>
        </p:nvSpPr>
        <p:spPr bwMode="auto">
          <a:xfrm>
            <a:off x="2133600" y="3505201"/>
            <a:ext cx="7924800" cy="830997"/>
          </a:xfrm>
          <a:prstGeom prst="rect">
            <a:avLst/>
          </a:prstGeom>
          <a:solidFill>
            <a:schemeClr val="folHlink"/>
          </a:solidFill>
          <a:ln w="9525">
            <a:noFill/>
            <a:miter lim="800000"/>
            <a:headEnd/>
            <a:tailEnd/>
          </a:ln>
          <a:effectLst/>
        </p:spPr>
        <p:txBody>
          <a:bodyPr>
            <a:spAutoFit/>
          </a:bodyPr>
          <a:lstStyle/>
          <a:p>
            <a:pPr>
              <a:spcBef>
                <a:spcPct val="50000"/>
              </a:spcBef>
            </a:pPr>
            <a:r>
              <a:rPr lang="en-US" sz="2400" b="1" u="sng">
                <a:solidFill>
                  <a:schemeClr val="bg1"/>
                </a:solidFill>
                <a:latin typeface="Times New Roman" pitchFamily="18" charset="0"/>
              </a:rPr>
              <a:t>ANSWER:</a:t>
            </a:r>
            <a:r>
              <a:rPr lang="en-US" sz="2400" b="1">
                <a:solidFill>
                  <a:schemeClr val="bg1"/>
                </a:solidFill>
                <a:latin typeface="Times New Roman" pitchFamily="18" charset="0"/>
              </a:rPr>
              <a:t> Information about smoking, alcohol use, and occupation is part of the patient’s past medical history.</a:t>
            </a:r>
            <a:endParaRPr lang="en-US" sz="2400" b="1" u="sng">
              <a:solidFill>
                <a:schemeClr val="bg1"/>
              </a:solidFill>
              <a:latin typeface="Times New Roman" pitchFamily="18" charset="0"/>
            </a:endParaRPr>
          </a:p>
        </p:txBody>
      </p:sp>
      <p:sp>
        <p:nvSpPr>
          <p:cNvPr id="100359" name="WordArt 7"/>
          <p:cNvSpPr>
            <a:spLocks noChangeArrowheads="1" noChangeShapeType="1" noTextEdit="1"/>
          </p:cNvSpPr>
          <p:nvPr/>
        </p:nvSpPr>
        <p:spPr bwMode="auto">
          <a:xfrm>
            <a:off x="7467600" y="4953001"/>
            <a:ext cx="2743200" cy="746125"/>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ctr"/>
            <a:r>
              <a:rPr lang="en-US" sz="3600" kern="10">
                <a:ln w="9525">
                  <a:round/>
                  <a:headEnd/>
                  <a:tailEnd/>
                </a:ln>
                <a:gradFill rotWithShape="0">
                  <a:gsLst>
                    <a:gs pos="0">
                      <a:srgbClr val="FF3399"/>
                    </a:gs>
                    <a:gs pos="25000">
                      <a:srgbClr val="FF6633"/>
                    </a:gs>
                    <a:gs pos="50000">
                      <a:srgbClr val="FFFF00"/>
                    </a:gs>
                    <a:gs pos="75000">
                      <a:srgbClr val="01A78F"/>
                    </a:gs>
                    <a:gs pos="100000">
                      <a:srgbClr val="3366FF"/>
                    </a:gs>
                  </a:gsLst>
                  <a:lin ang="5400000" scaled="1"/>
                </a:gradFill>
                <a:latin typeface="Times New Roman"/>
                <a:cs typeface="Times New Roman"/>
              </a:rPr>
              <a:t>Correct!</a:t>
            </a:r>
          </a:p>
        </p:txBody>
      </p:sp>
      <p:pic>
        <p:nvPicPr>
          <p:cNvPr id="100360" name="Picture 8">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6" cstate="print"/>
          <a:srcRect/>
          <a:stretch>
            <a:fillRect/>
          </a:stretch>
        </p:blipFill>
        <p:spPr bwMode="auto">
          <a:xfrm>
            <a:off x="9525000" y="5943600"/>
            <a:ext cx="304800" cy="304800"/>
          </a:xfrm>
          <a:prstGeom prst="rect">
            <a:avLst/>
          </a:prstGeom>
          <a:noFill/>
        </p:spPr>
      </p:pic>
    </p:spTree>
    <p:extLst>
      <p:ext uri="{BB962C8B-B14F-4D97-AF65-F5344CB8AC3E}">
        <p14:creationId xmlns:p14="http://schemas.microsoft.com/office/powerpoint/2010/main" val="4006596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100358"/>
                                        </p:tgtEl>
                                        <p:attrNameLst>
                                          <p:attrName>style.visibility</p:attrName>
                                        </p:attrNameLst>
                                      </p:cBhvr>
                                      <p:to>
                                        <p:strVal val="visible"/>
                                      </p:to>
                                    </p:set>
                                    <p:animEffect transition="in" filter="randombar(vertical)">
                                      <p:cBhvr>
                                        <p:cTn id="7" dur="500"/>
                                        <p:tgtEl>
                                          <p:spTgt spid="100358"/>
                                        </p:tgtEl>
                                      </p:cBhvr>
                                    </p:animEffect>
                                  </p:childTnLst>
                                </p:cTn>
                              </p:par>
                            </p:childTnLst>
                          </p:cTn>
                        </p:par>
                        <p:par>
                          <p:cTn id="8" fill="hold">
                            <p:stCondLst>
                              <p:cond delay="500"/>
                            </p:stCondLst>
                            <p:childTnLst>
                              <p:par>
                                <p:cTn id="9" presetID="22" presetClass="entr" presetSubtype="1" fill="hold" grpId="0" nodeType="afterEffect">
                                  <p:stCondLst>
                                    <p:cond delay="2000"/>
                                  </p:stCondLst>
                                  <p:childTnLst>
                                    <p:set>
                                      <p:cBhvr>
                                        <p:cTn id="10" dur="1" fill="hold">
                                          <p:stCondLst>
                                            <p:cond delay="0"/>
                                          </p:stCondLst>
                                        </p:cTn>
                                        <p:tgtEl>
                                          <p:spTgt spid="100359"/>
                                        </p:tgtEl>
                                        <p:attrNameLst>
                                          <p:attrName>style.visibility</p:attrName>
                                        </p:attrNameLst>
                                      </p:cBhvr>
                                      <p:to>
                                        <p:strVal val="visible"/>
                                      </p:to>
                                    </p:set>
                                    <p:animEffect transition="in" filter="wipe(up)">
                                      <p:cBhvr>
                                        <p:cTn id="11" dur="500"/>
                                        <p:tgtEl>
                                          <p:spTgt spid="100359"/>
                                        </p:tgtEl>
                                      </p:cBhvr>
                                    </p:animEffect>
                                  </p:childTnLst>
                                </p:cTn>
                              </p:par>
                            </p:childTnLst>
                          </p:cTn>
                        </p:par>
                        <p:par>
                          <p:cTn id="12" fill="hold">
                            <p:stCondLst>
                              <p:cond delay="3000"/>
                            </p:stCondLst>
                            <p:childTnLst>
                              <p:par>
                                <p:cTn id="13" presetID="1" presetClass="mediacall" presetSubtype="0" fill="hold" nodeType="afterEffect">
                                  <p:stCondLst>
                                    <p:cond delay="0"/>
                                  </p:stCondLst>
                                  <p:childTnLst>
                                    <p:cmd type="call" cmd="playFrom(0.0)">
                                      <p:cBhvr>
                                        <p:cTn id="14" dur="2268" fill="hold"/>
                                        <p:tgtEl>
                                          <p:spTgt spid="10036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5" fill="hold" display="0">
                  <p:stCondLst>
                    <p:cond delay="indefinite"/>
                  </p:stCondLst>
                  <p:endCondLst>
                    <p:cond evt="onNext" delay="0">
                      <p:tgtEl>
                        <p:sldTgt/>
                      </p:tgtEl>
                    </p:cond>
                    <p:cond evt="onPrev" delay="0">
                      <p:tgtEl>
                        <p:sldTgt/>
                      </p:tgtEl>
                    </p:cond>
                    <p:cond evt="onStopAudio" delay="0">
                      <p:tgtEl>
                        <p:sldTgt/>
                      </p:tgtEl>
                    </p:cond>
                  </p:endCondLst>
                </p:cTn>
                <p:tgtEl>
                  <p:spTgt spid="100360"/>
                </p:tgtEl>
              </p:cMediaNode>
            </p:audio>
          </p:childTnLst>
        </p:cTn>
      </p:par>
    </p:tnLst>
    <p:bldLst>
      <p:bldP spid="100358" grpId="0" animBg="1"/>
      <p:bldP spid="10035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3022899"/>
            <a:ext cx="10820400" cy="3195786"/>
          </a:xfrm>
        </p:spPr>
        <p:txBody>
          <a:bodyPr/>
          <a:lstStyle/>
          <a:p>
            <a:r>
              <a:rPr lang="en-US" dirty="0" smtClean="0"/>
              <a:t>Medical </a:t>
            </a:r>
            <a:r>
              <a:rPr lang="en-US" dirty="0"/>
              <a:t>records in hospitals or other public facilities </a:t>
            </a:r>
            <a:r>
              <a:rPr lang="en-US" dirty="0" smtClean="0"/>
              <a:t>are owned </a:t>
            </a:r>
            <a:r>
              <a:rPr lang="en-US" dirty="0"/>
              <a:t>by the </a:t>
            </a:r>
            <a:r>
              <a:rPr lang="en-US" dirty="0">
                <a:solidFill>
                  <a:schemeClr val="accent1"/>
                </a:solidFill>
              </a:rPr>
              <a:t>hospital </a:t>
            </a:r>
            <a:r>
              <a:rPr lang="en-US" dirty="0" smtClean="0">
                <a:solidFill>
                  <a:schemeClr val="accent1"/>
                </a:solidFill>
              </a:rPr>
              <a:t>or health authority</a:t>
            </a:r>
            <a:r>
              <a:rPr lang="en-US" dirty="0" smtClean="0"/>
              <a:t>, while the </a:t>
            </a:r>
            <a:r>
              <a:rPr lang="en-US" dirty="0" smtClean="0">
                <a:solidFill>
                  <a:schemeClr val="accent1"/>
                </a:solidFill>
              </a:rPr>
              <a:t>information</a:t>
            </a:r>
            <a:r>
              <a:rPr lang="en-US" dirty="0" smtClean="0"/>
              <a:t> included are owned to the </a:t>
            </a:r>
            <a:r>
              <a:rPr lang="en-US" dirty="0" smtClean="0">
                <a:solidFill>
                  <a:schemeClr val="accent1"/>
                </a:solidFill>
              </a:rPr>
              <a:t>patient</a:t>
            </a:r>
            <a:r>
              <a:rPr lang="en-US" dirty="0" smtClean="0"/>
              <a:t>.</a:t>
            </a:r>
          </a:p>
          <a:p>
            <a:r>
              <a:rPr lang="en-US" dirty="0" smtClean="0"/>
              <a:t>The </a:t>
            </a:r>
            <a:r>
              <a:rPr lang="en-US" u="sng" dirty="0" smtClean="0">
                <a:solidFill>
                  <a:schemeClr val="accent1"/>
                </a:solidFill>
              </a:rPr>
              <a:t>patient has the right </a:t>
            </a:r>
            <a:r>
              <a:rPr lang="en-US" dirty="0"/>
              <a:t>to access the </a:t>
            </a:r>
            <a:r>
              <a:rPr lang="en-US" dirty="0" smtClean="0"/>
              <a:t>records if he need information </a:t>
            </a:r>
            <a:r>
              <a:rPr lang="en-US" dirty="0"/>
              <a:t>for insurance or </a:t>
            </a:r>
            <a:r>
              <a:rPr lang="en-US" dirty="0" smtClean="0"/>
              <a:t>Medicare funding purposes. </a:t>
            </a:r>
          </a:p>
          <a:p>
            <a:endParaRPr lang="en-US" dirty="0"/>
          </a:p>
          <a:p>
            <a:endParaRPr lang="en-US" dirty="0"/>
          </a:p>
        </p:txBody>
      </p:sp>
      <p:sp>
        <p:nvSpPr>
          <p:cNvPr id="4" name="Title 3"/>
          <p:cNvSpPr>
            <a:spLocks noGrp="1"/>
          </p:cNvSpPr>
          <p:nvPr>
            <p:ph type="title"/>
          </p:nvPr>
        </p:nvSpPr>
        <p:spPr>
          <a:xfrm>
            <a:off x="1721224" y="1097860"/>
            <a:ext cx="9516035" cy="1774432"/>
          </a:xfrm>
        </p:spPr>
        <p:txBody>
          <a:bodyPr>
            <a:normAutofit fontScale="90000"/>
          </a:bodyPr>
          <a:lstStyle/>
          <a:p>
            <a:pPr algn="ctr"/>
            <a:r>
              <a:rPr lang="en-US" sz="4900" dirty="0">
                <a:ln w="0"/>
                <a:solidFill>
                  <a:schemeClr val="accent1"/>
                </a:solidFill>
                <a:effectLst>
                  <a:reflection blurRad="6350" stA="53000" endA="300" endPos="35500" dir="5400000" sy="-90000" algn="bl" rotWithShape="0"/>
                </a:effectLst>
              </a:rPr>
              <a:t>Who owns the medical record?</a:t>
            </a:r>
            <a:br>
              <a:rPr lang="en-US" sz="4900" dirty="0">
                <a:ln w="0"/>
                <a:solidFill>
                  <a:schemeClr val="accent1"/>
                </a:solidFill>
                <a:effectLst>
                  <a:reflection blurRad="6350" stA="53000" endA="300" endPos="35500" dir="5400000" sy="-90000" algn="bl" rotWithShape="0"/>
                </a:effectLst>
              </a:rPr>
            </a:br>
            <a:endParaRPr lang="en-US" dirty="0"/>
          </a:p>
        </p:txBody>
      </p:sp>
      <p:pic>
        <p:nvPicPr>
          <p:cNvPr id="5" name="Picture 4"/>
          <p:cNvPicPr>
            <a:picLocks noChangeAspect="1"/>
          </p:cNvPicPr>
          <p:nvPr/>
        </p:nvPicPr>
        <p:blipFill>
          <a:blip r:embed="rId2"/>
          <a:stretch>
            <a:fillRect/>
          </a:stretch>
        </p:blipFill>
        <p:spPr>
          <a:xfrm>
            <a:off x="7476566" y="4496696"/>
            <a:ext cx="3760694" cy="2361303"/>
          </a:xfrm>
          <a:prstGeom prst="rect">
            <a:avLst/>
          </a:prstGeom>
        </p:spPr>
      </p:pic>
    </p:spTree>
    <p:extLst>
      <p:ext uri="{BB962C8B-B14F-4D97-AF65-F5344CB8AC3E}">
        <p14:creationId xmlns:p14="http://schemas.microsoft.com/office/powerpoint/2010/main" val="10064159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0312" y="901532"/>
            <a:ext cx="9041027" cy="1293028"/>
          </a:xfrm>
        </p:spPr>
        <p:txBody>
          <a:bodyPr>
            <a:normAutofit/>
          </a:bodyPr>
          <a:lstStyle/>
          <a:p>
            <a:pPr algn="l"/>
            <a:r>
              <a:rPr lang="en-US" b="1" dirty="0"/>
              <a:t>Functions of a Medical Record Department</a:t>
            </a:r>
            <a:endParaRPr lang="en-US" dirty="0"/>
          </a:p>
        </p:txBody>
      </p:sp>
      <p:sp>
        <p:nvSpPr>
          <p:cNvPr id="3" name="Content Placeholder 2"/>
          <p:cNvSpPr>
            <a:spLocks noGrp="1"/>
          </p:cNvSpPr>
          <p:nvPr>
            <p:ph idx="1"/>
          </p:nvPr>
        </p:nvSpPr>
        <p:spPr>
          <a:xfrm>
            <a:off x="685800" y="2342841"/>
            <a:ext cx="10820400" cy="4024125"/>
          </a:xfrm>
        </p:spPr>
        <p:txBody>
          <a:bodyPr>
            <a:normAutofit/>
          </a:bodyPr>
          <a:lstStyle/>
          <a:p>
            <a:pPr marL="0" indent="0">
              <a:buNone/>
            </a:pPr>
            <a:r>
              <a:rPr lang="en-US" dirty="0" smtClean="0"/>
              <a:t>1. Admission </a:t>
            </a:r>
            <a:r>
              <a:rPr lang="en-US" dirty="0"/>
              <a:t>and Discharge </a:t>
            </a:r>
            <a:r>
              <a:rPr lang="en-US" dirty="0" smtClean="0"/>
              <a:t>procedure, </a:t>
            </a:r>
            <a:r>
              <a:rPr lang="en-US" dirty="0"/>
              <a:t>and completion of medical </a:t>
            </a:r>
            <a:r>
              <a:rPr lang="en-US" dirty="0" smtClean="0"/>
              <a:t>         </a:t>
            </a:r>
            <a:r>
              <a:rPr lang="en-US" dirty="0" smtClean="0">
                <a:solidFill>
                  <a:schemeClr val="bg1"/>
                </a:solidFill>
              </a:rPr>
              <a:t>w</a:t>
            </a:r>
            <a:r>
              <a:rPr lang="en-US" dirty="0" smtClean="0"/>
              <a:t>   records </a:t>
            </a:r>
            <a:r>
              <a:rPr lang="en-US" dirty="0"/>
              <a:t>after an inpatient has been discharged or died.</a:t>
            </a:r>
          </a:p>
          <a:p>
            <a:pPr marL="0" indent="0">
              <a:buNone/>
            </a:pPr>
            <a:r>
              <a:rPr lang="en-US" dirty="0" smtClean="0"/>
              <a:t>2. </a:t>
            </a:r>
            <a:r>
              <a:rPr lang="en-US" dirty="0" smtClean="0">
                <a:solidFill>
                  <a:schemeClr val="accent1"/>
                </a:solidFill>
              </a:rPr>
              <a:t>Collecting</a:t>
            </a:r>
            <a:r>
              <a:rPr lang="en-US" dirty="0" smtClean="0"/>
              <a:t>:</a:t>
            </a:r>
          </a:p>
          <a:p>
            <a:r>
              <a:rPr lang="en-US" dirty="0" smtClean="0"/>
              <a:t>To collect and document all </a:t>
            </a:r>
            <a:r>
              <a:rPr lang="en-US" dirty="0"/>
              <a:t>the </a:t>
            </a:r>
            <a:r>
              <a:rPr lang="en-US" dirty="0" smtClean="0"/>
              <a:t>administrative</a:t>
            </a:r>
            <a:r>
              <a:rPr lang="en-US" dirty="0"/>
              <a:t>, medical and </a:t>
            </a:r>
            <a:r>
              <a:rPr lang="en-US" dirty="0" smtClean="0"/>
              <a:t>technical forms about the patient , including his identification </a:t>
            </a:r>
            <a:r>
              <a:rPr lang="en-US" dirty="0"/>
              <a:t>and the development </a:t>
            </a:r>
            <a:r>
              <a:rPr lang="en-US" dirty="0" smtClean="0"/>
              <a:t>and maintenance </a:t>
            </a:r>
            <a:r>
              <a:rPr lang="en-US" dirty="0"/>
              <a:t>of the </a:t>
            </a:r>
            <a:r>
              <a:rPr lang="en-US" u="sng" dirty="0">
                <a:solidFill>
                  <a:schemeClr val="accent1"/>
                </a:solidFill>
              </a:rPr>
              <a:t>master patient index </a:t>
            </a:r>
            <a:r>
              <a:rPr lang="en-US" dirty="0"/>
              <a:t>(MPI</a:t>
            </a:r>
            <a:r>
              <a:rPr lang="en-US" dirty="0" smtClean="0"/>
              <a:t>).</a:t>
            </a:r>
          </a:p>
          <a:p>
            <a:pPr marL="0" indent="0">
              <a:buNone/>
            </a:pPr>
            <a:r>
              <a:rPr lang="en-US" dirty="0" smtClean="0"/>
              <a:t>2. </a:t>
            </a:r>
            <a:r>
              <a:rPr lang="en-US" dirty="0" smtClean="0">
                <a:solidFill>
                  <a:schemeClr val="accent1"/>
                </a:solidFill>
              </a:rPr>
              <a:t>Organizing</a:t>
            </a:r>
            <a:r>
              <a:rPr lang="en-US" dirty="0"/>
              <a:t>:</a:t>
            </a:r>
          </a:p>
          <a:p>
            <a:r>
              <a:rPr lang="en-US" dirty="0"/>
              <a:t>Means the process of </a:t>
            </a:r>
            <a:r>
              <a:rPr lang="en-US" b="1" dirty="0">
                <a:solidFill>
                  <a:schemeClr val="accent1"/>
                </a:solidFill>
              </a:rPr>
              <a:t>arranging</a:t>
            </a:r>
            <a:r>
              <a:rPr lang="en-US" dirty="0"/>
              <a:t> the documents inside the patient's medical record, abstracting the essential information from them, classify, code and take the necessary data to facilitate the process to bring up to it in an easy, practical way with less time and effort as possible.</a:t>
            </a:r>
          </a:p>
          <a:p>
            <a:pPr marL="514350" indent="-514350">
              <a:buFont typeface="+mj-lt"/>
              <a:buAutoNum type="arabicPeriod"/>
            </a:pPr>
            <a:endParaRPr lang="en-US" dirty="0" smtClean="0"/>
          </a:p>
        </p:txBody>
      </p:sp>
      <p:pic>
        <p:nvPicPr>
          <p:cNvPr id="4" name="Picture 3"/>
          <p:cNvPicPr>
            <a:picLocks noChangeAspect="1"/>
          </p:cNvPicPr>
          <p:nvPr/>
        </p:nvPicPr>
        <p:blipFill>
          <a:blip r:embed="rId2"/>
          <a:stretch>
            <a:fillRect/>
          </a:stretch>
        </p:blipFill>
        <p:spPr>
          <a:xfrm>
            <a:off x="103231" y="116618"/>
            <a:ext cx="2619375" cy="1743075"/>
          </a:xfrm>
          <a:prstGeom prst="rect">
            <a:avLst/>
          </a:prstGeom>
        </p:spPr>
      </p:pic>
    </p:spTree>
    <p:extLst>
      <p:ext uri="{BB962C8B-B14F-4D97-AF65-F5344CB8AC3E}">
        <p14:creationId xmlns:p14="http://schemas.microsoft.com/office/powerpoint/2010/main" val="16079268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Functions of a Medical Record </a:t>
            </a:r>
            <a:r>
              <a:rPr lang="en-US" b="1" dirty="0" smtClean="0"/>
              <a:t>Department – </a:t>
            </a:r>
            <a:r>
              <a:rPr lang="en-US" sz="2200" b="1" dirty="0"/>
              <a:t>cont.</a:t>
            </a:r>
            <a:endParaRPr lang="en-US" dirty="0"/>
          </a:p>
        </p:txBody>
      </p:sp>
      <p:sp>
        <p:nvSpPr>
          <p:cNvPr id="3" name="Content Placeholder 2"/>
          <p:cNvSpPr>
            <a:spLocks noGrp="1"/>
          </p:cNvSpPr>
          <p:nvPr>
            <p:ph idx="1"/>
          </p:nvPr>
        </p:nvSpPr>
        <p:spPr>
          <a:xfrm>
            <a:off x="1129553" y="2057401"/>
            <a:ext cx="9081247" cy="4611958"/>
          </a:xfrm>
        </p:spPr>
        <p:txBody>
          <a:bodyPr>
            <a:normAutofit lnSpcReduction="10000"/>
          </a:bodyPr>
          <a:lstStyle/>
          <a:p>
            <a:pPr marL="0" indent="0">
              <a:buNone/>
            </a:pPr>
            <a:r>
              <a:rPr lang="en-US" dirty="0" smtClean="0"/>
              <a:t>4. </a:t>
            </a:r>
            <a:r>
              <a:rPr lang="en-US" dirty="0" smtClean="0">
                <a:solidFill>
                  <a:schemeClr val="accent1"/>
                </a:solidFill>
              </a:rPr>
              <a:t>Storage</a:t>
            </a:r>
            <a:r>
              <a:rPr lang="en-US" dirty="0" smtClean="0"/>
              <a:t>: </a:t>
            </a:r>
          </a:p>
          <a:p>
            <a:pPr marL="0" indent="0">
              <a:buNone/>
            </a:pPr>
            <a:r>
              <a:rPr lang="en-US" dirty="0" smtClean="0"/>
              <a:t>Medical records should be stored </a:t>
            </a:r>
            <a:r>
              <a:rPr lang="en-US" dirty="0"/>
              <a:t>in a </a:t>
            </a:r>
            <a:r>
              <a:rPr lang="en-US" u="sng" dirty="0">
                <a:solidFill>
                  <a:schemeClr val="accent1"/>
                </a:solidFill>
              </a:rPr>
              <a:t>safe and secure </a:t>
            </a:r>
            <a:r>
              <a:rPr lang="en-US" u="sng" dirty="0" smtClean="0">
                <a:solidFill>
                  <a:schemeClr val="accent1"/>
                </a:solidFill>
              </a:rPr>
              <a:t>environment.</a:t>
            </a:r>
            <a:r>
              <a:rPr lang="en-US" dirty="0"/>
              <a:t> </a:t>
            </a:r>
            <a:r>
              <a:rPr lang="en-US" dirty="0" smtClean="0"/>
              <a:t>The department must develop records management protocols </a:t>
            </a:r>
            <a:r>
              <a:rPr lang="en-US" dirty="0"/>
              <a:t>to regulate who may gain access to records </a:t>
            </a:r>
            <a:r>
              <a:rPr lang="en-US" dirty="0" smtClean="0"/>
              <a:t>and what </a:t>
            </a:r>
            <a:r>
              <a:rPr lang="en-US" dirty="0"/>
              <a:t>they may do according to their role, </a:t>
            </a:r>
            <a:r>
              <a:rPr lang="en-US" dirty="0" smtClean="0"/>
              <a:t>responsibilities, and develop a protocol to make it easy handled if needed. Also to make a proper process to store any inactive record.</a:t>
            </a:r>
            <a:r>
              <a:rPr lang="en-US" dirty="0"/>
              <a:t> </a:t>
            </a:r>
            <a:endParaRPr lang="en-US" dirty="0" smtClean="0"/>
          </a:p>
          <a:p>
            <a:pPr marL="0" indent="0">
              <a:buNone/>
            </a:pPr>
            <a:r>
              <a:rPr lang="en-US" dirty="0" smtClean="0"/>
              <a:t>5. </a:t>
            </a:r>
            <a:r>
              <a:rPr lang="en-US" dirty="0" smtClean="0">
                <a:solidFill>
                  <a:schemeClr val="accent1"/>
                </a:solidFill>
              </a:rPr>
              <a:t>Retrieval</a:t>
            </a:r>
            <a:r>
              <a:rPr lang="en-US" dirty="0"/>
              <a:t>:</a:t>
            </a:r>
          </a:p>
          <a:p>
            <a:pPr marL="0" indent="0">
              <a:buNone/>
            </a:pPr>
            <a:r>
              <a:rPr lang="en-US" dirty="0" smtClean="0"/>
              <a:t>To </a:t>
            </a:r>
            <a:r>
              <a:rPr lang="en-US" dirty="0"/>
              <a:t>retrieve the medical records for patient care and other authorized use.</a:t>
            </a:r>
          </a:p>
          <a:p>
            <a:pPr marL="0" indent="0">
              <a:buNone/>
            </a:pPr>
            <a:r>
              <a:rPr lang="en-US" dirty="0"/>
              <a:t>6. </a:t>
            </a:r>
            <a:r>
              <a:rPr lang="en-US" dirty="0">
                <a:solidFill>
                  <a:schemeClr val="accent1"/>
                </a:solidFill>
              </a:rPr>
              <a:t>Dissemination</a:t>
            </a:r>
            <a:r>
              <a:rPr lang="en-US" dirty="0"/>
              <a:t>: </a:t>
            </a:r>
          </a:p>
          <a:p>
            <a:pPr marL="0" indent="0">
              <a:buNone/>
            </a:pPr>
            <a:r>
              <a:rPr lang="en-US" dirty="0"/>
              <a:t>By providing the required information for any internal or external side.</a:t>
            </a:r>
          </a:p>
          <a:p>
            <a:pPr marL="0" indent="0">
              <a:buNone/>
            </a:pPr>
            <a:endParaRPr lang="en-US" dirty="0"/>
          </a:p>
        </p:txBody>
      </p:sp>
      <p:pic>
        <p:nvPicPr>
          <p:cNvPr id="4" name="Picture 3"/>
          <p:cNvPicPr>
            <a:picLocks noChangeAspect="1"/>
          </p:cNvPicPr>
          <p:nvPr/>
        </p:nvPicPr>
        <p:blipFill>
          <a:blip r:embed="rId2"/>
          <a:stretch>
            <a:fillRect/>
          </a:stretch>
        </p:blipFill>
        <p:spPr>
          <a:xfrm>
            <a:off x="0" y="0"/>
            <a:ext cx="2619375" cy="1743075"/>
          </a:xfrm>
          <a:prstGeom prst="rect">
            <a:avLst/>
          </a:prstGeom>
        </p:spPr>
      </p:pic>
    </p:spTree>
    <p:extLst>
      <p:ext uri="{BB962C8B-B14F-4D97-AF65-F5344CB8AC3E}">
        <p14:creationId xmlns:p14="http://schemas.microsoft.com/office/powerpoint/2010/main" val="32164387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نتيجة بحث الصور عن ‪ques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2577" y="2044588"/>
            <a:ext cx="5449159" cy="3893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9265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ChangeArrowheads="1"/>
          </p:cNvSpPr>
          <p:nvPr/>
        </p:nvSpPr>
        <p:spPr bwMode="auto">
          <a:xfrm>
            <a:off x="1981200" y="0"/>
            <a:ext cx="8686800" cy="1143000"/>
          </a:xfrm>
          <a:prstGeom prst="rect">
            <a:avLst/>
          </a:prstGeom>
          <a:noFill/>
          <a:ln w="9525">
            <a:noFill/>
            <a:miter lim="800000"/>
            <a:headEnd/>
            <a:tailEnd/>
          </a:ln>
          <a:effectLst/>
        </p:spPr>
        <p:txBody>
          <a:bodyPr anchor="b"/>
          <a:lstStyle/>
          <a:p>
            <a:pPr eaLnBrk="1" hangingPunct="1"/>
            <a:endParaRPr lang="en-US" sz="4800" b="1">
              <a:solidFill>
                <a:schemeClr val="tx2"/>
              </a:solidFill>
              <a:latin typeface="Times New Roman" pitchFamily="18" charset="0"/>
            </a:endParaRPr>
          </a:p>
        </p:txBody>
      </p:sp>
      <p:sp>
        <p:nvSpPr>
          <p:cNvPr id="7174" name="Text Box 6"/>
          <p:cNvSpPr txBox="1">
            <a:spLocks noChangeArrowheads="1"/>
          </p:cNvSpPr>
          <p:nvPr/>
        </p:nvSpPr>
        <p:spPr bwMode="auto">
          <a:xfrm>
            <a:off x="2611016" y="3112673"/>
            <a:ext cx="7427168" cy="2677656"/>
          </a:xfrm>
          <a:prstGeom prst="rect">
            <a:avLst/>
          </a:prstGeom>
          <a:noFill/>
          <a:ln w="9525">
            <a:noFill/>
            <a:miter lim="800000"/>
            <a:headEnd/>
            <a:tailEnd/>
          </a:ln>
          <a:effectLst/>
        </p:spPr>
        <p:txBody>
          <a:bodyPr wrap="square">
            <a:spAutoFit/>
          </a:bodyPr>
          <a:lstStyle/>
          <a:p>
            <a:pPr marL="576263" indent="-576263">
              <a:buFontTx/>
              <a:buAutoNum type="arabicPlain"/>
              <a:tabLst>
                <a:tab pos="630238" algn="l"/>
              </a:tabLst>
            </a:pPr>
            <a:r>
              <a:rPr lang="en-US" sz="2800" b="1" cap="all" dirty="0">
                <a:ln w="12700">
                  <a:solidFill>
                    <a:schemeClr val="accent3">
                      <a:lumMod val="50000"/>
                    </a:schemeClr>
                  </a:solidFill>
                  <a:prstDash val="solid"/>
                </a:ln>
                <a:effectLst>
                  <a:innerShdw blurRad="177800">
                    <a:schemeClr val="accent3">
                      <a:lumMod val="50000"/>
                    </a:schemeClr>
                  </a:innerShdw>
                </a:effectLst>
                <a:latin typeface="Arabic Typesetting" panose="03020402040406030203" pitchFamily="66" charset="-78"/>
                <a:cs typeface="Arabic Typesetting" panose="03020402040406030203" pitchFamily="66" charset="-78"/>
              </a:rPr>
              <a:t>Explain WHAT IS MEDICAL RECORD ?</a:t>
            </a:r>
          </a:p>
          <a:p>
            <a:pPr marL="576263" indent="-576263">
              <a:buAutoNum type="arabicPlain"/>
              <a:tabLst>
                <a:tab pos="630238" algn="l"/>
              </a:tabLst>
            </a:pPr>
            <a:r>
              <a:rPr lang="en-US" sz="2800" b="1" cap="all" dirty="0" smtClean="0">
                <a:ln w="12700">
                  <a:solidFill>
                    <a:schemeClr val="accent3">
                      <a:lumMod val="50000"/>
                    </a:schemeClr>
                  </a:solidFill>
                  <a:prstDash val="solid"/>
                </a:ln>
                <a:effectLst>
                  <a:innerShdw blurRad="177800">
                    <a:schemeClr val="accent3">
                      <a:lumMod val="50000"/>
                    </a:schemeClr>
                  </a:innerShdw>
                </a:effectLst>
                <a:latin typeface="Arabic Typesetting" panose="03020402040406030203" pitchFamily="66" charset="-78"/>
                <a:cs typeface="Arabic Typesetting" panose="03020402040406030203" pitchFamily="66" charset="-78"/>
              </a:rPr>
              <a:t>Purposes </a:t>
            </a:r>
            <a:r>
              <a:rPr lang="en-US" sz="2800" b="1" cap="all" dirty="0">
                <a:ln w="12700">
                  <a:solidFill>
                    <a:schemeClr val="accent3">
                      <a:lumMod val="50000"/>
                    </a:schemeClr>
                  </a:solidFill>
                  <a:prstDash val="solid"/>
                </a:ln>
                <a:effectLst>
                  <a:innerShdw blurRad="177800">
                    <a:schemeClr val="accent3">
                      <a:lumMod val="50000"/>
                    </a:schemeClr>
                  </a:innerShdw>
                </a:effectLst>
                <a:latin typeface="Arabic Typesetting" panose="03020402040406030203" pitchFamily="66" charset="-78"/>
                <a:cs typeface="Arabic Typesetting" panose="03020402040406030203" pitchFamily="66" charset="-78"/>
              </a:rPr>
              <a:t>of the medical record</a:t>
            </a:r>
          </a:p>
          <a:p>
            <a:pPr marL="576263" indent="-576263">
              <a:buAutoNum type="arabicPlain"/>
              <a:tabLst>
                <a:tab pos="630238" algn="l"/>
              </a:tabLst>
            </a:pPr>
            <a:r>
              <a:rPr lang="en-US" sz="2800" b="1" cap="all" dirty="0">
                <a:ln w="12700">
                  <a:solidFill>
                    <a:schemeClr val="accent3">
                      <a:lumMod val="50000"/>
                    </a:schemeClr>
                  </a:solidFill>
                  <a:prstDash val="solid"/>
                </a:ln>
                <a:effectLst>
                  <a:innerShdw blurRad="177800">
                    <a:schemeClr val="accent3">
                      <a:lumMod val="50000"/>
                    </a:schemeClr>
                  </a:innerShdw>
                </a:effectLst>
                <a:latin typeface="Arabic Typesetting" panose="03020402040406030203" pitchFamily="66" charset="-78"/>
                <a:cs typeface="Arabic Typesetting" panose="03020402040406030203" pitchFamily="66" charset="-78"/>
              </a:rPr>
              <a:t>Standard Chart Information</a:t>
            </a:r>
          </a:p>
          <a:p>
            <a:pPr marL="576263" indent="-576263">
              <a:buAutoNum type="arabicPlain"/>
              <a:tabLst>
                <a:tab pos="630238" algn="l"/>
              </a:tabLst>
            </a:pPr>
            <a:r>
              <a:rPr lang="en-US" sz="2800" b="1" cap="all" dirty="0">
                <a:ln w="12700">
                  <a:solidFill>
                    <a:schemeClr val="accent3">
                      <a:lumMod val="50000"/>
                    </a:schemeClr>
                  </a:solidFill>
                  <a:prstDash val="solid"/>
                </a:ln>
                <a:effectLst>
                  <a:innerShdw blurRad="177800">
                    <a:schemeClr val="accent3">
                      <a:lumMod val="50000"/>
                    </a:schemeClr>
                  </a:innerShdw>
                </a:effectLst>
                <a:latin typeface="Arabic Typesetting" panose="03020402040406030203" pitchFamily="66" charset="-78"/>
                <a:cs typeface="Arabic Typesetting" panose="03020402040406030203" pitchFamily="66" charset="-78"/>
              </a:rPr>
              <a:t>Roles of Documenting the Medical Records</a:t>
            </a:r>
          </a:p>
          <a:p>
            <a:pPr marL="576263" indent="-576263">
              <a:buAutoNum type="arabicPlain"/>
              <a:tabLst>
                <a:tab pos="630238" algn="l"/>
              </a:tabLst>
            </a:pPr>
            <a:endParaRPr lang="en-US" sz="2800" cap="all" dirty="0">
              <a:latin typeface="Arabic Typesetting" panose="03020402040406030203" pitchFamily="66" charset="-78"/>
              <a:cs typeface="Arabic Typesetting" panose="03020402040406030203" pitchFamily="66" charset="-78"/>
            </a:endParaRPr>
          </a:p>
          <a:p>
            <a:pPr marL="576263" indent="-576263">
              <a:buAutoNum type="arabicPlain"/>
              <a:tabLst>
                <a:tab pos="630238" algn="l"/>
              </a:tabLst>
            </a:pPr>
            <a:endParaRPr lang="en-US" sz="2800" cap="all" dirty="0">
              <a:latin typeface="Arabic Typesetting" panose="03020402040406030203" pitchFamily="66" charset="-78"/>
              <a:cs typeface="Arabic Typesetting" panose="03020402040406030203" pitchFamily="66" charset="-78"/>
            </a:endParaRPr>
          </a:p>
        </p:txBody>
      </p:sp>
      <p:sp>
        <p:nvSpPr>
          <p:cNvPr id="7175" name="Rectangle 7"/>
          <p:cNvSpPr>
            <a:spLocks noGrp="1" noChangeArrowheads="1"/>
          </p:cNvSpPr>
          <p:nvPr>
            <p:ph type="title" idx="4294967295"/>
          </p:nvPr>
        </p:nvSpPr>
        <p:spPr>
          <a:xfrm>
            <a:off x="3505200" y="187325"/>
            <a:ext cx="7162800" cy="1219200"/>
          </a:xfrm>
        </p:spPr>
        <p:txBody>
          <a:bodyPr/>
          <a:lstStyle/>
          <a:p>
            <a:r>
              <a:rPr lang="en-US" dirty="0"/>
              <a:t>Learning Outcomes</a:t>
            </a:r>
          </a:p>
        </p:txBody>
      </p:sp>
      <p:pic>
        <p:nvPicPr>
          <p:cNvPr id="2" name="Picture 1"/>
          <p:cNvPicPr>
            <a:picLocks noChangeAspect="1"/>
          </p:cNvPicPr>
          <p:nvPr/>
        </p:nvPicPr>
        <p:blipFill>
          <a:blip r:embed="rId3"/>
          <a:stretch>
            <a:fillRect/>
          </a:stretch>
        </p:blipFill>
        <p:spPr>
          <a:xfrm>
            <a:off x="8938046" y="1877598"/>
            <a:ext cx="2200275" cy="1943100"/>
          </a:xfrm>
          <a:prstGeom prst="rect">
            <a:avLst/>
          </a:prstGeom>
        </p:spPr>
      </p:pic>
    </p:spTree>
    <p:extLst>
      <p:ext uri="{BB962C8B-B14F-4D97-AF65-F5344CB8AC3E}">
        <p14:creationId xmlns:p14="http://schemas.microsoft.com/office/powerpoint/2010/main" val="161755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03513" y="1226372"/>
            <a:ext cx="8716963" cy="5442988"/>
          </a:xfrm>
        </p:spPr>
        <p:txBody>
          <a:bodyPr>
            <a:normAutofit/>
          </a:bodyPr>
          <a:lstStyle/>
          <a:p>
            <a:pPr marL="0" indent="0" algn="just">
              <a:buNone/>
            </a:pPr>
            <a:r>
              <a:rPr lang="en-US"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WHAT IS MEDICAL RECORD </a:t>
            </a:r>
            <a:r>
              <a:rPr lang="en-US"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t>
            </a:r>
          </a:p>
          <a:p>
            <a:pPr algn="just"/>
            <a:r>
              <a:rPr lang="en-US" dirty="0" smtClean="0"/>
              <a:t>It is a legal document providing a record of a patient's medical history and care. </a:t>
            </a:r>
          </a:p>
          <a:p>
            <a:pPr marL="0" indent="0" algn="just">
              <a:buNone/>
            </a:pPr>
            <a:r>
              <a:rPr lang="en-US" b="1" cap="all" dirty="0" smtClean="0">
                <a:ln w="6600">
                  <a:solidFill>
                    <a:schemeClr val="accent2"/>
                  </a:solidFill>
                  <a:prstDash val="solid"/>
                </a:ln>
                <a:solidFill>
                  <a:srgbClr val="FFFFFF"/>
                </a:solidFill>
                <a:effectLst>
                  <a:outerShdw dist="38100" dir="2700000" algn="tl" rotWithShape="0">
                    <a:schemeClr val="accent2"/>
                  </a:outerShdw>
                </a:effectLst>
              </a:rPr>
              <a:t>Who can document the Medical report?</a:t>
            </a:r>
          </a:p>
          <a:p>
            <a:pPr algn="just"/>
            <a:r>
              <a:rPr lang="en-US" dirty="0" smtClean="0"/>
              <a:t>Physicians, nurse practitioners, nurses and other members of the health care team may make entries in the medical record.</a:t>
            </a:r>
          </a:p>
          <a:p>
            <a:pPr marL="0" indent="0" algn="just">
              <a:buNone/>
            </a:pPr>
            <a:r>
              <a:rPr lang="en-US" b="1" cap="all" dirty="0" smtClean="0">
                <a:ln w="6600">
                  <a:solidFill>
                    <a:schemeClr val="accent2"/>
                  </a:solidFill>
                  <a:prstDash val="solid"/>
                </a:ln>
                <a:solidFill>
                  <a:schemeClr val="tx2">
                    <a:lumMod val="60000"/>
                    <a:lumOff val="40000"/>
                  </a:schemeClr>
                </a:solidFill>
                <a:effectLst>
                  <a:outerShdw dist="38100" dir="2700000" algn="tl" rotWithShape="0">
                    <a:schemeClr val="accent2"/>
                  </a:outerShdw>
                </a:effectLst>
              </a:rPr>
              <a:t>What does it include?</a:t>
            </a:r>
          </a:p>
          <a:p>
            <a:pPr algn="just"/>
            <a:r>
              <a:rPr lang="en-US" dirty="0" smtClean="0"/>
              <a:t>The medical record includes a variety of types of "</a:t>
            </a:r>
            <a:r>
              <a:rPr lang="en-US" dirty="0" smtClean="0">
                <a:solidFill>
                  <a:srgbClr val="FF0000"/>
                </a:solidFill>
              </a:rPr>
              <a:t>notes</a:t>
            </a:r>
            <a:r>
              <a:rPr lang="en-US" dirty="0" smtClean="0"/>
              <a:t>" entered over time by health care professionals, recording </a:t>
            </a:r>
            <a:r>
              <a:rPr lang="en-US" dirty="0" smtClean="0">
                <a:solidFill>
                  <a:srgbClr val="FF0000"/>
                </a:solidFill>
              </a:rPr>
              <a:t>observations</a:t>
            </a:r>
            <a:r>
              <a:rPr lang="en-US" dirty="0" smtClean="0"/>
              <a:t> and </a:t>
            </a:r>
            <a:r>
              <a:rPr lang="en-US" dirty="0" smtClean="0">
                <a:solidFill>
                  <a:srgbClr val="FF0000"/>
                </a:solidFill>
              </a:rPr>
              <a:t>administration</a:t>
            </a:r>
            <a:r>
              <a:rPr lang="en-US" dirty="0" smtClean="0"/>
              <a:t> of </a:t>
            </a:r>
            <a:r>
              <a:rPr lang="en-US" dirty="0" smtClean="0">
                <a:solidFill>
                  <a:srgbClr val="FF0000"/>
                </a:solidFill>
              </a:rPr>
              <a:t>drugs</a:t>
            </a:r>
            <a:r>
              <a:rPr lang="en-US" dirty="0" smtClean="0"/>
              <a:t> and therapies, </a:t>
            </a:r>
            <a:r>
              <a:rPr lang="en-US" dirty="0" smtClean="0">
                <a:solidFill>
                  <a:srgbClr val="FF0000"/>
                </a:solidFill>
              </a:rPr>
              <a:t>orders</a:t>
            </a:r>
            <a:r>
              <a:rPr lang="en-US" dirty="0" smtClean="0"/>
              <a:t> for the administration of drugs and therapies, </a:t>
            </a:r>
            <a:r>
              <a:rPr lang="en-US" dirty="0" smtClean="0">
                <a:solidFill>
                  <a:schemeClr val="accent4">
                    <a:lumMod val="50000"/>
                  </a:schemeClr>
                </a:solidFill>
              </a:rPr>
              <a:t>test</a:t>
            </a:r>
            <a:r>
              <a:rPr lang="en-US" dirty="0" smtClean="0"/>
              <a:t> </a:t>
            </a:r>
            <a:r>
              <a:rPr lang="en-US" dirty="0" smtClean="0">
                <a:solidFill>
                  <a:schemeClr val="accent4">
                    <a:lumMod val="50000"/>
                  </a:schemeClr>
                </a:solidFill>
              </a:rPr>
              <a:t>results</a:t>
            </a:r>
            <a:r>
              <a:rPr lang="en-US" dirty="0" smtClean="0"/>
              <a:t>, </a:t>
            </a:r>
            <a:r>
              <a:rPr lang="en-US" dirty="0" smtClean="0">
                <a:solidFill>
                  <a:schemeClr val="accent1">
                    <a:lumMod val="60000"/>
                    <a:lumOff val="40000"/>
                  </a:schemeClr>
                </a:solidFill>
              </a:rPr>
              <a:t>x-rays</a:t>
            </a:r>
            <a:r>
              <a:rPr lang="en-US" dirty="0" smtClean="0"/>
              <a:t>, </a:t>
            </a:r>
            <a:r>
              <a:rPr lang="en-US" dirty="0" smtClean="0">
                <a:solidFill>
                  <a:schemeClr val="accent1">
                    <a:lumMod val="60000"/>
                    <a:lumOff val="40000"/>
                  </a:schemeClr>
                </a:solidFill>
              </a:rPr>
              <a:t>reports</a:t>
            </a:r>
            <a:r>
              <a:rPr lang="en-US" dirty="0" smtClean="0"/>
              <a:t>, etc.</a:t>
            </a:r>
            <a:endParaRPr lang="en-US" dirty="0"/>
          </a:p>
        </p:txBody>
      </p:sp>
    </p:spTree>
    <p:extLst>
      <p:ext uri="{BB962C8B-B14F-4D97-AF65-F5344CB8AC3E}">
        <p14:creationId xmlns:p14="http://schemas.microsoft.com/office/powerpoint/2010/main" val="3223329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Picture 5"/>
          <p:cNvPicPr>
            <a:picLocks noChangeAspect="1"/>
          </p:cNvPicPr>
          <p:nvPr/>
        </p:nvPicPr>
        <p:blipFill>
          <a:blip r:embed="rId2"/>
          <a:stretch>
            <a:fillRect/>
          </a:stretch>
        </p:blipFill>
        <p:spPr>
          <a:xfrm>
            <a:off x="1776412" y="1"/>
            <a:ext cx="8639175" cy="6858000"/>
          </a:xfrm>
          <a:prstGeom prst="rect">
            <a:avLst/>
          </a:prstGeom>
        </p:spPr>
      </p:pic>
    </p:spTree>
    <p:extLst>
      <p:ext uri="{BB962C8B-B14F-4D97-AF65-F5344CB8AC3E}">
        <p14:creationId xmlns:p14="http://schemas.microsoft.com/office/powerpoint/2010/main" val="3874782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a:t>P</a:t>
            </a:r>
            <a:r>
              <a:rPr lang="en-US" dirty="0" smtClean="0"/>
              <a:t>urposes </a:t>
            </a:r>
            <a:r>
              <a:rPr lang="en-US" dirty="0"/>
              <a:t>of the medical </a:t>
            </a:r>
            <a:r>
              <a:rPr lang="en-US" dirty="0" smtClean="0"/>
              <a:t>record</a:t>
            </a:r>
            <a:endParaRPr lang="ar-SA" dirty="0"/>
          </a:p>
        </p:txBody>
      </p:sp>
      <p:sp>
        <p:nvSpPr>
          <p:cNvPr id="3" name="عنصر نائب للمحتوى 2"/>
          <p:cNvSpPr>
            <a:spLocks noGrp="1"/>
          </p:cNvSpPr>
          <p:nvPr>
            <p:ph idx="1"/>
          </p:nvPr>
        </p:nvSpPr>
        <p:spPr/>
        <p:txBody>
          <a:bodyPr/>
          <a:lstStyle/>
          <a:p>
            <a:r>
              <a:rPr lang="en-US" dirty="0"/>
              <a:t>There are 2 major purposes of the medical </a:t>
            </a:r>
            <a:r>
              <a:rPr lang="en-US" dirty="0" smtClean="0"/>
              <a:t>record:</a:t>
            </a:r>
          </a:p>
          <a:p>
            <a:r>
              <a:rPr lang="en-US" dirty="0" smtClean="0"/>
              <a:t>1. Clinical purposes</a:t>
            </a:r>
          </a:p>
          <a:p>
            <a:r>
              <a:rPr lang="en-US" dirty="0" smtClean="0"/>
              <a:t>2. Non clinical purposes </a:t>
            </a:r>
            <a:endParaRPr lang="ar-SA" dirty="0"/>
          </a:p>
        </p:txBody>
      </p:sp>
      <p:pic>
        <p:nvPicPr>
          <p:cNvPr id="4" name="Picture 3"/>
          <p:cNvPicPr>
            <a:picLocks noChangeAspect="1"/>
          </p:cNvPicPr>
          <p:nvPr/>
        </p:nvPicPr>
        <p:blipFill>
          <a:blip r:embed="rId2"/>
          <a:stretch>
            <a:fillRect/>
          </a:stretch>
        </p:blipFill>
        <p:spPr>
          <a:xfrm>
            <a:off x="6820404" y="3118260"/>
            <a:ext cx="3721706" cy="2787687"/>
          </a:xfrm>
          <a:prstGeom prst="rect">
            <a:avLst/>
          </a:prstGeom>
        </p:spPr>
      </p:pic>
    </p:spTree>
    <p:extLst>
      <p:ext uri="{BB962C8B-B14F-4D97-AF65-F5344CB8AC3E}">
        <p14:creationId xmlns:p14="http://schemas.microsoft.com/office/powerpoint/2010/main" val="2147877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48949"/>
            <a:ext cx="8229600" cy="1143000"/>
          </a:xfrm>
        </p:spPr>
        <p:txBody>
          <a:bodyPr>
            <a:normAutofit fontScale="90000"/>
          </a:bodyPr>
          <a:lstStyle/>
          <a:p>
            <a:r>
              <a:rPr lang="en-US" dirty="0"/>
              <a:t/>
            </a:r>
            <a:br>
              <a:rPr lang="en-US" dirty="0"/>
            </a:br>
            <a:endParaRPr lang="en-US" dirty="0"/>
          </a:p>
        </p:txBody>
      </p:sp>
      <p:sp>
        <p:nvSpPr>
          <p:cNvPr id="3" name="Content Placeholder 2"/>
          <p:cNvSpPr>
            <a:spLocks noGrp="1"/>
          </p:cNvSpPr>
          <p:nvPr>
            <p:ph idx="1"/>
          </p:nvPr>
        </p:nvSpPr>
        <p:spPr>
          <a:xfrm>
            <a:off x="927451" y="1468726"/>
            <a:ext cx="8229600" cy="4857403"/>
          </a:xfrm>
        </p:spPr>
        <p:txBody>
          <a:bodyPr>
            <a:normAutofit/>
          </a:bodyPr>
          <a:lstStyle/>
          <a:p>
            <a:pPr marL="514350" indent="-514350">
              <a:buFont typeface="+mj-lt"/>
              <a:buAutoNum type="arabicPeriod"/>
            </a:pPr>
            <a:r>
              <a:rPr lang="en-US" b="1" u="sng" dirty="0"/>
              <a:t>Clinical purposes </a:t>
            </a:r>
            <a:r>
              <a:rPr lang="en-US" dirty="0" smtClean="0"/>
              <a:t>about the </a:t>
            </a:r>
            <a:r>
              <a:rPr lang="en-US" dirty="0"/>
              <a:t>patient whether admitted to the hospital or treated as an outpatient or an emergency patient.</a:t>
            </a:r>
          </a:p>
          <a:p>
            <a:pPr marL="0" indent="0">
              <a:buNone/>
            </a:pPr>
            <a:endParaRPr lang="en-US" dirty="0" smtClean="0"/>
          </a:p>
          <a:p>
            <a:pPr marL="0" indent="0">
              <a:buNone/>
            </a:pPr>
            <a:r>
              <a:rPr lang="en-US" dirty="0" smtClean="0"/>
              <a:t>This is the </a:t>
            </a:r>
            <a:r>
              <a:rPr lang="en-US" b="1" u="sng" dirty="0" smtClean="0"/>
              <a:t>PRIMARY</a:t>
            </a:r>
            <a:r>
              <a:rPr lang="en-US" dirty="0" smtClean="0"/>
              <a:t> purpose </a:t>
            </a:r>
            <a:r>
              <a:rPr lang="en-US" dirty="0"/>
              <a:t>is to support the </a:t>
            </a:r>
            <a:r>
              <a:rPr lang="en-US" dirty="0" smtClean="0"/>
              <a:t>continuous patients </a:t>
            </a:r>
            <a:r>
              <a:rPr lang="en-US" dirty="0"/>
              <a:t>medical care by </a:t>
            </a:r>
            <a:r>
              <a:rPr lang="en-US" dirty="0" smtClean="0"/>
              <a:t>documenting sufficient information about: </a:t>
            </a:r>
          </a:p>
          <a:p>
            <a:r>
              <a:rPr lang="en-US" dirty="0" smtClean="0"/>
              <a:t>Diagnostic </a:t>
            </a:r>
            <a:r>
              <a:rPr lang="en-US" dirty="0"/>
              <a:t>procedures </a:t>
            </a:r>
          </a:p>
          <a:p>
            <a:r>
              <a:rPr lang="en-US" dirty="0" smtClean="0"/>
              <a:t>Diagnoses </a:t>
            </a:r>
          </a:p>
          <a:p>
            <a:r>
              <a:rPr lang="en-US" dirty="0" smtClean="0"/>
              <a:t>Prognoses </a:t>
            </a:r>
          </a:p>
          <a:p>
            <a:r>
              <a:rPr lang="en-US" dirty="0" smtClean="0"/>
              <a:t>treatment</a:t>
            </a:r>
            <a:endParaRPr lang="en-US" dirty="0"/>
          </a:p>
        </p:txBody>
      </p:sp>
      <p:sp>
        <p:nvSpPr>
          <p:cNvPr id="4" name="مستطيل 3"/>
          <p:cNvSpPr/>
          <p:nvPr/>
        </p:nvSpPr>
        <p:spPr>
          <a:xfrm>
            <a:off x="2345571" y="217170"/>
            <a:ext cx="6811480" cy="923330"/>
          </a:xfrm>
          <a:prstGeom prst="rect">
            <a:avLst/>
          </a:prstGeom>
          <a:noFill/>
        </p:spPr>
        <p:txBody>
          <a:bodyPr wrap="none" lIns="91440" tIns="45720" rIns="91440" bIns="45720">
            <a:spAutoFit/>
          </a:bodyPr>
          <a:lstStyle/>
          <a:p>
            <a:pPr algn="ctr"/>
            <a:r>
              <a:rPr lang="en-US" sz="5400" u="sng"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1. Clinical purposes </a:t>
            </a:r>
            <a:endParaRPr lang="ar-SA"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1506325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600200"/>
            <a:ext cx="8229600" cy="4853136"/>
          </a:xfrm>
        </p:spPr>
        <p:txBody>
          <a:bodyPr>
            <a:normAutofit/>
          </a:bodyPr>
          <a:lstStyle/>
          <a:p>
            <a:pPr marL="0" indent="0">
              <a:buNone/>
            </a:pPr>
            <a:r>
              <a:rPr lang="en-US" dirty="0" smtClean="0"/>
              <a:t>It </a:t>
            </a:r>
            <a:r>
              <a:rPr lang="en-US" dirty="0"/>
              <a:t>supports excellent medical care by: </a:t>
            </a:r>
            <a:endParaRPr lang="en-US" dirty="0" smtClean="0"/>
          </a:p>
          <a:p>
            <a:r>
              <a:rPr lang="en-US" dirty="0" smtClean="0"/>
              <a:t>Aiding </a:t>
            </a:r>
            <a:r>
              <a:rPr lang="en-US" dirty="0"/>
              <a:t>in identification of </a:t>
            </a:r>
            <a:r>
              <a:rPr lang="en-US" dirty="0" smtClean="0"/>
              <a:t>the patient </a:t>
            </a:r>
          </a:p>
          <a:p>
            <a:r>
              <a:rPr lang="en-US" dirty="0" smtClean="0"/>
              <a:t>It </a:t>
            </a:r>
            <a:r>
              <a:rPr lang="en-US" dirty="0"/>
              <a:t>helps in generating an effective diagnostic and treatment plan </a:t>
            </a:r>
            <a:endParaRPr lang="en-US" dirty="0" smtClean="0"/>
          </a:p>
          <a:p>
            <a:pPr>
              <a:buFont typeface="Courier New" panose="02070309020205020404" pitchFamily="49" charset="0"/>
              <a:buChar char="o"/>
            </a:pPr>
            <a:r>
              <a:rPr lang="en-US" sz="2400" dirty="0"/>
              <a:t>Physical exam findings </a:t>
            </a:r>
          </a:p>
          <a:p>
            <a:pPr>
              <a:buFont typeface="Courier New" panose="02070309020205020404" pitchFamily="49" charset="0"/>
              <a:buChar char="o"/>
            </a:pPr>
            <a:r>
              <a:rPr lang="en-US" sz="2400" dirty="0"/>
              <a:t>Diagnostic procedures and tests to be performed </a:t>
            </a:r>
          </a:p>
          <a:p>
            <a:pPr>
              <a:buFont typeface="Courier New" panose="02070309020205020404" pitchFamily="49" charset="0"/>
              <a:buChar char="o"/>
            </a:pPr>
            <a:r>
              <a:rPr lang="en-US" sz="2400" dirty="0"/>
              <a:t>Records the </a:t>
            </a:r>
            <a:r>
              <a:rPr lang="en-US" sz="2400" dirty="0" smtClean="0"/>
              <a:t>doctors' </a:t>
            </a:r>
            <a:r>
              <a:rPr lang="en-US" sz="2400" dirty="0"/>
              <a:t>differential diagnoses ideas </a:t>
            </a:r>
          </a:p>
          <a:p>
            <a:pPr>
              <a:buFont typeface="Courier New" panose="02070309020205020404" pitchFamily="49" charset="0"/>
              <a:buChar char="o"/>
            </a:pPr>
            <a:r>
              <a:rPr lang="en-US" sz="2400" dirty="0"/>
              <a:t>Documents patients responses to treatment </a:t>
            </a:r>
          </a:p>
          <a:p>
            <a:pPr>
              <a:buFont typeface="Courier New" panose="02070309020205020404" pitchFamily="49" charset="0"/>
              <a:buChar char="o"/>
            </a:pPr>
            <a:r>
              <a:rPr lang="en-US" sz="2400" dirty="0"/>
              <a:t>Supports continuity of </a:t>
            </a:r>
            <a:r>
              <a:rPr lang="en-US" sz="2400" dirty="0" smtClean="0"/>
              <a:t>care</a:t>
            </a:r>
          </a:p>
          <a:p>
            <a:pPr>
              <a:buFont typeface="Courier New" panose="02070309020205020404" pitchFamily="49" charset="0"/>
              <a:buChar char="o"/>
            </a:pPr>
            <a:r>
              <a:rPr lang="en-US" dirty="0" smtClean="0"/>
              <a:t>It </a:t>
            </a:r>
            <a:r>
              <a:rPr lang="en-US" dirty="0"/>
              <a:t>documents communication with the patients </a:t>
            </a:r>
          </a:p>
          <a:p>
            <a:pPr>
              <a:buFont typeface="Courier New" panose="02070309020205020404" pitchFamily="49" charset="0"/>
              <a:buChar char="o"/>
            </a:pPr>
            <a:endParaRPr lang="en-US" sz="2400" dirty="0"/>
          </a:p>
        </p:txBody>
      </p:sp>
      <p:sp>
        <p:nvSpPr>
          <p:cNvPr id="5" name="مستطيل 4"/>
          <p:cNvSpPr/>
          <p:nvPr/>
        </p:nvSpPr>
        <p:spPr>
          <a:xfrm>
            <a:off x="2345571" y="217170"/>
            <a:ext cx="6811480" cy="923330"/>
          </a:xfrm>
          <a:prstGeom prst="rect">
            <a:avLst/>
          </a:prstGeom>
          <a:noFill/>
        </p:spPr>
        <p:txBody>
          <a:bodyPr wrap="none" lIns="91440" tIns="45720" rIns="91440" bIns="45720">
            <a:spAutoFit/>
          </a:bodyPr>
          <a:lstStyle/>
          <a:p>
            <a:pPr algn="ctr"/>
            <a:r>
              <a:rPr lang="en-US" sz="5400" u="sng"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1. Clinical purposes </a:t>
            </a:r>
            <a:endParaRPr lang="ar-SA"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2471168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endParaRPr lang="en-US" dirty="0" smtClean="0"/>
          </a:p>
          <a:p>
            <a:pPr marL="514350" indent="-514350">
              <a:buFont typeface="+mj-lt"/>
              <a:buAutoNum type="alphaLcPeriod"/>
            </a:pPr>
            <a:r>
              <a:rPr lang="en-US" dirty="0" smtClean="0">
                <a:solidFill>
                  <a:schemeClr val="accent1">
                    <a:lumMod val="60000"/>
                    <a:lumOff val="40000"/>
                  </a:schemeClr>
                </a:solidFill>
              </a:rPr>
              <a:t>Administrative</a:t>
            </a:r>
            <a:r>
              <a:rPr lang="en-US" dirty="0" smtClean="0"/>
              <a:t> : demographic </a:t>
            </a:r>
            <a:r>
              <a:rPr lang="en-US" dirty="0"/>
              <a:t>and socioeconomic data such as the name of the patient (identification), sex, date of birth, place of birth, patient’s permanent address, and medical record number </a:t>
            </a:r>
            <a:endParaRPr lang="en-US" dirty="0" smtClean="0"/>
          </a:p>
          <a:p>
            <a:pPr marL="514350" indent="-514350">
              <a:buFont typeface="+mj-lt"/>
              <a:buAutoNum type="alphaLcPeriod"/>
            </a:pPr>
            <a:r>
              <a:rPr lang="en-US" dirty="0" smtClean="0">
                <a:solidFill>
                  <a:schemeClr val="accent1">
                    <a:lumMod val="60000"/>
                    <a:lumOff val="40000"/>
                  </a:schemeClr>
                </a:solidFill>
              </a:rPr>
              <a:t>Legal data</a:t>
            </a:r>
            <a:r>
              <a:rPr lang="en-US" dirty="0" smtClean="0"/>
              <a:t>: a </a:t>
            </a:r>
            <a:r>
              <a:rPr lang="en-US" dirty="0"/>
              <a:t>signed consent for treatment by appointed doctors and authorization for the release of information </a:t>
            </a:r>
            <a:endParaRPr lang="en-US" dirty="0" smtClean="0"/>
          </a:p>
          <a:p>
            <a:pPr marL="514350" indent="-514350">
              <a:buFont typeface="+mj-lt"/>
              <a:buAutoNum type="alphaLcPeriod"/>
            </a:pPr>
            <a:r>
              <a:rPr lang="en-US" dirty="0" smtClean="0">
                <a:solidFill>
                  <a:schemeClr val="accent1">
                    <a:lumMod val="60000"/>
                    <a:lumOff val="40000"/>
                  </a:schemeClr>
                </a:solidFill>
              </a:rPr>
              <a:t>Financial data</a:t>
            </a:r>
            <a:r>
              <a:rPr lang="en-US" dirty="0" smtClean="0"/>
              <a:t>: the </a:t>
            </a:r>
            <a:r>
              <a:rPr lang="en-US" dirty="0"/>
              <a:t>patient whether admitted to the hospital or treated as an outpatient or an emergency patient.</a:t>
            </a:r>
          </a:p>
        </p:txBody>
      </p:sp>
      <p:sp>
        <p:nvSpPr>
          <p:cNvPr id="4" name="مستطيل 3"/>
          <p:cNvSpPr/>
          <p:nvPr/>
        </p:nvSpPr>
        <p:spPr>
          <a:xfrm>
            <a:off x="1989919" y="404664"/>
            <a:ext cx="8468986" cy="923330"/>
          </a:xfrm>
          <a:prstGeom prst="rect">
            <a:avLst/>
          </a:prstGeom>
          <a:noFill/>
        </p:spPr>
        <p:txBody>
          <a:bodyPr wrap="none" lIns="91440" tIns="45720" rIns="91440" bIns="45720">
            <a:spAutoFit/>
          </a:bodyPr>
          <a:lstStyle/>
          <a:p>
            <a:pPr algn="ct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2. Non clinical purposes  </a:t>
            </a:r>
            <a:endParaRPr lang="ar-SA"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1015509754"/>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203</TotalTime>
  <Words>1188</Words>
  <Application>Microsoft Office PowerPoint</Application>
  <PresentationFormat>Widescreen</PresentationFormat>
  <Paragraphs>145</Paragraphs>
  <Slides>26</Slides>
  <Notes>9</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Arabic Typesetting</vt:lpstr>
      <vt:lpstr>Arial</vt:lpstr>
      <vt:lpstr>Calibri</vt:lpstr>
      <vt:lpstr>Century Gothic</vt:lpstr>
      <vt:lpstr>Courier New</vt:lpstr>
      <vt:lpstr>Times New Roman</vt:lpstr>
      <vt:lpstr>Wingdings</vt:lpstr>
      <vt:lpstr>Vapor Trail</vt:lpstr>
      <vt:lpstr>PowerPoint Presentation</vt:lpstr>
      <vt:lpstr>https://www.youtube.com/watch?v=Kl3_HnmPP_w</vt:lpstr>
      <vt:lpstr>Learning Outcomes</vt:lpstr>
      <vt:lpstr>PowerPoint Presentation</vt:lpstr>
      <vt:lpstr>PowerPoint Presentation</vt:lpstr>
      <vt:lpstr>Purposes of the medical record</vt:lpstr>
      <vt:lpstr> </vt:lpstr>
      <vt:lpstr>PowerPoint Presentation</vt:lpstr>
      <vt:lpstr>PowerPoint Presentation</vt:lpstr>
      <vt:lpstr>Apply Your Knowledge</vt:lpstr>
      <vt:lpstr>Patient Charts: Standard Chart Information</vt:lpstr>
      <vt:lpstr>Patient Charts: Standard Chart Information (cont.)</vt:lpstr>
      <vt:lpstr>Patient Charts:   Standard Chart Information (cont.)</vt:lpstr>
      <vt:lpstr>PowerPoint Presentation</vt:lpstr>
      <vt:lpstr>Documentation of Medical Records - Overview</vt:lpstr>
      <vt:lpstr>1. Clarity  </vt:lpstr>
      <vt:lpstr>2. Accuracy</vt:lpstr>
      <vt:lpstr> 3. Completeness </vt:lpstr>
      <vt:lpstr>4. Stability of Quantities and Measurements </vt:lpstr>
      <vt:lpstr>5. Timeliness</vt:lpstr>
      <vt:lpstr>6. Confidentiality</vt:lpstr>
      <vt:lpstr>Apply Your Knowledge</vt:lpstr>
      <vt:lpstr>Who owns the medical record? </vt:lpstr>
      <vt:lpstr>Functions of a Medical Record Department</vt:lpstr>
      <vt:lpstr>Functions of a Medical Record Department – cont.</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Taghreed Osman</dc:creator>
  <cp:lastModifiedBy>Taghreed Osman</cp:lastModifiedBy>
  <cp:revision>20</cp:revision>
  <dcterms:created xsi:type="dcterms:W3CDTF">2017-02-06T06:34:02Z</dcterms:created>
  <dcterms:modified xsi:type="dcterms:W3CDTF">2017-02-16T09:22:35Z</dcterms:modified>
</cp:coreProperties>
</file>