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69"/>
  </p:notesMasterIdLst>
  <p:handoutMasterIdLst>
    <p:handoutMasterId r:id="rId70"/>
  </p:handoutMasterIdLst>
  <p:sldIdLst>
    <p:sldId id="342" r:id="rId5"/>
    <p:sldId id="313" r:id="rId6"/>
    <p:sldId id="338" r:id="rId7"/>
    <p:sldId id="314" r:id="rId8"/>
    <p:sldId id="256" r:id="rId9"/>
    <p:sldId id="258" r:id="rId10"/>
    <p:sldId id="260" r:id="rId11"/>
    <p:sldId id="315" r:id="rId12"/>
    <p:sldId id="316" r:id="rId13"/>
    <p:sldId id="263" r:id="rId14"/>
    <p:sldId id="264" r:id="rId15"/>
    <p:sldId id="267" r:id="rId16"/>
    <p:sldId id="268" r:id="rId17"/>
    <p:sldId id="317" r:id="rId18"/>
    <p:sldId id="270" r:id="rId19"/>
    <p:sldId id="271" r:id="rId20"/>
    <p:sldId id="337" r:id="rId21"/>
    <p:sldId id="272" r:id="rId22"/>
    <p:sldId id="273" r:id="rId23"/>
    <p:sldId id="274" r:id="rId24"/>
    <p:sldId id="339" r:id="rId25"/>
    <p:sldId id="275" r:id="rId26"/>
    <p:sldId id="277" r:id="rId27"/>
    <p:sldId id="278" r:id="rId28"/>
    <p:sldId id="279" r:id="rId29"/>
    <p:sldId id="345" r:id="rId30"/>
    <p:sldId id="318" r:id="rId31"/>
    <p:sldId id="280" r:id="rId32"/>
    <p:sldId id="340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</p:sldIdLst>
  <p:sldSz cx="9144000" cy="6858000" type="screen4x3"/>
  <p:notesSz cx="6834188" cy="99790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FAB"/>
    <a:srgbClr val="008080"/>
    <a:srgbClr val="33CCCC"/>
    <a:srgbClr val="009999"/>
    <a:srgbClr val="9900CC"/>
    <a:srgbClr val="FF6600"/>
    <a:srgbClr val="E7FFFF"/>
    <a:srgbClr val="A1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40" autoAdjust="0"/>
    <p:restoredTop sz="94689" autoAdjust="0"/>
  </p:normalViewPr>
  <p:slideViewPr>
    <p:cSldViewPr>
      <p:cViewPr varScale="1">
        <p:scale>
          <a:sx n="111" d="100"/>
          <a:sy n="111" d="100"/>
        </p:scale>
        <p:origin x="-22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96"/>
      </p:cViewPr>
      <p:guideLst>
        <p:guide orient="horz" pos="3142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2707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2707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B6F6B5E-424B-4963-94A9-191DC1B9C08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58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2707" y="0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9300"/>
            <a:ext cx="4984750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167"/>
            <a:ext cx="5011738" cy="448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2707" y="9480332"/>
            <a:ext cx="2961481" cy="49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5C5DC50-F0DF-48D2-981F-E9D8D9BF97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95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94E7C-CD1A-4BE5-AD5A-D5EFB7C099D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71E77-6575-428A-824F-127B5D82A5A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Porcelain</a:t>
            </a:r>
            <a:r>
              <a:rPr lang="en-US" baseline="0" dirty="0" smtClean="0"/>
              <a:t> is also a type of heated clay (crystalline ceramic)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5DC50-F0DF-48D2-981F-E9D8D9BF977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4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4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4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4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954" name="Freeform 10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2955" name="Picture 11" descr="Facba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</p:spPr>
      </p:pic>
      <p:sp>
        <p:nvSpPr>
          <p:cNvPr id="829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  <a:ln w="9525"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9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29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2738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C1E83E54-CD66-46A1-86A8-00BADFC6E52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2961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6007100" y="6375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Chapter 1- Part 1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654E70-FEEB-4542-957F-4BC7C98BE60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19240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6197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E99C3C-5821-4B22-A3F5-C2D2BCAF096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96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448300" y="1447800"/>
            <a:ext cx="3390900" cy="4495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57600" y="64071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6BCDF0-E7D8-422D-9A4A-79F98F335F0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9800" y="63563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0AED12-1C41-4FE9-990F-5F59133C837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BDD34F-FF10-4A90-AB85-B1ECF43FFC51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9188AF-34CE-4B49-B6D0-84175E7911B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1192BA-4D34-43B0-8A51-F6A839C9B9B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404FD9-1BC2-4CFB-AD4F-BC8840EBC9D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492AE3-B739-40CC-AEFA-780CB6A5C08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DC7625-F134-4925-8FBC-D44EF7A431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0CCBC6-9AEA-476E-BC34-0084884A3E8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reeform 2050"/>
          <p:cNvSpPr>
            <a:spLocks/>
          </p:cNvSpPr>
          <p:nvPr/>
        </p:nvSpPr>
        <p:spPr bwMode="hidden">
          <a:xfrm>
            <a:off x="0" y="457200"/>
            <a:ext cx="1219200" cy="1576388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3" name="Rectangle 205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96200" cy="914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4" name="Rectangle 205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Freeform 2054"/>
          <p:cNvSpPr>
            <a:spLocks/>
          </p:cNvSpPr>
          <p:nvPr/>
        </p:nvSpPr>
        <p:spPr bwMode="hidden">
          <a:xfrm>
            <a:off x="228600" y="1676400"/>
            <a:ext cx="1600200" cy="1676400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100000">
                <a:srgbClr val="CCFFFF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27" name="Line 2055"/>
          <p:cNvSpPr>
            <a:spLocks noChangeShapeType="1"/>
          </p:cNvSpPr>
          <p:nvPr/>
        </p:nvSpPr>
        <p:spPr bwMode="auto">
          <a:xfrm>
            <a:off x="1219200" y="1219200"/>
            <a:ext cx="7620000" cy="0"/>
          </a:xfrm>
          <a:prstGeom prst="line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81931" name="Rectangle 20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407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BA30895A-8C3F-4EB5-82B8-67CE0EF6657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1932" name="Rectangle 2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356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r>
              <a:rPr lang="en-US" dirty="0"/>
              <a:t>Chapter1- Part1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advClick="0"/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emice.net/amc/photos/raw/2005-10-18-180143-car-trailer-truck/full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m/imgres?imgurl=http://www.intrace.com/images/gallery/glass/glass_scene_4_800x600.jpg&amp;imgrefurl=http://www.intrace.com/gallery/glass.php&amp;h=600&amp;w=800&amp;sz=42&amp;hl=en&amp;start=26&amp;tbnid=7UCfApS-TTeoyM:&amp;tbnh=107&amp;tbnw=143&amp;prev=/images?q=glass&amp;start=20&amp;ndsp=20&amp;svnum=10&amp;hl=en&amp;lr=&amp;rls=GGLR,GGLR:2006-16,GGLR:en&amp;sa=N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zperformance.com/miscftp/downpipe%20weld.jpg" TargetMode="Externa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91A7F08-A514-4825-8986-AFE6B43CBAD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b="0" dirty="0" smtClean="0"/>
              <a:t>1 - Introduction and Overview of Manufacturing</a:t>
            </a:r>
            <a:endParaRPr lang="en-US" sz="3600" b="0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i="1" dirty="0">
                <a:latin typeface="Cambria" pitchFamily="18" charset="0"/>
              </a:rPr>
              <a:t>Manufacturing </a:t>
            </a:r>
            <a:r>
              <a:rPr lang="en-US" sz="2000" b="1" i="1" dirty="0" smtClean="0">
                <a:latin typeface="Cambria" pitchFamily="18" charset="0"/>
              </a:rPr>
              <a:t>Processes - 2, IE-352</a:t>
            </a:r>
            <a:endParaRPr lang="en-US" sz="2000" b="1" i="1" dirty="0">
              <a:latin typeface="Cambria" pitchFamily="18" charset="0"/>
            </a:endParaRPr>
          </a:p>
          <a:p>
            <a:r>
              <a:rPr lang="en-US" sz="2000" b="1" i="1" dirty="0" smtClean="0">
                <a:latin typeface="Cambria" pitchFamily="18" charset="0"/>
              </a:rPr>
              <a:t>Ahmed M El-Sherbeeny, PhD</a:t>
            </a:r>
          </a:p>
          <a:p>
            <a:r>
              <a:rPr lang="en-US" sz="2000" b="1" i="1" dirty="0" smtClean="0">
                <a:latin typeface="Cambria" pitchFamily="18" charset="0"/>
              </a:rPr>
              <a:t>Fall-2015</a:t>
            </a:r>
            <a:endParaRPr lang="en-US" sz="20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96E5-2115-45B9-BE25-260DE16F066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9144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Industries</a:t>
            </a:r>
            <a:r>
              <a:rPr lang="en-US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447800"/>
            <a:ext cx="7162800" cy="114300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Industry</a:t>
            </a:r>
            <a:r>
              <a:rPr lang="en-US" dirty="0">
                <a:cs typeface="Times New Roman" pitchFamily="18" charset="0"/>
              </a:rPr>
              <a:t> consists of enterprises and </a:t>
            </a:r>
            <a:r>
              <a:rPr lang="en-US" u="sng" dirty="0">
                <a:cs typeface="Times New Roman" pitchFamily="18" charset="0"/>
              </a:rPr>
              <a:t>organizations that produce</a:t>
            </a:r>
            <a:r>
              <a:rPr lang="en-US" dirty="0">
                <a:cs typeface="Times New Roman" pitchFamily="18" charset="0"/>
              </a:rPr>
              <a:t> or </a:t>
            </a:r>
            <a:r>
              <a:rPr lang="en-US" u="sng" dirty="0">
                <a:cs typeface="Times New Roman" pitchFamily="18" charset="0"/>
              </a:rPr>
              <a:t>supply goods and services</a:t>
            </a:r>
          </a:p>
          <a:p>
            <a:pPr marL="457200" indent="-457200"/>
            <a:endParaRPr lang="en-US" u="sng" dirty="0">
              <a:cs typeface="Times New Roman" pitchFamily="18" charset="0"/>
            </a:endParaRPr>
          </a:p>
        </p:txBody>
      </p:sp>
      <p:sp>
        <p:nvSpPr>
          <p:cNvPr id="91141" name="Rectangle 2053"/>
          <p:cNvSpPr>
            <a:spLocks noChangeArrowheads="1"/>
          </p:cNvSpPr>
          <p:nvPr/>
        </p:nvSpPr>
        <p:spPr bwMode="auto">
          <a:xfrm>
            <a:off x="1600200" y="2667000"/>
            <a:ext cx="6781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Arial" charset="0"/>
              </a:rPr>
              <a:t>Industries can be classified as:</a:t>
            </a: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Primary industries</a:t>
            </a:r>
            <a:r>
              <a:rPr lang="en-US" sz="2000" dirty="0">
                <a:latin typeface="Arial" charset="0"/>
              </a:rPr>
              <a:t> -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Secondary industries</a:t>
            </a:r>
            <a:r>
              <a:rPr lang="en-US" sz="2000" dirty="0">
                <a:latin typeface="Arial" charset="0"/>
              </a:rPr>
              <a:t> -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Tertiary industries</a:t>
            </a:r>
            <a:r>
              <a:rPr lang="en-US" sz="2000" dirty="0">
                <a:latin typeface="Arial" charset="0"/>
              </a:rPr>
              <a:t> -</a:t>
            </a:r>
          </a:p>
        </p:txBody>
      </p:sp>
      <p:sp>
        <p:nvSpPr>
          <p:cNvPr id="91142" name="Rectangle 2054"/>
          <p:cNvSpPr>
            <a:spLocks noChangeArrowheads="1"/>
          </p:cNvSpPr>
          <p:nvPr/>
        </p:nvSpPr>
        <p:spPr bwMode="auto">
          <a:xfrm>
            <a:off x="1600200" y="2667000"/>
            <a:ext cx="6781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latin typeface="Arial" charset="0"/>
              </a:rPr>
              <a:t>Industries can be classified as:</a:t>
            </a: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Primary industries</a:t>
            </a:r>
            <a:r>
              <a:rPr lang="en-US" sz="2000" dirty="0">
                <a:latin typeface="Arial" charset="0"/>
              </a:rPr>
              <a:t> - those that </a:t>
            </a:r>
            <a:r>
              <a:rPr lang="en-US" sz="2000" u="sng" dirty="0">
                <a:latin typeface="Arial" charset="0"/>
              </a:rPr>
              <a:t>cultivate and exploit natural resources</a:t>
            </a:r>
            <a:r>
              <a:rPr lang="en-US" sz="2000" dirty="0">
                <a:latin typeface="Arial" charset="0"/>
              </a:rPr>
              <a:t>, e.g.,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farming, mining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Secondary industries</a:t>
            </a:r>
            <a:r>
              <a:rPr lang="en-US" sz="2000" dirty="0">
                <a:latin typeface="Arial" charset="0"/>
              </a:rPr>
              <a:t> - take the </a:t>
            </a:r>
            <a:r>
              <a:rPr lang="en-US" sz="2000" u="sng" dirty="0">
                <a:latin typeface="Arial" charset="0"/>
              </a:rPr>
              <a:t>outputs of primary industries and convert them into</a:t>
            </a:r>
            <a:r>
              <a:rPr lang="en-US" sz="2000" dirty="0">
                <a:latin typeface="Arial" charset="0"/>
              </a:rPr>
              <a:t> consumer and capital </a:t>
            </a:r>
            <a:r>
              <a:rPr lang="en-US" sz="2000" u="sng" dirty="0">
                <a:latin typeface="Arial" charset="0"/>
              </a:rPr>
              <a:t>goods</a:t>
            </a:r>
            <a:r>
              <a:rPr lang="en-US" sz="2000" dirty="0">
                <a:latin typeface="Arial" charset="0"/>
              </a:rPr>
              <a:t> -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manufacturing</a:t>
            </a:r>
            <a:r>
              <a:rPr lang="en-US" sz="2000" dirty="0">
                <a:latin typeface="Arial" charset="0"/>
              </a:rPr>
              <a:t> is the principal activity, other examples: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construction</a:t>
            </a:r>
            <a:r>
              <a:rPr lang="en-US" sz="2000" dirty="0">
                <a:latin typeface="Arial" charset="0"/>
              </a:rPr>
              <a:t>, and </a:t>
            </a:r>
            <a:r>
              <a:rPr lang="en-US" sz="2000" dirty="0">
                <a:solidFill>
                  <a:srgbClr val="0066CC"/>
                </a:solidFill>
                <a:latin typeface="Arial" charset="0"/>
              </a:rPr>
              <a:t>electric power generation</a:t>
            </a:r>
          </a:p>
          <a:p>
            <a:pPr lvl="1" algn="l"/>
            <a:endParaRPr lang="en-US" sz="2000" dirty="0">
              <a:solidFill>
                <a:srgbClr val="0066CC"/>
              </a:solidFill>
              <a:latin typeface="Arial" charset="0"/>
            </a:endParaRPr>
          </a:p>
          <a:p>
            <a:pPr lvl="1" algn="l"/>
            <a:r>
              <a:rPr lang="en-US" sz="2000" dirty="0">
                <a:solidFill>
                  <a:srgbClr val="FF0066"/>
                </a:solidFill>
                <a:latin typeface="Arial" charset="0"/>
              </a:rPr>
              <a:t>Tertiary industries</a:t>
            </a:r>
            <a:r>
              <a:rPr lang="en-US" sz="2000" dirty="0">
                <a:latin typeface="Arial" charset="0"/>
              </a:rPr>
              <a:t> - </a:t>
            </a:r>
            <a:r>
              <a:rPr lang="en-US" sz="2000" u="sng" dirty="0">
                <a:latin typeface="Arial" charset="0"/>
              </a:rPr>
              <a:t>service sector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e.g. </a:t>
            </a:r>
            <a:r>
              <a:rPr lang="en-US" sz="2000" dirty="0">
                <a:latin typeface="Arial" charset="0"/>
              </a:rPr>
              <a:t>banking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uiExpand="1"/>
      <p:bldP spid="911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2B2A1-3A49-4F0B-977D-B7D54733F49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Industries - continued</a:t>
            </a:r>
            <a:r>
              <a:rPr lang="en-US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6629400" cy="4648200"/>
          </a:xfrm>
        </p:spPr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1800" dirty="0">
                <a:cs typeface="Times New Roman" pitchFamily="18" charset="0"/>
              </a:rPr>
              <a:t>Manufacturing includes several industries whose products are not covered in this book; e.g., apparel, beverages, chemicals, and food processing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sz="1800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For our purposes,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manufacturing</a:t>
            </a:r>
            <a:r>
              <a:rPr lang="en-US" dirty="0">
                <a:cs typeface="Times New Roman" pitchFamily="18" charset="0"/>
              </a:rPr>
              <a:t> means 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production of hardware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Nuts and bolts, forgings, cars, airplanes, digital computers, plastic parts, and ceramic products</a:t>
            </a:r>
          </a:p>
        </p:txBody>
      </p:sp>
      <p:pic>
        <p:nvPicPr>
          <p:cNvPr id="18436" name="Picture 4" descr="MMj0213530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00600"/>
            <a:ext cx="1352550" cy="923925"/>
          </a:xfrm>
          <a:prstGeom prst="rect">
            <a:avLst/>
          </a:prstGeom>
          <a:noFill/>
        </p:spPr>
      </p:pic>
      <p:pic>
        <p:nvPicPr>
          <p:cNvPr id="18437" name="Picture 5" descr="MMj0336486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343400"/>
            <a:ext cx="1295400" cy="712788"/>
          </a:xfrm>
          <a:prstGeom prst="rect">
            <a:avLst/>
          </a:prstGeom>
          <a:noFill/>
        </p:spPr>
      </p:pic>
      <p:pic>
        <p:nvPicPr>
          <p:cNvPr id="18441" name="Picture 9" descr="MMj0303396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0"/>
            <a:ext cx="1371600" cy="12239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BDAC-194D-487A-945D-D0F2F58896B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Production Quantity </a:t>
            </a:r>
            <a:r>
              <a:rPr lang="en-US" b="0" i="1" dirty="0">
                <a:cs typeface="Courier New" pitchFamily="49" charset="0"/>
              </a:rPr>
              <a:t>Q</a:t>
            </a:r>
            <a:endParaRPr lang="en-US" b="0" i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371600"/>
            <a:ext cx="7239000" cy="47244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quantity of products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Q</a:t>
            </a:r>
            <a:r>
              <a:rPr lang="en-US" dirty="0">
                <a:cs typeface="Times New Roman" pitchFamily="18" charset="0"/>
              </a:rPr>
              <a:t> made by a factory has an important influence on the way its people, facilities, and procedures </a:t>
            </a:r>
            <a:r>
              <a:rPr lang="en-US" u="sng" dirty="0">
                <a:cs typeface="Times New Roman" pitchFamily="18" charset="0"/>
              </a:rPr>
              <a:t>are organized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Annual production quantities can be classified into three ranges:</a:t>
            </a:r>
          </a:p>
          <a:p>
            <a:pPr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 </a:t>
            </a: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u="sng" dirty="0">
                <a:cs typeface="Times New Roman" pitchFamily="18" charset="0"/>
              </a:rPr>
              <a:t>Production range</a:t>
            </a:r>
            <a:r>
              <a:rPr lang="en-US" dirty="0">
                <a:cs typeface="Times New Roman" pitchFamily="18" charset="0"/>
              </a:rPr>
              <a:t>		</a:t>
            </a:r>
            <a:r>
              <a:rPr lang="en-US" u="sng" dirty="0">
                <a:cs typeface="Times New Roman" pitchFamily="18" charset="0"/>
              </a:rPr>
              <a:t>Annual Quantity </a:t>
            </a:r>
            <a:r>
              <a:rPr lang="en-US" i="1" u="sng" dirty="0">
                <a:cs typeface="Times New Roman" pitchFamily="18" charset="0"/>
              </a:rPr>
              <a:t>Q</a:t>
            </a:r>
            <a:endParaRPr lang="en-US" u="sng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Low production</a:t>
            </a:r>
            <a:r>
              <a:rPr lang="en-US" dirty="0">
                <a:cs typeface="Times New Roman" pitchFamily="18" charset="0"/>
              </a:rPr>
              <a:t>		1 to 100 units </a:t>
            </a:r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Medium production</a:t>
            </a:r>
            <a:r>
              <a:rPr lang="en-US" dirty="0">
                <a:cs typeface="Times New Roman" pitchFamily="18" charset="0"/>
              </a:rPr>
              <a:t>	100 to 10,000 units</a:t>
            </a:r>
            <a:endParaRPr lang="en-US" dirty="0">
              <a:cs typeface="Courier New" pitchFamily="49" charset="0"/>
            </a:endParaRPr>
          </a:p>
          <a:p>
            <a:r>
              <a:rPr lang="en-US" dirty="0"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High production</a:t>
            </a:r>
            <a:r>
              <a:rPr lang="en-US" dirty="0">
                <a:cs typeface="Times New Roman" pitchFamily="18" charset="0"/>
              </a:rPr>
              <a:t>		10,000 to </a:t>
            </a:r>
            <a:r>
              <a:rPr lang="en-US" dirty="0" smtClean="0">
                <a:cs typeface="Times New Roman" pitchFamily="18" charset="0"/>
              </a:rPr>
              <a:t>millions</a:t>
            </a:r>
            <a:endParaRPr lang="en-US" dirty="0">
              <a:cs typeface="Courier New" pitchFamily="49" charset="0"/>
            </a:endParaRPr>
          </a:p>
          <a:p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DAC6-3F54-4C43-94A9-EA2C0817F43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Product Variety</a:t>
            </a:r>
            <a:r>
              <a:rPr lang="en-US" dirty="0"/>
              <a:t> </a:t>
            </a:r>
            <a:r>
              <a:rPr lang="en-US" b="0" i="1" dirty="0"/>
              <a:t>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553200" cy="4800600"/>
          </a:xfrm>
        </p:spPr>
        <p:txBody>
          <a:bodyPr/>
          <a:lstStyle/>
          <a:p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Product variety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P</a:t>
            </a:r>
            <a:r>
              <a:rPr lang="en-US" dirty="0">
                <a:cs typeface="Times New Roman" pitchFamily="18" charset="0"/>
              </a:rPr>
              <a:t> refers to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different product types</a:t>
            </a:r>
            <a:r>
              <a:rPr lang="en-US" dirty="0">
                <a:cs typeface="Times New Roman" pitchFamily="18" charset="0"/>
              </a:rPr>
              <a:t> or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models</a:t>
            </a:r>
            <a:r>
              <a:rPr lang="en-US" dirty="0">
                <a:cs typeface="Times New Roman" pitchFamily="18" charset="0"/>
              </a:rPr>
              <a:t> produced in the plant.</a:t>
            </a:r>
          </a:p>
          <a:p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Different products have different features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They are intended for different markets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Some have more parts than others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>
              <a:cs typeface="Times New Roman" pitchFamily="18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When </a:t>
            </a:r>
            <a:r>
              <a:rPr lang="en-US" u="sng" dirty="0">
                <a:cs typeface="Times New Roman" pitchFamily="18" charset="0"/>
              </a:rPr>
              <a:t>the number</a:t>
            </a:r>
            <a:r>
              <a:rPr lang="en-US" dirty="0">
                <a:cs typeface="Times New Roman" pitchFamily="18" charset="0"/>
              </a:rPr>
              <a:t> of </a:t>
            </a:r>
            <a:r>
              <a:rPr lang="en-US" u="sng" dirty="0">
                <a:solidFill>
                  <a:srgbClr val="FF0066"/>
                </a:solidFill>
                <a:cs typeface="Times New Roman" pitchFamily="18" charset="0"/>
              </a:rPr>
              <a:t>product types</a:t>
            </a:r>
            <a:r>
              <a:rPr lang="en-US" dirty="0">
                <a:cs typeface="Times New Roman" pitchFamily="18" charset="0"/>
              </a:rPr>
              <a:t> made in the factory </a:t>
            </a:r>
            <a:r>
              <a:rPr lang="en-US" u="sng" dirty="0">
                <a:cs typeface="Times New Roman" pitchFamily="18" charset="0"/>
              </a:rPr>
              <a:t>is high</a:t>
            </a:r>
            <a:r>
              <a:rPr lang="en-US" dirty="0">
                <a:cs typeface="Times New Roman" pitchFamily="18" charset="0"/>
              </a:rPr>
              <a:t>, this indicates </a:t>
            </a:r>
            <a:r>
              <a:rPr lang="en-US" u="sng" dirty="0">
                <a:cs typeface="Times New Roman" pitchFamily="18" charset="0"/>
              </a:rPr>
              <a:t>high product variety</a:t>
            </a:r>
          </a:p>
        </p:txBody>
      </p:sp>
      <p:pic>
        <p:nvPicPr>
          <p:cNvPr id="22532" name="Picture 4" descr="MMj0295182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181600"/>
            <a:ext cx="1295400" cy="8048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62BD3-31D2-46A6-B6DD-AB61DC9BC29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i="1" dirty="0"/>
              <a:t>P </a:t>
            </a:r>
            <a:r>
              <a:rPr lang="en-US" b="0" dirty="0"/>
              <a:t>versus </a:t>
            </a:r>
            <a:r>
              <a:rPr lang="en-US" b="0" i="1" dirty="0"/>
              <a:t>Q </a:t>
            </a:r>
            <a:r>
              <a:rPr lang="en-US" b="0" dirty="0"/>
              <a:t>in Factory Operations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867400"/>
            <a:ext cx="7162800" cy="381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rgbClr val="0066CC"/>
                </a:solidFill>
                <a:cs typeface="Times New Roman" pitchFamily="18" charset="0"/>
              </a:rPr>
              <a:t>Figure 1.2   P-Q Relationship</a:t>
            </a:r>
            <a:endParaRPr lang="en-US" sz="1800" dirty="0">
              <a:solidFill>
                <a:srgbClr val="0066CC"/>
              </a:solidFill>
            </a:endParaRPr>
          </a:p>
        </p:txBody>
      </p:sp>
      <p:pic>
        <p:nvPicPr>
          <p:cNvPr id="87044" name="Picture 4" descr="w0002cro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447800"/>
            <a:ext cx="6629400" cy="4378325"/>
          </a:xfrm>
          <a:prstGeom prst="rect">
            <a:avLst/>
          </a:prstGeom>
          <a:noFill/>
        </p:spPr>
      </p:pic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882775" y="1636713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239000" y="4724400"/>
            <a:ext cx="37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5700-0FCD-49FA-9D9C-4D0BBE41581D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9906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More About Product Variety</a:t>
            </a:r>
            <a:r>
              <a:rPr lang="en-US" dirty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219200"/>
            <a:ext cx="5638800" cy="4876800"/>
          </a:xfrm>
        </p:spPr>
        <p:txBody>
          <a:bodyPr/>
          <a:lstStyle/>
          <a:p>
            <a:r>
              <a:rPr lang="en-US" sz="1800" dirty="0">
                <a:cs typeface="Times New Roman" pitchFamily="18" charset="0"/>
              </a:rPr>
              <a:t>Although </a:t>
            </a:r>
            <a:r>
              <a:rPr lang="en-US" sz="1800" i="1" dirty="0">
                <a:solidFill>
                  <a:srgbClr val="FF0066"/>
                </a:solidFill>
                <a:cs typeface="Times New Roman" pitchFamily="18" charset="0"/>
              </a:rPr>
              <a:t>P</a:t>
            </a:r>
            <a:r>
              <a:rPr lang="en-US" sz="18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is a quantitative parameter, it is much less exact than </a:t>
            </a:r>
            <a:r>
              <a:rPr lang="en-US" sz="1800" i="1" dirty="0">
                <a:cs typeface="Times New Roman" pitchFamily="18" charset="0"/>
              </a:rPr>
              <a:t>Q </a:t>
            </a:r>
            <a:r>
              <a:rPr lang="en-US" sz="1800" dirty="0">
                <a:cs typeface="Times New Roman" pitchFamily="18" charset="0"/>
              </a:rPr>
              <a:t>because details on how much the designs differ is not captured simply by the number of different designs</a:t>
            </a:r>
          </a:p>
          <a:p>
            <a:endParaRPr lang="en-US" sz="2000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Soft product variety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small differences between products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sz="2000" dirty="0">
                <a:cs typeface="Times New Roman" pitchFamily="18" charset="0"/>
              </a:rPr>
              <a:t>e.g.,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between car models made on the same production line, with many common parts among models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Hard product variety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products differ substantially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sz="2000" dirty="0">
                <a:cs typeface="Times New Roman" pitchFamily="18" charset="0"/>
              </a:rPr>
              <a:t>e.g.,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between a small car and a large truck, with few common parts (if any)</a:t>
            </a:r>
          </a:p>
        </p:txBody>
      </p:sp>
      <p:pic>
        <p:nvPicPr>
          <p:cNvPr id="25605" name="Picture 5" descr="_38385263_bmwap300"/>
          <p:cNvPicPr>
            <a:picLocks noChangeAspect="1" noChangeArrowheads="1"/>
          </p:cNvPicPr>
          <p:nvPr/>
        </p:nvPicPr>
        <p:blipFill>
          <a:blip r:embed="rId2" cstate="print"/>
          <a:srcRect r="4572"/>
          <a:stretch>
            <a:fillRect/>
          </a:stretch>
        </p:blipFill>
        <p:spPr bwMode="auto">
          <a:xfrm>
            <a:off x="762000" y="3089275"/>
            <a:ext cx="2057400" cy="1231900"/>
          </a:xfrm>
          <a:prstGeom prst="rect">
            <a:avLst/>
          </a:prstGeom>
          <a:noFill/>
        </p:spPr>
      </p:pic>
      <p:pic>
        <p:nvPicPr>
          <p:cNvPr id="25607" name="Picture 7" descr="fu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592638"/>
            <a:ext cx="2133600" cy="12239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B16C-01EE-4833-8354-AE2001630C2D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152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Manufacturing Capability</a:t>
            </a:r>
            <a:r>
              <a:rPr lang="en-US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6858000" cy="1905000"/>
          </a:xfrm>
        </p:spPr>
        <p:txBody>
          <a:bodyPr/>
          <a:lstStyle/>
          <a:p>
            <a:pPr marL="457200" indent="-457200"/>
            <a:r>
              <a:rPr lang="en-US" u="sng" dirty="0">
                <a:cs typeface="Times New Roman" pitchFamily="18" charset="0"/>
              </a:rPr>
              <a:t>A manufacturing plant</a:t>
            </a:r>
            <a:r>
              <a:rPr lang="en-US" dirty="0">
                <a:cs typeface="Times New Roman" pitchFamily="18" charset="0"/>
              </a:rPr>
              <a:t> consists of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processes</a:t>
            </a:r>
            <a:r>
              <a:rPr lang="en-US" dirty="0">
                <a:cs typeface="Times New Roman" pitchFamily="18" charset="0"/>
              </a:rPr>
              <a:t> and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systems</a:t>
            </a:r>
            <a:r>
              <a:rPr lang="en-US" dirty="0">
                <a:cs typeface="Times New Roman" pitchFamily="18" charset="0"/>
              </a:rPr>
              <a:t> (and people, of course) designed to transform a certain limited range of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materials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 into products</a:t>
            </a:r>
            <a:r>
              <a:rPr lang="en-US" dirty="0">
                <a:cs typeface="Times New Roman" pitchFamily="18" charset="0"/>
              </a:rPr>
              <a:t> of increased value.</a:t>
            </a:r>
          </a:p>
          <a:p>
            <a:pPr marL="457200" indent="-457200"/>
            <a:endParaRPr lang="en-US" dirty="0">
              <a:cs typeface="Times New Roman" pitchFamily="18" charset="0"/>
            </a:endParaRPr>
          </a:p>
          <a:p>
            <a:pPr marL="457200" indent="-457200"/>
            <a:endParaRPr lang="en-US" dirty="0">
              <a:cs typeface="Courier New" pitchFamily="49" charset="0"/>
            </a:endParaRPr>
          </a:p>
        </p:txBody>
      </p:sp>
      <p:sp>
        <p:nvSpPr>
          <p:cNvPr id="59398" name="Rectangle 2054"/>
          <p:cNvSpPr>
            <a:spLocks noChangeArrowheads="1"/>
          </p:cNvSpPr>
          <p:nvPr/>
        </p:nvSpPr>
        <p:spPr bwMode="auto">
          <a:xfrm>
            <a:off x="1371600" y="4038600"/>
            <a:ext cx="71628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The three building blocks ‑ </a:t>
            </a:r>
            <a:r>
              <a:rPr lang="en-US" dirty="0">
                <a:solidFill>
                  <a:srgbClr val="009999"/>
                </a:solidFill>
              </a:rPr>
              <a:t>materials</a:t>
            </a:r>
            <a:r>
              <a:rPr lang="en-US" dirty="0"/>
              <a:t>, </a:t>
            </a:r>
            <a:r>
              <a:rPr lang="en-US" dirty="0">
                <a:solidFill>
                  <a:srgbClr val="009999"/>
                </a:solidFill>
              </a:rPr>
              <a:t>processes</a:t>
            </a:r>
            <a:r>
              <a:rPr lang="en-US" dirty="0"/>
              <a:t>, and </a:t>
            </a:r>
            <a:r>
              <a:rPr lang="en-US" dirty="0">
                <a:solidFill>
                  <a:srgbClr val="009999"/>
                </a:solidFill>
              </a:rPr>
              <a:t>systems</a:t>
            </a:r>
            <a:r>
              <a:rPr lang="en-US" dirty="0"/>
              <a:t> ‑ are the subject of modern manufacturing.</a:t>
            </a:r>
            <a:endParaRPr lang="en-US" dirty="0"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4FCAC-879D-471D-A7AC-B63EBF4DDA1B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Manufacturing capability includes: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6934200" cy="4495800"/>
          </a:xfrm>
        </p:spPr>
        <p:txBody>
          <a:bodyPr/>
          <a:lstStyle/>
          <a:p>
            <a:pPr marL="876300" lvl="1" indent="-4191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Technological processing capability</a:t>
            </a:r>
          </a:p>
          <a:p>
            <a:pPr marL="876300" lvl="1" indent="-4191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Physical product limitations</a:t>
            </a:r>
          </a:p>
          <a:p>
            <a:pPr marL="876300" lvl="1" indent="-4191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Production capacity</a:t>
            </a:r>
            <a:endParaRPr lang="en-US" sz="2400" dirty="0">
              <a:solidFill>
                <a:srgbClr val="0066CC"/>
              </a:solidFill>
              <a:cs typeface="Courier New" pitchFamily="49" charset="0"/>
            </a:endParaRPr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0ADAC-B9CC-4005-8923-4DD04D5BAB58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1. Technological Processing Capability</a:t>
            </a:r>
            <a:r>
              <a:rPr lang="en-US" dirty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371600"/>
            <a:ext cx="6629400" cy="914400"/>
          </a:xfrm>
        </p:spPr>
        <p:txBody>
          <a:bodyPr/>
          <a:lstStyle/>
          <a:p>
            <a:r>
              <a:rPr lang="en-US" dirty="0">
                <a:solidFill>
                  <a:srgbClr val="9900CC"/>
                </a:solidFill>
                <a:cs typeface="Times New Roman" pitchFamily="18" charset="0"/>
              </a:rPr>
              <a:t>The available set of manufacturing processes in the plant (or company)</a:t>
            </a:r>
            <a:endParaRPr lang="en-US" dirty="0">
              <a:solidFill>
                <a:srgbClr val="9900CC"/>
              </a:solidFill>
              <a:cs typeface="Courier New" pitchFamily="49" charset="0"/>
            </a:endParaRPr>
          </a:p>
        </p:txBody>
      </p:sp>
      <p:pic>
        <p:nvPicPr>
          <p:cNvPr id="114691" name="Picture 3" descr="furnace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2487613" cy="2514600"/>
          </a:xfrm>
          <a:prstGeom prst="rect">
            <a:avLst/>
          </a:prstGeom>
          <a:noFill/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819400" y="2514600"/>
            <a:ext cx="55626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Certain manufacturing </a:t>
            </a:r>
            <a:r>
              <a:rPr lang="en-US" sz="2000" u="sng" dirty="0">
                <a:latin typeface="Arial" charset="0"/>
              </a:rPr>
              <a:t>processes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u="sng" dirty="0">
                <a:latin typeface="Arial" charset="0"/>
              </a:rPr>
              <a:t>are suited</a:t>
            </a:r>
            <a:r>
              <a:rPr lang="en-US" sz="2000" dirty="0">
                <a:latin typeface="Arial" charset="0"/>
              </a:rPr>
              <a:t> to </a:t>
            </a:r>
            <a:r>
              <a:rPr lang="en-US" sz="2000" u="sng" dirty="0">
                <a:solidFill>
                  <a:srgbClr val="0066CC"/>
                </a:solidFill>
                <a:latin typeface="Arial" charset="0"/>
              </a:rPr>
              <a:t>certain materials</a:t>
            </a:r>
          </a:p>
          <a:p>
            <a:pPr marL="457200" indent="-457200" algn="l"/>
            <a:r>
              <a:rPr lang="en-US" sz="1600" dirty="0">
                <a:latin typeface="Arial" charset="0"/>
              </a:rPr>
              <a:t>	(By specializing in certain processes, the plant is also specializing in certain materials)</a:t>
            </a:r>
          </a:p>
          <a:p>
            <a:pPr marL="914400" lvl="1" indent="-457200" algn="l"/>
            <a:endParaRPr lang="en-US" sz="2000" dirty="0">
              <a:latin typeface="Arial" charset="0"/>
            </a:endParaRPr>
          </a:p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Includes not only the </a:t>
            </a:r>
            <a:r>
              <a:rPr lang="en-US" sz="2000" u="sng" dirty="0">
                <a:latin typeface="Arial" charset="0"/>
              </a:rPr>
              <a:t>physical processes</a:t>
            </a:r>
            <a:r>
              <a:rPr lang="en-US" sz="2000" dirty="0">
                <a:latin typeface="Arial" charset="0"/>
              </a:rPr>
              <a:t>, but also the </a:t>
            </a:r>
            <a:r>
              <a:rPr lang="en-US" sz="2000" u="sng" dirty="0">
                <a:solidFill>
                  <a:srgbClr val="0066CC"/>
                </a:solidFill>
                <a:latin typeface="Arial" charset="0"/>
              </a:rPr>
              <a:t>expertise of the plant personnel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457200" indent="-457200" algn="l"/>
            <a:endParaRPr lang="en-US" sz="2000" dirty="0">
              <a:latin typeface="Arial" charset="0"/>
            </a:endParaRPr>
          </a:p>
          <a:p>
            <a:pPr marL="457200" indent="-457200" algn="l"/>
            <a:r>
              <a:rPr lang="en-US" sz="1800" i="1" dirty="0">
                <a:latin typeface="Arial" charset="0"/>
              </a:rPr>
              <a:t>Examples:</a:t>
            </a:r>
          </a:p>
          <a:p>
            <a:pPr marL="914400" lvl="1" indent="-457200" algn="l"/>
            <a:r>
              <a:rPr lang="en-US" sz="1800" i="1" dirty="0">
                <a:latin typeface="Arial" charset="0"/>
              </a:rPr>
              <a:t>A machine shop cannot roll steel</a:t>
            </a:r>
          </a:p>
          <a:p>
            <a:pPr marL="914400" lvl="1" indent="-457200" algn="l"/>
            <a:r>
              <a:rPr lang="en-US" sz="1800" i="1" dirty="0">
                <a:latin typeface="Arial" charset="0"/>
              </a:rPr>
              <a:t>A steel mill cannot</a:t>
            </a:r>
            <a:r>
              <a:rPr lang="en-US" sz="2000" i="1" dirty="0">
                <a:latin typeface="Arial" charset="0"/>
              </a:rPr>
              <a:t> </a:t>
            </a:r>
            <a:r>
              <a:rPr lang="en-US" sz="1800" i="1" dirty="0">
                <a:latin typeface="Arial" charset="0"/>
              </a:rPr>
              <a:t>build cars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94FC1-E2BD-4BAF-A274-3F1AF9B8E61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914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2. Physical Product Limitations</a:t>
            </a:r>
            <a:r>
              <a:rPr lang="en-US" dirty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6858000" cy="46482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Given a plant with a certain set of processes, there are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size and weight limitations</a:t>
            </a:r>
            <a:r>
              <a:rPr lang="en-US" dirty="0">
                <a:cs typeface="Times New Roman" pitchFamily="18" charset="0"/>
              </a:rPr>
              <a:t> on the parts or products that can be made in the plant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Product size and weight affect:</a:t>
            </a:r>
            <a:endParaRPr lang="en-US" dirty="0">
              <a:cs typeface="Courier New" pitchFamily="49" charset="0"/>
            </a:endParaRPr>
          </a:p>
          <a:p>
            <a:pPr lvl="1"/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Production equipment</a:t>
            </a:r>
            <a:endParaRPr lang="en-US" sz="2400" dirty="0">
              <a:solidFill>
                <a:srgbClr val="0066CC"/>
              </a:solidFill>
              <a:cs typeface="Courier New" pitchFamily="49" charset="0"/>
            </a:endParaRPr>
          </a:p>
          <a:p>
            <a:pPr lvl="1"/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Material handling equipment</a:t>
            </a:r>
            <a:endParaRPr lang="en-US" sz="2400" dirty="0">
              <a:solidFill>
                <a:srgbClr val="0066CC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DB871-C82C-4146-BD70-FDA51567547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696200" cy="914400"/>
          </a:xfrm>
        </p:spPr>
        <p:txBody>
          <a:bodyPr/>
          <a:lstStyle/>
          <a:p>
            <a:pPr algn="ctr"/>
            <a:r>
              <a:rPr lang="en-US" b="0" dirty="0"/>
              <a:t>INTRODUCTION AND </a:t>
            </a:r>
            <a:br>
              <a:rPr lang="en-US" b="0" dirty="0"/>
            </a:br>
            <a:r>
              <a:rPr lang="en-US" b="0" dirty="0"/>
              <a:t>OVERVIEW OF MANUFACTURING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5715000" cy="2362200"/>
          </a:xfrm>
        </p:spPr>
        <p:txBody>
          <a:bodyPr/>
          <a:lstStyle/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What is Manufacturing?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Materials in Manufacturing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Manufacturing Processes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/>
              <a:t>Production Systems</a:t>
            </a:r>
          </a:p>
          <a:p>
            <a:pPr marL="457200" indent="-457200">
              <a:buClr>
                <a:srgbClr val="FF0066"/>
              </a:buClr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E34A5-7685-4136-922A-227B5FFC0E71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162800" cy="914400"/>
          </a:xfrm>
        </p:spPr>
        <p:txBody>
          <a:bodyPr/>
          <a:lstStyle/>
          <a:p>
            <a:pPr algn="ctr"/>
            <a:r>
              <a:rPr lang="en-US" sz="2800" b="0" dirty="0">
                <a:cs typeface="Times New Roman" pitchFamily="18" charset="0"/>
              </a:rPr>
              <a:t>3. Production Capacity</a:t>
            </a:r>
            <a:r>
              <a:rPr lang="en-US" sz="2800" dirty="0"/>
              <a:t>  (or plant capacity)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629400" cy="4800600"/>
          </a:xfrm>
        </p:spPr>
        <p:txBody>
          <a:bodyPr/>
          <a:lstStyle/>
          <a:p>
            <a:pPr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Defined as the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maximum quantity</a:t>
            </a:r>
            <a:r>
              <a:rPr lang="en-US" dirty="0">
                <a:cs typeface="Times New Roman" pitchFamily="18" charset="0"/>
              </a:rPr>
              <a:t> that a plant can produce in a given time period (e.g., month or year)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under assumed operating conditions</a:t>
            </a:r>
          </a:p>
          <a:p>
            <a:pPr>
              <a:buClr>
                <a:srgbClr val="FF0066"/>
              </a:buClr>
            </a:pPr>
            <a:endParaRPr lang="en-US" dirty="0">
              <a:solidFill>
                <a:srgbClr val="0066CC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sz="2000" dirty="0">
              <a:cs typeface="Times New Roman" pitchFamily="18" charset="0"/>
            </a:endParaRPr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1752600" y="2438400"/>
            <a:ext cx="6629400" cy="3638550"/>
            <a:chOff x="1152" y="1536"/>
            <a:chExt cx="4176" cy="2292"/>
          </a:xfrm>
        </p:grpSpPr>
        <p:sp>
          <p:nvSpPr>
            <p:cNvPr id="30724" name="Line 4"/>
            <p:cNvSpPr>
              <a:spLocks noChangeShapeType="1"/>
            </p:cNvSpPr>
            <p:nvPr/>
          </p:nvSpPr>
          <p:spPr bwMode="auto">
            <a:xfrm flipH="1">
              <a:off x="2400" y="1536"/>
              <a:ext cx="1872" cy="624"/>
            </a:xfrm>
            <a:prstGeom prst="line">
              <a:avLst/>
            </a:prstGeom>
            <a:noFill/>
            <a:ln w="38100">
              <a:solidFill>
                <a:srgbClr val="009999"/>
              </a:solidFill>
              <a:miter lim="800000"/>
              <a:headEnd/>
              <a:tailEnd type="triangle" w="lg" len="lg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1152" y="2160"/>
              <a:ext cx="4176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dirty="0">
                  <a:solidFill>
                    <a:srgbClr val="0066CC"/>
                  </a:solidFill>
                  <a:latin typeface="Arial" charset="0"/>
                </a:rPr>
                <a:t>Operating conditions</a:t>
              </a:r>
              <a:r>
                <a:rPr lang="en-US" dirty="0">
                  <a:latin typeface="Arial" charset="0"/>
                </a:rPr>
                <a:t> refer to </a:t>
              </a:r>
              <a:r>
                <a:rPr lang="en-US" u="sng" dirty="0">
                  <a:latin typeface="Arial" charset="0"/>
                </a:rPr>
                <a:t>number of shifts per week</a:t>
              </a:r>
              <a:r>
                <a:rPr lang="en-US" dirty="0">
                  <a:latin typeface="Arial" charset="0"/>
                </a:rPr>
                <a:t>, </a:t>
              </a:r>
              <a:r>
                <a:rPr lang="en-US" u="sng" dirty="0">
                  <a:latin typeface="Arial" charset="0"/>
                </a:rPr>
                <a:t>hours per shift</a:t>
              </a:r>
              <a:r>
                <a:rPr lang="en-US" dirty="0">
                  <a:latin typeface="Arial" charset="0"/>
                </a:rPr>
                <a:t>, </a:t>
              </a:r>
              <a:r>
                <a:rPr lang="en-US" u="sng" dirty="0">
                  <a:latin typeface="Arial" charset="0"/>
                </a:rPr>
                <a:t>direct labor manning levels</a:t>
              </a:r>
              <a:r>
                <a:rPr lang="en-US" dirty="0">
                  <a:latin typeface="Arial" charset="0"/>
                </a:rPr>
                <a:t> in the plant, and so on</a:t>
              </a:r>
            </a:p>
            <a:p>
              <a:pPr algn="l"/>
              <a:endParaRPr lang="en-US" dirty="0">
                <a:latin typeface="Arial" charset="0"/>
              </a:endParaRPr>
            </a:p>
            <a:p>
              <a:pPr algn="l"/>
              <a:r>
                <a:rPr lang="en-US" u="sng" dirty="0">
                  <a:latin typeface="Arial" charset="0"/>
                </a:rPr>
                <a:t>Capacity is measured</a:t>
              </a:r>
              <a:r>
                <a:rPr lang="en-US" dirty="0">
                  <a:latin typeface="Arial" charset="0"/>
                </a:rPr>
                <a:t> in terms of </a:t>
              </a:r>
              <a:r>
                <a:rPr lang="en-US" dirty="0">
                  <a:solidFill>
                    <a:srgbClr val="0066CC"/>
                  </a:solidFill>
                  <a:latin typeface="Arial" charset="0"/>
                </a:rPr>
                <a:t>output units</a:t>
              </a:r>
              <a:r>
                <a:rPr lang="en-US" dirty="0">
                  <a:latin typeface="Arial" charset="0"/>
                </a:rPr>
                <a:t>, such as tons of steel or number of cars produced by the plant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E1B2254-AD8C-49B3-9E21-D6A6EEBBF0DA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 1- Part 1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2- Materials in Manufacturing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8BFA5-AC59-4678-A7E4-31AEC2E8983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/>
              <a:t>Materials in Manufacturing</a:t>
            </a:r>
            <a:r>
              <a:rPr lang="en-US" dirty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28800" y="1371600"/>
            <a:ext cx="6477000" cy="4724400"/>
          </a:xfrm>
        </p:spPr>
        <p:txBody>
          <a:bodyPr/>
          <a:lstStyle/>
          <a:p>
            <a:pPr marL="457200" indent="-457200"/>
            <a:r>
              <a:rPr lang="en-US" dirty="0">
                <a:cs typeface="Times New Roman" pitchFamily="18" charset="0"/>
              </a:rPr>
              <a:t>Most engineering materials can be classified into one of </a:t>
            </a:r>
            <a:r>
              <a:rPr lang="en-US" u="sng" dirty="0">
                <a:cs typeface="Times New Roman" pitchFamily="18" charset="0"/>
              </a:rPr>
              <a:t>three basic categories</a:t>
            </a:r>
            <a:r>
              <a:rPr lang="en-US" dirty="0">
                <a:cs typeface="Times New Roman" pitchFamily="18" charset="0"/>
              </a:rPr>
              <a:t>: </a:t>
            </a:r>
            <a:endParaRPr lang="en-US" dirty="0">
              <a:cs typeface="Courier New" pitchFamily="49" charset="0"/>
            </a:endParaRPr>
          </a:p>
          <a:p>
            <a:pPr marL="914400" lvl="1" indent="-4572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Metals</a:t>
            </a:r>
          </a:p>
          <a:p>
            <a:pPr marL="914400" lvl="1" indent="-4572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Ceramics</a:t>
            </a:r>
          </a:p>
          <a:p>
            <a:pPr marL="914400" lvl="1" indent="-4572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Polymers</a:t>
            </a:r>
          </a:p>
          <a:p>
            <a:pPr marL="457200" indent="-457200">
              <a:buFontTx/>
              <a:buNone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Tx/>
              <a:buNone/>
            </a:pPr>
            <a:r>
              <a:rPr lang="en-US" dirty="0">
                <a:cs typeface="Times New Roman" pitchFamily="18" charset="0"/>
              </a:rPr>
              <a:t>Their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chemistries</a:t>
            </a:r>
            <a:r>
              <a:rPr lang="en-US" dirty="0">
                <a:cs typeface="Times New Roman" pitchFamily="18" charset="0"/>
              </a:rPr>
              <a:t> and also their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mechanical and physical properties</a:t>
            </a:r>
            <a:r>
              <a:rPr lang="en-US" dirty="0">
                <a:cs typeface="Times New Roman" pitchFamily="18" charset="0"/>
              </a:rPr>
              <a:t> are different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These </a:t>
            </a:r>
            <a:r>
              <a:rPr lang="en-US" sz="2000" u="sng" dirty="0">
                <a:cs typeface="Times New Roman" pitchFamily="18" charset="0"/>
              </a:rPr>
              <a:t>differences affect the manufacturing processes</a:t>
            </a:r>
            <a:r>
              <a:rPr lang="en-US" sz="2000" dirty="0">
                <a:cs typeface="Times New Roman" pitchFamily="18" charset="0"/>
              </a:rPr>
              <a:t> that can be used to produce products from them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6F598-187B-456F-A11B-8640D31D06FD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8382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1. Metals</a:t>
            </a:r>
            <a:r>
              <a:rPr lang="en-US" dirty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7086600" cy="990600"/>
          </a:xfrm>
        </p:spPr>
        <p:txBody>
          <a:bodyPr/>
          <a:lstStyle/>
          <a:p>
            <a:pPr marL="457200" indent="-457200"/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Usually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alloys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, which are composed of two or more elements, at least one of which is metallic</a:t>
            </a:r>
            <a:endParaRPr lang="en-US" dirty="0">
              <a:solidFill>
                <a:srgbClr val="0066CC"/>
              </a:solidFill>
              <a:cs typeface="Courier New" pitchFamily="49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52600" y="2438400"/>
            <a:ext cx="6781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Arial" charset="0"/>
              </a:rPr>
              <a:t>Two basic groups: </a:t>
            </a:r>
          </a:p>
          <a:p>
            <a:pPr lvl="1" algn="l"/>
            <a:r>
              <a:rPr lang="en-US" dirty="0">
                <a:solidFill>
                  <a:srgbClr val="FF0066"/>
                </a:solidFill>
                <a:latin typeface="Arial" charset="0"/>
              </a:rPr>
              <a:t>Ferrous metals</a:t>
            </a:r>
            <a:r>
              <a:rPr lang="en-US" dirty="0">
                <a:latin typeface="Arial" charset="0"/>
              </a:rPr>
              <a:t> - based on </a:t>
            </a:r>
            <a:r>
              <a:rPr lang="en-US" u="sng" dirty="0">
                <a:latin typeface="Arial" charset="0"/>
              </a:rPr>
              <a:t>iron</a:t>
            </a:r>
            <a:r>
              <a:rPr lang="en-US" dirty="0">
                <a:latin typeface="Arial" charset="0"/>
              </a:rPr>
              <a:t>, comprises about 75% of metal tonnage in the world: </a:t>
            </a:r>
          </a:p>
          <a:p>
            <a:pPr lvl="2" algn="l"/>
            <a:r>
              <a:rPr lang="en-US" dirty="0">
                <a:latin typeface="Arial" charset="0"/>
              </a:rPr>
              <a:t>Steel = Fe‑C alloy (0.02 to 2.11% C)</a:t>
            </a:r>
          </a:p>
          <a:p>
            <a:pPr lvl="2" algn="l"/>
            <a:r>
              <a:rPr lang="en-US" dirty="0">
                <a:latin typeface="Arial" charset="0"/>
              </a:rPr>
              <a:t>Cast iron = Fe-C alloy (2% to 4% C)</a:t>
            </a:r>
          </a:p>
          <a:p>
            <a:pPr lvl="2" algn="l"/>
            <a:endParaRPr lang="en-US" dirty="0">
              <a:latin typeface="Arial" charset="0"/>
            </a:endParaRPr>
          </a:p>
          <a:p>
            <a:pPr lvl="1" algn="l"/>
            <a:r>
              <a:rPr lang="en-US" dirty="0">
                <a:solidFill>
                  <a:srgbClr val="FF0066"/>
                </a:solidFill>
                <a:latin typeface="Arial" charset="0"/>
              </a:rPr>
              <a:t>Nonferrous metals</a:t>
            </a:r>
            <a:r>
              <a:rPr lang="en-US" dirty="0">
                <a:latin typeface="Arial" charset="0"/>
              </a:rPr>
              <a:t> - </a:t>
            </a:r>
            <a:r>
              <a:rPr lang="en-US" u="sng" dirty="0">
                <a:latin typeface="Arial" charset="0"/>
              </a:rPr>
              <a:t>all other metallic elements</a:t>
            </a:r>
            <a:r>
              <a:rPr lang="en-US" dirty="0">
                <a:latin typeface="Arial" charset="0"/>
              </a:rPr>
              <a:t> and their alloys: aluminum, copper, magnesium, nickel, silver, tin, titanium, etc.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3311D-648A-45F1-8C0C-F598338302E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086600" cy="6096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/>
            </a:r>
            <a:br>
              <a:rPr lang="en-US" b="0" dirty="0">
                <a:cs typeface="Times New Roman" pitchFamily="18" charset="0"/>
              </a:rPr>
            </a:br>
            <a:r>
              <a:rPr lang="en-US" b="0" dirty="0">
                <a:cs typeface="Times New Roman" pitchFamily="18" charset="0"/>
              </a:rPr>
              <a:t>2. Ceramics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idx="1"/>
          </p:nvPr>
        </p:nvSpPr>
        <p:spPr>
          <a:xfrm>
            <a:off x="2971800" y="2209800"/>
            <a:ext cx="5791200" cy="3962400"/>
          </a:xfrm>
        </p:spPr>
        <p:txBody>
          <a:bodyPr/>
          <a:lstStyle/>
          <a:p>
            <a:pPr marL="609600" indent="-609600"/>
            <a:r>
              <a:rPr lang="en-US" dirty="0">
                <a:cs typeface="Times New Roman" pitchFamily="18" charset="0"/>
              </a:rPr>
              <a:t>Typical </a:t>
            </a:r>
            <a:r>
              <a:rPr lang="en-US" u="sng" dirty="0">
                <a:cs typeface="Times New Roman" pitchFamily="18" charset="0"/>
              </a:rPr>
              <a:t>nonmetallic elements</a:t>
            </a:r>
            <a:r>
              <a:rPr lang="en-US" dirty="0">
                <a:cs typeface="Times New Roman" pitchFamily="18" charset="0"/>
              </a:rPr>
              <a:t> are 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oxygen, nitrogen, </a:t>
            </a:r>
            <a:r>
              <a:rPr lang="en-US" dirty="0">
                <a:cs typeface="Times New Roman" pitchFamily="18" charset="0"/>
              </a:rPr>
              <a:t>and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 carbon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For processing, ceramics divide into: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8080"/>
                </a:solidFill>
                <a:cs typeface="Times New Roman" pitchFamily="18" charset="0"/>
              </a:rPr>
              <a:t>Crystalline ceramics</a:t>
            </a:r>
            <a:r>
              <a:rPr lang="en-US" sz="2400" dirty="0">
                <a:cs typeface="Times New Roman" pitchFamily="18" charset="0"/>
              </a:rPr>
              <a:t> – includes: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Traditional ceramics, such as clay (hydrous aluminum silicates)</a:t>
            </a:r>
            <a:endParaRPr lang="en-US" dirty="0">
              <a:cs typeface="Courier New" pitchFamily="49" charset="0"/>
            </a:endParaRP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Modern ceramics, such as alumina (Al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O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)</a:t>
            </a:r>
            <a:endParaRPr lang="en-US" dirty="0">
              <a:cs typeface="Courier New" pitchFamily="49" charset="0"/>
            </a:endParaRP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008080"/>
                </a:solidFill>
                <a:cs typeface="Courier New" pitchFamily="49" charset="0"/>
              </a:rPr>
              <a:t>Glasses</a:t>
            </a:r>
            <a:r>
              <a:rPr lang="en-US" sz="2400" dirty="0">
                <a:cs typeface="Courier New" pitchFamily="49" charset="0"/>
              </a:rPr>
              <a:t> – mostly based on silica (SiO</a:t>
            </a:r>
            <a:r>
              <a:rPr lang="en-US" sz="2400" baseline="-30000" dirty="0">
                <a:cs typeface="Courier New" pitchFamily="49" charset="0"/>
              </a:rPr>
              <a:t>2</a:t>
            </a:r>
            <a:r>
              <a:rPr lang="en-US" sz="2400" dirty="0">
                <a:cs typeface="Courier New" pitchFamily="49" charset="0"/>
              </a:rPr>
              <a:t>)</a:t>
            </a:r>
            <a:endParaRPr lang="en-US" sz="2400" dirty="0"/>
          </a:p>
        </p:txBody>
      </p:sp>
      <p:pic>
        <p:nvPicPr>
          <p:cNvPr id="39943" name="Picture 1031" descr="Stroom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2130425" cy="2314575"/>
          </a:xfrm>
          <a:prstGeom prst="rect">
            <a:avLst/>
          </a:prstGeom>
          <a:noFill/>
        </p:spPr>
      </p:pic>
      <p:pic>
        <p:nvPicPr>
          <p:cNvPr id="39945" name="Picture 1033" descr="glass_scene_4_800x6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889500"/>
            <a:ext cx="1752600" cy="1311275"/>
          </a:xfrm>
          <a:prstGeom prst="rect">
            <a:avLst/>
          </a:prstGeom>
          <a:noFill/>
        </p:spPr>
      </p:pic>
      <p:sp>
        <p:nvSpPr>
          <p:cNvPr id="39946" name="Rectangle 1034"/>
          <p:cNvSpPr>
            <a:spLocks noChangeArrowheads="1"/>
          </p:cNvSpPr>
          <p:nvPr/>
        </p:nvSpPr>
        <p:spPr bwMode="auto">
          <a:xfrm>
            <a:off x="1600200" y="1295400"/>
            <a:ext cx="708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66CC"/>
                </a:solidFill>
                <a:latin typeface="Arial" charset="0"/>
              </a:rPr>
              <a:t>Compounds containing metallic (or semi-metallic) and nonmetallic elements</a:t>
            </a:r>
            <a:r>
              <a:rPr lang="en-US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A56A2-9B91-4398-9B79-3B3EC340D28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0104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3. Polymers</a:t>
            </a:r>
            <a:r>
              <a:rPr lang="en-US" dirty="0"/>
              <a:t> </a:t>
            </a:r>
          </a:p>
        </p:txBody>
      </p:sp>
      <p:pic>
        <p:nvPicPr>
          <p:cNvPr id="38917" name="Picture 2053" descr="polymer_image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14600"/>
            <a:ext cx="3581400" cy="3581400"/>
          </a:xfrm>
          <a:prstGeom prst="rect">
            <a:avLst/>
          </a:prstGeom>
          <a:noFill/>
        </p:spPr>
      </p:pic>
      <p:sp>
        <p:nvSpPr>
          <p:cNvPr id="38918" name="Rectangle 2054"/>
          <p:cNvSpPr>
            <a:spLocks noChangeArrowheads="1"/>
          </p:cNvSpPr>
          <p:nvPr/>
        </p:nvSpPr>
        <p:spPr bwMode="auto">
          <a:xfrm>
            <a:off x="1752600" y="1524000"/>
            <a:ext cx="632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en-US" dirty="0">
                <a:solidFill>
                  <a:srgbClr val="0066CC"/>
                </a:solidFill>
              </a:rPr>
              <a:t>Compound formed of repeating structural units called </a:t>
            </a:r>
            <a:r>
              <a:rPr lang="en-US" i="1" dirty="0">
                <a:solidFill>
                  <a:srgbClr val="000099"/>
                </a:solidFill>
              </a:rPr>
              <a:t>mers</a:t>
            </a:r>
            <a:r>
              <a:rPr lang="en-US" dirty="0">
                <a:solidFill>
                  <a:srgbClr val="0066CC"/>
                </a:solidFill>
              </a:rPr>
              <a:t>, whose atoms share electrons to form very large molecules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A3399-FC02-472A-90B0-E9868B1AF60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3- Polymers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524000" y="1524000"/>
            <a:ext cx="601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rgbClr val="0033CC"/>
              </a:buClr>
              <a:buFont typeface="Wingdings" pitchFamily="2" charset="2"/>
              <a:buNone/>
            </a:pPr>
            <a:r>
              <a:rPr lang="en-US" dirty="0">
                <a:latin typeface="Arial" charset="0"/>
                <a:cs typeface="Times New Roman" pitchFamily="18" charset="0"/>
              </a:rPr>
              <a:t>Three categories: </a:t>
            </a:r>
          </a:p>
          <a:p>
            <a:pPr marL="990600" lvl="1" indent="-533400" algn="l">
              <a:spcBef>
                <a:spcPct val="20000"/>
              </a:spcBef>
              <a:spcAft>
                <a:spcPct val="40000"/>
              </a:spcAft>
              <a:buClr>
                <a:srgbClr val="006699"/>
              </a:buClr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Thermoplastic polymers</a:t>
            </a:r>
            <a:r>
              <a:rPr lang="en-US" dirty="0">
                <a:latin typeface="Arial" charset="0"/>
                <a:cs typeface="Times New Roman" pitchFamily="18" charset="0"/>
              </a:rPr>
              <a:t> - </a:t>
            </a:r>
            <a:r>
              <a:rPr lang="en-US" sz="2000" dirty="0">
                <a:latin typeface="Arial" charset="0"/>
                <a:cs typeface="Times New Roman" pitchFamily="18" charset="0"/>
              </a:rPr>
              <a:t>can be subjected to multiple heating and cooling cycles without altering molecular structure</a:t>
            </a:r>
            <a:endParaRPr lang="en-US" sz="2000" dirty="0">
              <a:latin typeface="Arial" charset="0"/>
            </a:endParaRPr>
          </a:p>
          <a:p>
            <a:pPr marL="990600" lvl="1" indent="-533400" algn="l">
              <a:spcBef>
                <a:spcPct val="20000"/>
              </a:spcBef>
              <a:spcAft>
                <a:spcPct val="40000"/>
              </a:spcAft>
              <a:buClr>
                <a:srgbClr val="006699"/>
              </a:buClr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Thermosetting polymers</a:t>
            </a:r>
            <a:r>
              <a:rPr lang="en-US" dirty="0">
                <a:latin typeface="Arial" charset="0"/>
                <a:cs typeface="Times New Roman" pitchFamily="18" charset="0"/>
              </a:rPr>
              <a:t> - </a:t>
            </a:r>
            <a:r>
              <a:rPr lang="en-US" sz="2000" dirty="0">
                <a:latin typeface="Arial" charset="0"/>
                <a:cs typeface="Times New Roman" pitchFamily="18" charset="0"/>
              </a:rPr>
              <a:t>molecules chemically transform (cure) into a rigid structure – cannot be reheated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endParaRPr lang="en-US" dirty="0">
              <a:latin typeface="Arial" charset="0"/>
            </a:endParaRPr>
          </a:p>
          <a:p>
            <a:pPr marL="990600" lvl="1" indent="-533400" algn="l">
              <a:spcBef>
                <a:spcPct val="20000"/>
              </a:spcBef>
              <a:spcAft>
                <a:spcPct val="400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Elastomers</a:t>
            </a:r>
            <a:r>
              <a:rPr lang="en-US" dirty="0">
                <a:latin typeface="Arial" charset="0"/>
                <a:cs typeface="Times New Roman" pitchFamily="18" charset="0"/>
              </a:rPr>
              <a:t> - </a:t>
            </a:r>
            <a:r>
              <a:rPr lang="en-US" sz="2000" dirty="0">
                <a:latin typeface="Arial" charset="0"/>
                <a:cs typeface="Times New Roman" pitchFamily="18" charset="0"/>
              </a:rPr>
              <a:t>shows significant </a:t>
            </a:r>
            <a:r>
              <a:rPr lang="en-US" sz="2000" u="sng" dirty="0">
                <a:latin typeface="Arial" charset="0"/>
                <a:cs typeface="Times New Roman" pitchFamily="18" charset="0"/>
              </a:rPr>
              <a:t>elastic behavior</a:t>
            </a:r>
            <a:endParaRPr lang="en-US" sz="2000" u="sng" dirty="0">
              <a:latin typeface="Arial" charset="0"/>
            </a:endParaRPr>
          </a:p>
        </p:txBody>
      </p:sp>
      <p:pic>
        <p:nvPicPr>
          <p:cNvPr id="138245" name="Picture 5" descr="so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200400"/>
            <a:ext cx="1252538" cy="1447800"/>
          </a:xfrm>
          <a:prstGeom prst="rect">
            <a:avLst/>
          </a:prstGeom>
          <a:noFill/>
        </p:spPr>
      </p:pic>
      <p:pic>
        <p:nvPicPr>
          <p:cNvPr id="138246" name="Picture 6" descr="MCj032340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981200"/>
            <a:ext cx="1143000" cy="981075"/>
          </a:xfrm>
          <a:prstGeom prst="rect">
            <a:avLst/>
          </a:prstGeom>
          <a:noFill/>
        </p:spPr>
      </p:pic>
      <p:pic>
        <p:nvPicPr>
          <p:cNvPr id="138249" name="Picture 9" descr="products%5CSAFETY%20PRODUC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775200"/>
            <a:ext cx="1981200" cy="15113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F24EC-53EB-4C98-8FD9-039F1BE1D2EC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8066" name="Rectangle 40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In addition- Composites</a:t>
            </a:r>
          </a:p>
        </p:txBody>
      </p:sp>
      <p:sp>
        <p:nvSpPr>
          <p:cNvPr id="88067" name="Rectangle 4099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657600"/>
            <a:ext cx="2438400" cy="2209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9999"/>
                </a:solidFill>
              </a:rPr>
              <a:t>Figure 1.3 Venn diagram of three basic material types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9999"/>
                </a:solidFill>
              </a:rPr>
              <a:t>plus composites</a:t>
            </a:r>
          </a:p>
          <a:p>
            <a:pPr marL="0" indent="0"/>
            <a:endParaRPr lang="en-US" sz="1800" dirty="0">
              <a:solidFill>
                <a:srgbClr val="009999"/>
              </a:solidFill>
            </a:endParaRPr>
          </a:p>
        </p:txBody>
      </p:sp>
      <p:sp>
        <p:nvSpPr>
          <p:cNvPr id="88068" name="Rectangle 4100"/>
          <p:cNvSpPr>
            <a:spLocks noGrp="1" noChangeArrowheads="1"/>
          </p:cNvSpPr>
          <p:nvPr>
            <p:ph type="body" sz="half" idx="2"/>
          </p:nvPr>
        </p:nvSpPr>
        <p:spPr>
          <a:xfrm>
            <a:off x="2362200" y="1447800"/>
            <a:ext cx="6477000" cy="4495800"/>
          </a:xfrm>
        </p:spPr>
        <p:txBody>
          <a:bodyPr/>
          <a:lstStyle/>
          <a:p>
            <a:pPr marL="0" indent="0"/>
            <a:r>
              <a:rPr lang="en-US" sz="2000" dirty="0">
                <a:cs typeface="Times New Roman" pitchFamily="18" charset="0"/>
              </a:rPr>
              <a:t>Nonhomogeneous mixtures of the other three basic types rather than a unique category</a:t>
            </a:r>
          </a:p>
          <a:p>
            <a:pPr marL="0" indent="0"/>
            <a:endParaRPr lang="en-US" sz="2000" dirty="0">
              <a:cs typeface="Times New Roman" pitchFamily="18" charset="0"/>
            </a:endParaRPr>
          </a:p>
        </p:txBody>
      </p:sp>
      <p:pic>
        <p:nvPicPr>
          <p:cNvPr id="88069" name="Picture 4101" descr="w0003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111375"/>
            <a:ext cx="5638800" cy="40227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47147-30E2-4C51-A0CC-EB433AF2103B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391400" cy="914400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Composites</a:t>
            </a:r>
            <a:r>
              <a:rPr lang="en-US" dirty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629400" cy="480060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Material consisting of two or more phases</a:t>
            </a:r>
            <a:r>
              <a:rPr lang="en-US" dirty="0">
                <a:cs typeface="Times New Roman" pitchFamily="18" charset="0"/>
              </a:rPr>
              <a:t> that are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processed separately</a:t>
            </a:r>
            <a:r>
              <a:rPr lang="en-US" dirty="0">
                <a:cs typeface="Times New Roman" pitchFamily="18" charset="0"/>
              </a:rPr>
              <a:t> and then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bonded together</a:t>
            </a:r>
            <a:r>
              <a:rPr lang="en-US" dirty="0">
                <a:cs typeface="Times New Roman" pitchFamily="18" charset="0"/>
              </a:rPr>
              <a:t> to achieve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properties superior to its constituents</a:t>
            </a:r>
            <a:endParaRPr lang="en-US" dirty="0">
              <a:solidFill>
                <a:srgbClr val="0066CC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113670" name="Group 6"/>
          <p:cNvGrpSpPr>
            <a:grpSpLocks/>
          </p:cNvGrpSpPr>
          <p:nvPr/>
        </p:nvGrpSpPr>
        <p:grpSpPr bwMode="auto">
          <a:xfrm>
            <a:off x="762000" y="2667000"/>
            <a:ext cx="7924800" cy="3387725"/>
            <a:chOff x="480" y="1680"/>
            <a:chExt cx="4992" cy="2134"/>
          </a:xfrm>
        </p:grpSpPr>
        <p:sp>
          <p:nvSpPr>
            <p:cNvPr id="113667" name="Rectangle 3"/>
            <p:cNvSpPr>
              <a:spLocks noChangeArrowheads="1"/>
            </p:cNvSpPr>
            <p:nvPr/>
          </p:nvSpPr>
          <p:spPr bwMode="auto">
            <a:xfrm>
              <a:off x="3072" y="1680"/>
              <a:ext cx="2400" cy="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800" i="1" dirty="0">
                  <a:solidFill>
                    <a:srgbClr val="009999"/>
                  </a:solidFill>
                  <a:latin typeface="Arial" charset="0"/>
                </a:rPr>
                <a:t>Phase</a:t>
              </a:r>
              <a:r>
                <a:rPr lang="en-US" sz="1800" dirty="0">
                  <a:latin typeface="Arial" charset="0"/>
                </a:rPr>
                <a:t> - homogeneous mass of material, such as grains of identical unit cell structure in a solid metal</a:t>
              </a:r>
            </a:p>
            <a:p>
              <a:pPr algn="l"/>
              <a:endParaRPr lang="en-US" sz="1800" dirty="0">
                <a:latin typeface="Arial" charset="0"/>
              </a:endParaRPr>
            </a:p>
            <a:p>
              <a:pPr algn="l"/>
              <a:r>
                <a:rPr lang="en-US" sz="1800" dirty="0">
                  <a:latin typeface="Arial" charset="0"/>
                </a:rPr>
                <a:t>Usual structure consists of </a:t>
              </a:r>
              <a:r>
                <a:rPr lang="en-US" sz="1800" dirty="0">
                  <a:solidFill>
                    <a:srgbClr val="009999"/>
                  </a:solidFill>
                  <a:latin typeface="Arial" charset="0"/>
                </a:rPr>
                <a:t>particles or fibers</a:t>
              </a:r>
              <a:r>
                <a:rPr lang="en-US" sz="1800" dirty="0">
                  <a:latin typeface="Arial" charset="0"/>
                </a:rPr>
                <a:t> of </a:t>
              </a:r>
              <a:r>
                <a:rPr lang="en-US" sz="1800" u="sng" dirty="0">
                  <a:latin typeface="Arial" charset="0"/>
                </a:rPr>
                <a:t>one phase</a:t>
              </a:r>
              <a:r>
                <a:rPr lang="en-US" sz="1800" dirty="0">
                  <a:latin typeface="Arial" charset="0"/>
                </a:rPr>
                <a:t> </a:t>
              </a:r>
              <a:r>
                <a:rPr lang="en-US" sz="1800" u="sng" dirty="0">
                  <a:latin typeface="Arial" charset="0"/>
                </a:rPr>
                <a:t>mixed </a:t>
              </a:r>
              <a:r>
                <a:rPr lang="en-US" sz="1800" dirty="0">
                  <a:latin typeface="Arial" charset="0"/>
                </a:rPr>
                <a:t>in a </a:t>
              </a:r>
              <a:r>
                <a:rPr lang="en-US" sz="1800" u="sng" dirty="0">
                  <a:latin typeface="Arial" charset="0"/>
                </a:rPr>
                <a:t>second phase</a:t>
              </a:r>
              <a:r>
                <a:rPr lang="en-US" sz="1800" dirty="0">
                  <a:latin typeface="Arial" charset="0"/>
                </a:rPr>
                <a:t> </a:t>
              </a:r>
            </a:p>
            <a:p>
              <a:pPr algn="l"/>
              <a:endParaRPr lang="en-US" sz="1800" dirty="0">
                <a:latin typeface="Arial" charset="0"/>
              </a:endParaRPr>
            </a:p>
            <a:p>
              <a:pPr algn="l"/>
              <a:r>
                <a:rPr lang="en-US" sz="1800" dirty="0">
                  <a:latin typeface="Arial" charset="0"/>
                </a:rPr>
                <a:t>Properties depend on </a:t>
              </a:r>
              <a:r>
                <a:rPr lang="en-US" sz="1800" u="sng" dirty="0">
                  <a:latin typeface="Arial" charset="0"/>
                </a:rPr>
                <a:t>components</a:t>
              </a:r>
              <a:r>
                <a:rPr lang="en-US" sz="1800" dirty="0">
                  <a:latin typeface="Arial" charset="0"/>
                </a:rPr>
                <a:t>, </a:t>
              </a:r>
              <a:r>
                <a:rPr lang="en-US" sz="1800" u="sng" dirty="0">
                  <a:latin typeface="Arial" charset="0"/>
                </a:rPr>
                <a:t>physical shapes of components</a:t>
              </a:r>
              <a:r>
                <a:rPr lang="en-US" sz="1800" dirty="0">
                  <a:latin typeface="Arial" charset="0"/>
                </a:rPr>
                <a:t>, and </a:t>
              </a:r>
              <a:r>
                <a:rPr lang="en-US" sz="1800" u="sng" dirty="0">
                  <a:latin typeface="Arial" charset="0"/>
                </a:rPr>
                <a:t>the way they are combined</a:t>
              </a:r>
              <a:r>
                <a:rPr lang="en-US" sz="1800" dirty="0">
                  <a:latin typeface="Arial" charset="0"/>
                </a:rPr>
                <a:t> to form the final material</a:t>
              </a:r>
            </a:p>
          </p:txBody>
        </p:sp>
        <p:pic>
          <p:nvPicPr>
            <p:cNvPr id="113669" name="Picture 5" descr="Grain%20Boundar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1824"/>
              <a:ext cx="2592" cy="195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98175-8736-4124-B789-40A56D3CD0A9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Composites</a:t>
            </a:r>
          </a:p>
        </p:txBody>
      </p:sp>
      <p:pic>
        <p:nvPicPr>
          <p:cNvPr id="124933" name="Picture 5" descr="smart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600200"/>
            <a:ext cx="6253163" cy="42783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087C7866-FBAE-42EA-9C83-66B5665D3E0F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 1- Part 1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1- What is manufacturing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b="0" dirty="0" smtClean="0"/>
              <a:t>act of making something (a product) from raw materials”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A7600CD1-3BCE-4AC3-A54C-0F2C0998447E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cs typeface="Courier New" pitchFamily="49" charset="0"/>
              </a:rPr>
              <a:t>3- Manufacturing Processes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BE2AB-74F2-4101-A030-7A0DBA0728F3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Manufacturing Processes</a:t>
            </a:r>
            <a:r>
              <a:rPr lang="en-US" dirty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657600" y="1447800"/>
            <a:ext cx="5181600" cy="4495800"/>
          </a:xfrm>
        </p:spPr>
        <p:txBody>
          <a:bodyPr/>
          <a:lstStyle/>
          <a:p>
            <a:pPr marL="609600" indent="-609600"/>
            <a:r>
              <a:rPr lang="en-US" dirty="0">
                <a:cs typeface="Times New Roman" pitchFamily="18" charset="0"/>
              </a:rPr>
              <a:t>Two basic types: </a:t>
            </a:r>
          </a:p>
          <a:p>
            <a:pPr marL="609600" indent="-609600">
              <a:buClr>
                <a:srgbClr val="FF0066"/>
              </a:buClr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Processing operations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transform a work material from one state of completion to a more advanced state</a:t>
            </a:r>
          </a:p>
          <a:p>
            <a:pPr marL="990600" lvl="1" indent="-533400"/>
            <a:r>
              <a:rPr lang="en-US" sz="1800" dirty="0">
                <a:cs typeface="Times New Roman" pitchFamily="18" charset="0"/>
              </a:rPr>
              <a:t>Operations that change the geometry, properties, or appearance of the starting material</a:t>
            </a:r>
          </a:p>
          <a:p>
            <a:pPr marL="990600" lvl="1" indent="-533400"/>
            <a:endParaRPr lang="en-US" sz="1800" dirty="0"/>
          </a:p>
          <a:p>
            <a:pPr marL="609600" indent="-609600"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Assembly operations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join two or more components to create a new entity</a:t>
            </a:r>
            <a:r>
              <a:rPr lang="en-US" dirty="0">
                <a:solidFill>
                  <a:srgbClr val="0066CC"/>
                </a:solidFill>
              </a:rPr>
              <a:t> </a:t>
            </a:r>
          </a:p>
        </p:txBody>
      </p:sp>
      <p:pic>
        <p:nvPicPr>
          <p:cNvPr id="112643" name="Picture 3" descr="get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3429000" cy="2641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BAAF7-5557-4280-844C-A440ECA47CF9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Figure 1.4  Classification of manufacturing processes</a:t>
            </a:r>
          </a:p>
        </p:txBody>
      </p:sp>
      <p:pic>
        <p:nvPicPr>
          <p:cNvPr id="95236" name="Picture 4" descr="w0004-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295400"/>
            <a:ext cx="6553200" cy="5119688"/>
          </a:xfrm>
          <a:noFill/>
          <a:ln/>
        </p:spPr>
      </p:pic>
      <p:sp>
        <p:nvSpPr>
          <p:cNvPr id="9523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00400" y="2514600"/>
            <a:ext cx="276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9900CC"/>
                </a:solidFill>
              </a:rPr>
              <a:t>1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225800" y="5016500"/>
            <a:ext cx="26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9900CC"/>
                </a:solidFill>
              </a:rPr>
              <a:t>2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4876800" y="1257300"/>
            <a:ext cx="3352800" cy="1676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4876800" y="2971800"/>
            <a:ext cx="3352800" cy="431800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4876800" y="4267200"/>
            <a:ext cx="3352800" cy="21336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876800" y="3429000"/>
            <a:ext cx="3352800" cy="8001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5248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1828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95249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30480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CC00"/>
                </a:solidFill>
              </a:rPr>
              <a:t>B</a:t>
            </a:r>
          </a:p>
        </p:txBody>
      </p:sp>
      <p:sp>
        <p:nvSpPr>
          <p:cNvPr id="95250" name="Text Box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37338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C</a:t>
            </a:r>
          </a:p>
        </p:txBody>
      </p:sp>
      <p:sp>
        <p:nvSpPr>
          <p:cNvPr id="95251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46482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66CC"/>
                </a:solidFill>
              </a:rPr>
              <a:t>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C21F7-47BB-474E-BD96-E921AADD3ED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Processing Operations</a:t>
            </a:r>
            <a:r>
              <a:rPr lang="en-US" b="0" dirty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1295400"/>
            <a:ext cx="5867400" cy="4800600"/>
          </a:xfrm>
        </p:spPr>
        <p:txBody>
          <a:bodyPr/>
          <a:lstStyle/>
          <a:p>
            <a:pPr marL="609600" indent="-609600"/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Alters a material’s shape, physical properties, or appearance in order to add value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Three categories of processing operations: </a:t>
            </a:r>
            <a:endParaRPr lang="en-US" dirty="0">
              <a:cs typeface="Courier New" pitchFamily="49" charset="0"/>
            </a:endParaRPr>
          </a:p>
          <a:p>
            <a:pPr marL="990600" lvl="1" indent="-533400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Shaping operations</a:t>
            </a:r>
            <a:r>
              <a:rPr lang="en-US" sz="2400" dirty="0">
                <a:cs typeface="Times New Roman" pitchFamily="18" charset="0"/>
              </a:rPr>
              <a:t> - </a:t>
            </a:r>
            <a:r>
              <a:rPr lang="en-US" sz="2000" dirty="0">
                <a:cs typeface="Times New Roman" pitchFamily="18" charset="0"/>
              </a:rPr>
              <a:t>alter the </a:t>
            </a:r>
            <a:r>
              <a:rPr lang="en-US" sz="2000" u="sng" dirty="0">
                <a:cs typeface="Times New Roman" pitchFamily="18" charset="0"/>
              </a:rPr>
              <a:t>geometry</a:t>
            </a:r>
            <a:r>
              <a:rPr lang="en-US" sz="2000" dirty="0">
                <a:cs typeface="Times New Roman" pitchFamily="18" charset="0"/>
              </a:rPr>
              <a:t> of the starting work material</a:t>
            </a:r>
            <a:r>
              <a:rPr lang="en-US" sz="2400" dirty="0">
                <a:cs typeface="Times New Roman" pitchFamily="18" charset="0"/>
              </a:rPr>
              <a:t> </a:t>
            </a:r>
          </a:p>
          <a:p>
            <a:pPr marL="990600" lvl="1" indent="-533400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Property‑enhancing operations</a:t>
            </a:r>
            <a:r>
              <a:rPr lang="en-US" sz="2400" dirty="0">
                <a:cs typeface="Times New Roman" pitchFamily="18" charset="0"/>
              </a:rPr>
              <a:t> - </a:t>
            </a:r>
            <a:r>
              <a:rPr lang="en-US" sz="2000" dirty="0">
                <a:cs typeface="Times New Roman" pitchFamily="18" charset="0"/>
              </a:rPr>
              <a:t>improve </a:t>
            </a:r>
            <a:r>
              <a:rPr lang="en-US" sz="2000" u="sng" dirty="0">
                <a:cs typeface="Times New Roman" pitchFamily="18" charset="0"/>
              </a:rPr>
              <a:t>physical properties</a:t>
            </a:r>
            <a:r>
              <a:rPr lang="en-US" sz="2000" dirty="0">
                <a:cs typeface="Times New Roman" pitchFamily="18" charset="0"/>
              </a:rPr>
              <a:t> without changing shape</a:t>
            </a:r>
            <a:r>
              <a:rPr lang="en-US" sz="2400" dirty="0">
                <a:cs typeface="Times New Roman" pitchFamily="18" charset="0"/>
              </a:rPr>
              <a:t> </a:t>
            </a:r>
            <a:endParaRPr lang="en-US" sz="2400" dirty="0"/>
          </a:p>
          <a:p>
            <a:pPr marL="990600" lvl="1" indent="-533400">
              <a:spcAft>
                <a:spcPct val="30000"/>
              </a:spcAft>
              <a:buFont typeface="Wingdings" pitchFamily="2" charset="2"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Surface processing operations</a:t>
            </a:r>
            <a:r>
              <a:rPr lang="en-US" sz="2400" dirty="0">
                <a:cs typeface="Times New Roman" pitchFamily="18" charset="0"/>
              </a:rPr>
              <a:t> - </a:t>
            </a:r>
            <a:r>
              <a:rPr lang="en-US" sz="2000" dirty="0">
                <a:cs typeface="Times New Roman" pitchFamily="18" charset="0"/>
              </a:rPr>
              <a:t>to </a:t>
            </a:r>
            <a:r>
              <a:rPr lang="en-US" sz="2000" u="sng" dirty="0">
                <a:cs typeface="Times New Roman" pitchFamily="18" charset="0"/>
              </a:rPr>
              <a:t>clean, treat, coat, or deposit</a:t>
            </a:r>
            <a:r>
              <a:rPr lang="en-US" sz="2000" dirty="0">
                <a:cs typeface="Times New Roman" pitchFamily="18" charset="0"/>
              </a:rPr>
              <a:t> material on exterior surface of the work</a:t>
            </a:r>
          </a:p>
        </p:txBody>
      </p:sp>
      <p:pic>
        <p:nvPicPr>
          <p:cNvPr id="41988" name="Picture 4" descr="w0004-n"/>
          <p:cNvPicPr>
            <a:picLocks noChangeAspect="1" noChangeArrowheads="1"/>
          </p:cNvPicPr>
          <p:nvPr/>
        </p:nvPicPr>
        <p:blipFill>
          <a:blip r:embed="rId2" cstate="print"/>
          <a:srcRect l="24007" r="25507" b="38425"/>
          <a:stretch>
            <a:fillRect/>
          </a:stretch>
        </p:blipFill>
        <p:spPr bwMode="auto">
          <a:xfrm>
            <a:off x="381000" y="2971800"/>
            <a:ext cx="3146425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MCj04042770000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371600"/>
            <a:ext cx="892175" cy="927100"/>
          </a:xfrm>
          <a:prstGeom prst="rect">
            <a:avLst/>
          </a:prstGeo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914400" y="22860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71CB9-64C7-4F2C-B2CC-1A37A287B916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Shaping Processes</a:t>
            </a:r>
            <a:r>
              <a:rPr lang="en-US" b="0" dirty="0"/>
              <a:t> – Four Categories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6629400" cy="4648200"/>
          </a:xfrm>
        </p:spPr>
        <p:txBody>
          <a:bodyPr/>
          <a:lstStyle/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Solidification processes</a:t>
            </a:r>
            <a:r>
              <a:rPr lang="en-US" dirty="0">
                <a:cs typeface="Times New Roman" pitchFamily="18" charset="0"/>
              </a:rPr>
              <a:t> - starting material is a heated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liquid or semifluid</a:t>
            </a:r>
          </a:p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Particulate processing</a:t>
            </a:r>
            <a:r>
              <a:rPr lang="en-US" dirty="0">
                <a:cs typeface="Times New Roman" pitchFamily="18" charset="0"/>
              </a:rPr>
              <a:t> - starting material consists of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powders</a:t>
            </a:r>
          </a:p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Deformation processes</a:t>
            </a:r>
            <a:r>
              <a:rPr lang="en-US" dirty="0">
                <a:cs typeface="Times New Roman" pitchFamily="18" charset="0"/>
              </a:rPr>
              <a:t> - starting material is a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ductile solid</a:t>
            </a:r>
            <a:r>
              <a:rPr lang="en-US" dirty="0">
                <a:cs typeface="Times New Roman" pitchFamily="18" charset="0"/>
              </a:rPr>
              <a:t> (commonly metal)</a:t>
            </a:r>
            <a:endParaRPr lang="en-US" dirty="0"/>
          </a:p>
          <a:p>
            <a:pPr marL="609600" indent="-609600">
              <a:spcAft>
                <a:spcPct val="30000"/>
              </a:spcAft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Material removal processes</a:t>
            </a:r>
            <a:r>
              <a:rPr lang="en-US" dirty="0">
                <a:cs typeface="Times New Roman" pitchFamily="18" charset="0"/>
              </a:rPr>
              <a:t> - starting material is a </a:t>
            </a:r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ductile or brittle solid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4301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4001-D7BA-4339-BD2A-4924D65E2739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1- Solidification Processes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Starting material is heated sufficiently to transform it into a liquid or highly plastic state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Examples: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u="sng" dirty="0">
                <a:cs typeface="Times New Roman" pitchFamily="18" charset="0"/>
              </a:rPr>
              <a:t>metal</a:t>
            </a:r>
            <a:r>
              <a:rPr lang="en-US" i="1" u="sng" dirty="0">
                <a:cs typeface="Times New Roman" pitchFamily="18" charset="0"/>
              </a:rPr>
              <a:t> </a:t>
            </a:r>
            <a:r>
              <a:rPr lang="en-US" u="sng" dirty="0">
                <a:cs typeface="Times New Roman" pitchFamily="18" charset="0"/>
              </a:rPr>
              <a:t>casting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u="sng" dirty="0">
                <a:cs typeface="Times New Roman" pitchFamily="18" charset="0"/>
              </a:rPr>
              <a:t>plastic molding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90116" name="Picture 4" descr="w0005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819400"/>
            <a:ext cx="7696200" cy="3167063"/>
          </a:xfrm>
          <a:prstGeom prst="rect">
            <a:avLst/>
          </a:prstGeom>
          <a:noFill/>
        </p:spPr>
      </p:pic>
      <p:sp>
        <p:nvSpPr>
          <p:cNvPr id="9011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83203-2901-4219-9EA1-75BA96B30A19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2- Particulate Processing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6934200" cy="449580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Starting materials are powders of metals or ceramics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Usually involves pressing and sintering, in which powders are first </a:t>
            </a:r>
            <a:r>
              <a:rPr lang="en-US" sz="2000" u="sng" dirty="0">
                <a:cs typeface="Times New Roman" pitchFamily="18" charset="0"/>
              </a:rPr>
              <a:t>compressed</a:t>
            </a:r>
            <a:r>
              <a:rPr lang="en-US" sz="2000" dirty="0">
                <a:cs typeface="Times New Roman" pitchFamily="18" charset="0"/>
              </a:rPr>
              <a:t> and then </a:t>
            </a:r>
            <a:r>
              <a:rPr lang="en-US" sz="2000" u="sng" dirty="0">
                <a:cs typeface="Times New Roman" pitchFamily="18" charset="0"/>
              </a:rPr>
              <a:t>heated to bond</a:t>
            </a:r>
            <a:r>
              <a:rPr lang="en-US" sz="2000" dirty="0">
                <a:cs typeface="Times New Roman" pitchFamily="18" charset="0"/>
              </a:rPr>
              <a:t> the individual particles</a:t>
            </a:r>
          </a:p>
          <a:p>
            <a:endParaRPr lang="en-US" sz="2000" dirty="0"/>
          </a:p>
        </p:txBody>
      </p:sp>
      <p:pic>
        <p:nvPicPr>
          <p:cNvPr id="91140" name="Picture 4" descr="w0006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7086600" cy="3146425"/>
          </a:xfrm>
          <a:prstGeom prst="rect">
            <a:avLst/>
          </a:prstGeom>
          <a:noFill/>
        </p:spPr>
      </p:pic>
      <p:sp>
        <p:nvSpPr>
          <p:cNvPr id="111618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914400" y="3581400"/>
            <a:ext cx="262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Steps: Pressing and sintering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5943600" y="5410200"/>
            <a:ext cx="2819400" cy="9525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400" b="1" dirty="0"/>
              <a:t>Sintering</a:t>
            </a:r>
            <a:r>
              <a:rPr lang="en-US" sz="1400" dirty="0"/>
              <a:t> is a method for making objects from powder, by heating the material (below its melting point) until its particles adhere to each other.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7EA27-577D-4D43-85D1-A977358DA230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3- Deformation Processes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Starting workpart is shaped by application of forces that exceed the yield strength of the material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Examples: (a) </a:t>
            </a:r>
            <a:r>
              <a:rPr lang="en-US" u="sng" dirty="0">
                <a:cs typeface="Times New Roman" pitchFamily="18" charset="0"/>
              </a:rPr>
              <a:t>forging</a:t>
            </a:r>
            <a:r>
              <a:rPr lang="en-US" dirty="0">
                <a:cs typeface="Times New Roman" pitchFamily="18" charset="0"/>
              </a:rPr>
              <a:t>, (b) </a:t>
            </a:r>
            <a:r>
              <a:rPr lang="en-US" u="sng" dirty="0">
                <a:cs typeface="Times New Roman" pitchFamily="18" charset="0"/>
              </a:rPr>
              <a:t>extrusion</a:t>
            </a:r>
            <a:endParaRPr lang="en-US" u="sng" dirty="0"/>
          </a:p>
          <a:p>
            <a:endParaRPr lang="en-US" dirty="0"/>
          </a:p>
        </p:txBody>
      </p:sp>
      <p:pic>
        <p:nvPicPr>
          <p:cNvPr id="92164" name="Picture 4" descr="w0007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971800"/>
            <a:ext cx="7696200" cy="3030538"/>
          </a:xfrm>
          <a:prstGeom prst="rect">
            <a:avLst/>
          </a:prstGeom>
          <a:noFill/>
        </p:spPr>
      </p:pic>
      <p:sp>
        <p:nvSpPr>
          <p:cNvPr id="9216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5029200" y="5943600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A press machine performs extrusion.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861D2-06B9-4DEB-8C69-82981247E5BF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FF0066"/>
                </a:solidFill>
              </a:rPr>
              <a:t>4- Material Removal Processes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7010400" cy="449580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Excess material removed from the starting piece so what remains is the desired geometry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Examples: machining such as </a:t>
            </a:r>
            <a:r>
              <a:rPr lang="en-US" u="sng" dirty="0">
                <a:cs typeface="Times New Roman" pitchFamily="18" charset="0"/>
              </a:rPr>
              <a:t>turning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u="sng" dirty="0">
                <a:cs typeface="Times New Roman" pitchFamily="18" charset="0"/>
              </a:rPr>
              <a:t>drilling</a:t>
            </a:r>
            <a:r>
              <a:rPr lang="en-US" dirty="0">
                <a:cs typeface="Times New Roman" pitchFamily="18" charset="0"/>
              </a:rPr>
              <a:t>, and </a:t>
            </a:r>
            <a:r>
              <a:rPr lang="en-US" u="sng" dirty="0">
                <a:cs typeface="Times New Roman" pitchFamily="18" charset="0"/>
              </a:rPr>
              <a:t>milling</a:t>
            </a:r>
            <a:r>
              <a:rPr lang="en-US" dirty="0">
                <a:cs typeface="Times New Roman" pitchFamily="18" charset="0"/>
              </a:rPr>
              <a:t>; also </a:t>
            </a:r>
            <a:r>
              <a:rPr lang="en-US" u="sng" dirty="0">
                <a:cs typeface="Times New Roman" pitchFamily="18" charset="0"/>
              </a:rPr>
              <a:t>grinding</a:t>
            </a:r>
            <a:r>
              <a:rPr lang="en-US" dirty="0">
                <a:cs typeface="Times New Roman" pitchFamily="18" charset="0"/>
              </a:rPr>
              <a:t> and nontraditional processes  </a:t>
            </a:r>
          </a:p>
          <a:p>
            <a:endParaRPr lang="en-US" dirty="0"/>
          </a:p>
        </p:txBody>
      </p:sp>
      <p:pic>
        <p:nvPicPr>
          <p:cNvPr id="93188" name="Picture 4" descr="w0008-n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505200"/>
            <a:ext cx="8382000" cy="2236788"/>
          </a:xfrm>
          <a:prstGeom prst="rect">
            <a:avLst/>
          </a:prstGeom>
          <a:noFill/>
        </p:spPr>
      </p:pic>
      <p:sp>
        <p:nvSpPr>
          <p:cNvPr id="9318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1615B-1724-4867-AA9A-E09833EDA659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Waste in Shaping Processes</a:t>
            </a:r>
            <a:r>
              <a:rPr lang="en-US" b="0" dirty="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6781800" cy="48006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Desirable to minimize waste in part shaping</a:t>
            </a:r>
            <a:endParaRPr lang="en-US" dirty="0">
              <a:cs typeface="Courier New" pitchFamily="49" charset="0"/>
            </a:endParaRPr>
          </a:p>
          <a:p>
            <a:pPr lvl="1"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Material removal processes are wasteful in unit operations, simply by the way they work </a:t>
            </a:r>
            <a:endParaRPr lang="en-US" dirty="0"/>
          </a:p>
          <a:p>
            <a:pPr lvl="1"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Most casting, molding, and particulate processing operations waste little material</a:t>
            </a:r>
          </a:p>
          <a:p>
            <a:pPr lvl="1">
              <a:buClr>
                <a:srgbClr val="FF0066"/>
              </a:buClr>
            </a:pPr>
            <a:endParaRPr lang="en-US" dirty="0"/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Terminology for minimum waste processes:</a:t>
            </a:r>
          </a:p>
          <a:p>
            <a:pPr lvl="1"/>
            <a:r>
              <a:rPr lang="en-US" sz="2400" i="1" dirty="0">
                <a:solidFill>
                  <a:srgbClr val="0066CC"/>
                </a:solidFill>
                <a:cs typeface="Times New Roman" pitchFamily="18" charset="0"/>
              </a:rPr>
              <a:t>Net shape</a:t>
            </a: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 processes</a:t>
            </a:r>
            <a:r>
              <a:rPr lang="en-US" sz="2400" dirty="0">
                <a:cs typeface="Times New Roman" pitchFamily="18" charset="0"/>
              </a:rPr>
              <a:t> - when most of the starting material is used and no subsequent machining is required </a:t>
            </a:r>
            <a:endParaRPr lang="en-US" sz="2400" dirty="0">
              <a:cs typeface="Courier New" pitchFamily="49" charset="0"/>
            </a:endParaRPr>
          </a:p>
          <a:p>
            <a:pPr lvl="1"/>
            <a:r>
              <a:rPr lang="en-US" sz="2400" i="1" dirty="0">
                <a:solidFill>
                  <a:srgbClr val="0066CC"/>
                </a:solidFill>
                <a:cs typeface="Times New Roman" pitchFamily="18" charset="0"/>
              </a:rPr>
              <a:t>Near net shape</a:t>
            </a: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 processes</a:t>
            </a:r>
            <a:r>
              <a:rPr lang="en-US" sz="2400" dirty="0">
                <a:cs typeface="Times New Roman" pitchFamily="18" charset="0"/>
              </a:rPr>
              <a:t> - when minimum amount of machining is required</a:t>
            </a:r>
          </a:p>
        </p:txBody>
      </p:sp>
      <p:pic>
        <p:nvPicPr>
          <p:cNvPr id="50180" name="Picture 4" descr="MCj040427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724400"/>
            <a:ext cx="892175" cy="927100"/>
          </a:xfrm>
          <a:prstGeom prst="rect">
            <a:avLst/>
          </a:prstGeom>
          <a:noFill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81000" y="56388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  <p:sp>
        <p:nvSpPr>
          <p:cNvPr id="50182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54BD9-7143-418A-B66B-683441D682D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239000" cy="914400"/>
          </a:xfrm>
        </p:spPr>
        <p:txBody>
          <a:bodyPr/>
          <a:lstStyle/>
          <a:p>
            <a:pPr algn="ctr"/>
            <a:r>
              <a:rPr lang="en-US" b="0" dirty="0"/>
              <a:t>Manufacturing is Important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6781800" cy="4495800"/>
          </a:xfrm>
        </p:spPr>
        <p:txBody>
          <a:bodyPr/>
          <a:lstStyle/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Technologically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Economically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/>
              <a:t>Historically 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71574-FD46-4D2B-A370-5EFFD9477C72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solidFill>
                  <a:srgbClr val="00CC00"/>
                </a:solidFill>
                <a:cs typeface="Times New Roman" pitchFamily="18" charset="0"/>
              </a:rPr>
              <a:t>Property‑Enhancing Processes</a:t>
            </a:r>
            <a:r>
              <a:rPr lang="en-US" dirty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447800"/>
            <a:ext cx="6781800" cy="4495800"/>
          </a:xfrm>
        </p:spPr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Performed to improve mechanical or physical properties of work material</a:t>
            </a:r>
            <a:endParaRPr lang="en-US" dirty="0">
              <a:solidFill>
                <a:srgbClr val="008080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Part shape is not altered, except unintentionally</a:t>
            </a:r>
          </a:p>
          <a:p>
            <a:pPr lvl="1"/>
            <a:r>
              <a:rPr lang="en-US" sz="2000" dirty="0">
                <a:cs typeface="Courier New" pitchFamily="49" charset="0"/>
              </a:rPr>
              <a:t>Example: unintentional warping of a heat treated part</a:t>
            </a:r>
          </a:p>
          <a:p>
            <a:pPr lvl="1"/>
            <a:endParaRPr lang="en-US" sz="2400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Examples: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Heat treatment of metals and glasses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Sintering of powdered metals and ceramics</a:t>
            </a:r>
          </a:p>
        </p:txBody>
      </p:sp>
      <p:pic>
        <p:nvPicPr>
          <p:cNvPr id="51204" name="Picture 4" descr="MCj040427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892175" cy="927100"/>
          </a:xfrm>
          <a:prstGeom prst="rect">
            <a:avLst/>
          </a:prstGeom>
          <a:noFill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09600" y="54864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  <p:sp>
        <p:nvSpPr>
          <p:cNvPr id="51206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51609-A873-48B7-A364-CB3F8B37759D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990600"/>
          </a:xfrm>
        </p:spPr>
        <p:txBody>
          <a:bodyPr/>
          <a:lstStyle/>
          <a:p>
            <a:pPr algn="ctr"/>
            <a:r>
              <a:rPr lang="en-US" b="0" dirty="0">
                <a:solidFill>
                  <a:srgbClr val="FF6600"/>
                </a:solidFill>
                <a:cs typeface="Times New Roman" pitchFamily="18" charset="0"/>
              </a:rPr>
              <a:t>Surface Processing Operations</a:t>
            </a:r>
            <a:r>
              <a:rPr lang="en-US" dirty="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371600"/>
            <a:ext cx="6553200" cy="4724400"/>
          </a:xfrm>
        </p:spPr>
        <p:txBody>
          <a:bodyPr/>
          <a:lstStyle/>
          <a:p>
            <a:pPr marL="609600" indent="-609600">
              <a:spcBef>
                <a:spcPct val="30000"/>
              </a:spcBef>
              <a:spcAft>
                <a:spcPct val="30000"/>
              </a:spcAft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Cleaning </a:t>
            </a:r>
            <a:r>
              <a:rPr lang="en-US" dirty="0">
                <a:cs typeface="Times New Roman" pitchFamily="18" charset="0"/>
              </a:rPr>
              <a:t>- chemical and mechanical processes to </a:t>
            </a:r>
            <a:r>
              <a:rPr lang="en-US" u="sng" dirty="0">
                <a:cs typeface="Times New Roman" pitchFamily="18" charset="0"/>
              </a:rPr>
              <a:t>remove dirt, oil, and other contaminants</a:t>
            </a:r>
            <a:r>
              <a:rPr lang="en-US" dirty="0">
                <a:cs typeface="Times New Roman" pitchFamily="18" charset="0"/>
              </a:rPr>
              <a:t> from the surface</a:t>
            </a:r>
            <a:endParaRPr lang="en-US" dirty="0"/>
          </a:p>
          <a:p>
            <a:pPr marL="609600" indent="-609600">
              <a:spcBef>
                <a:spcPct val="30000"/>
              </a:spcBef>
              <a:spcAft>
                <a:spcPct val="30000"/>
              </a:spcAft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Surface treatments</a:t>
            </a:r>
            <a:r>
              <a:rPr lang="en-US" dirty="0">
                <a:cs typeface="Times New Roman" pitchFamily="18" charset="0"/>
              </a:rPr>
              <a:t> - mechanical working such as </a:t>
            </a:r>
            <a:r>
              <a:rPr lang="en-US" u="sng" dirty="0">
                <a:cs typeface="Times New Roman" pitchFamily="18" charset="0"/>
              </a:rPr>
              <a:t>sand blasting</a:t>
            </a:r>
            <a:r>
              <a:rPr lang="en-US" dirty="0">
                <a:cs typeface="Times New Roman" pitchFamily="18" charset="0"/>
              </a:rPr>
              <a:t>, and physical processes like </a:t>
            </a:r>
            <a:r>
              <a:rPr lang="en-US" u="sng" dirty="0">
                <a:cs typeface="Times New Roman" pitchFamily="18" charset="0"/>
              </a:rPr>
              <a:t>diffusion</a:t>
            </a:r>
            <a:endParaRPr lang="en-US" u="sng" dirty="0"/>
          </a:p>
          <a:p>
            <a:pPr marL="609600" indent="-609600">
              <a:spcBef>
                <a:spcPct val="30000"/>
              </a:spcBef>
              <a:spcAft>
                <a:spcPct val="30000"/>
              </a:spcAft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Coating and thin film deposition</a:t>
            </a:r>
            <a:r>
              <a:rPr lang="en-US" dirty="0">
                <a:cs typeface="Times New Roman" pitchFamily="18" charset="0"/>
              </a:rPr>
              <a:t> - </a:t>
            </a:r>
            <a:r>
              <a:rPr lang="en-US" u="sng" dirty="0">
                <a:cs typeface="Times New Roman" pitchFamily="18" charset="0"/>
              </a:rPr>
              <a:t>coating exterior surface</a:t>
            </a:r>
            <a:r>
              <a:rPr lang="en-US" dirty="0">
                <a:cs typeface="Times New Roman" pitchFamily="18" charset="0"/>
              </a:rPr>
              <a:t> of the workpart</a:t>
            </a:r>
            <a:endParaRPr lang="en-US" dirty="0"/>
          </a:p>
          <a:p>
            <a:pPr marL="609600" indent="-609600">
              <a:buClr>
                <a:srgbClr val="FF0066"/>
              </a:buClr>
            </a:pPr>
            <a:endParaRPr lang="en-US" dirty="0">
              <a:cs typeface="Times New Roman" pitchFamily="18" charset="0"/>
            </a:endParaRPr>
          </a:p>
        </p:txBody>
      </p:sp>
      <p:pic>
        <p:nvPicPr>
          <p:cNvPr id="52228" name="Picture 4" descr="MCj04042770000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5029200"/>
            <a:ext cx="892175" cy="927100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886200" y="5943600"/>
            <a:ext cx="1733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Click to see figure 1-4 again</a:t>
            </a:r>
          </a:p>
        </p:txBody>
      </p:sp>
      <p:sp>
        <p:nvSpPr>
          <p:cNvPr id="52230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B2BC-6305-4F3A-9912-F94B9419F05E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8382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Assembly Operations</a:t>
            </a:r>
            <a:r>
              <a:rPr lang="en-US" dirty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295400"/>
            <a:ext cx="6172200" cy="4800600"/>
          </a:xfrm>
        </p:spPr>
        <p:txBody>
          <a:bodyPr/>
          <a:lstStyle/>
          <a:p>
            <a:pPr marL="609600" indent="-609600"/>
            <a:r>
              <a:rPr lang="en-US" dirty="0">
                <a:solidFill>
                  <a:srgbClr val="0066CC"/>
                </a:solidFill>
                <a:cs typeface="Times New Roman" pitchFamily="18" charset="0"/>
              </a:rPr>
              <a:t>Two or more separate parts are joined to form a new entity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Types of assembly operations:</a:t>
            </a:r>
          </a:p>
          <a:p>
            <a:pPr marL="990600" lvl="1" indent="-5334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Joining processes</a:t>
            </a:r>
            <a:r>
              <a:rPr lang="en-US" sz="2400" dirty="0">
                <a:cs typeface="Times New Roman" pitchFamily="18" charset="0"/>
              </a:rPr>
              <a:t> – create a permanent joint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>
                <a:cs typeface="Times New Roman" pitchFamily="18" charset="0"/>
              </a:rPr>
              <a:t>Welding, brazing, soldering, and adhesive bonding</a:t>
            </a:r>
          </a:p>
          <a:p>
            <a:pPr marL="990600" lvl="1" indent="-533400">
              <a:buFontTx/>
              <a:buAutoNum type="arabicPeriod"/>
            </a:pP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Mechanical assembly</a:t>
            </a:r>
            <a:r>
              <a:rPr lang="en-US" sz="2400" dirty="0">
                <a:cs typeface="Times New Roman" pitchFamily="18" charset="0"/>
              </a:rPr>
              <a:t> – fastening by mechanical methods </a:t>
            </a:r>
            <a:endParaRPr lang="en-US" sz="2400" dirty="0"/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>
                <a:cs typeface="Times New Roman" pitchFamily="18" charset="0"/>
              </a:rPr>
              <a:t>Threaded fasteners (screws, bolts and nuts); press fitting, expansion fits</a:t>
            </a:r>
          </a:p>
        </p:txBody>
      </p:sp>
      <p:sp>
        <p:nvSpPr>
          <p:cNvPr id="5325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38225" y="130175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99"/>
                </a:solidFill>
              </a:rPr>
              <a:t>D</a:t>
            </a:r>
          </a:p>
        </p:txBody>
      </p:sp>
      <p:pic>
        <p:nvPicPr>
          <p:cNvPr id="53254" name="Picture 6" descr="downpipe%2520wel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14600"/>
            <a:ext cx="2438400" cy="1719263"/>
          </a:xfrm>
          <a:prstGeom prst="rect">
            <a:avLst/>
          </a:prstGeom>
          <a:noFill/>
        </p:spPr>
      </p:pic>
      <p:pic>
        <p:nvPicPr>
          <p:cNvPr id="53256" name="Picture 8" descr="scre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495800"/>
            <a:ext cx="2362200" cy="15144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B565102-D346-46C2-BC56-5CA27DC34C93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cs typeface="Courier New" pitchFamily="49" charset="0"/>
              </a:rPr>
              <a:t>Production Systems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B9D7D-FB05-4477-9786-25233CDD895B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92163"/>
          </a:xfrm>
        </p:spPr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Production Systems</a:t>
            </a:r>
            <a:r>
              <a:rPr lang="en-US" dirty="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6934200" cy="2438400"/>
          </a:xfrm>
        </p:spPr>
        <p:txBody>
          <a:bodyPr/>
          <a:lstStyle/>
          <a:p>
            <a:pPr marL="609600" indent="-609600"/>
            <a:r>
              <a:rPr lang="en-US" u="sng" dirty="0">
                <a:cs typeface="Times New Roman" pitchFamily="18" charset="0"/>
              </a:rPr>
              <a:t>People, equipment, and procedures</a:t>
            </a:r>
            <a:r>
              <a:rPr lang="en-US" dirty="0">
                <a:cs typeface="Times New Roman" pitchFamily="18" charset="0"/>
              </a:rPr>
              <a:t> used for the </a:t>
            </a:r>
            <a:r>
              <a:rPr lang="en-US" dirty="0">
                <a:solidFill>
                  <a:srgbClr val="000066"/>
                </a:solidFill>
                <a:cs typeface="Times New Roman" pitchFamily="18" charset="0"/>
              </a:rPr>
              <a:t>combination of materials and processes</a:t>
            </a:r>
            <a:r>
              <a:rPr lang="en-US" dirty="0">
                <a:cs typeface="Times New Roman" pitchFamily="18" charset="0"/>
              </a:rPr>
              <a:t> that constitute a firm's manufacturing operations</a:t>
            </a:r>
          </a:p>
          <a:p>
            <a:pPr marL="609600" indent="-609600"/>
            <a:r>
              <a:rPr lang="en-US" dirty="0">
                <a:cs typeface="Times New Roman" pitchFamily="18" charset="0"/>
              </a:rPr>
              <a:t> </a:t>
            </a:r>
          </a:p>
          <a:p>
            <a:pPr marL="609600" indent="-6096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1800" dirty="0">
                <a:cs typeface="Times New Roman" pitchFamily="18" charset="0"/>
              </a:rPr>
              <a:t>A manufacturing firm must have systems and procedures to efficiently accomplish its type of production</a:t>
            </a:r>
            <a:endParaRPr lang="en-US" sz="1800" dirty="0">
              <a:cs typeface="Courier New" pitchFamily="49" charset="0"/>
            </a:endParaRPr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1828800" y="3886200"/>
            <a:ext cx="68580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US" dirty="0">
                <a:solidFill>
                  <a:srgbClr val="000066"/>
                </a:solidFill>
                <a:latin typeface="Arial" charset="0"/>
              </a:rPr>
              <a:t>Two categories of production systems</a:t>
            </a:r>
            <a:r>
              <a:rPr lang="en-US" dirty="0">
                <a:latin typeface="Arial" charset="0"/>
              </a:rPr>
              <a:t>: </a:t>
            </a:r>
          </a:p>
          <a:p>
            <a:pPr marL="914400" lvl="1" indent="-457200" algn="l"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</a:rPr>
              <a:t>Production facilities</a:t>
            </a:r>
          </a:p>
          <a:p>
            <a:pPr marL="914400" lvl="1" indent="-457200" algn="l"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</a:rPr>
              <a:t>Manufacturing support systems</a:t>
            </a:r>
          </a:p>
          <a:p>
            <a:pPr marL="914400" lvl="1" indent="-457200" algn="l"/>
            <a:endParaRPr lang="en-US" dirty="0">
              <a:solidFill>
                <a:srgbClr val="FF0066"/>
              </a:solidFill>
              <a:latin typeface="Arial" charset="0"/>
            </a:endParaRPr>
          </a:p>
          <a:p>
            <a:pPr marL="457200" indent="-457200" algn="l"/>
            <a:r>
              <a:rPr lang="en-US" sz="1800" dirty="0">
                <a:latin typeface="Arial" charset="0"/>
              </a:rPr>
              <a:t>Both categories include people (people make the systems work)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1D2F-2BB0-418B-8AE1-756327187E3C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Production systems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581400" y="1447800"/>
            <a:ext cx="2362200" cy="7620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993300"/>
                </a:solidFill>
              </a:rPr>
              <a:t>Production systems</a:t>
            </a: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 flipH="1">
            <a:off x="3352800" y="2209800"/>
            <a:ext cx="914400" cy="533400"/>
          </a:xfrm>
          <a:prstGeom prst="line">
            <a:avLst/>
          </a:prstGeom>
          <a:noFill/>
          <a:ln w="38100">
            <a:solidFill>
              <a:srgbClr val="009999"/>
            </a:solidFill>
            <a:miter lim="800000"/>
            <a:headEnd/>
            <a:tailEnd type="triangle" w="lg" len="lg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5181600" y="2209800"/>
            <a:ext cx="838200" cy="53340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1752600" y="2743200"/>
            <a:ext cx="2590800" cy="9144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38100" algn="ctr">
            <a:solidFill>
              <a:srgbClr val="0000FF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006600"/>
                </a:solidFill>
              </a:rPr>
              <a:t>Production facilities</a:t>
            </a: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5410200" y="2743200"/>
            <a:ext cx="2209800" cy="91440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50000">
                <a:schemeClr val="bg1"/>
              </a:gs>
              <a:gs pos="100000">
                <a:srgbClr val="33CCCC"/>
              </a:gs>
            </a:gsLst>
            <a:lin ang="5400000" scaled="1"/>
          </a:gradFill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>
                <a:solidFill>
                  <a:srgbClr val="000066"/>
                </a:solidFill>
              </a:rPr>
              <a:t>Manufacturing </a:t>
            </a:r>
          </a:p>
          <a:p>
            <a:r>
              <a:rPr lang="en-US" dirty="0">
                <a:solidFill>
                  <a:srgbClr val="000066"/>
                </a:solidFill>
              </a:rPr>
              <a:t>support systems</a:t>
            </a:r>
          </a:p>
        </p:txBody>
      </p:sp>
      <p:sp>
        <p:nvSpPr>
          <p:cNvPr id="136210" name="Text Box 18"/>
          <p:cNvSpPr txBox="1">
            <a:spLocks noChangeArrowheads="1"/>
          </p:cNvSpPr>
          <p:nvPr/>
        </p:nvSpPr>
        <p:spPr bwMode="auto">
          <a:xfrm>
            <a:off x="1066800" y="3810000"/>
            <a:ext cx="3581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b="1" dirty="0"/>
              <a:t>Low production:</a:t>
            </a:r>
            <a:r>
              <a:rPr lang="en-US" sz="1800" dirty="0"/>
              <a:t> Job shop</a:t>
            </a:r>
          </a:p>
          <a:p>
            <a:pPr algn="l"/>
            <a:r>
              <a:rPr lang="en-US" sz="1800" b="1" dirty="0"/>
              <a:t>Medium production:</a:t>
            </a:r>
            <a:r>
              <a:rPr lang="en-US" sz="1800" dirty="0"/>
              <a:t> Batch production and cellular manufacturing </a:t>
            </a:r>
          </a:p>
          <a:p>
            <a:pPr algn="l"/>
            <a:r>
              <a:rPr lang="en-US" sz="1800" b="1" dirty="0"/>
              <a:t>High production:</a:t>
            </a:r>
            <a:r>
              <a:rPr lang="en-US" sz="1800" dirty="0"/>
              <a:t> quantity production and flow line production</a:t>
            </a:r>
          </a:p>
          <a:p>
            <a:pPr algn="l"/>
            <a:endParaRPr lang="en-US" sz="1800" dirty="0"/>
          </a:p>
        </p:txBody>
      </p:sp>
      <p:sp>
        <p:nvSpPr>
          <p:cNvPr id="136211" name="AutoShape 19"/>
          <p:cNvSpPr>
            <a:spLocks/>
          </p:cNvSpPr>
          <p:nvPr/>
        </p:nvSpPr>
        <p:spPr bwMode="auto">
          <a:xfrm>
            <a:off x="838200" y="3657600"/>
            <a:ext cx="304800" cy="1828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5410200" y="39624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 algn="l"/>
            <a:r>
              <a:rPr lang="en-US" sz="1800" b="1" dirty="0"/>
              <a:t>Manufacturing engineering</a:t>
            </a:r>
            <a:r>
              <a:rPr lang="en-US" sz="1800" dirty="0"/>
              <a:t> </a:t>
            </a:r>
          </a:p>
          <a:p>
            <a:pPr marL="914400" lvl="1" indent="-457200" algn="l"/>
            <a:r>
              <a:rPr lang="en-US" sz="1800" b="1" dirty="0"/>
              <a:t>Production planning and control</a:t>
            </a:r>
            <a:r>
              <a:rPr lang="en-US" sz="1800" dirty="0"/>
              <a:t> </a:t>
            </a:r>
          </a:p>
          <a:p>
            <a:pPr marL="914400" lvl="1" indent="-457200" algn="l"/>
            <a:r>
              <a:rPr lang="en-US" sz="1800" b="1" dirty="0"/>
              <a:t>Quality control</a:t>
            </a:r>
          </a:p>
        </p:txBody>
      </p:sp>
      <p:sp>
        <p:nvSpPr>
          <p:cNvPr id="136213" name="AutoShape 21"/>
          <p:cNvSpPr>
            <a:spLocks/>
          </p:cNvSpPr>
          <p:nvPr/>
        </p:nvSpPr>
        <p:spPr bwMode="auto">
          <a:xfrm>
            <a:off x="5257800" y="38100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CACB-3720-4CFE-AAFC-DFD5CACABC8E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962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1- Production Facilities</a:t>
            </a:r>
            <a:r>
              <a:rPr lang="en-US" dirty="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6553200" cy="2209800"/>
          </a:xfrm>
        </p:spPr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The factory, production equipment, and material handling systems</a:t>
            </a:r>
            <a:endParaRPr lang="en-US" dirty="0">
              <a:solidFill>
                <a:srgbClr val="008080"/>
              </a:solidFill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Production facilities </a:t>
            </a:r>
            <a:r>
              <a:rPr lang="en-US" u="sng" dirty="0">
                <a:cs typeface="Times New Roman" pitchFamily="18" charset="0"/>
              </a:rPr>
              <a:t>"touch" the product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u="sng" dirty="0">
                <a:cs typeface="Times New Roman" pitchFamily="18" charset="0"/>
              </a:rPr>
              <a:t>Includes</a:t>
            </a:r>
            <a:r>
              <a:rPr lang="en-US" dirty="0">
                <a:cs typeface="Times New Roman" pitchFamily="18" charset="0"/>
              </a:rPr>
              <a:t> the way the equipment is arranged in the factory ‑ the </a:t>
            </a:r>
            <a:r>
              <a:rPr lang="en-US" i="1" u="sng" dirty="0">
                <a:cs typeface="Times New Roman" pitchFamily="18" charset="0"/>
              </a:rPr>
              <a:t>plant layout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55625" y="4057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1800" dirty="0">
              <a:latin typeface="Times New Roman" pitchFamily="18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1981200" y="3581400"/>
            <a:ext cx="624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latin typeface="Arial" charset="0"/>
              </a:rPr>
              <a:t>Equipment usually organized into logical groupings, called </a:t>
            </a:r>
            <a:r>
              <a:rPr lang="en-US" i="1" dirty="0">
                <a:solidFill>
                  <a:srgbClr val="008080"/>
                </a:solidFill>
                <a:latin typeface="Arial" charset="0"/>
              </a:rPr>
              <a:t>manufacturing systems</a:t>
            </a:r>
          </a:p>
          <a:p>
            <a:pPr algn="l"/>
            <a:endParaRPr lang="en-US" i="1" dirty="0">
              <a:latin typeface="Arial" charset="0"/>
            </a:endParaRPr>
          </a:p>
          <a:p>
            <a:pPr lvl="1" algn="l"/>
            <a:r>
              <a:rPr lang="en-US" sz="1800" dirty="0">
                <a:latin typeface="Arial" charset="0"/>
              </a:rPr>
              <a:t>Examples:</a:t>
            </a:r>
          </a:p>
          <a:p>
            <a:pPr lvl="3" algn="l"/>
            <a:r>
              <a:rPr lang="en-US" sz="1800" dirty="0">
                <a:latin typeface="Arial" charset="0"/>
              </a:rPr>
              <a:t>	Automated production line</a:t>
            </a:r>
          </a:p>
          <a:p>
            <a:pPr lvl="3" algn="l"/>
            <a:r>
              <a:rPr lang="en-US" sz="1800" dirty="0">
                <a:latin typeface="Arial" charset="0"/>
              </a:rPr>
              <a:t>	Machine cell consisting of an industrial robot and two machine tools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7725-2B22-479D-924F-E3A0ECED96A2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Facilities versus Product Quantities</a:t>
            </a:r>
            <a:r>
              <a:rPr lang="en-US" dirty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19200"/>
            <a:ext cx="6781800" cy="4724400"/>
          </a:xfrm>
        </p:spPr>
        <p:txBody>
          <a:bodyPr/>
          <a:lstStyle/>
          <a:p>
            <a:pPr marL="457200" indent="-457200"/>
            <a:r>
              <a:rPr lang="en-US" dirty="0">
                <a:cs typeface="Times New Roman" pitchFamily="18" charset="0"/>
              </a:rPr>
              <a:t>A company designs its manufacturing systems and organizes its factories to serve the particular mission of each plant</a:t>
            </a:r>
          </a:p>
          <a:p>
            <a:pPr marL="457200" indent="-457200"/>
            <a:endParaRPr lang="en-US" dirty="0">
              <a:cs typeface="Times New Roman" pitchFamily="18" charset="0"/>
            </a:endParaRPr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Certain types of production facilities are recognized as the most appropriate for a given type of manufacturing:</a:t>
            </a:r>
          </a:p>
          <a:p>
            <a:pPr marL="876300" lvl="1" indent="-419100"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Low production – 1 to 100</a:t>
            </a:r>
          </a:p>
          <a:p>
            <a:pPr marL="876300" lvl="1" indent="-419100"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Medium production – 100 to 10,000</a:t>
            </a:r>
          </a:p>
          <a:p>
            <a:pPr marL="876300" lvl="1" indent="-419100">
              <a:buFont typeface="Wingdings" pitchFamily="2" charset="2"/>
              <a:buAutoNum type="arabicPeriod"/>
            </a:pPr>
            <a:r>
              <a:rPr lang="en-US" sz="2000" dirty="0">
                <a:solidFill>
                  <a:srgbClr val="000066"/>
                </a:solidFill>
                <a:cs typeface="Times New Roman" pitchFamily="18" charset="0"/>
              </a:rPr>
              <a:t>High production – 10,000 to &gt;1,000,000</a:t>
            </a:r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u="sng" dirty="0">
                <a:cs typeface="Courier New" pitchFamily="49" charset="0"/>
              </a:rPr>
              <a:t>Different facilities are required for each of the three quantity ranges</a:t>
            </a:r>
            <a:r>
              <a:rPr lang="en-US" dirty="0"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4179F-E0CD-48BD-ACAE-C5CC80D50ADF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162800" cy="9144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Low Production</a:t>
            </a:r>
            <a:r>
              <a:rPr lang="en-US" dirty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6629400" cy="2362200"/>
          </a:xfrm>
        </p:spPr>
        <p:txBody>
          <a:bodyPr/>
          <a:lstStyle/>
          <a:p>
            <a:r>
              <a:rPr lang="en-US" i="1" dirty="0">
                <a:solidFill>
                  <a:srgbClr val="0066CC"/>
                </a:solidFill>
                <a:cs typeface="Times New Roman" pitchFamily="18" charset="0"/>
              </a:rPr>
              <a:t>Job shop</a:t>
            </a:r>
            <a:r>
              <a:rPr lang="en-US" dirty="0">
                <a:cs typeface="Times New Roman" pitchFamily="18" charset="0"/>
              </a:rPr>
              <a:t> is the term used for this type of  production facility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u="sng" dirty="0">
                <a:cs typeface="Times New Roman" pitchFamily="18" charset="0"/>
              </a:rPr>
              <a:t>A job shop makes low quantities of specialized and customized products</a:t>
            </a:r>
            <a:endParaRPr lang="en-US" u="sng" dirty="0">
              <a:cs typeface="Courier New" pitchFamily="49" charset="0"/>
            </a:endParaRPr>
          </a:p>
          <a:p>
            <a:pPr lvl="1"/>
            <a:r>
              <a:rPr lang="en-US" sz="2000" dirty="0">
                <a:cs typeface="Times New Roman" pitchFamily="18" charset="0"/>
              </a:rPr>
              <a:t>Products are typically complex, e.g., space capsules, prototype aircraft, special machinery </a:t>
            </a:r>
            <a:endParaRPr lang="en-US" sz="2000" dirty="0"/>
          </a:p>
        </p:txBody>
      </p:sp>
      <p:pic>
        <p:nvPicPr>
          <p:cNvPr id="60421" name="Picture 5" descr="machine-job-shop"/>
          <p:cNvPicPr>
            <a:picLocks noChangeAspect="1" noChangeArrowheads="1"/>
          </p:cNvPicPr>
          <p:nvPr/>
        </p:nvPicPr>
        <p:blipFill>
          <a:blip r:embed="rId2" cstate="print"/>
          <a:srcRect b="12000"/>
          <a:stretch>
            <a:fillRect/>
          </a:stretch>
        </p:blipFill>
        <p:spPr bwMode="auto">
          <a:xfrm>
            <a:off x="533400" y="3581400"/>
            <a:ext cx="4191000" cy="2459038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800600" y="3657600"/>
            <a:ext cx="3581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Equipment in a job shop is general purpose</a:t>
            </a:r>
          </a:p>
          <a:p>
            <a:pPr marL="457200" indent="-457200" algn="l"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Labor force is highly skilled</a:t>
            </a:r>
          </a:p>
          <a:p>
            <a:pPr marL="457200" indent="-457200" algn="l"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457200" indent="-457200" algn="l">
              <a:buFontTx/>
              <a:buChar char="•"/>
            </a:pPr>
            <a:r>
              <a:rPr lang="en-US" sz="2000" dirty="0">
                <a:latin typeface="Arial" charset="0"/>
              </a:rPr>
              <a:t>Designed for maximum flexibility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A8D2-4A21-44E4-AB71-965139D15734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Medium Production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6477000" cy="48768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Two different types of </a:t>
            </a:r>
            <a:r>
              <a:rPr lang="en-US" dirty="0" smtClean="0">
                <a:cs typeface="Times New Roman" pitchFamily="18" charset="0"/>
              </a:rPr>
              <a:t>facilities, </a:t>
            </a:r>
            <a:r>
              <a:rPr lang="en-US" dirty="0">
                <a:cs typeface="Times New Roman" pitchFamily="18" charset="0"/>
              </a:rPr>
              <a:t>depending on product variety:</a:t>
            </a:r>
          </a:p>
          <a:p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</a:pPr>
            <a:r>
              <a:rPr lang="en-US" sz="2500" i="1" dirty="0">
                <a:solidFill>
                  <a:srgbClr val="0066CC"/>
                </a:solidFill>
                <a:cs typeface="Times New Roman" pitchFamily="18" charset="0"/>
              </a:rPr>
              <a:t>Batch production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Suited to hard product variety</a:t>
            </a:r>
            <a:endParaRPr lang="en-US" sz="2000" dirty="0"/>
          </a:p>
          <a:p>
            <a:pPr lvl="1"/>
            <a:r>
              <a:rPr lang="en-US" sz="2000" dirty="0">
                <a:cs typeface="Times New Roman" pitchFamily="18" charset="0"/>
              </a:rPr>
              <a:t>Setups required between batches</a:t>
            </a:r>
          </a:p>
          <a:p>
            <a:pPr lvl="1"/>
            <a:endParaRPr lang="en-US" sz="2000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6805" name="Picture 5" descr="2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828800"/>
            <a:ext cx="2492375" cy="1654175"/>
          </a:xfrm>
          <a:prstGeom prst="rect">
            <a:avLst/>
          </a:prstGeom>
          <a:noFill/>
        </p:spPr>
      </p:pic>
      <p:pic>
        <p:nvPicPr>
          <p:cNvPr id="76807" name="Picture 7" descr="cel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02630"/>
            <a:ext cx="2514600" cy="2707707"/>
          </a:xfrm>
          <a:prstGeom prst="rect">
            <a:avLst/>
          </a:prstGeom>
          <a:noFill/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590800" y="4114800"/>
            <a:ext cx="5756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i="1" dirty="0">
                <a:solidFill>
                  <a:srgbClr val="0066CC"/>
                </a:solidFill>
                <a:latin typeface="Arial" charset="0"/>
              </a:rPr>
              <a:t>Cellular manufacturing</a:t>
            </a:r>
          </a:p>
          <a:p>
            <a:pPr lvl="2" algn="l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  Suited to soft product variety</a:t>
            </a:r>
            <a:endParaRPr lang="en-US" sz="2000" i="1" dirty="0">
              <a:latin typeface="Arial" charset="0"/>
            </a:endParaRPr>
          </a:p>
          <a:p>
            <a:pPr lvl="2" algn="l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  Worker cells organized to process parts without setups between different part styles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38AC-AFB3-495E-B66B-A6DD577D6290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914400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- Technologically Important </a:t>
            </a:r>
          </a:p>
        </p:txBody>
      </p:sp>
      <p:pic>
        <p:nvPicPr>
          <p:cNvPr id="2060" name="Picture 12" descr="MCj039695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1039813" cy="1844675"/>
          </a:xfrm>
          <a:prstGeom prst="rect">
            <a:avLst/>
          </a:prstGeom>
          <a:noFill/>
        </p:spPr>
      </p:pic>
      <p:pic>
        <p:nvPicPr>
          <p:cNvPr id="2062" name="Picture 14" descr="MCj039722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114800"/>
            <a:ext cx="914400" cy="823913"/>
          </a:xfrm>
          <a:prstGeom prst="rect">
            <a:avLst/>
          </a:prstGeom>
          <a:noFill/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981200" y="1371600"/>
            <a:ext cx="244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What is technology?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981200" y="4876800"/>
            <a:ext cx="678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000099"/>
                </a:solidFill>
              </a:rPr>
              <a:t>They are all manufactured</a:t>
            </a:r>
          </a:p>
          <a:p>
            <a:pPr algn="l"/>
            <a:r>
              <a:rPr lang="en-US" u="sng" dirty="0">
                <a:solidFill>
                  <a:srgbClr val="000099"/>
                </a:solidFill>
              </a:rPr>
              <a:t>Manufacturing is the essential factor that makes technology possible</a:t>
            </a: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905000" y="4114800"/>
            <a:ext cx="488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What do these products have in common?</a:t>
            </a: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1981200" y="1981200"/>
            <a:ext cx="6705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66"/>
                </a:solidFill>
              </a:rPr>
              <a:t>Technology</a:t>
            </a:r>
            <a:r>
              <a:rPr lang="en-US" dirty="0"/>
              <a:t> - </a:t>
            </a:r>
            <a:r>
              <a:rPr lang="en-US" dirty="0">
                <a:solidFill>
                  <a:srgbClr val="000099"/>
                </a:solidFill>
              </a:rPr>
              <a:t>the </a:t>
            </a:r>
            <a:r>
              <a:rPr lang="en-US" u="sng" dirty="0">
                <a:solidFill>
                  <a:srgbClr val="000099"/>
                </a:solidFill>
              </a:rPr>
              <a:t>application of science</a:t>
            </a:r>
            <a:r>
              <a:rPr lang="en-US" dirty="0">
                <a:solidFill>
                  <a:srgbClr val="000099"/>
                </a:solidFill>
              </a:rPr>
              <a:t> to provide society and its members with those things that </a:t>
            </a:r>
            <a:r>
              <a:rPr lang="en-US" u="sng" dirty="0">
                <a:solidFill>
                  <a:srgbClr val="000099"/>
                </a:solidFill>
              </a:rPr>
              <a:t>are needed</a:t>
            </a:r>
            <a:r>
              <a:rPr lang="en-US" dirty="0">
                <a:solidFill>
                  <a:srgbClr val="000099"/>
                </a:solidFill>
              </a:rPr>
              <a:t> or desired</a:t>
            </a:r>
          </a:p>
          <a:p>
            <a:pPr algn="l"/>
            <a:r>
              <a:rPr lang="en-US" dirty="0">
                <a:solidFill>
                  <a:srgbClr val="000099"/>
                </a:solidFill>
              </a:rPr>
              <a:t>Technology provides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the products</a:t>
            </a:r>
            <a:r>
              <a:rPr lang="en-US" dirty="0"/>
              <a:t> that help our society and its members </a:t>
            </a:r>
            <a:r>
              <a:rPr lang="en-US" dirty="0">
                <a:solidFill>
                  <a:srgbClr val="000099"/>
                </a:solidFill>
              </a:rPr>
              <a:t>live better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/>
      <p:bldP spid="2065" grpId="0"/>
      <p:bldP spid="206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ECE4E-D2C7-49CC-BF02-1D08E923BC16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Courier New" pitchFamily="49" charset="0"/>
              </a:rPr>
              <a:t>High Production</a:t>
            </a:r>
            <a:r>
              <a:rPr lang="en-US" dirty="0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6858000" cy="4495800"/>
          </a:xfrm>
        </p:spPr>
        <p:txBody>
          <a:bodyPr/>
          <a:lstStyle/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Often referred to as </a:t>
            </a:r>
            <a:r>
              <a:rPr lang="en-US" i="1" dirty="0">
                <a:solidFill>
                  <a:srgbClr val="0066CC"/>
                </a:solidFill>
                <a:cs typeface="Times New Roman" pitchFamily="18" charset="0"/>
              </a:rPr>
              <a:t>mass production</a:t>
            </a:r>
            <a:endParaRPr lang="en-US" dirty="0">
              <a:solidFill>
                <a:srgbClr val="0066CC"/>
              </a:solidFill>
              <a:cs typeface="Courier New" pitchFamily="49" charset="0"/>
            </a:endParaRPr>
          </a:p>
          <a:p>
            <a:pPr marL="914400" lvl="1" indent="-457200"/>
            <a:r>
              <a:rPr lang="en-US" sz="2400" u="sng" dirty="0">
                <a:cs typeface="Times New Roman" pitchFamily="18" charset="0"/>
              </a:rPr>
              <a:t>High demand</a:t>
            </a:r>
            <a:r>
              <a:rPr lang="en-US" sz="2400" dirty="0">
                <a:cs typeface="Times New Roman" pitchFamily="18" charset="0"/>
              </a:rPr>
              <a:t> for product</a:t>
            </a:r>
            <a:endParaRPr lang="en-US" sz="2400" dirty="0"/>
          </a:p>
          <a:p>
            <a:pPr marL="914400" lvl="1" indent="-457200"/>
            <a:r>
              <a:rPr lang="en-US" sz="2400" u="sng" dirty="0">
                <a:cs typeface="Times New Roman" pitchFamily="18" charset="0"/>
              </a:rPr>
              <a:t>Manufacturing system dedicated</a:t>
            </a:r>
            <a:r>
              <a:rPr lang="en-US" sz="2400" dirty="0">
                <a:cs typeface="Times New Roman" pitchFamily="18" charset="0"/>
              </a:rPr>
              <a:t> to the production of that product </a:t>
            </a:r>
          </a:p>
          <a:p>
            <a:pPr marL="914400" lvl="1" indent="-457200"/>
            <a:endParaRPr lang="en-US" sz="2400" dirty="0"/>
          </a:p>
          <a:p>
            <a:pPr marL="457200" indent="-457200"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Two categories of mass production: </a:t>
            </a:r>
            <a:endParaRPr lang="en-US" dirty="0">
              <a:cs typeface="Courier New" pitchFamily="49" charset="0"/>
            </a:endParaRPr>
          </a:p>
          <a:p>
            <a:pPr marL="914400" lvl="1" indent="-457200"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Quantity production</a:t>
            </a:r>
          </a:p>
          <a:p>
            <a:pPr marL="914400" lvl="1" indent="-457200">
              <a:buClr>
                <a:schemeClr val="tx1"/>
              </a:buClr>
              <a:buFontTx/>
              <a:buAutoNum type="arabicPeriod"/>
            </a:pPr>
            <a:r>
              <a:rPr lang="en-US" sz="2400" dirty="0">
                <a:solidFill>
                  <a:srgbClr val="0066CC"/>
                </a:solidFill>
                <a:cs typeface="Times New Roman" pitchFamily="18" charset="0"/>
              </a:rPr>
              <a:t>Flow line production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CC67D-7167-43E5-AD3C-B9DB84DD10B0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Quantity Production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Mass production of single parts on single machine or small numbers of machines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Typically involves standard machines equipped with special tooling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endParaRPr lang="en-US" dirty="0">
              <a:cs typeface="Times New Roman" pitchFamily="18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Equipment is dedicated full-time to the production of one part or product type</a:t>
            </a:r>
          </a:p>
          <a:p>
            <a:pPr>
              <a:buClr>
                <a:srgbClr val="FF0066"/>
              </a:buClr>
            </a:pPr>
            <a:r>
              <a:rPr lang="en-US" dirty="0">
                <a:cs typeface="Times New Roman" pitchFamily="18" charset="0"/>
              </a:rPr>
              <a:t> 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Typical layouts used in quantity production are </a:t>
            </a:r>
            <a:r>
              <a:rPr lang="en-US" u="sng" dirty="0">
                <a:cs typeface="Times New Roman" pitchFamily="18" charset="0"/>
              </a:rPr>
              <a:t>process layout and cellular layout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9ACC9-2A49-4730-89D3-0673A2698035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Flow Line Production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80"/>
                </a:solidFill>
                <a:cs typeface="Times New Roman" pitchFamily="18" charset="0"/>
              </a:rPr>
              <a:t>Multiple machines or workstations arranged in sequence, e.g., production lines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Product is complex 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Requires multiple processing and/or assembly operations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Work units are physically moved through the sequence to complete the product</a:t>
            </a: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Workstations and equipment are designed specifically for the product to maximize efficiency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3CD8-5389-4793-A7F2-962E225B97FA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467600" cy="731838"/>
          </a:xfrm>
        </p:spPr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2- Manufacturing Support Systems</a:t>
            </a:r>
            <a:r>
              <a:rPr lang="en-US" b="0" dirty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6781800" cy="2743200"/>
          </a:xfrm>
        </p:spPr>
        <p:txBody>
          <a:bodyPr/>
          <a:lstStyle/>
          <a:p>
            <a:pPr marL="457200" indent="-457200"/>
            <a:r>
              <a:rPr lang="en-US" u="sng" dirty="0">
                <a:cs typeface="Times New Roman" pitchFamily="18" charset="0"/>
              </a:rPr>
              <a:t>A company</a:t>
            </a:r>
            <a:r>
              <a:rPr lang="en-US" dirty="0">
                <a:cs typeface="Times New Roman" pitchFamily="18" charset="0"/>
              </a:rPr>
              <a:t> must organize itself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rgbClr val="009999"/>
                </a:solidFill>
                <a:cs typeface="Times New Roman" pitchFamily="18" charset="0"/>
              </a:rPr>
              <a:t>to design the processes and equipment</a:t>
            </a:r>
            <a:r>
              <a:rPr lang="en-US" dirty="0"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rgbClr val="9900CC"/>
                </a:solidFill>
                <a:cs typeface="Times New Roman" pitchFamily="18" charset="0"/>
              </a:rPr>
              <a:t>plan and control production</a:t>
            </a:r>
            <a:r>
              <a:rPr lang="en-US" dirty="0">
                <a:cs typeface="Times New Roman" pitchFamily="18" charset="0"/>
              </a:rPr>
              <a:t>, and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satisfy product quality requirements </a:t>
            </a:r>
            <a:endParaRPr lang="en-US" dirty="0">
              <a:solidFill>
                <a:srgbClr val="FF0066"/>
              </a:solidFill>
              <a:cs typeface="Courier New" pitchFamily="49" charset="0"/>
            </a:endParaRPr>
          </a:p>
          <a:p>
            <a:pPr marL="457200" indent="-457200">
              <a:buClr>
                <a:srgbClr val="FF0066"/>
              </a:buClr>
            </a:pPr>
            <a:r>
              <a:rPr lang="en-US" sz="2000" dirty="0">
                <a:cs typeface="Times New Roman" pitchFamily="18" charset="0"/>
              </a:rPr>
              <a:t>Accomplished by manufacturing support systems ‑ people and procedures by which a company manages its production operations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130050" name="AutoShape 2"/>
          <p:cNvSpPr>
            <a:spLocks noChangeArrowheads="1"/>
          </p:cNvSpPr>
          <p:nvPr/>
        </p:nvSpPr>
        <p:spPr bwMode="auto">
          <a:xfrm>
            <a:off x="1066800" y="2057400"/>
            <a:ext cx="533400" cy="3505200"/>
          </a:xfrm>
          <a:prstGeom prst="curvedRightArrow">
            <a:avLst>
              <a:gd name="adj1" fmla="val 131429"/>
              <a:gd name="adj2" fmla="val 262857"/>
              <a:gd name="adj3" fmla="val 33333"/>
            </a:avLst>
          </a:prstGeom>
          <a:gradFill rotWithShape="1">
            <a:gsLst>
              <a:gs pos="0">
                <a:srgbClr val="A603AB">
                  <a:alpha val="42999"/>
                </a:srgbClr>
              </a:gs>
              <a:gs pos="21001">
                <a:srgbClr val="0819FB">
                  <a:alpha val="42999"/>
                </a:srgbClr>
              </a:gs>
              <a:gs pos="35001">
                <a:srgbClr val="1A8D48">
                  <a:alpha val="42999"/>
                </a:srgbClr>
              </a:gs>
              <a:gs pos="52000">
                <a:srgbClr val="FFFF00">
                  <a:alpha val="42999"/>
                </a:srgbClr>
              </a:gs>
              <a:gs pos="73000">
                <a:srgbClr val="EE3F17">
                  <a:alpha val="42999"/>
                </a:srgbClr>
              </a:gs>
              <a:gs pos="88000">
                <a:srgbClr val="E81766">
                  <a:alpha val="42999"/>
                </a:srgbClr>
              </a:gs>
              <a:gs pos="100000">
                <a:srgbClr val="A603AB">
                  <a:alpha val="42999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1752600" y="4343400"/>
            <a:ext cx="5486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US" dirty="0">
                <a:latin typeface="Arial" charset="0"/>
              </a:rPr>
              <a:t>Typical departments: </a:t>
            </a:r>
          </a:p>
          <a:p>
            <a:pPr marL="2286000" lvl="4" indent="-457200" algn="l">
              <a:buFontTx/>
              <a:buAutoNum type="arabicPeriod"/>
            </a:pPr>
            <a:r>
              <a:rPr lang="en-US" dirty="0">
                <a:solidFill>
                  <a:srgbClr val="009999"/>
                </a:solidFill>
                <a:latin typeface="Arial" charset="0"/>
              </a:rPr>
              <a:t>Manufacturing engineering</a:t>
            </a:r>
            <a:r>
              <a:rPr lang="en-US" dirty="0">
                <a:latin typeface="Arial" charset="0"/>
              </a:rPr>
              <a:t> </a:t>
            </a:r>
          </a:p>
          <a:p>
            <a:pPr marL="2286000" lvl="4" indent="-457200" algn="l">
              <a:buFontTx/>
              <a:buAutoNum type="arabicPeriod"/>
            </a:pPr>
            <a:r>
              <a:rPr lang="en-US" dirty="0">
                <a:solidFill>
                  <a:srgbClr val="9900CC"/>
                </a:solidFill>
                <a:latin typeface="Arial" charset="0"/>
              </a:rPr>
              <a:t>Production planning and control</a:t>
            </a:r>
          </a:p>
          <a:p>
            <a:pPr marL="2286000" lvl="4" indent="-457200" algn="l">
              <a:buFontTx/>
              <a:buAutoNum type="arabicPeriod"/>
            </a:pPr>
            <a:r>
              <a:rPr lang="en-US" dirty="0">
                <a:solidFill>
                  <a:srgbClr val="FF0066"/>
                </a:solidFill>
                <a:latin typeface="Arial" charset="0"/>
              </a:rPr>
              <a:t>Quality control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/>
      <p:bldP spid="13005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6D00-7FF3-4A66-9F60-10BBB8768CA0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/>
              <a:t>Overview of Major Topics</a:t>
            </a:r>
            <a:r>
              <a:rPr lang="en-US" dirty="0"/>
              <a:t> </a:t>
            </a:r>
          </a:p>
        </p:txBody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47800" y="5486400"/>
            <a:ext cx="69342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9999"/>
                </a:solidFill>
                <a:cs typeface="Times New Roman" pitchFamily="18" charset="0"/>
              </a:rPr>
              <a:t>Figure 1.10  Overview of production system and major topics in </a:t>
            </a:r>
            <a:r>
              <a:rPr lang="en-US" sz="1800" i="1" dirty="0">
                <a:solidFill>
                  <a:srgbClr val="009999"/>
                </a:solidFill>
                <a:cs typeface="Times New Roman" pitchFamily="18" charset="0"/>
              </a:rPr>
              <a:t>Fundamentals of Modern Manufacturing</a:t>
            </a:r>
            <a:r>
              <a:rPr lang="en-US" sz="1800" b="1" i="1" dirty="0">
                <a:solidFill>
                  <a:srgbClr val="009999"/>
                </a:solidFill>
                <a:cs typeface="Times New Roman" pitchFamily="18" charset="0"/>
              </a:rPr>
              <a:t>.</a:t>
            </a:r>
            <a:endParaRPr lang="en-US" sz="1800" dirty="0">
              <a:solidFill>
                <a:srgbClr val="009999"/>
              </a:solidFill>
            </a:endParaRPr>
          </a:p>
        </p:txBody>
      </p:sp>
      <p:pic>
        <p:nvPicPr>
          <p:cNvPr id="94212" name="Picture 1028" descr="w0570-ncChap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371600"/>
            <a:ext cx="7315200" cy="39004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ED32-64C6-4D55-9C8E-C1401827D77E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914400"/>
          </a:xfrm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</a:rPr>
              <a:t>A spectacular scene in steelmaking is charging of a basic oxygen furnace, in which molten pig iron produced in a blast furnace is poured into the BOF (Basic Oxygen Furnace). Temperatures are around 1650</a:t>
            </a:r>
            <a:r>
              <a:rPr lang="en-US" sz="1800" b="0" dirty="0">
                <a:solidFill>
                  <a:schemeClr val="tx1"/>
                </a:solidFill>
                <a:cs typeface="Arial" charset="0"/>
              </a:rPr>
              <a:t>°C (3000 ° F).</a:t>
            </a:r>
          </a:p>
        </p:txBody>
      </p:sp>
      <p:pic>
        <p:nvPicPr>
          <p:cNvPr id="96260" name="Picture 4" descr="V2T375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371600"/>
            <a:ext cx="5486400" cy="4768850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15A6D-FB5B-4E19-A04E-2EC4C92B3F79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A machining cell consisting of two horizontal machining centers supplied by an in-line pallet shuttle </a:t>
            </a:r>
            <a:r>
              <a:rPr lang="en-US" sz="1600" b="0" dirty="0">
                <a:solidFill>
                  <a:schemeClr val="tx1"/>
                </a:solidFill>
              </a:rPr>
              <a:t>(photo courtesy of Cincinnati Milacron).</a:t>
            </a:r>
          </a:p>
        </p:txBody>
      </p:sp>
      <p:pic>
        <p:nvPicPr>
          <p:cNvPr id="97284" name="Picture 4" descr="Machining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943600" cy="47466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4CAB-ABD4-4F75-832B-E2F58969D4CD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98308" name="Picture 4" descr="Robot &amp; turn 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754563" cy="5634038"/>
          </a:xfrm>
          <a:prstGeom prst="rect">
            <a:avLst/>
          </a:prstGeom>
          <a:noFill/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762000" y="3429000"/>
            <a:ext cx="320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 robotic arm performs unloading and loading operation in a turning center using a dual gripper </a:t>
            </a:r>
            <a:r>
              <a:rPr lang="en-US" sz="1600" dirty="0">
                <a:latin typeface="Arial" charset="0"/>
              </a:rPr>
              <a:t>(photo courtesy of Cincinnati Milacron).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E26A1-2F16-4099-9C92-21360D678431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99332" name="Picture 4" descr="High speed tur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04800"/>
            <a:ext cx="4773613" cy="6019800"/>
          </a:xfrm>
          <a:prstGeom prst="rect">
            <a:avLst/>
          </a:prstGeom>
          <a:noFill/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914400" y="3657600"/>
            <a:ext cx="3048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Metal chips fly in a high speed turning operation performed on a computer numerical control turning center </a:t>
            </a:r>
            <a:r>
              <a:rPr lang="en-US" sz="1600" dirty="0">
                <a:latin typeface="Arial" charset="0"/>
              </a:rPr>
              <a:t>(photo courtesy of Cincinnati Milacron).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7DFB-BC83-4048-B348-1A247B41A7D7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914400"/>
          </a:xfrm>
        </p:spPr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Photomicrograph of the cross section of multiple coatings of titanium nitride and aluminum oxide on a cemented carbide substrate </a:t>
            </a:r>
            <a:r>
              <a:rPr lang="en-US" sz="1600" b="0" dirty="0">
                <a:solidFill>
                  <a:schemeClr val="tx1"/>
                </a:solidFill>
              </a:rPr>
              <a:t>(photo courtesy of Kennametal Inc.).</a:t>
            </a:r>
          </a:p>
        </p:txBody>
      </p:sp>
      <p:pic>
        <p:nvPicPr>
          <p:cNvPr id="100356" name="Picture 4" descr="Coated Carbide-in Ch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6400800" cy="47101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AF47F-C716-4FC5-8858-9456FA73F142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Manufacturing - Economically Important </a:t>
            </a:r>
          </a:p>
        </p:txBody>
      </p:sp>
      <p:sp>
        <p:nvSpPr>
          <p:cNvPr id="7241" name="Rectangle 7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581400"/>
            <a:ext cx="3352800" cy="1905000"/>
          </a:xfrm>
        </p:spPr>
        <p:txBody>
          <a:bodyPr/>
          <a:lstStyle/>
          <a:p>
            <a:pPr marL="0" indent="0"/>
            <a:r>
              <a:rPr lang="en-US" dirty="0">
                <a:cs typeface="Times New Roman" pitchFamily="18" charset="0"/>
              </a:rPr>
              <a:t>Manufacturing is </a:t>
            </a:r>
            <a:r>
              <a:rPr lang="en-US" u="sng" dirty="0">
                <a:cs typeface="Times New Roman" pitchFamily="18" charset="0"/>
              </a:rPr>
              <a:t>one way</a:t>
            </a:r>
            <a:r>
              <a:rPr lang="en-US" dirty="0">
                <a:cs typeface="Times New Roman" pitchFamily="18" charset="0"/>
              </a:rPr>
              <a:t> by which nations create </a:t>
            </a:r>
            <a:r>
              <a:rPr lang="en-US" u="sng" dirty="0">
                <a:cs typeface="Times New Roman" pitchFamily="18" charset="0"/>
              </a:rPr>
              <a:t>material wealth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Courier New" pitchFamily="49" charset="0"/>
            </a:endParaRPr>
          </a:p>
        </p:txBody>
      </p:sp>
      <p:graphicFrame>
        <p:nvGraphicFramePr>
          <p:cNvPr id="7275" name="Group 107"/>
          <p:cNvGraphicFramePr>
            <a:graphicFrameLocks noGrp="1"/>
          </p:cNvGraphicFramePr>
          <p:nvPr/>
        </p:nvGraphicFramePr>
        <p:xfrm>
          <a:off x="3886200" y="1447800"/>
          <a:ext cx="4953000" cy="4672776"/>
        </p:xfrm>
        <a:graphic>
          <a:graphicData uri="http://schemas.openxmlformats.org/drawingml/2006/table">
            <a:tbl>
              <a:tblPr/>
              <a:tblGrid>
                <a:gridCol w="3921125"/>
                <a:gridCol w="1031875"/>
              </a:tblGrid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Courier New" pitchFamily="49" charset="0"/>
                        </a:rPr>
                        <a:t>U.S. economy:	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Sector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 of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GNP*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Manufacturing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Agriculture, minerals, etc.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Construction &amp; utilities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Service sector – retail, transportation, banking, communication, education, and government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* GNP= Gross Net Product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70%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3407-69FD-45E3-922C-5B12FAE8DA51}" type="slidenum">
              <a:rPr lang="en-US"/>
              <a:pPr/>
              <a:t>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A batch of silicon wafers enters a furnace heated to 1000</a:t>
            </a:r>
            <a:r>
              <a:rPr lang="en-US" sz="2000" b="0" dirty="0">
                <a:solidFill>
                  <a:schemeClr val="tx1"/>
                </a:solidFill>
                <a:cs typeface="Arial" charset="0"/>
              </a:rPr>
              <a:t>°C (1800°F) during fabrication of integrated circuits under clean room conditions </a:t>
            </a:r>
            <a:r>
              <a:rPr lang="en-US" sz="1600" b="0" dirty="0">
                <a:solidFill>
                  <a:schemeClr val="tx1"/>
                </a:solidFill>
                <a:cs typeface="Arial" charset="0"/>
              </a:rPr>
              <a:t>(photo courtesy of Intel Corporation).</a:t>
            </a:r>
            <a:endParaRPr lang="en-US" sz="1600" b="0" dirty="0"/>
          </a:p>
        </p:txBody>
      </p:sp>
      <p:pic>
        <p:nvPicPr>
          <p:cNvPr id="101380" name="Picture 4" descr="Silicon Wafer-in Ch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934200" cy="44211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F0A3C-2DF7-44AF-AD0C-C8C92E334F3D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2404" name="Picture 4" descr="Two pipe welder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5688" y="228600"/>
            <a:ext cx="5181600" cy="5715000"/>
          </a:xfrm>
          <a:prstGeom prst="rect">
            <a:avLst/>
          </a:prstGeom>
          <a:noFill/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2971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Two welders perform arc welding on a large steel pipe section </a:t>
            </a:r>
            <a:r>
              <a:rPr lang="en-US" sz="1600" dirty="0">
                <a:latin typeface="Arial" charset="0"/>
              </a:rPr>
              <a:t>(photo courtesy of Lincoln Electric Company).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2BD8-C763-46EC-8C42-AE7DE985E22D}" type="slidenum">
              <a:rPr lang="en-US"/>
              <a:pPr/>
              <a:t>62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3428" name="Picture 4" descr="Adhesive dispensers-auto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4832350" cy="5943600"/>
          </a:xfrm>
          <a:prstGeom prst="rect">
            <a:avLst/>
          </a:prstGeom>
          <a:noFill/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609600" y="3505200"/>
            <a:ext cx="3200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Automated dispensing of adhesive onto component parts prior to assembly </a:t>
            </a:r>
            <a:r>
              <a:rPr lang="en-US" sz="1600" dirty="0">
                <a:latin typeface="Arial" charset="0"/>
              </a:rPr>
              <a:t>(photo courtesy of EFD, Inc.).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63B51-617E-4369-A986-BB11EBA1A75F}" type="slidenum">
              <a:rPr lang="en-US"/>
              <a:pPr/>
              <a:t>63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5476" name="Picture 4" descr="Ford engine as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863" y="381000"/>
            <a:ext cx="4708525" cy="5562600"/>
          </a:xfrm>
          <a:prstGeom prst="rect">
            <a:avLst/>
          </a:prstGeom>
          <a:noFill/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62000" y="3505200"/>
            <a:ext cx="2971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Assembly workers on an engine assembly line </a:t>
            </a:r>
            <a:r>
              <a:rPr lang="en-US" sz="1600" dirty="0">
                <a:latin typeface="Arial" charset="0"/>
              </a:rPr>
              <a:t>(photo courtesy of Ford Motor Company).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5B608-0063-47CB-8444-480A4D8D83E9}" type="slidenum">
              <a:rPr lang="en-US"/>
              <a:pPr/>
              <a:t>64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Part2</a:t>
            </a:r>
          </a:p>
        </p:txBody>
      </p:sp>
      <p:pic>
        <p:nvPicPr>
          <p:cNvPr id="106500" name="Picture 4" descr="Asby of Boeing 7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3588" y="457200"/>
            <a:ext cx="5521325" cy="5562600"/>
          </a:xfrm>
          <a:prstGeom prst="rect">
            <a:avLst/>
          </a:prstGeom>
          <a:noFill/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Arial" charset="0"/>
              </a:rPr>
              <a:t>Assembly operations on the Boeing 777 </a:t>
            </a:r>
            <a:r>
              <a:rPr lang="en-US" sz="1600" dirty="0">
                <a:latin typeface="Arial" charset="0"/>
              </a:rPr>
              <a:t>(photo courtesy of Boeing Commercial Airplane Co.).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C4B2D-D3F2-43C6-BBB7-CDCB485992C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>
                <a:cs typeface="Times New Roman" pitchFamily="18" charset="0"/>
              </a:rPr>
              <a:t>What is Manufacturing?</a:t>
            </a:r>
            <a:r>
              <a:rPr lang="en-US" dirty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The word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FF0066"/>
                </a:solidFill>
                <a:cs typeface="Times New Roman" pitchFamily="18" charset="0"/>
              </a:rPr>
              <a:t>manufacture</a:t>
            </a:r>
            <a:r>
              <a:rPr lang="en-US" dirty="0">
                <a:cs typeface="Times New Roman" pitchFamily="18" charset="0"/>
              </a:rPr>
              <a:t> is derived from two Latin words </a:t>
            </a:r>
            <a:r>
              <a:rPr lang="en-US" i="1" dirty="0">
                <a:solidFill>
                  <a:srgbClr val="000099"/>
                </a:solidFill>
                <a:cs typeface="Times New Roman" pitchFamily="18" charset="0"/>
              </a:rPr>
              <a:t>manus</a:t>
            </a:r>
            <a:r>
              <a:rPr lang="en-US" dirty="0">
                <a:cs typeface="Times New Roman" pitchFamily="18" charset="0"/>
              </a:rPr>
              <a:t> (hand) and </a:t>
            </a:r>
            <a:r>
              <a:rPr lang="en-US" i="1" dirty="0">
                <a:solidFill>
                  <a:srgbClr val="000099"/>
                </a:solidFill>
                <a:cs typeface="Times New Roman" pitchFamily="18" charset="0"/>
              </a:rPr>
              <a:t>factus</a:t>
            </a:r>
            <a:r>
              <a:rPr lang="en-US" dirty="0">
                <a:cs typeface="Times New Roman" pitchFamily="18" charset="0"/>
              </a:rPr>
              <a:t> (make); the combination means “</a:t>
            </a:r>
            <a:r>
              <a:rPr lang="en-US" dirty="0">
                <a:solidFill>
                  <a:srgbClr val="FF0066"/>
                </a:solidFill>
                <a:cs typeface="Times New Roman" pitchFamily="18" charset="0"/>
              </a:rPr>
              <a:t>made by hand</a:t>
            </a:r>
            <a:r>
              <a:rPr lang="en-US" dirty="0">
                <a:cs typeface="Times New Roman" pitchFamily="18" charset="0"/>
              </a:rPr>
              <a:t>”</a:t>
            </a:r>
          </a:p>
          <a:p>
            <a:endParaRPr lang="en-US" dirty="0">
              <a:cs typeface="Courier New" pitchFamily="49" charset="0"/>
            </a:endParaRPr>
          </a:p>
          <a:p>
            <a:pPr>
              <a:buClr>
                <a:srgbClr val="FF0066"/>
              </a:buClr>
              <a:buFont typeface="Wingdings" pitchFamily="2" charset="2"/>
              <a:buChar char="§"/>
            </a:pPr>
            <a:r>
              <a:rPr lang="en-US" dirty="0">
                <a:cs typeface="Times New Roman" pitchFamily="18" charset="0"/>
              </a:rPr>
              <a:t>Most </a:t>
            </a:r>
            <a:r>
              <a:rPr lang="en-US" u="sng" dirty="0">
                <a:cs typeface="Times New Roman" pitchFamily="18" charset="0"/>
              </a:rPr>
              <a:t>modern manufacturing operations</a:t>
            </a:r>
            <a:r>
              <a:rPr lang="en-US" dirty="0">
                <a:cs typeface="Times New Roman" pitchFamily="18" charset="0"/>
              </a:rPr>
              <a:t> are  accomplished by </a:t>
            </a:r>
            <a:r>
              <a:rPr lang="en-US" u="sng" dirty="0">
                <a:cs typeface="Times New Roman" pitchFamily="18" charset="0"/>
              </a:rPr>
              <a:t>mechanized and automated equipment</a:t>
            </a:r>
            <a:r>
              <a:rPr lang="en-US" dirty="0">
                <a:cs typeface="Times New Roman" pitchFamily="18" charset="0"/>
              </a:rPr>
              <a:t> that is supervised by human workers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374F6-6D9F-4AE4-A0BC-26C85C8BC196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914400"/>
          </a:xfrm>
        </p:spPr>
        <p:txBody>
          <a:bodyPr/>
          <a:lstStyle/>
          <a:p>
            <a:pPr algn="ctr"/>
            <a:r>
              <a:rPr lang="en-US" b="0" dirty="0"/>
              <a:t>Manufacturing - Technologically</a:t>
            </a:r>
            <a:r>
              <a:rPr lang="en-US" dirty="0"/>
              <a:t> </a:t>
            </a:r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572000"/>
            <a:ext cx="1905000" cy="1828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Figure 1.1 (a)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Manufacturing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as a technical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process</a:t>
            </a:r>
          </a:p>
        </p:txBody>
      </p:sp>
      <p:sp>
        <p:nvSpPr>
          <p:cNvPr id="839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1447800"/>
            <a:ext cx="6934200" cy="4495800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Application of physical and chemical processes</a:t>
            </a:r>
            <a:r>
              <a:rPr lang="en-US" sz="2400" dirty="0">
                <a:cs typeface="Times New Roman" pitchFamily="18" charset="0"/>
              </a:rPr>
              <a:t> to alter the </a:t>
            </a:r>
            <a:r>
              <a:rPr lang="en-US" sz="2400" dirty="0">
                <a:solidFill>
                  <a:srgbClr val="000099"/>
                </a:solidFill>
                <a:cs typeface="Times New Roman" pitchFamily="18" charset="0"/>
              </a:rPr>
              <a:t>geometry, properties, and/or appearance</a:t>
            </a:r>
            <a:r>
              <a:rPr lang="en-US" sz="2400" dirty="0">
                <a:cs typeface="Times New Roman" pitchFamily="18" charset="0"/>
              </a:rPr>
              <a:t> of a starting material 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to make</a:t>
            </a:r>
            <a:r>
              <a:rPr lang="en-US" sz="2400" dirty="0">
                <a:cs typeface="Times New Roman" pitchFamily="18" charset="0"/>
              </a:rPr>
              <a:t> parts or </a:t>
            </a:r>
            <a:r>
              <a:rPr lang="en-US" sz="2400" dirty="0">
                <a:solidFill>
                  <a:srgbClr val="FF0066"/>
                </a:solidFill>
                <a:cs typeface="Times New Roman" pitchFamily="18" charset="0"/>
              </a:rPr>
              <a:t>products</a:t>
            </a:r>
          </a:p>
          <a:p>
            <a:pPr marL="0" indent="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000" dirty="0">
                <a:cs typeface="Times New Roman" pitchFamily="18" charset="0"/>
              </a:rPr>
              <a:t>Manufacturing also includes </a:t>
            </a:r>
            <a:r>
              <a:rPr lang="en-US" sz="2000" u="sng" dirty="0">
                <a:cs typeface="Times New Roman" pitchFamily="18" charset="0"/>
              </a:rPr>
              <a:t>assembly</a:t>
            </a:r>
            <a:endParaRPr lang="en-US" sz="2000" u="sng" dirty="0">
              <a:cs typeface="Courier New" pitchFamily="49" charset="0"/>
            </a:endParaRPr>
          </a:p>
          <a:p>
            <a:pPr marL="0" indent="0">
              <a:buClr>
                <a:srgbClr val="FF0066"/>
              </a:buClr>
              <a:buFont typeface="Wingdings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  Almost always carried out as a </a:t>
            </a:r>
            <a:r>
              <a:rPr lang="en-US" sz="2000" u="sng" dirty="0">
                <a:cs typeface="Times New Roman" pitchFamily="18" charset="0"/>
              </a:rPr>
              <a:t>sequence of  operations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</p:txBody>
      </p:sp>
      <p:pic>
        <p:nvPicPr>
          <p:cNvPr id="83973" name="Picture 1029" descr="w0001-nc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505200"/>
            <a:ext cx="5791200" cy="28082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F302-DE0A-43FF-A39A-76E547E8CCB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Chapter1- Part1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914400"/>
          </a:xfrm>
        </p:spPr>
        <p:txBody>
          <a:bodyPr/>
          <a:lstStyle/>
          <a:p>
            <a:pPr algn="ctr"/>
            <a:r>
              <a:rPr lang="en-US" b="0" dirty="0"/>
              <a:t>Manufacturing - Economically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4419600"/>
            <a:ext cx="2133600" cy="18288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Figure 1.1 (b)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Manufacturing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as an economic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sz="1800" dirty="0">
                <a:solidFill>
                  <a:srgbClr val="0066CC"/>
                </a:solidFill>
              </a:rPr>
              <a:t>process</a:t>
            </a:r>
            <a:endParaRPr lang="en-US" sz="1800" dirty="0">
              <a:solidFill>
                <a:srgbClr val="0066CC"/>
              </a:solidFill>
              <a:latin typeface="Times New Roman" pitchFamily="18" charset="0"/>
            </a:endParaRPr>
          </a:p>
          <a:p>
            <a:pPr marL="0" indent="0"/>
            <a:endParaRPr lang="en-US" sz="1800" dirty="0">
              <a:solidFill>
                <a:srgbClr val="0066CC"/>
              </a:solidFill>
            </a:endParaRP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1371600"/>
            <a:ext cx="6934200" cy="4572000"/>
          </a:xfrm>
        </p:spPr>
        <p:txBody>
          <a:bodyPr/>
          <a:lstStyle/>
          <a:p>
            <a:pPr marL="0" indent="0"/>
            <a:r>
              <a:rPr lang="en-US" sz="2400" dirty="0">
                <a:cs typeface="Times New Roman" pitchFamily="18" charset="0"/>
              </a:rPr>
              <a:t>Manufacturing </a:t>
            </a:r>
            <a:r>
              <a:rPr lang="en-US" sz="2400" i="1" dirty="0">
                <a:solidFill>
                  <a:srgbClr val="0066CC"/>
                </a:solidFill>
                <a:cs typeface="Times New Roman" pitchFamily="18" charset="0"/>
              </a:rPr>
              <a:t>adds value</a:t>
            </a:r>
            <a:r>
              <a:rPr lang="en-US" sz="2400" dirty="0">
                <a:cs typeface="Times New Roman" pitchFamily="18" charset="0"/>
              </a:rPr>
              <a:t> to the material by </a:t>
            </a:r>
            <a:r>
              <a:rPr lang="en-US" sz="2400" u="sng" dirty="0">
                <a:cs typeface="Times New Roman" pitchFamily="18" charset="0"/>
              </a:rPr>
              <a:t>changing its shape or properties</a:t>
            </a:r>
            <a:r>
              <a:rPr lang="en-US" sz="2400" dirty="0">
                <a:cs typeface="Times New Roman" pitchFamily="18" charset="0"/>
              </a:rPr>
              <a:t>, or by combining it with other materials (</a:t>
            </a:r>
            <a:r>
              <a:rPr lang="en-US" sz="2000" dirty="0">
                <a:cs typeface="Times New Roman" pitchFamily="18" charset="0"/>
              </a:rPr>
              <a:t>this is done by means of one or more processing and/or assembly operations</a:t>
            </a:r>
            <a:r>
              <a:rPr lang="en-US" sz="2400" dirty="0">
                <a:cs typeface="Times New Roman" pitchFamily="18" charset="0"/>
              </a:rPr>
              <a:t>) </a:t>
            </a:r>
          </a:p>
          <a:p>
            <a:pPr marL="0" indent="0"/>
            <a:endParaRPr lang="en-US" sz="2400" dirty="0">
              <a:cs typeface="Courier New" pitchFamily="49" charset="0"/>
            </a:endParaRPr>
          </a:p>
          <a:p>
            <a:pPr marL="0" indent="0"/>
            <a:endParaRPr lang="en-US" sz="2400" dirty="0"/>
          </a:p>
        </p:txBody>
      </p:sp>
      <p:pic>
        <p:nvPicPr>
          <p:cNvPr id="84997" name="Picture 5" descr="w0001-nc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276600"/>
            <a:ext cx="5029200" cy="2774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overNew2006_Sample6_FINAL">
  <a:themeElements>
    <a:clrScheme name="GrooverNew2006_Sample6_FINAL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GrooverNew2006_Sample6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GrooverNew2006_Sample6_FINAL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New2006_Sample6_FINAL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ooverNew2006_Sample6_FINAL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ooverNew2006_Sample6_FINAL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7D05F67826F47BE98ABF812A5E1EE" ma:contentTypeVersion="0" ma:contentTypeDescription="Create a new document." ma:contentTypeScope="" ma:versionID="8cb233ad566b51c61dd9d07406c9f7f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FE0790D-62DA-4D84-B9AF-CD44DA052D55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ED409F-6489-4E01-8E80-1F5DF99370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A10B58-0E5D-4DBA-B718-3BB33E60E1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Data\Microsoft\Templates\GrooverNew2006_Sample6_FINAL.pot</Template>
  <TotalTime>3650</TotalTime>
  <Words>2809</Words>
  <Application>Microsoft Office PowerPoint</Application>
  <PresentationFormat>On-screen Show (4:3)</PresentationFormat>
  <Paragraphs>486</Paragraphs>
  <Slides>64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GrooverNew2006_Sample6_FINAL</vt:lpstr>
      <vt:lpstr>1 - Introduction and Overview of Manufacturing</vt:lpstr>
      <vt:lpstr>INTRODUCTION AND  OVERVIEW OF MANUFACTURING</vt:lpstr>
      <vt:lpstr>1- What is manufacturing?  “act of making something (a product) from raw materials”</vt:lpstr>
      <vt:lpstr>Manufacturing is Important</vt:lpstr>
      <vt:lpstr>Manufacturing - Technologically Important </vt:lpstr>
      <vt:lpstr>Manufacturing - Economically Important </vt:lpstr>
      <vt:lpstr>What is Manufacturing? </vt:lpstr>
      <vt:lpstr>Manufacturing - Technologically </vt:lpstr>
      <vt:lpstr>Manufacturing - Economically</vt:lpstr>
      <vt:lpstr>Manufacturing Industries </vt:lpstr>
      <vt:lpstr>Manufacturing Industries - continued </vt:lpstr>
      <vt:lpstr>Production Quantity Q</vt:lpstr>
      <vt:lpstr>Product Variety P</vt:lpstr>
      <vt:lpstr>P versus Q in Factory Operations</vt:lpstr>
      <vt:lpstr>More About Product Variety </vt:lpstr>
      <vt:lpstr>Manufacturing Capability </vt:lpstr>
      <vt:lpstr>Manufacturing capability includes:</vt:lpstr>
      <vt:lpstr>1. Technological Processing Capability </vt:lpstr>
      <vt:lpstr>2. Physical Product Limitations </vt:lpstr>
      <vt:lpstr>3. Production Capacity  (or plant capacity)</vt:lpstr>
      <vt:lpstr>2- Materials in Manufacturing</vt:lpstr>
      <vt:lpstr>Materials in Manufacturing </vt:lpstr>
      <vt:lpstr>1. Metals </vt:lpstr>
      <vt:lpstr> 2. Ceramics</vt:lpstr>
      <vt:lpstr>3. Polymers </vt:lpstr>
      <vt:lpstr>3- Polymers</vt:lpstr>
      <vt:lpstr>In addition- Composites</vt:lpstr>
      <vt:lpstr>Composites </vt:lpstr>
      <vt:lpstr>Composites</vt:lpstr>
      <vt:lpstr>3- Manufacturing Processes</vt:lpstr>
      <vt:lpstr>Manufacturing Processes </vt:lpstr>
      <vt:lpstr>Figure 1.4  Classification of manufacturing processes</vt:lpstr>
      <vt:lpstr>Processing Operations </vt:lpstr>
      <vt:lpstr>Shaping Processes – Four Categories</vt:lpstr>
      <vt:lpstr>1- Solidification Processes</vt:lpstr>
      <vt:lpstr>2- Particulate Processing</vt:lpstr>
      <vt:lpstr>3- Deformation Processes</vt:lpstr>
      <vt:lpstr>4- Material Removal Processes</vt:lpstr>
      <vt:lpstr>Waste in Shaping Processes </vt:lpstr>
      <vt:lpstr>Property‑Enhancing Processes </vt:lpstr>
      <vt:lpstr>Surface Processing Operations </vt:lpstr>
      <vt:lpstr>Assembly Operations </vt:lpstr>
      <vt:lpstr>Production Systems</vt:lpstr>
      <vt:lpstr>Production Systems </vt:lpstr>
      <vt:lpstr>Production systems</vt:lpstr>
      <vt:lpstr>1- Production Facilities </vt:lpstr>
      <vt:lpstr>Facilities versus Product Quantities </vt:lpstr>
      <vt:lpstr>Low Production </vt:lpstr>
      <vt:lpstr>Medium Production</vt:lpstr>
      <vt:lpstr>High Production </vt:lpstr>
      <vt:lpstr>Quantity Production </vt:lpstr>
      <vt:lpstr>Flow Line Production</vt:lpstr>
      <vt:lpstr>2- Manufacturing Support Systems </vt:lpstr>
      <vt:lpstr>Overview of Major Topics </vt:lpstr>
      <vt:lpstr>A spectacular scene in steelmaking is charging of a basic oxygen furnace, in which molten pig iron produced in a blast furnace is poured into the BOF (Basic Oxygen Furnace). Temperatures are around 1650°C (3000 ° F).</vt:lpstr>
      <vt:lpstr>A machining cell consisting of two horizontal machining centers supplied by an in-line pallet shuttle (photo courtesy of Cincinnati Milacron).</vt:lpstr>
      <vt:lpstr>PowerPoint Presentation</vt:lpstr>
      <vt:lpstr>PowerPoint Presentation</vt:lpstr>
      <vt:lpstr>Photomicrograph of the cross section of multiple coatings of titanium nitride and aluminum oxide on a cemented carbide substrate (photo courtesy of Kennametal Inc.).</vt:lpstr>
      <vt:lpstr>A batch of silicon wafers enters a furnace heated to 1000°C (1800°F) during fabrication of integrated circuits under clean room conditions (photo courtesy of Intel Corporation).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MANUFACTURING</dc:title>
  <dc:creator>Mikell P. Groover</dc:creator>
  <cp:lastModifiedBy>User</cp:lastModifiedBy>
  <cp:revision>233</cp:revision>
  <dcterms:created xsi:type="dcterms:W3CDTF">2001-08-09T14:41:17Z</dcterms:created>
  <dcterms:modified xsi:type="dcterms:W3CDTF">2015-08-29T21:50:23Z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0x010100C9D7D05F67826F47BE98ABF812A5E1EE</vt:lpwstr>
  </property>
</Properties>
</file>