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43"/>
  </p:notesMasterIdLst>
  <p:handoutMasterIdLst>
    <p:handoutMasterId r:id="rId44"/>
  </p:handoutMasterIdLst>
  <p:sldIdLst>
    <p:sldId id="317" r:id="rId2"/>
    <p:sldId id="324" r:id="rId3"/>
    <p:sldId id="321" r:id="rId4"/>
    <p:sldId id="339" r:id="rId5"/>
    <p:sldId id="323" r:id="rId6"/>
    <p:sldId id="258" r:id="rId7"/>
    <p:sldId id="260" r:id="rId8"/>
    <p:sldId id="262" r:id="rId9"/>
    <p:sldId id="264" r:id="rId10"/>
    <p:sldId id="263" r:id="rId11"/>
    <p:sldId id="336" r:id="rId12"/>
    <p:sldId id="269" r:id="rId13"/>
    <p:sldId id="270" r:id="rId14"/>
    <p:sldId id="271" r:id="rId15"/>
    <p:sldId id="340" r:id="rId16"/>
    <p:sldId id="272" r:id="rId17"/>
    <p:sldId id="337" r:id="rId18"/>
    <p:sldId id="275" r:id="rId19"/>
    <p:sldId id="342" r:id="rId20"/>
    <p:sldId id="281" r:id="rId21"/>
    <p:sldId id="283" r:id="rId22"/>
    <p:sldId id="284" r:id="rId23"/>
    <p:sldId id="288" r:id="rId24"/>
    <p:sldId id="341" r:id="rId25"/>
    <p:sldId id="291" r:id="rId26"/>
    <p:sldId id="292" r:id="rId27"/>
    <p:sldId id="294" r:id="rId28"/>
    <p:sldId id="325" r:id="rId29"/>
    <p:sldId id="296" r:id="rId30"/>
    <p:sldId id="297" r:id="rId31"/>
    <p:sldId id="298" r:id="rId32"/>
    <p:sldId id="302" r:id="rId33"/>
    <p:sldId id="303" r:id="rId34"/>
    <p:sldId id="306" r:id="rId35"/>
    <p:sldId id="310" r:id="rId36"/>
    <p:sldId id="338" r:id="rId37"/>
    <p:sldId id="312" r:id="rId38"/>
    <p:sldId id="327" r:id="rId39"/>
    <p:sldId id="328" r:id="rId40"/>
    <p:sldId id="343" r:id="rId41"/>
    <p:sldId id="335" r:id="rId4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92C4B9"/>
    <a:srgbClr val="53D5B0"/>
    <a:srgbClr val="55E7D9"/>
    <a:srgbClr val="CC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265" autoAdjust="0"/>
    <p:restoredTop sz="94747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36"/>
    </p:cViewPr>
  </p:notesTextViewPr>
  <p:sorterViewPr>
    <p:cViewPr>
      <p:scale>
        <a:sx n="190" d="100"/>
        <a:sy n="190" d="100"/>
      </p:scale>
      <p:origin x="0" y="107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13169CC9-4002-433E-BA24-4FD5418D9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95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1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1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FCE7179-8CB4-4A72-93B2-6815192282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456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Time and Motion Study: </a:t>
            </a:r>
            <a:r>
              <a:rPr lang="ar-SA" sz="12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دراسة الوقت والحركة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CE7179-8CB4-4A72-93B2-6815192282CE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272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Capital: </a:t>
            </a:r>
            <a:r>
              <a:rPr lang="ar-SA" dirty="0" smtClean="0"/>
              <a:t>رأس المال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CE7179-8CB4-4A72-93B2-6815192282CE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5960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CE7179-8CB4-4A72-93B2-6815192282CE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7202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Q: can you give</a:t>
            </a:r>
            <a:r>
              <a:rPr lang="en-US" baseline="0" dirty="0" smtClean="0"/>
              <a:t> an example of Product mix changes? (e.g. automobile companies)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product mix: the total range of products offered by a company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CE7179-8CB4-4A72-93B2-6815192282CE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794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CE7179-8CB4-4A72-93B2-6815192282CE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6938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CE7179-8CB4-4A72-93B2-6815192282CE}" type="slidenum">
              <a:rPr lang="en-GB" smtClean="0"/>
              <a:pPr>
                <a:defRPr/>
              </a:pPr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1801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CE7179-8CB4-4A72-93B2-6815192282CE}" type="slidenum">
              <a:rPr lang="en-GB" smtClean="0"/>
              <a:pPr>
                <a:defRPr/>
              </a:pPr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7716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Proliferation: </a:t>
            </a:r>
            <a:r>
              <a:rPr lang="ar-SA" b="0" dirty="0" smtClean="0"/>
              <a:t>تكاثر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CE7179-8CB4-4A72-93B2-6815192282CE}" type="slidenum">
              <a:rPr lang="en-GB" smtClean="0"/>
              <a:pPr>
                <a:defRPr/>
              </a:pPr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561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Tardiness: </a:t>
            </a:r>
            <a:r>
              <a:rPr lang="ar-SA" dirty="0" smtClean="0"/>
              <a:t>التأخر والبطأ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CE7179-8CB4-4A72-93B2-6815192282CE}" type="slidenum">
              <a:rPr lang="en-GB" smtClean="0"/>
              <a:pPr>
                <a:defRPr/>
              </a:pPr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474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Definition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CE7179-8CB4-4A72-93B2-6815192282CE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137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 W = F *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CE7179-8CB4-4A72-93B2-6815192282CE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438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Actuation: </a:t>
            </a:r>
            <a:r>
              <a:rPr lang="ar-SA" dirty="0" smtClean="0"/>
              <a:t>تنفيذ أو تشغيل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CE7179-8CB4-4A72-93B2-6815192282CE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52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Q: What’s the difference between job and career?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CE7179-8CB4-4A72-93B2-6815192282CE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033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Personal note, production</a:t>
            </a:r>
            <a:r>
              <a:rPr lang="en-US" baseline="0" dirty="0" smtClean="0"/>
              <a:t> is one of the most important intersections between HFE and other IE disciplines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CE7179-8CB4-4A72-93B2-6815192282CE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951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i.e. work system is a type of human machine</a:t>
            </a:r>
            <a:r>
              <a:rPr lang="en-US" baseline="0" dirty="0" smtClean="0"/>
              <a:t> system, the essence of HFE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CE7179-8CB4-4A72-93B2-6815192282CE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672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Logistics: </a:t>
            </a:r>
            <a:r>
              <a:rPr lang="ar-SA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الإمدادات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CE7179-8CB4-4A72-93B2-6815192282CE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03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Watch this video on measures of</a:t>
            </a:r>
            <a:r>
              <a:rPr lang="en-US" baseline="0" dirty="0" smtClean="0"/>
              <a:t> productivity: </a:t>
            </a:r>
            <a:r>
              <a:rPr lang="en-US" b="1" baseline="0" dirty="0" smtClean="0"/>
              <a:t>https://youtu.be/pZdzYDVlC8c</a:t>
            </a:r>
          </a:p>
          <a:p>
            <a:r>
              <a:rPr lang="en-US" b="0" baseline="0" dirty="0" smtClean="0"/>
              <a:t>Another –lengthy</a:t>
            </a:r>
            <a:r>
              <a:rPr lang="en-US" b="0" baseline="0" dirty="0" smtClean="0"/>
              <a:t>–</a:t>
            </a:r>
            <a:r>
              <a:rPr lang="en-US" b="0" baseline="0" dirty="0" smtClean="0"/>
              <a:t> very good video:</a:t>
            </a:r>
            <a:r>
              <a:rPr lang="en-US" b="1" baseline="0" dirty="0" smtClean="0"/>
              <a:t> https://youtu.be/JnBzMKIOm18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CE7179-8CB4-4A72-93B2-6815192282CE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41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02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>
              <a:gd name="T0" fmla="*/ 2171700 w 2153"/>
              <a:gd name="T1" fmla="*/ 568325 h 1321"/>
              <a:gd name="T2" fmla="*/ 1900238 w 2153"/>
              <a:gd name="T3" fmla="*/ 504825 h 1321"/>
              <a:gd name="T4" fmla="*/ 1862138 w 2153"/>
              <a:gd name="T5" fmla="*/ 0 h 1321"/>
              <a:gd name="T6" fmla="*/ 1530350 w 2153"/>
              <a:gd name="T7" fmla="*/ 25400 h 1321"/>
              <a:gd name="T8" fmla="*/ 1504950 w 2153"/>
              <a:gd name="T9" fmla="*/ 504825 h 1321"/>
              <a:gd name="T10" fmla="*/ 1282700 w 2153"/>
              <a:gd name="T11" fmla="*/ 581025 h 1321"/>
              <a:gd name="T12" fmla="*/ 962025 w 2153"/>
              <a:gd name="T13" fmla="*/ 173038 h 1321"/>
              <a:gd name="T14" fmla="*/ 741363 w 2153"/>
              <a:gd name="T15" fmla="*/ 296863 h 1321"/>
              <a:gd name="T16" fmla="*/ 950913 w 2153"/>
              <a:gd name="T17" fmla="*/ 752475 h 1321"/>
              <a:gd name="T18" fmla="*/ 803275 w 2153"/>
              <a:gd name="T19" fmla="*/ 901700 h 1321"/>
              <a:gd name="T20" fmla="*/ 320675 w 2153"/>
              <a:gd name="T21" fmla="*/ 728663 h 1321"/>
              <a:gd name="T22" fmla="*/ 209550 w 2153"/>
              <a:gd name="T23" fmla="*/ 914400 h 1321"/>
              <a:gd name="T24" fmla="*/ 579438 w 2153"/>
              <a:gd name="T25" fmla="*/ 1235075 h 1321"/>
              <a:gd name="T26" fmla="*/ 519113 w 2153"/>
              <a:gd name="T27" fmla="*/ 1481138 h 1321"/>
              <a:gd name="T28" fmla="*/ 11113 w 2153"/>
              <a:gd name="T29" fmla="*/ 1517650 h 1321"/>
              <a:gd name="T30" fmla="*/ 0 w 2153"/>
              <a:gd name="T31" fmla="*/ 1790700 h 1321"/>
              <a:gd name="T32" fmla="*/ 519113 w 2153"/>
              <a:gd name="T33" fmla="*/ 1863725 h 1321"/>
              <a:gd name="T34" fmla="*/ 568325 w 2153"/>
              <a:gd name="T35" fmla="*/ 2097088 h 1321"/>
              <a:gd name="T36" fmla="*/ 2863850 w 2153"/>
              <a:gd name="T37" fmla="*/ 2097088 h 1321"/>
              <a:gd name="T38" fmla="*/ 2913063 w 2153"/>
              <a:gd name="T39" fmla="*/ 1838325 h 1321"/>
              <a:gd name="T40" fmla="*/ 3417888 w 2153"/>
              <a:gd name="T41" fmla="*/ 1790700 h 1321"/>
              <a:gd name="T42" fmla="*/ 3406775 w 2153"/>
              <a:gd name="T43" fmla="*/ 1530350 h 1321"/>
              <a:gd name="T44" fmla="*/ 2900363 w 2153"/>
              <a:gd name="T45" fmla="*/ 1455738 h 1321"/>
              <a:gd name="T46" fmla="*/ 2849563 w 2153"/>
              <a:gd name="T47" fmla="*/ 1258888 h 1321"/>
              <a:gd name="T48" fmla="*/ 3257550 w 2153"/>
              <a:gd name="T49" fmla="*/ 976313 h 1321"/>
              <a:gd name="T50" fmla="*/ 3122613 w 2153"/>
              <a:gd name="T51" fmla="*/ 741363 h 1321"/>
              <a:gd name="T52" fmla="*/ 2665413 w 2153"/>
              <a:gd name="T53" fmla="*/ 925513 h 1321"/>
              <a:gd name="T54" fmla="*/ 2517775 w 2153"/>
              <a:gd name="T55" fmla="*/ 777875 h 1321"/>
              <a:gd name="T56" fmla="*/ 2751138 w 2153"/>
              <a:gd name="T57" fmla="*/ 346075 h 1321"/>
              <a:gd name="T58" fmla="*/ 2528888 w 2153"/>
              <a:gd name="T59" fmla="*/ 209550 h 1321"/>
              <a:gd name="T60" fmla="*/ 2171700 w 2153"/>
              <a:gd name="T61" fmla="*/ 568325 h 1321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74594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i="1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 i="0"/>
              <a:t>by Mikell P. Groover, ISBN 0-13-140650-7.</a:t>
            </a:r>
          </a:p>
          <a:p>
            <a:pPr>
              <a:defRPr/>
            </a:pPr>
            <a:r>
              <a:rPr lang="en-US" i="0"/>
              <a:t>©2007 Pearson Education, Inc., Upper Saddle River, NJ.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28416458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228600"/>
            <a:ext cx="17907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228600"/>
            <a:ext cx="5219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i="1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 i="0"/>
              <a:t>by Mikell P. Groover, ISBN 0-13-140650-7.</a:t>
            </a:r>
          </a:p>
          <a:p>
            <a:pPr>
              <a:defRPr/>
            </a:pPr>
            <a:r>
              <a:rPr lang="en-US" i="0"/>
              <a:t>©2007 Pearson Education, Inc., Upper Saddle River, NJ.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220794814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7162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05000" y="1447800"/>
            <a:ext cx="3390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447800"/>
            <a:ext cx="3390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i="1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 i="0"/>
              <a:t>by Mikell P. Groover, ISBN 0-13-140650-7.</a:t>
            </a:r>
          </a:p>
          <a:p>
            <a:pPr>
              <a:defRPr/>
            </a:pPr>
            <a:r>
              <a:rPr lang="en-US" i="0"/>
              <a:t>©2007 Pearson Education, Inc., Upper Saddle River, NJ.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25670474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i="1"/>
            </a:lvl1pPr>
          </a:lstStyle>
          <a:p>
            <a:pPr>
              <a:defRPr/>
            </a:pPr>
            <a:r>
              <a:rPr lang="en-US" dirty="0"/>
              <a:t>Work Systems and the Methods, Measurement, and Management of Work</a:t>
            </a:r>
          </a:p>
          <a:p>
            <a:pPr>
              <a:defRPr/>
            </a:pPr>
            <a:r>
              <a:rPr lang="en-US" i="0" dirty="0"/>
              <a:t>by </a:t>
            </a:r>
            <a:r>
              <a:rPr lang="en-US" i="0" dirty="0" err="1"/>
              <a:t>Mikell</a:t>
            </a:r>
            <a:r>
              <a:rPr lang="en-US" i="0" dirty="0"/>
              <a:t> P. </a:t>
            </a:r>
            <a:r>
              <a:rPr lang="en-US" i="0" dirty="0" err="1"/>
              <a:t>Groover</a:t>
            </a:r>
            <a:r>
              <a:rPr lang="en-US" i="0" dirty="0"/>
              <a:t>, ISBN 0-13-140650-7.</a:t>
            </a:r>
          </a:p>
          <a:p>
            <a:pPr>
              <a:defRPr/>
            </a:pPr>
            <a:r>
              <a:rPr lang="en-US" i="0" dirty="0"/>
              <a:t>©2007 Pearson Education, Inc., Upper Saddle River, NJ.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32773330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i="1"/>
            </a:lvl1pPr>
          </a:lstStyle>
          <a:p>
            <a:pPr>
              <a:defRPr/>
            </a:pPr>
            <a:r>
              <a:rPr lang="en-US" dirty="0"/>
              <a:t>Work Systems and the Methods, Measurement, and Management of Work</a:t>
            </a:r>
          </a:p>
          <a:p>
            <a:pPr>
              <a:defRPr/>
            </a:pPr>
            <a:r>
              <a:rPr lang="en-US" i="0" dirty="0"/>
              <a:t>by </a:t>
            </a:r>
            <a:r>
              <a:rPr lang="en-US" i="0" dirty="0" err="1"/>
              <a:t>Mikell</a:t>
            </a:r>
            <a:r>
              <a:rPr lang="en-US" i="0" dirty="0"/>
              <a:t> P. </a:t>
            </a:r>
            <a:r>
              <a:rPr lang="en-US" i="0" dirty="0" err="1"/>
              <a:t>Groover</a:t>
            </a:r>
            <a:r>
              <a:rPr lang="en-US" i="0" dirty="0"/>
              <a:t>, ISBN 0-13-140650-7.</a:t>
            </a:r>
          </a:p>
          <a:p>
            <a:pPr>
              <a:defRPr/>
            </a:pPr>
            <a:r>
              <a:rPr lang="en-US" i="0" dirty="0"/>
              <a:t>©2007 Pearson Education, Inc., Upper Saddle River, NJ.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490680125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447800"/>
            <a:ext cx="3390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447800"/>
            <a:ext cx="3390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i="1"/>
            </a:lvl1pPr>
          </a:lstStyle>
          <a:p>
            <a:pPr>
              <a:defRPr/>
            </a:pPr>
            <a:r>
              <a:rPr lang="en-US" dirty="0"/>
              <a:t>Work Systems and the Methods, Measurement, and Management of Work</a:t>
            </a:r>
          </a:p>
          <a:p>
            <a:pPr>
              <a:defRPr/>
            </a:pPr>
            <a:r>
              <a:rPr lang="en-US" i="0" dirty="0"/>
              <a:t>by </a:t>
            </a:r>
            <a:r>
              <a:rPr lang="en-US" i="0" dirty="0" err="1"/>
              <a:t>Mikell</a:t>
            </a:r>
            <a:r>
              <a:rPr lang="en-US" i="0" dirty="0"/>
              <a:t> P. </a:t>
            </a:r>
            <a:r>
              <a:rPr lang="en-US" i="0" dirty="0" err="1"/>
              <a:t>Groover</a:t>
            </a:r>
            <a:r>
              <a:rPr lang="en-US" i="0" dirty="0"/>
              <a:t>, ISBN 0-13-140650-7.</a:t>
            </a:r>
          </a:p>
          <a:p>
            <a:pPr>
              <a:defRPr/>
            </a:pPr>
            <a:r>
              <a:rPr lang="en-US" i="0" dirty="0"/>
              <a:t>©2007 Pearson Education, Inc., Upper Saddle River, NJ.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856911678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i="1"/>
            </a:lvl1pPr>
          </a:lstStyle>
          <a:p>
            <a:pPr>
              <a:defRPr/>
            </a:pPr>
            <a:r>
              <a:rPr lang="en-US" dirty="0"/>
              <a:t>Work Systems and the Methods, Measurement, and Management of Work</a:t>
            </a:r>
          </a:p>
          <a:p>
            <a:pPr>
              <a:defRPr/>
            </a:pPr>
            <a:r>
              <a:rPr lang="en-US" i="0" dirty="0"/>
              <a:t>by </a:t>
            </a:r>
            <a:r>
              <a:rPr lang="en-US" i="0" dirty="0" err="1"/>
              <a:t>Mikell</a:t>
            </a:r>
            <a:r>
              <a:rPr lang="en-US" i="0" dirty="0"/>
              <a:t> P. </a:t>
            </a:r>
            <a:r>
              <a:rPr lang="en-US" i="0" dirty="0" err="1"/>
              <a:t>Groover</a:t>
            </a:r>
            <a:r>
              <a:rPr lang="en-US" i="0" dirty="0"/>
              <a:t>, ISBN 0-13-140650-7.</a:t>
            </a:r>
          </a:p>
          <a:p>
            <a:pPr>
              <a:defRPr/>
            </a:pPr>
            <a:r>
              <a:rPr lang="en-US" i="0" dirty="0"/>
              <a:t>©2007 Pearson Education, Inc., Upper Saddle River, NJ.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502202329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i="1"/>
            </a:lvl1pPr>
          </a:lstStyle>
          <a:p>
            <a:pPr>
              <a:defRPr/>
            </a:pPr>
            <a:r>
              <a:rPr lang="en-US" dirty="0"/>
              <a:t>Work Systems and the Methods, Measurement, and Management of Work</a:t>
            </a:r>
          </a:p>
          <a:p>
            <a:pPr>
              <a:defRPr/>
            </a:pPr>
            <a:r>
              <a:rPr lang="en-US" i="0" dirty="0"/>
              <a:t>by </a:t>
            </a:r>
            <a:r>
              <a:rPr lang="en-US" i="0" dirty="0" err="1"/>
              <a:t>Mikell</a:t>
            </a:r>
            <a:r>
              <a:rPr lang="en-US" i="0" dirty="0"/>
              <a:t> P. </a:t>
            </a:r>
            <a:r>
              <a:rPr lang="en-US" i="0" dirty="0" err="1"/>
              <a:t>Groover</a:t>
            </a:r>
            <a:r>
              <a:rPr lang="en-US" i="0" dirty="0"/>
              <a:t>, ISBN 0-13-140650-7.</a:t>
            </a:r>
          </a:p>
          <a:p>
            <a:pPr>
              <a:defRPr/>
            </a:pPr>
            <a:r>
              <a:rPr lang="en-US" i="0" dirty="0"/>
              <a:t>©2007 Pearson Education, Inc., Upper Saddle River, NJ.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632487065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i="1"/>
            </a:lvl1pPr>
          </a:lstStyle>
          <a:p>
            <a:pPr>
              <a:defRPr/>
            </a:pPr>
            <a:r>
              <a:rPr lang="en-US" dirty="0"/>
              <a:t>Work Systems and the Methods, Measurement, and Management of Work</a:t>
            </a:r>
          </a:p>
          <a:p>
            <a:pPr>
              <a:defRPr/>
            </a:pPr>
            <a:r>
              <a:rPr lang="en-US" i="0" dirty="0"/>
              <a:t>by </a:t>
            </a:r>
            <a:r>
              <a:rPr lang="en-US" i="0" dirty="0" err="1"/>
              <a:t>Mikell</a:t>
            </a:r>
            <a:r>
              <a:rPr lang="en-US" i="0" dirty="0"/>
              <a:t> P. </a:t>
            </a:r>
            <a:r>
              <a:rPr lang="en-US" i="0" dirty="0" err="1"/>
              <a:t>Groover</a:t>
            </a:r>
            <a:r>
              <a:rPr lang="en-US" i="0" dirty="0"/>
              <a:t>, ISBN 0-13-140650-7.</a:t>
            </a:r>
          </a:p>
          <a:p>
            <a:pPr>
              <a:defRPr/>
            </a:pPr>
            <a:r>
              <a:rPr lang="en-US" i="0" dirty="0"/>
              <a:t>©2007 Pearson Education, Inc., Upper Saddle River, NJ.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569769896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i="1"/>
            </a:lvl1pPr>
          </a:lstStyle>
          <a:p>
            <a:pPr>
              <a:defRPr/>
            </a:pPr>
            <a:r>
              <a:rPr lang="en-US" dirty="0"/>
              <a:t>Work Systems and the Methods, Measurement, and Management of Work</a:t>
            </a:r>
          </a:p>
          <a:p>
            <a:pPr>
              <a:defRPr/>
            </a:pPr>
            <a:r>
              <a:rPr lang="en-US" i="0" dirty="0"/>
              <a:t>by </a:t>
            </a:r>
            <a:r>
              <a:rPr lang="en-US" i="0" dirty="0" err="1"/>
              <a:t>Mikell</a:t>
            </a:r>
            <a:r>
              <a:rPr lang="en-US" i="0" dirty="0"/>
              <a:t> P. </a:t>
            </a:r>
            <a:r>
              <a:rPr lang="en-US" i="0" dirty="0" err="1"/>
              <a:t>Groover</a:t>
            </a:r>
            <a:r>
              <a:rPr lang="en-US" i="0" dirty="0"/>
              <a:t>, ISBN 0-13-140650-7.</a:t>
            </a:r>
          </a:p>
          <a:p>
            <a:pPr>
              <a:defRPr/>
            </a:pPr>
            <a:r>
              <a:rPr lang="en-US" i="0" dirty="0"/>
              <a:t>©2007 Pearson Education, Inc., Upper Saddle River, NJ.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99039378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i="1"/>
            </a:lvl1pPr>
          </a:lstStyle>
          <a:p>
            <a:pPr>
              <a:defRPr/>
            </a:pPr>
            <a:r>
              <a:rPr lang="en-US"/>
              <a:t>Work Systems and the Methods, Measurement, and Management of Work</a:t>
            </a:r>
          </a:p>
          <a:p>
            <a:pPr>
              <a:defRPr/>
            </a:pPr>
            <a:r>
              <a:rPr lang="en-US" i="0"/>
              <a:t>by Mikell P. Groover, ISBN 0-13-140650-7.</a:t>
            </a:r>
          </a:p>
          <a:p>
            <a:pPr>
              <a:defRPr/>
            </a:pPr>
            <a:r>
              <a:rPr lang="en-US" i="0"/>
              <a:t>©2007 Pearson Education, Inc., Upper Saddle River, NJ.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591754593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228600"/>
            <a:ext cx="7162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366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447800"/>
            <a:ext cx="6934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1722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 i="0" smtClean="0">
                <a:solidFill>
                  <a:schemeClr val="folHlink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 i="1" dirty="0"/>
              <a:t>Work Systems and the Methods, Measurement, and Management of Work</a:t>
            </a:r>
          </a:p>
          <a:p>
            <a:pPr>
              <a:defRPr/>
            </a:pPr>
            <a:r>
              <a:rPr lang="en-US" dirty="0"/>
              <a:t>by </a:t>
            </a:r>
            <a:r>
              <a:rPr lang="en-US" dirty="0" err="1"/>
              <a:t>Mikell</a:t>
            </a:r>
            <a:r>
              <a:rPr lang="en-US" dirty="0"/>
              <a:t> P. </a:t>
            </a:r>
            <a:r>
              <a:rPr lang="en-US" dirty="0" err="1"/>
              <a:t>Groover</a:t>
            </a:r>
            <a:r>
              <a:rPr lang="en-US" dirty="0"/>
              <a:t>, ISBN 0-13-140650-7.</a:t>
            </a:r>
          </a:p>
          <a:p>
            <a:pPr>
              <a:defRPr/>
            </a:pPr>
            <a:r>
              <a:rPr lang="en-US" dirty="0"/>
              <a:t>©2007 Pearson Education, Inc., Upper Saddle River, NJ.  All rights reserved.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219200" y="1219200"/>
            <a:ext cx="7620000" cy="0"/>
          </a:xfrm>
          <a:prstGeom prst="line">
            <a:avLst/>
          </a:prstGeom>
          <a:noFill/>
          <a:ln w="25400">
            <a:solidFill>
              <a:srgbClr val="00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030" name="Picture 6" descr="stopwatch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3144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hyperlink" Target="https://youtu.be/pZdzYDVlC8c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226175" cy="914400"/>
          </a:xfrm>
        </p:spPr>
        <p:txBody>
          <a:bodyPr/>
          <a:lstStyle/>
          <a:p>
            <a:pPr eaLnBrk="1" hangingPunct="1"/>
            <a:r>
              <a:rPr lang="en-US" b="0" smtClean="0"/>
              <a:t>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447800"/>
            <a:ext cx="6400800" cy="44958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en-US" dirty="0" smtClean="0"/>
              <a:t>Sections: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dirty="0" smtClean="0"/>
              <a:t>The Nature of Work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dirty="0" smtClean="0"/>
              <a:t>Defining Work Systems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dirty="0" smtClean="0"/>
              <a:t>Types of Occupations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dirty="0" smtClean="0"/>
              <a:t>Productivity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dirty="0" smtClean="0"/>
              <a:t>Organization of the Book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33400" y="20574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6699"/>
                </a:solidFill>
                <a:latin typeface="Arial" charset="0"/>
              </a:rPr>
              <a:t>Chapter 1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577013" cy="914400"/>
          </a:xfrm>
        </p:spPr>
        <p:txBody>
          <a:bodyPr/>
          <a:lstStyle/>
          <a:p>
            <a:pPr eaLnBrk="1" hangingPunct="1"/>
            <a:r>
              <a:rPr lang="en-US" b="0" smtClean="0"/>
              <a:t>Basic Motion Elements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Actuations</a:t>
            </a:r>
            <a:r>
              <a:rPr lang="en-US" dirty="0" smtClean="0"/>
              <a:t> of the limbs and other body parts </a:t>
            </a:r>
          </a:p>
          <a:p>
            <a:pPr eaLnBrk="1" hangingPunct="1"/>
            <a:r>
              <a:rPr lang="en-US" dirty="0" smtClean="0"/>
              <a:t>Examples:</a:t>
            </a:r>
          </a:p>
          <a:p>
            <a:pPr lvl="1" eaLnBrk="1" hangingPunct="1"/>
            <a:r>
              <a:rPr lang="en-US" sz="2500" b="1" dirty="0" smtClean="0"/>
              <a:t>Reaching</a:t>
            </a:r>
            <a:r>
              <a:rPr lang="en-US" sz="2500" dirty="0" smtClean="0"/>
              <a:t> for an object</a:t>
            </a:r>
          </a:p>
          <a:p>
            <a:pPr lvl="1" eaLnBrk="1" hangingPunct="1"/>
            <a:r>
              <a:rPr lang="en-US" sz="2500" b="1" dirty="0" smtClean="0"/>
              <a:t>Grasping</a:t>
            </a:r>
            <a:r>
              <a:rPr lang="en-US" sz="2500" dirty="0" smtClean="0"/>
              <a:t> the object</a:t>
            </a:r>
          </a:p>
          <a:p>
            <a:pPr lvl="1" eaLnBrk="1" hangingPunct="1"/>
            <a:r>
              <a:rPr lang="en-US" sz="2500" b="1" dirty="0" smtClean="0"/>
              <a:t>Moving</a:t>
            </a:r>
            <a:r>
              <a:rPr lang="en-US" sz="2500" dirty="0" smtClean="0"/>
              <a:t> the object</a:t>
            </a:r>
          </a:p>
          <a:p>
            <a:pPr lvl="1" eaLnBrk="1" hangingPunct="1"/>
            <a:r>
              <a:rPr lang="en-US" sz="2500" b="1" dirty="0" smtClean="0"/>
              <a:t>Walking</a:t>
            </a:r>
            <a:r>
              <a:rPr lang="en-US" sz="2500" dirty="0" smtClean="0"/>
              <a:t> </a:t>
            </a:r>
          </a:p>
          <a:p>
            <a:pPr lvl="1" eaLnBrk="1" hangingPunct="1"/>
            <a:r>
              <a:rPr lang="en-US" sz="2500" b="1" dirty="0" smtClean="0"/>
              <a:t>Eye movement</a:t>
            </a:r>
          </a:p>
          <a:p>
            <a:pPr eaLnBrk="1" hangingPunct="1"/>
            <a:r>
              <a:rPr lang="en-US" dirty="0" smtClean="0"/>
              <a:t>A work element consists of multiple basic motion elements</a:t>
            </a:r>
            <a:endParaRPr lang="en-US" i="1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Pyramidal Structure of Work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Extended to a worker’s career</a:t>
            </a:r>
          </a:p>
          <a:p>
            <a:pPr eaLnBrk="1" hangingPunct="1"/>
            <a:endParaRPr lang="en-US" smtClean="0"/>
          </a:p>
        </p:txBody>
      </p:sp>
      <p:pic>
        <p:nvPicPr>
          <p:cNvPr id="12292" name="Picture 5" descr="Fig2Recolor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057400"/>
            <a:ext cx="4959350" cy="371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435725" cy="914400"/>
          </a:xfrm>
        </p:spPr>
        <p:txBody>
          <a:bodyPr/>
          <a:lstStyle/>
          <a:p>
            <a:pPr eaLnBrk="1" hangingPunct="1"/>
            <a:r>
              <a:rPr lang="en-US" b="0" smtClean="0"/>
              <a:t>Importance of Time</a:t>
            </a:r>
            <a:r>
              <a:rPr lang="en-US" smtClean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447800"/>
            <a:ext cx="7010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In many human endeavors, “</a:t>
            </a:r>
            <a:r>
              <a:rPr lang="en-US" b="1" dirty="0" smtClean="0"/>
              <a:t>time is of the essence</a:t>
            </a:r>
            <a:r>
              <a:rPr lang="en-US" dirty="0" smtClean="0"/>
              <a:t>”</a:t>
            </a:r>
          </a:p>
          <a:p>
            <a:pPr lvl="1" eaLnBrk="1" hangingPunct="1"/>
            <a:r>
              <a:rPr lang="en-US" sz="2500" dirty="0" smtClean="0"/>
              <a:t>In sports</a:t>
            </a:r>
          </a:p>
          <a:p>
            <a:pPr lvl="1" eaLnBrk="1" hangingPunct="1"/>
            <a:r>
              <a:rPr lang="en-US" sz="2500" dirty="0" smtClean="0"/>
              <a:t>In daily living</a:t>
            </a:r>
          </a:p>
          <a:p>
            <a:pPr lvl="1" eaLnBrk="1" hangingPunct="1"/>
            <a:r>
              <a:rPr lang="en-US" sz="2500" dirty="0" smtClean="0"/>
              <a:t>In business and industry</a:t>
            </a:r>
          </a:p>
          <a:p>
            <a:pPr lvl="1" eaLnBrk="1" hangingPunct="1"/>
            <a:r>
              <a:rPr lang="en-US" sz="2500" dirty="0" smtClean="0"/>
              <a:t>In work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Time in Business and Industry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New product</a:t>
            </a:r>
            <a:r>
              <a:rPr lang="en-US" dirty="0" smtClean="0"/>
              <a:t> introduction </a:t>
            </a:r>
          </a:p>
          <a:p>
            <a:pPr eaLnBrk="1" hangingPunct="1"/>
            <a:r>
              <a:rPr lang="en-US" dirty="0" smtClean="0"/>
              <a:t>Product </a:t>
            </a:r>
            <a:r>
              <a:rPr lang="en-US" b="1" dirty="0" smtClean="0"/>
              <a:t>cost</a:t>
            </a:r>
            <a:r>
              <a:rPr lang="en-US" dirty="0" smtClean="0"/>
              <a:t>  </a:t>
            </a:r>
          </a:p>
          <a:p>
            <a:pPr eaLnBrk="1" hangingPunct="1"/>
            <a:r>
              <a:rPr lang="en-US" b="1" dirty="0" smtClean="0"/>
              <a:t>Delivery</a:t>
            </a:r>
            <a:r>
              <a:rPr lang="en-US" dirty="0" smtClean="0"/>
              <a:t> time </a:t>
            </a:r>
          </a:p>
          <a:p>
            <a:pPr eaLnBrk="1" hangingPunct="1"/>
            <a:r>
              <a:rPr lang="en-US" dirty="0" smtClean="0"/>
              <a:t>Overnight delivery</a:t>
            </a:r>
          </a:p>
          <a:p>
            <a:pPr eaLnBrk="1" hangingPunct="1"/>
            <a:r>
              <a:rPr lang="en-US" dirty="0" smtClean="0"/>
              <a:t>Competitive </a:t>
            </a:r>
            <a:r>
              <a:rPr lang="en-US" b="1" dirty="0" smtClean="0"/>
              <a:t>bidding</a:t>
            </a:r>
          </a:p>
          <a:p>
            <a:pPr eaLnBrk="1" hangingPunct="1"/>
            <a:r>
              <a:rPr lang="en-US" dirty="0" smtClean="0"/>
              <a:t>Production </a:t>
            </a:r>
            <a:r>
              <a:rPr lang="en-US" b="1" dirty="0" smtClean="0"/>
              <a:t>scheduling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Importance of Time in Work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Time</a:t>
            </a:r>
            <a:r>
              <a:rPr lang="en-US" dirty="0" smtClean="0"/>
              <a:t> is the </a:t>
            </a:r>
            <a:r>
              <a:rPr lang="en-US" b="1" dirty="0" smtClean="0"/>
              <a:t>most frequently used measure of work</a:t>
            </a:r>
          </a:p>
          <a:p>
            <a:pPr lvl="1" eaLnBrk="1" hangingPunct="1"/>
            <a:r>
              <a:rPr lang="en-US" sz="2500" dirty="0" smtClean="0"/>
              <a:t>How many minutes or hours are required to perform a given task? </a:t>
            </a:r>
          </a:p>
          <a:p>
            <a:pPr eaLnBrk="1" hangingPunct="1"/>
            <a:r>
              <a:rPr lang="en-US" dirty="0" smtClean="0"/>
              <a:t>Most workers are </a:t>
            </a:r>
            <a:r>
              <a:rPr lang="en-US" b="1" dirty="0" smtClean="0"/>
              <a:t>paid</a:t>
            </a:r>
            <a:r>
              <a:rPr lang="en-US" dirty="0" smtClean="0"/>
              <a:t> by the </a:t>
            </a:r>
            <a:r>
              <a:rPr lang="en-US" b="1" dirty="0" smtClean="0"/>
              <a:t>time</a:t>
            </a:r>
            <a:r>
              <a:rPr lang="en-US" dirty="0" smtClean="0"/>
              <a:t> they work</a:t>
            </a:r>
          </a:p>
          <a:p>
            <a:pPr lvl="1" eaLnBrk="1" hangingPunct="1"/>
            <a:r>
              <a:rPr lang="en-US" sz="2500" dirty="0" smtClean="0"/>
              <a:t>Hourly wage rate </a:t>
            </a:r>
          </a:p>
          <a:p>
            <a:pPr lvl="1" eaLnBrk="1" hangingPunct="1"/>
            <a:r>
              <a:rPr lang="en-US" sz="2500" dirty="0" smtClean="0"/>
              <a:t>Salary</a:t>
            </a:r>
          </a:p>
          <a:p>
            <a:pPr eaLnBrk="1" hangingPunct="1"/>
            <a:r>
              <a:rPr lang="en-US" dirty="0" smtClean="0"/>
              <a:t>Workers must </a:t>
            </a:r>
            <a:r>
              <a:rPr lang="en-US" b="1" dirty="0" smtClean="0"/>
              <a:t>arrive</a:t>
            </a:r>
            <a:r>
              <a:rPr lang="en-US" dirty="0" smtClean="0"/>
              <a:t> at work </a:t>
            </a:r>
            <a:r>
              <a:rPr lang="en-US" b="1" dirty="0" smtClean="0"/>
              <a:t>on time</a:t>
            </a:r>
          </a:p>
          <a:p>
            <a:pPr eaLnBrk="1" hangingPunct="1"/>
            <a:r>
              <a:rPr lang="en-US" b="1" dirty="0" smtClean="0"/>
              <a:t>Labor and staffing requirements</a:t>
            </a:r>
            <a:r>
              <a:rPr lang="en-US" dirty="0" smtClean="0"/>
              <a:t> computed in units of time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226175" cy="914400"/>
          </a:xfrm>
        </p:spPr>
        <p:txBody>
          <a:bodyPr/>
          <a:lstStyle/>
          <a:p>
            <a:pPr eaLnBrk="1" hangingPunct="1"/>
            <a:r>
              <a:rPr lang="en-US" b="0" smtClean="0"/>
              <a:t>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447800"/>
            <a:ext cx="6400800" cy="4495800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 startAt="2"/>
            </a:pPr>
            <a:endParaRPr lang="en-US" b="1" dirty="0" smtClean="0"/>
          </a:p>
          <a:p>
            <a:pPr marL="457200" indent="-457200" eaLnBrk="1" hangingPunct="1">
              <a:buFont typeface="+mj-lt"/>
              <a:buAutoNum type="arabicPeriod" startAt="2"/>
            </a:pPr>
            <a:endParaRPr lang="en-US" b="1" dirty="0"/>
          </a:p>
          <a:p>
            <a:pPr marL="457200" indent="-457200" eaLnBrk="1" hangingPunct="1">
              <a:buFont typeface="+mj-lt"/>
              <a:buAutoNum type="arabicPeriod" startAt="2"/>
            </a:pPr>
            <a:endParaRPr lang="en-US" b="1" dirty="0" smtClean="0"/>
          </a:p>
          <a:p>
            <a:pPr marL="457200" indent="-457200" eaLnBrk="1" hangingPunct="1">
              <a:buFont typeface="+mj-lt"/>
              <a:buAutoNum type="arabicPeriod" startAt="2"/>
            </a:pPr>
            <a:endParaRPr lang="en-US" b="1" dirty="0"/>
          </a:p>
          <a:p>
            <a:pPr marL="457200" indent="-457200" eaLnBrk="1" hangingPunct="1">
              <a:buFont typeface="+mj-lt"/>
              <a:buAutoNum type="arabicPeriod" startAt="2"/>
            </a:pPr>
            <a:r>
              <a:rPr lang="en-US" sz="3200" b="1" i="1" dirty="0" smtClean="0"/>
              <a:t>Defining Work Systems</a:t>
            </a:r>
          </a:p>
        </p:txBody>
      </p:sp>
    </p:spTree>
    <p:extLst>
      <p:ext uri="{BB962C8B-B14F-4D97-AF65-F5344CB8AC3E}">
        <p14:creationId xmlns:p14="http://schemas.microsoft.com/office/powerpoint/2010/main" val="350513131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Work System Defined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As a physical entity, a work system is a system consisting of </a:t>
            </a:r>
            <a:r>
              <a:rPr lang="en-US" b="1" dirty="0" smtClean="0"/>
              <a:t>humans, information, and equipment</a:t>
            </a:r>
            <a:r>
              <a:rPr lang="en-US" dirty="0" smtClean="0"/>
              <a:t> designed to perform useful work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Contributes to the </a:t>
            </a:r>
            <a:r>
              <a:rPr lang="en-US" b="1" dirty="0" smtClean="0"/>
              <a:t>production of a product</a:t>
            </a:r>
            <a:r>
              <a:rPr lang="en-US" dirty="0" smtClean="0"/>
              <a:t> or </a:t>
            </a:r>
            <a:r>
              <a:rPr lang="en-US" b="1" dirty="0" smtClean="0"/>
              <a:t>delivery of a service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Worker operating a machine tool in a factory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Robotic welding line in an automobile plant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Parcel service agent driving a delivery truck to make customer deliveries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Designer working at a CAD workstation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A Work System as a Physical Entity</a:t>
            </a:r>
          </a:p>
        </p:txBody>
      </p:sp>
      <p:pic>
        <p:nvPicPr>
          <p:cNvPr id="17411" name="Picture 2052" descr="Info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828800"/>
            <a:ext cx="6934200" cy="2598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696200" cy="838200"/>
          </a:xfrm>
        </p:spPr>
        <p:txBody>
          <a:bodyPr/>
          <a:lstStyle/>
          <a:p>
            <a:pPr eaLnBrk="1" hangingPunct="1"/>
            <a:r>
              <a:rPr lang="en-US" b="0" smtClean="0"/>
              <a:t>Work System Defined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As a field of professional practice, work systems include:</a:t>
            </a:r>
          </a:p>
          <a:p>
            <a:pPr eaLnBrk="1" hangingPunct="1"/>
            <a:r>
              <a:rPr lang="en-US" b="1" dirty="0" smtClean="0"/>
              <a:t>Work methods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analysis and design of </a:t>
            </a:r>
            <a:r>
              <a:rPr lang="en-US" i="1" dirty="0" smtClean="0"/>
              <a:t>tasks and jobs</a:t>
            </a:r>
            <a:r>
              <a:rPr lang="en-US" dirty="0" smtClean="0"/>
              <a:t> involving human work activity</a:t>
            </a:r>
          </a:p>
          <a:p>
            <a:pPr eaLnBrk="1" hangingPunct="1"/>
            <a:r>
              <a:rPr lang="en-US" b="1" dirty="0" smtClean="0"/>
              <a:t>Work measurement</a:t>
            </a:r>
            <a:r>
              <a:rPr lang="en-US" dirty="0" smtClean="0"/>
              <a:t> – analysis of a task to determine the </a:t>
            </a:r>
            <a:r>
              <a:rPr lang="en-US" i="1" dirty="0" smtClean="0"/>
              <a:t>time</a:t>
            </a:r>
            <a:r>
              <a:rPr lang="en-US" dirty="0" smtClean="0"/>
              <a:t> that should be allowed to perform the task</a:t>
            </a:r>
          </a:p>
          <a:p>
            <a:pPr eaLnBrk="1" hangingPunct="1"/>
            <a:r>
              <a:rPr lang="en-US" b="1" dirty="0" smtClean="0"/>
              <a:t>Work management</a:t>
            </a:r>
            <a:r>
              <a:rPr lang="en-US" dirty="0" smtClean="0"/>
              <a:t> – organizational and administrative </a:t>
            </a:r>
            <a:r>
              <a:rPr lang="en-US" i="1" dirty="0" smtClean="0"/>
              <a:t>functions</a:t>
            </a:r>
            <a:r>
              <a:rPr lang="en-US" dirty="0" smtClean="0"/>
              <a:t> that must be accomplished to achieve high productivity and effective supervision of workers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226175" cy="914400"/>
          </a:xfrm>
        </p:spPr>
        <p:txBody>
          <a:bodyPr/>
          <a:lstStyle/>
          <a:p>
            <a:pPr eaLnBrk="1" hangingPunct="1"/>
            <a:r>
              <a:rPr lang="en-US" b="0" smtClean="0"/>
              <a:t>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447800"/>
            <a:ext cx="6400800" cy="44958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 startAt="3"/>
            </a:pPr>
            <a:endParaRPr lang="en-US" sz="3200" b="1" dirty="0" smtClean="0"/>
          </a:p>
          <a:p>
            <a:pPr marL="514350" indent="-514350" eaLnBrk="1" hangingPunct="1">
              <a:buFont typeface="+mj-lt"/>
              <a:buAutoNum type="arabicPeriod" startAt="3"/>
            </a:pPr>
            <a:endParaRPr lang="en-US" sz="3200" b="1" dirty="0"/>
          </a:p>
          <a:p>
            <a:pPr marL="514350" indent="-514350" eaLnBrk="1" hangingPunct="1">
              <a:buFont typeface="+mj-lt"/>
              <a:buAutoNum type="arabicPeriod" startAt="3"/>
            </a:pPr>
            <a:endParaRPr lang="en-US" sz="3200" b="1" dirty="0" smtClean="0"/>
          </a:p>
          <a:p>
            <a:pPr marL="514350" indent="-514350" eaLnBrk="1" hangingPunct="1">
              <a:buFont typeface="+mj-lt"/>
              <a:buAutoNum type="arabicPeriod" startAt="3"/>
            </a:pPr>
            <a:r>
              <a:rPr lang="en-US" sz="3200" b="1" i="1" dirty="0" smtClean="0"/>
              <a:t>Types of Occupations</a:t>
            </a:r>
          </a:p>
        </p:txBody>
      </p:sp>
    </p:spTree>
    <p:extLst>
      <p:ext uri="{BB962C8B-B14F-4D97-AF65-F5344CB8AC3E}">
        <p14:creationId xmlns:p14="http://schemas.microsoft.com/office/powerpoint/2010/main" val="203297741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Historical Figures Related to Work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47800"/>
            <a:ext cx="72390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Eli Whitney (1765-1825)</a:t>
            </a:r>
          </a:p>
          <a:p>
            <a:pPr lvl="1" eaLnBrk="1" hangingPunct="1"/>
            <a:r>
              <a:rPr lang="en-US" sz="2500" dirty="0" smtClean="0"/>
              <a:t>Interchangeable parts manufacture</a:t>
            </a:r>
          </a:p>
          <a:p>
            <a:pPr eaLnBrk="1" hangingPunct="1"/>
            <a:r>
              <a:rPr lang="en-US" dirty="0" smtClean="0"/>
              <a:t>Henry Ford (1863-1947)</a:t>
            </a:r>
          </a:p>
          <a:p>
            <a:pPr lvl="1" eaLnBrk="1" hangingPunct="1"/>
            <a:r>
              <a:rPr lang="en-US" sz="2500" dirty="0" smtClean="0"/>
              <a:t>Moving assembly line </a:t>
            </a:r>
          </a:p>
          <a:p>
            <a:pPr eaLnBrk="1" hangingPunct="1"/>
            <a:r>
              <a:rPr lang="en-US" dirty="0" smtClean="0"/>
              <a:t>Frederick W. Taylor (1856-1915)</a:t>
            </a:r>
          </a:p>
          <a:p>
            <a:pPr lvl="1" eaLnBrk="1" hangingPunct="1"/>
            <a:r>
              <a:rPr lang="en-US" sz="2500" dirty="0" smtClean="0"/>
              <a:t>Scientific management</a:t>
            </a:r>
          </a:p>
          <a:p>
            <a:pPr lvl="1" eaLnBrk="1" hangingPunct="1"/>
            <a:r>
              <a:rPr lang="en-US" sz="2500" dirty="0" smtClean="0"/>
              <a:t>Time study</a:t>
            </a:r>
          </a:p>
          <a:p>
            <a:pPr eaLnBrk="1" hangingPunct="1"/>
            <a:r>
              <a:rPr lang="en-US" dirty="0" smtClean="0"/>
              <a:t>Frank (1868-1924) &amp; Lillian Gilbreth (1878-1972)</a:t>
            </a:r>
          </a:p>
          <a:p>
            <a:pPr lvl="1" eaLnBrk="1" hangingPunct="1"/>
            <a:r>
              <a:rPr lang="en-US" sz="2500" dirty="0" smtClean="0"/>
              <a:t>Motion study</a:t>
            </a:r>
            <a:endParaRPr lang="en-US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Jobs and Occupations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47800"/>
            <a:ext cx="72390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Bureau of Labor Statistics of the U.S. Department of Labor identifies 821 occupations in its </a:t>
            </a:r>
            <a:r>
              <a:rPr lang="en-US" b="1" dirty="0" smtClean="0"/>
              <a:t>Standard Occupational Classification</a:t>
            </a:r>
            <a:r>
              <a:rPr lang="en-US" dirty="0" smtClean="0"/>
              <a:t> (</a:t>
            </a:r>
            <a:r>
              <a:rPr lang="en-US" b="1" dirty="0" smtClean="0"/>
              <a:t>SOC</a:t>
            </a:r>
            <a:r>
              <a:rPr lang="en-US" dirty="0" smtClean="0"/>
              <a:t>) </a:t>
            </a:r>
          </a:p>
          <a:p>
            <a:pPr eaLnBrk="1" hangingPunct="1"/>
            <a:r>
              <a:rPr lang="en-US" dirty="0" smtClean="0"/>
              <a:t>The SOC covers virtually every type of work performed for pay or profit in the United States </a:t>
            </a:r>
          </a:p>
          <a:p>
            <a:pPr eaLnBrk="1" hangingPunct="1"/>
            <a:r>
              <a:rPr lang="en-US" dirty="0" smtClean="0"/>
              <a:t>Occupations are organized into </a:t>
            </a:r>
            <a:r>
              <a:rPr lang="en-US" b="1" dirty="0" smtClean="0"/>
              <a:t>23 major groups</a:t>
            </a:r>
          </a:p>
          <a:p>
            <a:pPr eaLnBrk="1" hangingPunct="1"/>
            <a:r>
              <a:rPr lang="en-US" dirty="0" smtClean="0"/>
              <a:t>Groups are established on the basis of </a:t>
            </a:r>
            <a:r>
              <a:rPr lang="en-US" b="1" dirty="0" smtClean="0"/>
              <a:t>type of work</a:t>
            </a:r>
            <a:r>
              <a:rPr lang="en-US" dirty="0" smtClean="0"/>
              <a:t> and/or the </a:t>
            </a:r>
            <a:r>
              <a:rPr lang="en-US" b="1" dirty="0" smtClean="0"/>
              <a:t>industry</a:t>
            </a:r>
            <a:r>
              <a:rPr lang="en-US" dirty="0" smtClean="0"/>
              <a:t> in which it is performed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Jobs and Occupations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47800"/>
            <a:ext cx="7239000" cy="4495800"/>
          </a:xfrm>
        </p:spPr>
        <p:txBody>
          <a:bodyPr/>
          <a:lstStyle/>
          <a:p>
            <a:pPr marL="457200" indent="-457200" eaLnBrk="1" hangingPunct="1"/>
            <a:r>
              <a:rPr lang="en-US" dirty="0" smtClean="0"/>
              <a:t>Four broad </a:t>
            </a:r>
            <a:r>
              <a:rPr lang="en-US" b="1" dirty="0" smtClean="0"/>
              <a:t>categories</a:t>
            </a:r>
            <a:r>
              <a:rPr lang="en-US" dirty="0" smtClean="0"/>
              <a:t> that reflect the work content and job function: </a:t>
            </a:r>
          </a:p>
          <a:p>
            <a:pPr marL="876300" lvl="1" indent="-419100" eaLnBrk="1" hangingPunct="1">
              <a:buFont typeface="Wingdings" pitchFamily="2" charset="2"/>
              <a:buAutoNum type="arabicPeriod"/>
            </a:pPr>
            <a:r>
              <a:rPr lang="en-US" sz="2500" b="1" dirty="0" smtClean="0"/>
              <a:t>Production</a:t>
            </a:r>
            <a:r>
              <a:rPr lang="en-US" sz="2500" dirty="0" smtClean="0"/>
              <a:t> workers - make products </a:t>
            </a:r>
          </a:p>
          <a:p>
            <a:pPr marL="876300" lvl="1" indent="-419100" eaLnBrk="1" hangingPunct="1">
              <a:buFont typeface="Wingdings" pitchFamily="2" charset="2"/>
              <a:buAutoNum type="arabicPeriod"/>
            </a:pPr>
            <a:r>
              <a:rPr lang="en-US" sz="2500" b="1" dirty="0" smtClean="0"/>
              <a:t>Logistics</a:t>
            </a:r>
            <a:r>
              <a:rPr lang="en-US" sz="2500" dirty="0" smtClean="0"/>
              <a:t> workers - move materials, products, or people</a:t>
            </a:r>
          </a:p>
          <a:p>
            <a:pPr marL="876300" lvl="1" indent="-419100" eaLnBrk="1" hangingPunct="1">
              <a:buFont typeface="Wingdings" pitchFamily="2" charset="2"/>
              <a:buAutoNum type="arabicPeriod"/>
            </a:pPr>
            <a:r>
              <a:rPr lang="en-US" sz="2500" b="1" dirty="0" smtClean="0"/>
              <a:t>Service</a:t>
            </a:r>
            <a:r>
              <a:rPr lang="en-US" sz="2500" dirty="0" smtClean="0"/>
              <a:t> </a:t>
            </a:r>
            <a:r>
              <a:rPr lang="en-US" sz="2500" dirty="0"/>
              <a:t>- </a:t>
            </a:r>
            <a:r>
              <a:rPr lang="en-US" sz="2500" dirty="0" smtClean="0"/>
              <a:t>provide a service, apply existing information and knowledge, communicate </a:t>
            </a:r>
          </a:p>
          <a:p>
            <a:pPr marL="876300" lvl="1" indent="-419100" eaLnBrk="1" hangingPunct="1">
              <a:buFont typeface="Wingdings" pitchFamily="2" charset="2"/>
              <a:buAutoNum type="arabicPeriod"/>
            </a:pPr>
            <a:r>
              <a:rPr lang="en-US" sz="2500" b="1" dirty="0" smtClean="0"/>
              <a:t>Knowledge</a:t>
            </a:r>
            <a:r>
              <a:rPr lang="en-US" sz="2500" dirty="0" smtClean="0"/>
              <a:t> workers - create new knowledge, solve problems, manage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Comparisons: Industries and Workers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b="1" dirty="0" smtClean="0"/>
              <a:t>Production</a:t>
            </a:r>
            <a:r>
              <a:rPr lang="en-US" dirty="0" smtClean="0"/>
              <a:t> workers </a:t>
            </a:r>
          </a:p>
          <a:p>
            <a:pPr marL="914400" lvl="1" indent="-457200" eaLnBrk="1" hangingPunct="1"/>
            <a:r>
              <a:rPr lang="en-US" sz="2500" dirty="0" smtClean="0"/>
              <a:t>Manufacturing, construction, agriculture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b="1" dirty="0" smtClean="0"/>
              <a:t>Logistics</a:t>
            </a:r>
            <a:r>
              <a:rPr lang="en-US" dirty="0" smtClean="0"/>
              <a:t> workers </a:t>
            </a:r>
          </a:p>
          <a:p>
            <a:pPr marL="914400" lvl="1" indent="-457200" eaLnBrk="1" hangingPunct="1"/>
            <a:r>
              <a:rPr lang="en-US" sz="2500" dirty="0" smtClean="0"/>
              <a:t>Transportation, distribution, material handling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b="1" dirty="0" smtClean="0"/>
              <a:t>Service</a:t>
            </a:r>
            <a:r>
              <a:rPr lang="en-US" dirty="0" smtClean="0"/>
              <a:t> workers </a:t>
            </a:r>
          </a:p>
          <a:p>
            <a:pPr marL="914400" lvl="1" indent="-457200" eaLnBrk="1" hangingPunct="1"/>
            <a:r>
              <a:rPr lang="en-US" sz="2500" dirty="0" smtClean="0"/>
              <a:t>Banking, retail, government, health care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b="1" dirty="0" smtClean="0"/>
              <a:t>Knowledge</a:t>
            </a:r>
            <a:r>
              <a:rPr lang="en-US" dirty="0" smtClean="0"/>
              <a:t> workers </a:t>
            </a:r>
          </a:p>
          <a:p>
            <a:pPr marL="914400" lvl="1" indent="-457200" eaLnBrk="1" hangingPunct="1"/>
            <a:r>
              <a:rPr lang="en-US" sz="2500" dirty="0" smtClean="0"/>
              <a:t>Management, engineering, legal, consulting, education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Comparisons: Worker Discretion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447800"/>
            <a:ext cx="70866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Refers to the need to make </a:t>
            </a:r>
            <a:r>
              <a:rPr lang="en-US" b="1" dirty="0" smtClean="0"/>
              <a:t>responsible decisions</a:t>
            </a:r>
            <a:r>
              <a:rPr lang="en-US" dirty="0" smtClean="0"/>
              <a:t> and exercise </a:t>
            </a:r>
            <a:r>
              <a:rPr lang="en-US" b="1" dirty="0" smtClean="0"/>
              <a:t>judgment</a:t>
            </a:r>
            <a:r>
              <a:rPr lang="en-US" dirty="0" smtClean="0"/>
              <a:t> in carrying out duties of the position </a:t>
            </a:r>
          </a:p>
          <a:p>
            <a:pPr eaLnBrk="1" hangingPunct="1"/>
            <a:r>
              <a:rPr lang="en-US" dirty="0" smtClean="0"/>
              <a:t>Jobs that are highly standardized and routine require </a:t>
            </a:r>
            <a:r>
              <a:rPr lang="en-US" b="1" dirty="0" smtClean="0"/>
              <a:t>minimum worker discretion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Typical for </a:t>
            </a:r>
            <a:r>
              <a:rPr lang="en-US" b="1" dirty="0" smtClean="0"/>
              <a:t>production and logistics workers</a:t>
            </a:r>
          </a:p>
          <a:p>
            <a:pPr eaLnBrk="1" hangingPunct="1"/>
            <a:r>
              <a:rPr lang="en-US" dirty="0" smtClean="0"/>
              <a:t>Jobs in which workers must adapt their behavior in response to variations in the work situation require </a:t>
            </a:r>
            <a:r>
              <a:rPr lang="en-US" b="1" dirty="0" smtClean="0"/>
              <a:t>high discretion</a:t>
            </a:r>
          </a:p>
          <a:p>
            <a:pPr lvl="1" eaLnBrk="1" hangingPunct="1"/>
            <a:r>
              <a:rPr lang="en-US" dirty="0" smtClean="0"/>
              <a:t>Typical for </a:t>
            </a:r>
            <a:r>
              <a:rPr lang="en-US" b="1" dirty="0" smtClean="0"/>
              <a:t>service and knowledge workers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226175" cy="914400"/>
          </a:xfrm>
        </p:spPr>
        <p:txBody>
          <a:bodyPr/>
          <a:lstStyle/>
          <a:p>
            <a:pPr eaLnBrk="1" hangingPunct="1"/>
            <a:r>
              <a:rPr lang="en-US" b="0" smtClean="0"/>
              <a:t>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447800"/>
            <a:ext cx="6400800" cy="44958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 startAt="3"/>
            </a:pPr>
            <a:endParaRPr lang="en-US" sz="3200" b="1" dirty="0" smtClean="0"/>
          </a:p>
          <a:p>
            <a:pPr marL="514350" indent="-514350" eaLnBrk="1" hangingPunct="1">
              <a:buFont typeface="+mj-lt"/>
              <a:buAutoNum type="arabicPeriod" startAt="3"/>
            </a:pPr>
            <a:endParaRPr lang="en-US" sz="3200" b="1" dirty="0"/>
          </a:p>
          <a:p>
            <a:pPr marL="514350" indent="-514350" eaLnBrk="1" hangingPunct="1">
              <a:buFont typeface="+mj-lt"/>
              <a:buAutoNum type="arabicPeriod" startAt="3"/>
            </a:pPr>
            <a:endParaRPr lang="en-US" sz="3200" b="1" dirty="0" smtClean="0"/>
          </a:p>
          <a:p>
            <a:pPr marL="514350" indent="-514350" eaLnBrk="1" hangingPunct="1">
              <a:buFont typeface="+mj-lt"/>
              <a:buAutoNum type="arabicPeriod" startAt="4"/>
            </a:pPr>
            <a:r>
              <a:rPr lang="en-US" sz="3200" b="1" i="1" dirty="0" smtClean="0"/>
              <a:t>Productivity</a:t>
            </a:r>
          </a:p>
        </p:txBody>
      </p:sp>
    </p:spTree>
    <p:extLst>
      <p:ext uri="{BB962C8B-B14F-4D97-AF65-F5344CB8AC3E}">
        <p14:creationId xmlns:p14="http://schemas.microsoft.com/office/powerpoint/2010/main" val="387264910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Productivity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447800"/>
            <a:ext cx="72390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The </a:t>
            </a:r>
            <a:r>
              <a:rPr lang="en-US" b="1" dirty="0" smtClean="0"/>
              <a:t>level of output</a:t>
            </a:r>
            <a:r>
              <a:rPr lang="en-US" dirty="0" smtClean="0"/>
              <a:t> of a given </a:t>
            </a:r>
            <a:r>
              <a:rPr lang="en-US" b="1" dirty="0" smtClean="0"/>
              <a:t>process</a:t>
            </a:r>
            <a:r>
              <a:rPr lang="en-US" dirty="0" smtClean="0"/>
              <a:t> </a:t>
            </a:r>
            <a:r>
              <a:rPr lang="en-US" b="1" dirty="0" smtClean="0"/>
              <a:t>relative to</a:t>
            </a:r>
            <a:r>
              <a:rPr lang="en-US" dirty="0" smtClean="0"/>
              <a:t> the </a:t>
            </a:r>
            <a:r>
              <a:rPr lang="en-US" b="1" dirty="0" smtClean="0"/>
              <a:t>level of input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Process can refer to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dirty="0" smtClean="0"/>
              <a:t>Individual </a:t>
            </a:r>
            <a:r>
              <a:rPr lang="en-US" sz="2500" b="1" dirty="0" smtClean="0"/>
              <a:t>production</a:t>
            </a:r>
            <a:r>
              <a:rPr lang="en-US" sz="2500" dirty="0" smtClean="0"/>
              <a:t> or </a:t>
            </a:r>
            <a:r>
              <a:rPr lang="en-US" sz="2500" b="1" dirty="0" smtClean="0"/>
              <a:t>service</a:t>
            </a:r>
            <a:r>
              <a:rPr lang="en-US" sz="2500" dirty="0" smtClean="0"/>
              <a:t>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dirty="0" smtClean="0"/>
              <a:t>A </a:t>
            </a:r>
            <a:r>
              <a:rPr lang="en-US" sz="2500" b="1" dirty="0" smtClean="0"/>
              <a:t>national economy</a:t>
            </a:r>
            <a:r>
              <a:rPr lang="en-US" sz="25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Productivity is an </a:t>
            </a:r>
            <a:r>
              <a:rPr lang="en-US" b="1" dirty="0" smtClean="0"/>
              <a:t>important metric</a:t>
            </a:r>
            <a:r>
              <a:rPr lang="en-US" dirty="0" smtClean="0"/>
              <a:t> in work systems because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500" dirty="0" smtClean="0"/>
              <a:t>Improving productivity is the means by which worker </a:t>
            </a:r>
            <a:r>
              <a:rPr lang="en-US" sz="2500" b="1" dirty="0" smtClean="0"/>
              <a:t>compensation</a:t>
            </a:r>
            <a:r>
              <a:rPr lang="en-US" sz="2500" dirty="0" smtClean="0"/>
              <a:t> </a:t>
            </a:r>
            <a:r>
              <a:rPr lang="en-US" sz="2500" b="1" dirty="0" smtClean="0"/>
              <a:t>can be increased</a:t>
            </a:r>
            <a:r>
              <a:rPr lang="en-US" sz="2500" dirty="0" smtClean="0"/>
              <a:t> </a:t>
            </a:r>
            <a:r>
              <a:rPr lang="en-US" sz="2500" b="1" dirty="0" smtClean="0"/>
              <a:t>without</a:t>
            </a:r>
            <a:r>
              <a:rPr lang="en-US" sz="2500" dirty="0" smtClean="0"/>
              <a:t> increasing the </a:t>
            </a:r>
            <a:r>
              <a:rPr lang="en-US" sz="2500" b="1" dirty="0" smtClean="0"/>
              <a:t>costs</a:t>
            </a:r>
            <a:r>
              <a:rPr lang="en-US" sz="2500" dirty="0" smtClean="0"/>
              <a:t> of products and </a:t>
            </a:r>
            <a:r>
              <a:rPr lang="en-US" sz="2500" b="1" dirty="0" smtClean="0"/>
              <a:t>services</a:t>
            </a:r>
            <a:r>
              <a:rPr lang="en-US" sz="2500" dirty="0" smtClean="0"/>
              <a:t> they produce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Labor Productivity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most common </a:t>
            </a:r>
            <a:r>
              <a:rPr lang="en-US" dirty="0" smtClean="0">
                <a:hlinkClick r:id="rId4"/>
              </a:rPr>
              <a:t>productivity measure</a:t>
            </a:r>
            <a:r>
              <a:rPr lang="en-US" dirty="0" smtClean="0"/>
              <a:t> is </a:t>
            </a:r>
            <a:r>
              <a:rPr lang="en-US" b="1" dirty="0" smtClean="0"/>
              <a:t>labor productivity</a:t>
            </a:r>
            <a:r>
              <a:rPr lang="en-US" dirty="0" smtClean="0"/>
              <a:t>, defined by the following </a:t>
            </a:r>
            <a:r>
              <a:rPr lang="en-US" b="1" dirty="0" smtClean="0"/>
              <a:t>ratio</a:t>
            </a:r>
            <a:r>
              <a:rPr lang="en-US" dirty="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	</a:t>
            </a:r>
            <a:r>
              <a:rPr lang="en-US" i="1" dirty="0" smtClean="0"/>
              <a:t>LPR</a:t>
            </a:r>
            <a:r>
              <a:rPr lang="en-US" dirty="0" smtClean="0"/>
              <a:t> =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where,</a:t>
            </a:r>
          </a:p>
          <a:p>
            <a:pPr lvl="1" eaLnBrk="1" hangingPunct="1"/>
            <a:r>
              <a:rPr lang="en-US" i="1" dirty="0" smtClean="0"/>
              <a:t>LPR</a:t>
            </a:r>
            <a:r>
              <a:rPr lang="en-US" dirty="0" smtClean="0"/>
              <a:t> = labor productivity ratio,</a:t>
            </a:r>
          </a:p>
          <a:p>
            <a:pPr lvl="1" eaLnBrk="1" hangingPunct="1"/>
            <a:r>
              <a:rPr lang="en-US" i="1" dirty="0" smtClean="0"/>
              <a:t>WU</a:t>
            </a:r>
            <a:r>
              <a:rPr lang="en-US" dirty="0" smtClean="0"/>
              <a:t> = </a:t>
            </a:r>
            <a:r>
              <a:rPr lang="en-US" b="1" dirty="0" smtClean="0"/>
              <a:t>work units</a:t>
            </a:r>
            <a:r>
              <a:rPr lang="en-US" dirty="0" smtClean="0"/>
              <a:t> of output,</a:t>
            </a:r>
          </a:p>
          <a:p>
            <a:pPr lvl="1" eaLnBrk="1" hangingPunct="1"/>
            <a:r>
              <a:rPr lang="en-US" i="1" dirty="0" smtClean="0"/>
              <a:t>LH</a:t>
            </a:r>
            <a:r>
              <a:rPr lang="en-US" dirty="0" smtClean="0"/>
              <a:t> = </a:t>
            </a:r>
            <a:r>
              <a:rPr lang="en-US" b="1" dirty="0" smtClean="0"/>
              <a:t>labor hours</a:t>
            </a:r>
            <a:r>
              <a:rPr lang="en-US" dirty="0" smtClean="0"/>
              <a:t> of input</a:t>
            </a:r>
          </a:p>
        </p:txBody>
      </p:sp>
      <p:graphicFrame>
        <p:nvGraphicFramePr>
          <p:cNvPr id="24580" name="Object 6"/>
          <p:cNvGraphicFramePr>
            <a:graphicFrameLocks noChangeAspect="1"/>
          </p:cNvGraphicFramePr>
          <p:nvPr/>
        </p:nvGraphicFramePr>
        <p:xfrm>
          <a:off x="4879975" y="2438400"/>
          <a:ext cx="6921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9" name="Equation" r:id="rId5" imgW="304668" imgH="368140" progId="Equation.3">
                  <p:embed/>
                </p:oleObj>
              </mc:Choice>
              <mc:Fallback>
                <p:oleObj name="Equation" r:id="rId5" imgW="304668" imgH="3681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9975" y="2438400"/>
                        <a:ext cx="6921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Labor Factor in Productivity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Labor</a:t>
            </a:r>
            <a:r>
              <a:rPr lang="en-US" dirty="0" smtClean="0"/>
              <a:t> itself does </a:t>
            </a:r>
            <a:r>
              <a:rPr lang="en-US" b="1" dirty="0" smtClean="0"/>
              <a:t>not contribute much</a:t>
            </a:r>
            <a:r>
              <a:rPr lang="en-US" dirty="0" smtClean="0"/>
              <a:t> to improving productivity </a:t>
            </a:r>
          </a:p>
          <a:p>
            <a:pPr eaLnBrk="1" hangingPunct="1"/>
            <a:r>
              <a:rPr lang="en-US" dirty="0" smtClean="0"/>
              <a:t>More important factors:</a:t>
            </a:r>
          </a:p>
          <a:p>
            <a:pPr lvl="1" eaLnBrk="1" hangingPunct="1"/>
            <a:r>
              <a:rPr lang="en-US" sz="2500" b="1" dirty="0" smtClean="0"/>
              <a:t>Capital</a:t>
            </a:r>
            <a:r>
              <a:rPr lang="en-US" sz="2500" dirty="0" smtClean="0"/>
              <a:t> - substitution of machines for human labor</a:t>
            </a:r>
          </a:p>
          <a:p>
            <a:pPr lvl="1" eaLnBrk="1" hangingPunct="1"/>
            <a:r>
              <a:rPr lang="en-US" sz="2500" b="1" dirty="0" smtClean="0"/>
              <a:t>Technology</a:t>
            </a:r>
            <a:r>
              <a:rPr lang="en-US" sz="2500" dirty="0" smtClean="0"/>
              <a:t> - fundamental change in the way some activity or function is accomplished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dirty="0" smtClean="0"/>
              <a:t>Examples of Technology Changes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400" dirty="0" smtClean="0"/>
              <a:t>Horse-drawn carts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dirty="0" smtClean="0"/>
              <a:t>Steam locomotive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dirty="0" smtClean="0"/>
              <a:t>Telephone operator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dirty="0" smtClean="0"/>
              <a:t>Dial phone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dirty="0" smtClean="0"/>
              <a:t>Manually operated milling machine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dirty="0" smtClean="0"/>
              <a:t>DC-3 passenger airplane (1930s)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400" dirty="0" smtClean="0"/>
              <a:t>Railroad trains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dirty="0" smtClean="0"/>
              <a:t>Diesel locomotive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dirty="0" smtClean="0"/>
              <a:t>Dial phone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dirty="0" smtClean="0"/>
              <a:t>Touch-tone phone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dirty="0" smtClean="0"/>
              <a:t>Numerically controlled (NC) milling machine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dirty="0" smtClean="0"/>
              <a:t>Boeing 747 passenger airplane (1980s)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68" t="18102" r="6539" b="4372"/>
          <a:stretch/>
        </p:blipFill>
        <p:spPr>
          <a:xfrm>
            <a:off x="1905000" y="4953000"/>
            <a:ext cx="2438400" cy="15591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8"/>
          <a:stretch/>
        </p:blipFill>
        <p:spPr>
          <a:xfrm>
            <a:off x="5187296" y="4952999"/>
            <a:ext cx="3804303" cy="1559169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Capital versus Technology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47800"/>
            <a:ext cx="7239000" cy="4495800"/>
          </a:xfrm>
        </p:spPr>
        <p:txBody>
          <a:bodyPr/>
          <a:lstStyle/>
          <a:p>
            <a:pPr eaLnBrk="1" hangingPunct="1"/>
            <a:r>
              <a:rPr lang="en-US" b="1" dirty="0" smtClean="0"/>
              <a:t>Distinctions</a:t>
            </a:r>
            <a:r>
              <a:rPr lang="en-US" dirty="0" smtClean="0"/>
              <a:t> between capital improvements and technology improvements </a:t>
            </a:r>
            <a:r>
              <a:rPr lang="en-US" b="1" dirty="0" smtClean="0"/>
              <a:t>are often subtle</a:t>
            </a:r>
          </a:p>
          <a:p>
            <a:pPr lvl="1" eaLnBrk="1" hangingPunct="1"/>
            <a:r>
              <a:rPr lang="en-US" sz="2500" dirty="0" smtClean="0"/>
              <a:t>New technologies almost always require capital investments</a:t>
            </a:r>
          </a:p>
          <a:p>
            <a:pPr eaLnBrk="1" hangingPunct="1"/>
            <a:r>
              <a:rPr lang="en-US" dirty="0" smtClean="0"/>
              <a:t>Important to recognize important gains in productivity are more likely to be made </a:t>
            </a:r>
          </a:p>
          <a:p>
            <a:pPr lvl="1" eaLnBrk="1" hangingPunct="1"/>
            <a:r>
              <a:rPr lang="en-US" sz="2500" dirty="0" smtClean="0"/>
              <a:t>By the introduction of capital and technology in a work process</a:t>
            </a:r>
          </a:p>
          <a:p>
            <a:pPr lvl="1" eaLnBrk="1" hangingPunct="1"/>
            <a:r>
              <a:rPr lang="en-US" sz="2500" dirty="0" smtClean="0"/>
              <a:t>Than by attempting to get more work in less time out of the workers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156325" cy="914400"/>
          </a:xfrm>
        </p:spPr>
        <p:txBody>
          <a:bodyPr/>
          <a:lstStyle/>
          <a:p>
            <a:pPr eaLnBrk="1" hangingPunct="1"/>
            <a:r>
              <a:rPr lang="en-US" b="0" smtClean="0"/>
              <a:t>Work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447800"/>
            <a:ext cx="655955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Is our primary means of </a:t>
            </a:r>
            <a:r>
              <a:rPr lang="en-US" b="1" dirty="0" smtClean="0"/>
              <a:t>livelihood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Serves an important </a:t>
            </a:r>
            <a:r>
              <a:rPr lang="en-US" b="1" dirty="0" smtClean="0"/>
              <a:t>economic</a:t>
            </a:r>
            <a:r>
              <a:rPr lang="en-US" dirty="0" smtClean="0"/>
              <a:t> function in the global world of </a:t>
            </a:r>
            <a:r>
              <a:rPr lang="en-US" b="1" dirty="0" smtClean="0"/>
              <a:t>commerce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Creates opportunities for </a:t>
            </a:r>
            <a:r>
              <a:rPr lang="en-US" b="1" dirty="0" smtClean="0"/>
              <a:t>social interactions</a:t>
            </a:r>
            <a:r>
              <a:rPr lang="en-US" dirty="0" smtClean="0"/>
              <a:t> and friendships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Provides the </a:t>
            </a:r>
            <a:r>
              <a:rPr lang="en-US" b="1" dirty="0" smtClean="0"/>
              <a:t>products and services</a:t>
            </a:r>
            <a:r>
              <a:rPr lang="en-US" dirty="0" smtClean="0"/>
              <a:t> that sustain and improve our standard of living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Measuring Productivity</a:t>
            </a:r>
            <a:r>
              <a:rPr lang="en-US" smtClean="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447800"/>
            <a:ext cx="7162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Not</a:t>
            </a:r>
            <a:r>
              <a:rPr lang="en-US" dirty="0" smtClean="0"/>
              <a:t> as </a:t>
            </a:r>
            <a:r>
              <a:rPr lang="en-US" b="1" dirty="0" smtClean="0"/>
              <a:t>easy</a:t>
            </a:r>
            <a:r>
              <a:rPr lang="en-US" dirty="0" smtClean="0"/>
              <a:t> as it seems because of the following problems: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Nonhomogeneous</a:t>
            </a:r>
            <a:r>
              <a:rPr lang="en-US" dirty="0" smtClean="0"/>
              <a:t> output units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Multiple </a:t>
            </a:r>
            <a:r>
              <a:rPr lang="en-US" b="1" dirty="0" smtClean="0"/>
              <a:t>input factors</a:t>
            </a:r>
            <a:r>
              <a:rPr lang="en-US" dirty="0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Labor, capital, technology, materials, energy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Price and cost changes</a:t>
            </a:r>
            <a:r>
              <a:rPr lang="en-US" dirty="0" smtClean="0"/>
              <a:t> due to economic forces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Product mix</a:t>
            </a:r>
            <a:r>
              <a:rPr lang="en-US" dirty="0" smtClean="0"/>
              <a:t> changes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Relative proportions of products that a company sells change over time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b="0" smtClean="0"/>
              <a:t>Labor Productivity Index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1447800"/>
            <a:ext cx="6705600" cy="4495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dirty="0" smtClean="0"/>
              <a:t>Measure that compares </a:t>
            </a:r>
            <a:r>
              <a:rPr lang="en-US" b="1" dirty="0" smtClean="0"/>
              <a:t>input/output ratio from one year to the next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80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en-US" i="1" dirty="0" smtClean="0"/>
              <a:t>LPI</a:t>
            </a:r>
            <a:r>
              <a:rPr lang="en-US" dirty="0" smtClean="0"/>
              <a:t> = </a:t>
            </a:r>
            <a:r>
              <a:rPr lang="en-US" baseline="-25000" dirty="0" smtClean="0"/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800" baseline="-250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600" dirty="0" smtClean="0"/>
              <a:t>	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dirty="0" smtClean="0"/>
              <a:t>Where</a:t>
            </a:r>
          </a:p>
          <a:p>
            <a:pPr eaLnBrk="1" hangingPunct="1"/>
            <a:r>
              <a:rPr lang="en-US" i="1" dirty="0" smtClean="0"/>
              <a:t>LPI</a:t>
            </a:r>
            <a:r>
              <a:rPr lang="en-US" dirty="0" smtClean="0"/>
              <a:t> = labor productivity index,</a:t>
            </a:r>
          </a:p>
          <a:p>
            <a:pPr eaLnBrk="1" hangingPunct="1"/>
            <a:r>
              <a:rPr lang="en-US" i="1" dirty="0" err="1" smtClean="0"/>
              <a:t>LPR</a:t>
            </a:r>
            <a:r>
              <a:rPr lang="en-US" i="1" baseline="-25000" dirty="0" err="1" smtClean="0"/>
              <a:t>t</a:t>
            </a:r>
            <a:r>
              <a:rPr lang="en-US" dirty="0" smtClean="0"/>
              <a:t> = labor productivity ratio for period t, and</a:t>
            </a:r>
          </a:p>
          <a:p>
            <a:pPr eaLnBrk="1" hangingPunct="1"/>
            <a:r>
              <a:rPr lang="en-US" i="1" dirty="0" err="1" smtClean="0"/>
              <a:t>LPR</a:t>
            </a:r>
            <a:r>
              <a:rPr lang="en-US" i="1" baseline="-25000" dirty="0" err="1" smtClean="0"/>
              <a:t>b</a:t>
            </a:r>
            <a:r>
              <a:rPr lang="en-US" dirty="0" smtClean="0"/>
              <a:t> = labor productivity ratio for base period</a:t>
            </a:r>
          </a:p>
        </p:txBody>
      </p:sp>
      <p:graphicFrame>
        <p:nvGraphicFramePr>
          <p:cNvPr id="29700" name="Object 7"/>
          <p:cNvGraphicFramePr>
            <a:graphicFrameLocks noChangeAspect="1"/>
          </p:cNvGraphicFramePr>
          <p:nvPr/>
        </p:nvGraphicFramePr>
        <p:xfrm>
          <a:off x="4648200" y="2209800"/>
          <a:ext cx="914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9" name="Equation" r:id="rId4" imgW="406048" imgH="406048" progId="Equation.3">
                  <p:embed/>
                </p:oleObj>
              </mc:Choice>
              <mc:Fallback>
                <p:oleObj name="Equation" r:id="rId4" imgW="406048" imgH="406048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209800"/>
                        <a:ext cx="914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696200" cy="914400"/>
          </a:xfrm>
        </p:spPr>
        <p:txBody>
          <a:bodyPr/>
          <a:lstStyle/>
          <a:p>
            <a:pPr eaLnBrk="1" hangingPunct="1"/>
            <a:r>
              <a:rPr lang="en-US" b="0" smtClean="0"/>
              <a:t>Example: Productivity Measurement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During the base year in a small steel mill, 326,000 tons of steel were produced using 203,000 labor hours. In the next year, the output was 341,000 tons using 246,000 labor hours.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Determine: (a) the labor productivity ratio for the base year, (b) the labor productivity ratio for the second year, and (c) the productivity index for the second year.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b="0" smtClean="0"/>
              <a:t>Example: Solution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en-US" dirty="0" smtClean="0"/>
              <a:t>(a) In the </a:t>
            </a:r>
            <a:r>
              <a:rPr lang="en-US" b="1" dirty="0" smtClean="0"/>
              <a:t>base year</a:t>
            </a:r>
            <a:r>
              <a:rPr lang="en-US" dirty="0" smtClean="0"/>
              <a:t>, </a:t>
            </a:r>
            <a:r>
              <a:rPr lang="en-US" i="1" dirty="0" smtClean="0"/>
              <a:t>LPR</a:t>
            </a:r>
            <a:r>
              <a:rPr lang="en-US" dirty="0" smtClean="0"/>
              <a:t> = 326,000 / 203,000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dirty="0" smtClean="0"/>
              <a:t>			= 1.606 tons per labor hour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dirty="0" smtClean="0"/>
              <a:t>(b) In the </a:t>
            </a:r>
            <a:r>
              <a:rPr lang="en-US" b="1" dirty="0" smtClean="0"/>
              <a:t>second year</a:t>
            </a:r>
            <a:r>
              <a:rPr lang="en-US" dirty="0" smtClean="0"/>
              <a:t>, </a:t>
            </a:r>
            <a:r>
              <a:rPr lang="en-US" i="1" dirty="0" smtClean="0"/>
              <a:t>LPR</a:t>
            </a:r>
            <a:r>
              <a:rPr lang="en-US" dirty="0" smtClean="0"/>
              <a:t> = 341,000 / 246,000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dirty="0" smtClean="0"/>
              <a:t>			= 1.386 tons per labor hour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dirty="0" smtClean="0"/>
              <a:t>(c) </a:t>
            </a:r>
            <a:r>
              <a:rPr lang="en-US" b="1" dirty="0" smtClean="0"/>
              <a:t>Productivity index</a:t>
            </a:r>
            <a:r>
              <a:rPr lang="en-US" dirty="0" smtClean="0"/>
              <a:t> for the second year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en-US" i="1" dirty="0" smtClean="0"/>
              <a:t>LPI</a:t>
            </a:r>
            <a:r>
              <a:rPr lang="en-US" dirty="0" smtClean="0"/>
              <a:t> = 1.386 / 1.606 = 0.863 </a:t>
            </a:r>
          </a:p>
          <a:p>
            <a:pPr marL="457200" indent="-457200" eaLnBrk="1" hangingPunct="1"/>
            <a:r>
              <a:rPr lang="en-US" dirty="0" smtClean="0"/>
              <a:t>Comment: No matter how it’s measured, productivity went down in the second year.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Productive Work Content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A given </a:t>
            </a:r>
            <a:r>
              <a:rPr lang="en-US" b="1" dirty="0" smtClean="0"/>
              <a:t>task</a:t>
            </a:r>
            <a:r>
              <a:rPr lang="en-US" dirty="0" smtClean="0"/>
              <a:t> performed by a worker can be considered </a:t>
            </a:r>
            <a:r>
              <a:rPr lang="en-US" b="1" dirty="0" smtClean="0"/>
              <a:t>to consist of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b="1" dirty="0" smtClean="0"/>
              <a:t>Basic productive work content</a:t>
            </a:r>
          </a:p>
          <a:p>
            <a:pPr lvl="1" eaLnBrk="1" hangingPunct="1"/>
            <a:r>
              <a:rPr lang="en-US" i="1" dirty="0" smtClean="0"/>
              <a:t>Theoretical minimum amount of work</a:t>
            </a:r>
            <a:r>
              <a:rPr lang="en-US" dirty="0" smtClean="0"/>
              <a:t> required to accomplish the task</a:t>
            </a:r>
          </a:p>
          <a:p>
            <a:pPr eaLnBrk="1" hangingPunct="1"/>
            <a:r>
              <a:rPr lang="en-US" b="1" dirty="0" smtClean="0"/>
              <a:t>Excess nonproductive activities</a:t>
            </a:r>
          </a:p>
          <a:p>
            <a:pPr lvl="1" eaLnBrk="1" hangingPunct="1"/>
            <a:r>
              <a:rPr lang="en-US" dirty="0" smtClean="0"/>
              <a:t>Extra </a:t>
            </a:r>
            <a:r>
              <a:rPr lang="en-US" i="1" dirty="0" smtClean="0"/>
              <a:t>physical and mental actions</a:t>
            </a:r>
            <a:r>
              <a:rPr lang="en-US" dirty="0" smtClean="0"/>
              <a:t> of worker</a:t>
            </a:r>
          </a:p>
          <a:p>
            <a:pPr lvl="1" eaLnBrk="1" hangingPunct="1"/>
            <a:r>
              <a:rPr lang="en-US" i="1" dirty="0" smtClean="0"/>
              <a:t>Do not add value</a:t>
            </a:r>
            <a:r>
              <a:rPr lang="en-US" dirty="0" smtClean="0"/>
              <a:t> to the task</a:t>
            </a:r>
          </a:p>
          <a:p>
            <a:pPr lvl="1" eaLnBrk="1" hangingPunct="1"/>
            <a:r>
              <a:rPr lang="en-US" i="1" dirty="0" smtClean="0"/>
              <a:t>Do not facilitate</a:t>
            </a:r>
            <a:r>
              <a:rPr lang="en-US" dirty="0" smtClean="0"/>
              <a:t> the productive work content</a:t>
            </a:r>
          </a:p>
          <a:p>
            <a:pPr lvl="1" eaLnBrk="1" hangingPunct="1"/>
            <a:r>
              <a:rPr lang="en-US" i="1" dirty="0" smtClean="0"/>
              <a:t>Take time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b="0" smtClean="0"/>
              <a:t>Excess Nonproductive Activities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447800"/>
            <a:ext cx="67818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Can be classified into three categories:</a:t>
            </a:r>
          </a:p>
          <a:p>
            <a:pPr eaLnBrk="1" hangingPunct="1"/>
            <a:r>
              <a:rPr lang="en-US" dirty="0" smtClean="0"/>
              <a:t>Excess activities </a:t>
            </a:r>
            <a:r>
              <a:rPr lang="en-US" b="1" dirty="0" smtClean="0"/>
              <a:t>due to poor design</a:t>
            </a:r>
            <a:r>
              <a:rPr lang="en-US" dirty="0" smtClean="0"/>
              <a:t> of product or service</a:t>
            </a:r>
          </a:p>
          <a:p>
            <a:pPr eaLnBrk="1" hangingPunct="1"/>
            <a:r>
              <a:rPr lang="en-US" dirty="0" smtClean="0"/>
              <a:t>Excess activities caused by </a:t>
            </a:r>
            <a:r>
              <a:rPr lang="en-US" b="1" dirty="0" smtClean="0"/>
              <a:t>inefficient methods</a:t>
            </a:r>
            <a:r>
              <a:rPr lang="en-US" dirty="0" smtClean="0"/>
              <a:t>, </a:t>
            </a:r>
            <a:r>
              <a:rPr lang="en-US" b="1" dirty="0" smtClean="0"/>
              <a:t>poor workplace layout</a:t>
            </a:r>
            <a:r>
              <a:rPr lang="en-US" dirty="0" smtClean="0"/>
              <a:t>, and </a:t>
            </a:r>
            <a:r>
              <a:rPr lang="en-US" b="1" dirty="0" smtClean="0"/>
              <a:t>interruptions</a:t>
            </a:r>
          </a:p>
          <a:p>
            <a:pPr eaLnBrk="1" hangingPunct="1"/>
            <a:r>
              <a:rPr lang="en-US" dirty="0" smtClean="0"/>
              <a:t>Excessive activities caused by the </a:t>
            </a:r>
            <a:r>
              <a:rPr lang="en-US" b="1" dirty="0" smtClean="0"/>
              <a:t>human factor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dirty="0" smtClean="0"/>
              <a:t>Allocation of Total Task Time</a:t>
            </a:r>
          </a:p>
        </p:txBody>
      </p:sp>
      <p:pic>
        <p:nvPicPr>
          <p:cNvPr id="34819" name="Picture 9" descr="Fi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81200"/>
            <a:ext cx="8547100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Poor Design of Product or Service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Products with </a:t>
            </a:r>
            <a:r>
              <a:rPr lang="en-US" b="1" dirty="0" smtClean="0"/>
              <a:t>more parts than necessary</a:t>
            </a:r>
            <a:r>
              <a:rPr lang="en-US" dirty="0" smtClean="0"/>
              <a:t>, causing excess assembly time</a:t>
            </a:r>
          </a:p>
          <a:p>
            <a:pPr eaLnBrk="1" hangingPunct="1"/>
            <a:r>
              <a:rPr lang="en-US" dirty="0" smtClean="0"/>
              <a:t>Product </a:t>
            </a:r>
            <a:r>
              <a:rPr lang="en-US" b="1" dirty="0" smtClean="0"/>
              <a:t>proliferation</a:t>
            </a:r>
          </a:p>
          <a:p>
            <a:pPr eaLnBrk="1" hangingPunct="1"/>
            <a:r>
              <a:rPr lang="en-US" dirty="0" smtClean="0"/>
              <a:t>Frequent </a:t>
            </a:r>
            <a:r>
              <a:rPr lang="en-US" b="1" dirty="0" smtClean="0"/>
              <a:t>design changes</a:t>
            </a:r>
          </a:p>
          <a:p>
            <a:pPr eaLnBrk="1" hangingPunct="1"/>
            <a:r>
              <a:rPr lang="en-US" b="1" dirty="0" smtClean="0"/>
              <a:t>Waste</a:t>
            </a:r>
            <a:r>
              <a:rPr lang="en-US" dirty="0" smtClean="0"/>
              <a:t> of materials</a:t>
            </a:r>
          </a:p>
          <a:p>
            <a:pPr eaLnBrk="1" hangingPunct="1"/>
            <a:r>
              <a:rPr lang="en-US" b="1" dirty="0" smtClean="0"/>
              <a:t>Quality standards</a:t>
            </a:r>
            <a:r>
              <a:rPr lang="en-US" dirty="0" smtClean="0"/>
              <a:t> too stringent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7620000" cy="914400"/>
          </a:xfrm>
        </p:spPr>
        <p:txBody>
          <a:bodyPr/>
          <a:lstStyle/>
          <a:p>
            <a:pPr eaLnBrk="1" hangingPunct="1"/>
            <a:r>
              <a:rPr lang="en-US" b="0" smtClean="0"/>
              <a:t>Inefficient Methods, Layout, Etc.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Inefficient layout that increases </a:t>
            </a:r>
            <a:r>
              <a:rPr lang="en-US" b="1" dirty="0" smtClean="0"/>
              <a:t>material handling activities</a:t>
            </a:r>
          </a:p>
          <a:p>
            <a:pPr eaLnBrk="1" hangingPunct="1"/>
            <a:r>
              <a:rPr lang="en-US" dirty="0" smtClean="0"/>
              <a:t>Inefficient workplace layout that increases </a:t>
            </a:r>
            <a:r>
              <a:rPr lang="en-US" b="1" dirty="0" smtClean="0"/>
              <a:t>hand, arm, and body motions</a:t>
            </a:r>
          </a:p>
          <a:p>
            <a:pPr eaLnBrk="1" hangingPunct="1"/>
            <a:r>
              <a:rPr lang="en-US" dirty="0" smtClean="0"/>
              <a:t>Methods that include unnecessary </a:t>
            </a:r>
            <a:r>
              <a:rPr lang="en-US" b="1" dirty="0" smtClean="0"/>
              <a:t>work elements that waste time</a:t>
            </a:r>
          </a:p>
          <a:p>
            <a:pPr eaLnBrk="1" hangingPunct="1"/>
            <a:r>
              <a:rPr lang="en-US" b="1" dirty="0" smtClean="0"/>
              <a:t>Long setup times</a:t>
            </a:r>
            <a:r>
              <a:rPr lang="en-US" dirty="0" smtClean="0"/>
              <a:t> in batch production</a:t>
            </a:r>
          </a:p>
          <a:p>
            <a:pPr eaLnBrk="1" hangingPunct="1"/>
            <a:r>
              <a:rPr lang="en-US" dirty="0" smtClean="0"/>
              <a:t>Frequent </a:t>
            </a:r>
            <a:r>
              <a:rPr lang="en-US" b="1" dirty="0" smtClean="0"/>
              <a:t>equipment breakdowns</a:t>
            </a:r>
          </a:p>
          <a:p>
            <a:pPr eaLnBrk="1" hangingPunct="1"/>
            <a:r>
              <a:rPr lang="en-US" b="1" dirty="0" smtClean="0"/>
              <a:t>Workers waiting</a:t>
            </a:r>
            <a:r>
              <a:rPr lang="en-US" dirty="0" smtClean="0"/>
              <a:t> for work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The Human Factor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Absenteeism</a:t>
            </a:r>
          </a:p>
          <a:p>
            <a:pPr eaLnBrk="1" hangingPunct="1"/>
            <a:r>
              <a:rPr lang="en-US" b="1" dirty="0" smtClean="0"/>
              <a:t>Tardiness</a:t>
            </a:r>
          </a:p>
          <a:p>
            <a:pPr eaLnBrk="1" hangingPunct="1"/>
            <a:r>
              <a:rPr lang="en-US" dirty="0" smtClean="0"/>
              <a:t>Workers spending too much time </a:t>
            </a:r>
            <a:r>
              <a:rPr lang="en-US" b="1" dirty="0" smtClean="0"/>
              <a:t>socializing</a:t>
            </a:r>
          </a:p>
          <a:p>
            <a:pPr eaLnBrk="1" hangingPunct="1"/>
            <a:r>
              <a:rPr lang="en-US" dirty="0" smtClean="0"/>
              <a:t>Workers deliberately </a:t>
            </a:r>
            <a:r>
              <a:rPr lang="en-US" b="1" dirty="0" smtClean="0"/>
              <a:t>working slowly</a:t>
            </a:r>
          </a:p>
          <a:p>
            <a:pPr eaLnBrk="1" hangingPunct="1"/>
            <a:r>
              <a:rPr lang="en-US" b="1" dirty="0" smtClean="0"/>
              <a:t>Inadequate training</a:t>
            </a:r>
            <a:r>
              <a:rPr lang="en-US" dirty="0" smtClean="0"/>
              <a:t> of workers</a:t>
            </a:r>
          </a:p>
          <a:p>
            <a:pPr eaLnBrk="1" hangingPunct="1"/>
            <a:r>
              <a:rPr lang="en-US" dirty="0" smtClean="0"/>
              <a:t>Industrial </a:t>
            </a:r>
            <a:r>
              <a:rPr lang="en-US" b="1" dirty="0" smtClean="0"/>
              <a:t>accidents</a:t>
            </a:r>
            <a:r>
              <a:rPr lang="en-US" dirty="0" smtClean="0"/>
              <a:t> caused by human error</a:t>
            </a:r>
          </a:p>
          <a:p>
            <a:pPr eaLnBrk="1" hangingPunct="1"/>
            <a:r>
              <a:rPr lang="en-US" b="1" dirty="0" smtClean="0"/>
              <a:t>Hazardous materials</a:t>
            </a:r>
            <a:r>
              <a:rPr lang="en-US" dirty="0" smtClean="0"/>
              <a:t> that cause occupational illnesses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226175" cy="914400"/>
          </a:xfrm>
        </p:spPr>
        <p:txBody>
          <a:bodyPr/>
          <a:lstStyle/>
          <a:p>
            <a:pPr eaLnBrk="1" hangingPunct="1"/>
            <a:r>
              <a:rPr lang="en-US" b="0" smtClean="0"/>
              <a:t>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447800"/>
            <a:ext cx="6400800" cy="44958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endParaRPr lang="en-US" b="1" dirty="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endParaRPr lang="en-US" b="1" dirty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endParaRPr lang="en-US" b="1" dirty="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endParaRPr lang="en-US" b="1" dirty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3200" b="1" i="1" dirty="0" smtClean="0"/>
              <a:t>The Nature of Work</a:t>
            </a:r>
          </a:p>
        </p:txBody>
      </p:sp>
    </p:spTree>
    <p:extLst>
      <p:ext uri="{BB962C8B-B14F-4D97-AF65-F5344CB8AC3E}">
        <p14:creationId xmlns:p14="http://schemas.microsoft.com/office/powerpoint/2010/main" val="124386088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226175" cy="914400"/>
          </a:xfrm>
        </p:spPr>
        <p:txBody>
          <a:bodyPr/>
          <a:lstStyle/>
          <a:p>
            <a:pPr eaLnBrk="1" hangingPunct="1"/>
            <a:r>
              <a:rPr lang="en-US" b="0" smtClean="0"/>
              <a:t>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447800"/>
            <a:ext cx="6400800" cy="44958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 startAt="3"/>
            </a:pPr>
            <a:endParaRPr lang="en-US" sz="3200" b="1" dirty="0" smtClean="0"/>
          </a:p>
          <a:p>
            <a:pPr marL="514350" indent="-514350" eaLnBrk="1" hangingPunct="1">
              <a:buFont typeface="+mj-lt"/>
              <a:buAutoNum type="arabicPeriod" startAt="3"/>
            </a:pPr>
            <a:endParaRPr lang="en-US" sz="3200" b="1" dirty="0"/>
          </a:p>
          <a:p>
            <a:pPr marL="514350" indent="-514350" eaLnBrk="1" hangingPunct="1">
              <a:buFont typeface="+mj-lt"/>
              <a:buAutoNum type="arabicPeriod" startAt="3"/>
            </a:pPr>
            <a:endParaRPr lang="en-US" sz="3200" b="1" dirty="0" smtClean="0"/>
          </a:p>
          <a:p>
            <a:pPr marL="514350" indent="-514350" eaLnBrk="1" hangingPunct="1">
              <a:buFont typeface="+mj-lt"/>
              <a:buAutoNum type="arabicPeriod" startAt="5"/>
            </a:pPr>
            <a:r>
              <a:rPr lang="en-US" sz="3200" b="1" i="1" dirty="0" smtClean="0"/>
              <a:t>Organization of the Book</a:t>
            </a:r>
          </a:p>
        </p:txBody>
      </p:sp>
    </p:spTree>
    <p:extLst>
      <p:ext uri="{BB962C8B-B14F-4D97-AF65-F5344CB8AC3E}">
        <p14:creationId xmlns:p14="http://schemas.microsoft.com/office/powerpoint/2010/main" val="318200517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 descr="LastSlide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33600"/>
            <a:ext cx="7629525" cy="325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228600"/>
            <a:ext cx="5867400" cy="914400"/>
          </a:xfrm>
        </p:spPr>
        <p:txBody>
          <a:bodyPr/>
          <a:lstStyle/>
          <a:p>
            <a:pPr eaLnBrk="1" hangingPunct="1"/>
            <a:r>
              <a:rPr lang="en-US" b="0" smtClean="0"/>
              <a:t>Organization of the Book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505575" cy="914400"/>
          </a:xfrm>
        </p:spPr>
        <p:txBody>
          <a:bodyPr/>
          <a:lstStyle/>
          <a:p>
            <a:pPr eaLnBrk="1" hangingPunct="1"/>
            <a:r>
              <a:rPr lang="en-US" b="0" smtClean="0"/>
              <a:t>The Nature of Work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905000" y="1447800"/>
            <a:ext cx="6626225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Work is an activity in which one exerts </a:t>
            </a:r>
            <a:r>
              <a:rPr lang="en-US" b="1" dirty="0" smtClean="0"/>
              <a:t>physical and mental effort</a:t>
            </a:r>
            <a:r>
              <a:rPr lang="en-US" dirty="0" smtClean="0"/>
              <a:t> to accomplish a given </a:t>
            </a:r>
            <a:r>
              <a:rPr lang="en-US" b="1" dirty="0" smtClean="0"/>
              <a:t>task</a:t>
            </a:r>
            <a:r>
              <a:rPr lang="en-US" dirty="0" smtClean="0"/>
              <a:t> or perform a </a:t>
            </a:r>
            <a:r>
              <a:rPr lang="en-US" b="1" dirty="0" smtClean="0"/>
              <a:t>duty</a:t>
            </a:r>
          </a:p>
          <a:p>
            <a:pPr eaLnBrk="1" hangingPunct="1"/>
            <a:r>
              <a:rPr lang="en-US" dirty="0" smtClean="0"/>
              <a:t>Task or duty has some </a:t>
            </a:r>
            <a:r>
              <a:rPr lang="en-US" b="1" dirty="0" smtClean="0"/>
              <a:t>useful objective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Worker </a:t>
            </a:r>
            <a:r>
              <a:rPr lang="en-US" b="1" dirty="0" smtClean="0"/>
              <a:t>applies skills and knowledge</a:t>
            </a:r>
            <a:r>
              <a:rPr lang="en-US" dirty="0" smtClean="0"/>
              <a:t> for successful completion</a:t>
            </a:r>
          </a:p>
          <a:p>
            <a:pPr eaLnBrk="1" hangingPunct="1"/>
            <a:r>
              <a:rPr lang="en-US" dirty="0" smtClean="0"/>
              <a:t>The activity has </a:t>
            </a:r>
            <a:r>
              <a:rPr lang="en-US" b="1" dirty="0" smtClean="0"/>
              <a:t>commercial value</a:t>
            </a:r>
          </a:p>
          <a:p>
            <a:pPr eaLnBrk="1" hangingPunct="1"/>
            <a:r>
              <a:rPr lang="en-US" dirty="0" smtClean="0"/>
              <a:t>The worker is </a:t>
            </a:r>
            <a:r>
              <a:rPr lang="en-US" b="1" dirty="0" smtClean="0"/>
              <a:t>compensated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646863" cy="914400"/>
          </a:xfrm>
        </p:spPr>
        <p:txBody>
          <a:bodyPr/>
          <a:lstStyle/>
          <a:p>
            <a:pPr eaLnBrk="1" hangingPunct="1"/>
            <a:r>
              <a:rPr lang="en-US" b="0" smtClean="0"/>
              <a:t>Work (Physics Definition)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The </a:t>
            </a:r>
            <a:r>
              <a:rPr lang="en-US" b="1" dirty="0" smtClean="0"/>
              <a:t>displacement</a:t>
            </a:r>
            <a:r>
              <a:rPr lang="en-US" dirty="0" smtClean="0"/>
              <a:t> (distance) that an object moves in a </a:t>
            </a:r>
            <a:r>
              <a:rPr lang="en-US" b="1" dirty="0" smtClean="0"/>
              <a:t>certain direction</a:t>
            </a:r>
            <a:r>
              <a:rPr lang="en-US" dirty="0" smtClean="0"/>
              <a:t> multiplied by the </a:t>
            </a:r>
            <a:r>
              <a:rPr lang="en-US" b="1" dirty="0" smtClean="0"/>
              <a:t>force</a:t>
            </a:r>
            <a:r>
              <a:rPr lang="en-US" dirty="0" smtClean="0"/>
              <a:t> acting </a:t>
            </a:r>
            <a:r>
              <a:rPr lang="en-US" b="1" dirty="0" smtClean="0"/>
              <a:t>on the object</a:t>
            </a:r>
            <a:r>
              <a:rPr lang="en-US" dirty="0" smtClean="0"/>
              <a:t> in the same direction. </a:t>
            </a:r>
          </a:p>
          <a:p>
            <a:pPr eaLnBrk="1" hangingPunct="1"/>
            <a:r>
              <a:rPr lang="en-US" dirty="0" smtClean="0"/>
              <a:t>Units of measurement: </a:t>
            </a:r>
          </a:p>
          <a:p>
            <a:pPr lvl="1" eaLnBrk="1" hangingPunct="1"/>
            <a:r>
              <a:rPr lang="en-US" sz="2500" dirty="0" smtClean="0"/>
              <a:t>Newton-meters (N-m) in the International System of Units (metric system) </a:t>
            </a:r>
          </a:p>
          <a:p>
            <a:pPr lvl="1" eaLnBrk="1" hangingPunct="1"/>
            <a:r>
              <a:rPr lang="en-US" sz="2500" dirty="0" smtClean="0"/>
              <a:t>Foot-pounds (ft-lb) in U.S. customary units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The Pyramidal Structure of Work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Work consists of </a:t>
            </a:r>
            <a:r>
              <a:rPr lang="en-US" b="1" dirty="0" smtClean="0"/>
              <a:t>tasks</a:t>
            </a:r>
          </a:p>
          <a:p>
            <a:pPr lvl="1" eaLnBrk="1" hangingPunct="1"/>
            <a:r>
              <a:rPr lang="en-US" sz="2500" dirty="0" smtClean="0"/>
              <a:t>Tasks consist of work </a:t>
            </a:r>
            <a:r>
              <a:rPr lang="en-US" sz="2500" b="1" dirty="0" smtClean="0"/>
              <a:t>elements</a:t>
            </a:r>
          </a:p>
          <a:p>
            <a:pPr lvl="2" eaLnBrk="1" hangingPunct="1"/>
            <a:r>
              <a:rPr lang="en-US" dirty="0" smtClean="0"/>
              <a:t>Work elements consist of </a:t>
            </a:r>
            <a:r>
              <a:rPr lang="en-US" b="1" dirty="0" smtClean="0"/>
              <a:t>basic motion elements</a:t>
            </a:r>
          </a:p>
        </p:txBody>
      </p:sp>
      <p:pic>
        <p:nvPicPr>
          <p:cNvPr id="8196" name="Picture 10" descr="Fi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124200"/>
            <a:ext cx="35052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435725" cy="914400"/>
          </a:xfrm>
        </p:spPr>
        <p:txBody>
          <a:bodyPr/>
          <a:lstStyle/>
          <a:p>
            <a:pPr eaLnBrk="1" hangingPunct="1"/>
            <a:r>
              <a:rPr lang="en-US" b="0" smtClean="0"/>
              <a:t>Task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447800"/>
            <a:ext cx="6354763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An amount of work that is assigned to a worker or for which a worker is responsible</a:t>
            </a:r>
          </a:p>
          <a:p>
            <a:pPr eaLnBrk="1" hangingPunct="1"/>
            <a:r>
              <a:rPr lang="en-US" b="1" dirty="0" smtClean="0"/>
              <a:t>Repetitive task</a:t>
            </a:r>
            <a:r>
              <a:rPr lang="en-US" dirty="0" smtClean="0"/>
              <a:t> – as in mass production</a:t>
            </a:r>
          </a:p>
          <a:p>
            <a:pPr lvl="1" eaLnBrk="1" hangingPunct="1"/>
            <a:r>
              <a:rPr lang="en-US" sz="2500" dirty="0" smtClean="0"/>
              <a:t>Time required = 30 seconds to several minutes</a:t>
            </a:r>
          </a:p>
          <a:p>
            <a:pPr eaLnBrk="1" hangingPunct="1"/>
            <a:r>
              <a:rPr lang="en-US" b="1" dirty="0" smtClean="0"/>
              <a:t>Non-repetitive task</a:t>
            </a:r>
            <a:r>
              <a:rPr lang="en-US" dirty="0" smtClean="0"/>
              <a:t> – performed periodically, infrequently, or only once</a:t>
            </a:r>
          </a:p>
          <a:p>
            <a:pPr lvl="1" eaLnBrk="1" hangingPunct="1"/>
            <a:r>
              <a:rPr lang="en-US" sz="2500" dirty="0" smtClean="0"/>
              <a:t>Time required usually much longer than for repetitive task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435725" cy="914400"/>
          </a:xfrm>
        </p:spPr>
        <p:txBody>
          <a:bodyPr/>
          <a:lstStyle/>
          <a:p>
            <a:pPr eaLnBrk="1" hangingPunct="1"/>
            <a:r>
              <a:rPr lang="en-US" b="0" smtClean="0"/>
              <a:t>Work Element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A series of work </a:t>
            </a:r>
            <a:r>
              <a:rPr lang="en-US" b="1" dirty="0" smtClean="0"/>
              <a:t>activities</a:t>
            </a:r>
            <a:r>
              <a:rPr lang="en-US" dirty="0" smtClean="0"/>
              <a:t> that are </a:t>
            </a:r>
            <a:r>
              <a:rPr lang="en-US" b="1" dirty="0" smtClean="0"/>
              <a:t>logically grouped</a:t>
            </a:r>
            <a:r>
              <a:rPr lang="en-US" dirty="0" smtClean="0"/>
              <a:t> together because they have a </a:t>
            </a:r>
            <a:r>
              <a:rPr lang="en-US" b="1" dirty="0" smtClean="0"/>
              <a:t>unified function</a:t>
            </a:r>
            <a:r>
              <a:rPr lang="en-US" dirty="0" smtClean="0"/>
              <a:t> in the task</a:t>
            </a:r>
          </a:p>
          <a:p>
            <a:pPr eaLnBrk="1" hangingPunct="1"/>
            <a:r>
              <a:rPr lang="en-US" dirty="0" smtClean="0"/>
              <a:t>Example: assembling a component to a base part using several nuts and bolts</a:t>
            </a:r>
          </a:p>
          <a:p>
            <a:pPr eaLnBrk="1" hangingPunct="1"/>
            <a:r>
              <a:rPr lang="en-US" dirty="0" smtClean="0"/>
              <a:t>Required time = six seconds or longer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ooverWorkSystems">
  <a:themeElements>
    <a:clrScheme name="GrooverWorkSystems 3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DDDDDD"/>
      </a:accent1>
      <a:accent2>
        <a:srgbClr val="B2B2B2"/>
      </a:accent2>
      <a:accent3>
        <a:srgbClr val="FFFFFF"/>
      </a:accent3>
      <a:accent4>
        <a:srgbClr val="000000"/>
      </a:accent4>
      <a:accent5>
        <a:srgbClr val="EBEBEB"/>
      </a:accent5>
      <a:accent6>
        <a:srgbClr val="A1A1A1"/>
      </a:accent6>
      <a:hlink>
        <a:srgbClr val="4D4D4D"/>
      </a:hlink>
      <a:folHlink>
        <a:srgbClr val="969696"/>
      </a:folHlink>
    </a:clrScheme>
    <a:fontScheme name="GrooverWorkSystem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GrooverWorkSystems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ooverWorkSystems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ooverWorkSystems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ooverWorkSystems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ooverWorkSystems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ooverWorkSystems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ooverWorkSystems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Data\Microsoft\Templates\GrooverWorkSystems.pot</Template>
  <TotalTime>694</TotalTime>
  <Words>1552</Words>
  <Application>Microsoft Office PowerPoint</Application>
  <PresentationFormat>On-screen Show (4:3)</PresentationFormat>
  <Paragraphs>284</Paragraphs>
  <Slides>41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GrooverWorkSystems</vt:lpstr>
      <vt:lpstr>Equation</vt:lpstr>
      <vt:lpstr>Introduction</vt:lpstr>
      <vt:lpstr>Historical Figures Related to Work</vt:lpstr>
      <vt:lpstr>Work</vt:lpstr>
      <vt:lpstr>Introduction</vt:lpstr>
      <vt:lpstr>The Nature of Work</vt:lpstr>
      <vt:lpstr>Work (Physics Definition)</vt:lpstr>
      <vt:lpstr>The Pyramidal Structure of Work</vt:lpstr>
      <vt:lpstr>Task</vt:lpstr>
      <vt:lpstr>Work Element</vt:lpstr>
      <vt:lpstr>Basic Motion Elements</vt:lpstr>
      <vt:lpstr>Pyramidal Structure of Work</vt:lpstr>
      <vt:lpstr>Importance of Time </vt:lpstr>
      <vt:lpstr>Time in Business and Industry</vt:lpstr>
      <vt:lpstr>Importance of Time in Work</vt:lpstr>
      <vt:lpstr>Introduction</vt:lpstr>
      <vt:lpstr>Work System Defined</vt:lpstr>
      <vt:lpstr>A Work System as a Physical Entity</vt:lpstr>
      <vt:lpstr>Work System Defined</vt:lpstr>
      <vt:lpstr>Introduction</vt:lpstr>
      <vt:lpstr>Jobs and Occupations</vt:lpstr>
      <vt:lpstr>Jobs and Occupations</vt:lpstr>
      <vt:lpstr>Comparisons: Industries and Workers</vt:lpstr>
      <vt:lpstr>Comparisons: Worker Discretion</vt:lpstr>
      <vt:lpstr>Introduction</vt:lpstr>
      <vt:lpstr>Productivity</vt:lpstr>
      <vt:lpstr>Labor Productivity</vt:lpstr>
      <vt:lpstr>Labor Factor in Productivity</vt:lpstr>
      <vt:lpstr>Examples of Technology Changes</vt:lpstr>
      <vt:lpstr>Capital versus Technology</vt:lpstr>
      <vt:lpstr>Measuring Productivity </vt:lpstr>
      <vt:lpstr>Labor Productivity Index</vt:lpstr>
      <vt:lpstr>Example: Productivity Measurement</vt:lpstr>
      <vt:lpstr>Example: Solution</vt:lpstr>
      <vt:lpstr>Productive Work Content</vt:lpstr>
      <vt:lpstr>Excess Nonproductive Activities</vt:lpstr>
      <vt:lpstr>Allocation of Total Task Time</vt:lpstr>
      <vt:lpstr>Poor Design of Product or Service</vt:lpstr>
      <vt:lpstr>Inefficient Methods, Layout, Etc.</vt:lpstr>
      <vt:lpstr>The Human Factor</vt:lpstr>
      <vt:lpstr>Introduction</vt:lpstr>
      <vt:lpstr>Organization of the Book</vt:lpstr>
    </vt:vector>
  </TitlesOfParts>
  <Company>Lehigh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Nature of Work</dc:title>
  <dc:creator>Groover</dc:creator>
  <cp:lastModifiedBy>User</cp:lastModifiedBy>
  <cp:revision>70</cp:revision>
  <cp:lastPrinted>2012-09-03T06:38:53Z</cp:lastPrinted>
  <dcterms:created xsi:type="dcterms:W3CDTF">2005-01-13T09:40:13Z</dcterms:created>
  <dcterms:modified xsi:type="dcterms:W3CDTF">2017-02-18T16:47:49Z</dcterms:modified>
</cp:coreProperties>
</file>