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  <p:sldMasterId id="2147484299" r:id="rId2"/>
    <p:sldMasterId id="2147484582" r:id="rId3"/>
  </p:sldMasterIdLst>
  <p:notesMasterIdLst>
    <p:notesMasterId r:id="rId20"/>
  </p:notesMasterIdLst>
  <p:handoutMasterIdLst>
    <p:handoutMasterId r:id="rId21"/>
  </p:handoutMasterIdLst>
  <p:sldIdLst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43" r:id="rId14"/>
    <p:sldId id="338" r:id="rId15"/>
    <p:sldId id="339" r:id="rId16"/>
    <p:sldId id="340" r:id="rId17"/>
    <p:sldId id="341" r:id="rId18"/>
    <p:sldId id="342" r:id="rId19"/>
  </p:sldIdLst>
  <p:sldSz cx="9144000" cy="6858000" type="screen4x3"/>
  <p:notesSz cx="7045325" cy="9345613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40" y="-96"/>
      </p:cViewPr>
      <p:guideLst>
        <p:guide orient="horz" pos="2943"/>
        <p:guide pos="22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134D6BE-5F31-47B9-91A3-0CEF3D9F1799}" type="datetimeFigureOut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932C7A2-67FF-4E45-8583-E8A1503CD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45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92A4E1-68EC-40B3-BEF5-59E004DA5C9A}" type="datetimeFigureOut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62" tIns="46831" rIns="93662" bIns="468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38650"/>
            <a:ext cx="5635625" cy="4205288"/>
          </a:xfrm>
          <a:prstGeom prst="rect">
            <a:avLst/>
          </a:prstGeom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3ACD87-98BC-4B1D-8EC0-C948A6B47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80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6ED08-4C8E-49C0-97BE-9B5777E8AE02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33B8B-BD2A-4845-B63F-8CCF22832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5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72706-E3AF-472F-94E3-5E55812ED163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41786-A18F-411E-8020-3862ABB87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4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82905-4EB3-466B-8B7F-1C572BBEFF68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165E3-87A5-4C77-B1AC-43DC55070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93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fld id="{DC805695-044D-48D4-9F27-A911AC8D16DE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6019800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 dirty="0" smtClean="0"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IE-341 Human Factors  El-Sherbeeny, PhD Fall-2015</a:t>
            </a: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6101605-88B2-4056-BC97-C91BB6466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81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A7326A-7F4E-488F-896E-48AF1474725A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  <a:extLst/>
          </a:lstStyle>
          <a:p>
            <a:pPr>
              <a:defRPr/>
            </a:pPr>
            <a:r>
              <a:rPr lang="en-US"/>
              <a:t>IE-341 Human Factors  El-Sherbeeny, PhD Fall-2015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F65371-9D38-4902-91B2-B7A708F9E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55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7841AC-0140-4D22-81CA-491ED5C9B0F0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  <a:extLst/>
          </a:lstStyle>
          <a:p>
            <a:pPr>
              <a:defRPr/>
            </a:pPr>
            <a:r>
              <a:rPr lang="en-US"/>
              <a:t>IE-341 Human Factors  El-Sherbeeny, PhD Fall-2015</a:t>
            </a: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B6400C-1CB1-4181-8F51-C2887B60C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3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FE7AF3-A574-4C37-A888-6383BBA3D10E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C62F21-8605-4F43-BFAD-01BF0B71A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 dirty="0" smtClean="0"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58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4A8312-074B-49DD-A62E-5D22A0C36213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  <a:extLst/>
          </a:lstStyle>
          <a:p>
            <a:pPr>
              <a:defRPr/>
            </a:pPr>
            <a:r>
              <a:rPr lang="en-US"/>
              <a:t>IE-341 Human Factors  El-Sherbeeny, PhD Fall-2015</a:t>
            </a: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8E3771-8E44-482A-8DD1-57D663D18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63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8C7C8C-BC7B-47F5-B75B-C46844A7F0F3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915E9D-CE7B-469F-BA14-EB1B88F35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 dirty="0" smtClean="0"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35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A506C57-AF3F-474A-9D58-B48091D36F02}" type="datetime1">
              <a:rPr lang="en-US"/>
              <a:pPr>
                <a:defRPr/>
              </a:pPr>
              <a:t>25/8/2015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IE-341 Human Factors  El-Sherbeeny, PhD Fall-2015</a:t>
            </a: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DF6F493-EC24-4322-935D-8310C00A5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8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6E415-544B-4136-8B32-68E5003A86FA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7C6D5-5F10-440C-8AF6-25A56E79C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7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EE89A-D58B-4290-8BA8-4C6EC72ABD29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F8048-CB68-4D13-A2D5-657497F7B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445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273BC-A1CD-4A86-A50A-30336621C135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52FB4DF3-A30D-43C7-A5CE-3D7801C75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384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C0E4E-7B9A-4EDE-944E-A613C93ADF3E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1122E-1D88-4119-93D4-83C3677AD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85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1D6E4-213C-4486-A24B-553A41EB5B78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954D7-AAEC-4CE9-80EA-74EA03727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859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61771-8743-47A9-B151-E77FDF4A5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BB608-7225-4416-89A7-88AB8BA72449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741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FEFA5-BCE6-45B7-BE44-D5E7B9912AA0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AC7B9-D7F7-4441-8F60-636861236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961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D3392-62E0-4C1C-AFE0-D963FFEAD3DE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49F3B-2527-4E00-8067-4FA4FCBB0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971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C8688-5B91-4381-A2E2-E2CA43A0969E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4C45A-80D8-4DBE-9DF2-DEDFA058C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3577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CF3C1-7F2A-464A-9CC1-6508E3ACCFF8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0677B-8B58-4DA5-8807-05D4FF716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5547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2875A-ACAA-4903-8FB9-E997B402C128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45C83-DD65-4DD2-8826-6300654FC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139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42FD6-76E6-4B95-A5A9-389391CF397B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3645-1BE2-44EE-9D30-FAE58F13C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0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AD451-347D-4814-8B4C-9752DB3975F4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7C1E4-CFBF-4214-8A62-B8A95A24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8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C0027-D30A-40EB-8D20-9BBEF1FD17D2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AC73D-3824-43D7-B2A7-EDF014FDD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6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94996-821A-47B4-88C1-F632B506AB1B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48737-DDB8-47C8-AA07-C90CB845B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ED6BA-DA1F-4082-8FB0-B87D2F2EB0C0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4F69A-C2FA-4FF4-A8C7-817E1425A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6C3DF-1266-48DB-9DF1-238DFEDF258C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A575-D0BF-4862-832F-FBDF44EF3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8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00002-F071-41F7-8A92-46008DB7565B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93B82-1A20-4BE6-8ABF-F9CA27F05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3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DE625-C294-4250-ADF8-BF2F6190154F}" type="datetime1">
              <a:rPr lang="en-US"/>
              <a:pPr>
                <a:defRPr/>
              </a:pPr>
              <a:t>25/8/2015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0D196-62F8-42D9-A476-F81CE6055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8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Aug 22, 2015</a:t>
            </a:r>
            <a:endParaRPr lang="en-US"/>
          </a:p>
        </p:txBody>
      </p:sp>
      <p:sp>
        <p:nvSpPr>
          <p:cNvPr id="1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43000" y="6408738"/>
            <a:ext cx="558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/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91BA7805-CAFB-4AF7-A92E-8ABB392EE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3" r:id="rId1"/>
    <p:sldLayoutId id="2147484624" r:id="rId2"/>
    <p:sldLayoutId id="2147484625" r:id="rId3"/>
    <p:sldLayoutId id="2147484626" r:id="rId4"/>
    <p:sldLayoutId id="2147484627" r:id="rId5"/>
    <p:sldLayoutId id="2147484628" r:id="rId6"/>
    <p:sldLayoutId id="2147484629" r:id="rId7"/>
    <p:sldLayoutId id="2147484630" r:id="rId8"/>
    <p:sldLayoutId id="2147484631" r:id="rId9"/>
    <p:sldLayoutId id="2147484632" r:id="rId10"/>
    <p:sldLayoutId id="214748463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E679906-FC10-43B2-AD66-5B88AC376CC9}" type="datetime1">
              <a:rPr lang="en-US"/>
              <a:pPr>
                <a:defRPr/>
              </a:pPr>
              <a:t>25/8/2015</a:t>
            </a:fld>
            <a:endParaRPr lang="en-US" dirty="0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43400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IE-341 Human Factors  El-Sherbeeny, PhD Fall-2015</a:t>
            </a:r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65CE59F-8BCC-408C-A8FB-A8AA35164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34" r:id="rId1"/>
    <p:sldLayoutId id="2147484635" r:id="rId2"/>
    <p:sldLayoutId id="2147484636" r:id="rId3"/>
    <p:sldLayoutId id="2147484637" r:id="rId4"/>
    <p:sldLayoutId id="2147484638" r:id="rId5"/>
    <p:sldLayoutId id="2147484639" r:id="rId6"/>
    <p:sldLayoutId id="2147484640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Aug 22, 2015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1F10A85-9447-4C68-990F-8AECB919A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41" r:id="rId1"/>
    <p:sldLayoutId id="2147484642" r:id="rId2"/>
    <p:sldLayoutId id="2147484643" r:id="rId3"/>
    <p:sldLayoutId id="2147484644" r:id="rId4"/>
    <p:sldLayoutId id="2147484645" r:id="rId5"/>
    <p:sldLayoutId id="2147484646" r:id="rId6"/>
    <p:sldLayoutId id="2147484647" r:id="rId7"/>
    <p:sldLayoutId id="2147484648" r:id="rId8"/>
    <p:sldLayoutId id="2147484649" r:id="rId9"/>
    <p:sldLayoutId id="2147484650" r:id="rId10"/>
    <p:sldLayoutId id="214748465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7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0244" name="Rectangle 1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pPr marL="10953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b="1" smtClean="0"/>
              <a:t>Chapter 1. Introduction</a:t>
            </a:r>
          </a:p>
          <a:p>
            <a:pPr marL="109538" fontAlgn="auto">
              <a:spcAft>
                <a:spcPts val="0"/>
              </a:spcAft>
              <a:buFont typeface="Wingdings 2"/>
              <a:buNone/>
              <a:defRPr/>
            </a:pPr>
            <a:endParaRPr lang="en-US" altLang="en-US" b="1" smtClean="0"/>
          </a:p>
          <a:p>
            <a:pPr marL="10953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sz="1900" b="1" smtClean="0"/>
              <a:t>Prepared by: Ahmed M. El-Sherbeeny, PhD</a:t>
            </a:r>
          </a:p>
        </p:txBody>
      </p:sp>
      <p:sp>
        <p:nvSpPr>
          <p:cNvPr id="14346" name="Rectangle 10"/>
          <p:cNvSpPr>
            <a:spLocks noGrp="1"/>
          </p:cNvSpPr>
          <p:nvPr>
            <p:ph type="ctrTitle"/>
          </p:nvPr>
        </p:nvSpPr>
        <p:spPr bwMode="auto">
          <a:xfrm>
            <a:off x="609600" y="533400"/>
            <a:ext cx="8305800" cy="38862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King Saud University </a:t>
            </a:r>
            <a:br>
              <a:rPr sz="3700" smtClean="0">
                <a:solidFill>
                  <a:schemeClr val="tx1"/>
                </a:solidFill>
              </a:rPr>
            </a:br>
            <a:r>
              <a:rPr sz="3700" smtClean="0">
                <a:solidFill>
                  <a:schemeClr val="tx1"/>
                </a:solidFill>
              </a:rPr>
              <a:t/>
            </a:r>
            <a:br>
              <a:rPr sz="3700" smtClean="0">
                <a:solidFill>
                  <a:schemeClr val="tx1"/>
                </a:solidFill>
              </a:rPr>
            </a:br>
            <a:r>
              <a:rPr sz="3700" smtClean="0">
                <a:solidFill>
                  <a:schemeClr val="tx1"/>
                </a:solidFill>
              </a:rPr>
              <a:t>College of Engineering</a:t>
            </a:r>
            <a:br>
              <a:rPr sz="3700" smtClean="0">
                <a:solidFill>
                  <a:schemeClr val="tx1"/>
                </a:solidFill>
              </a:rPr>
            </a:br>
            <a:r>
              <a:rPr sz="3700" smtClean="0">
                <a:solidFill>
                  <a:schemeClr val="tx1"/>
                </a:solidFill>
              </a:rPr>
              <a:t/>
            </a:r>
            <a:br>
              <a:rPr sz="3700" smtClean="0">
                <a:solidFill>
                  <a:schemeClr val="tx1"/>
                </a:solidFill>
              </a:rPr>
            </a:br>
            <a:r>
              <a:rPr sz="3700" smtClean="0">
                <a:solidFill>
                  <a:schemeClr val="tx1"/>
                </a:solidFill>
              </a:rPr>
              <a:t>IE – 341: “Human Factors Engineering”</a:t>
            </a:r>
            <a:br>
              <a:rPr sz="3700" smtClean="0">
                <a:solidFill>
                  <a:schemeClr val="tx1"/>
                </a:solidFill>
              </a:rPr>
            </a:br>
            <a:r>
              <a:rPr sz="3700" smtClean="0">
                <a:solidFill>
                  <a:schemeClr val="tx1"/>
                </a:solidFill>
              </a:rPr>
              <a:t/>
            </a:r>
            <a:br>
              <a:rPr sz="3700" smtClean="0">
                <a:solidFill>
                  <a:schemeClr val="tx1"/>
                </a:solidFill>
              </a:rPr>
            </a:br>
            <a:r>
              <a:rPr sz="3700" smtClean="0">
                <a:solidFill>
                  <a:schemeClr val="tx1"/>
                </a:solidFill>
              </a:rPr>
              <a:t>Fall – 2015 (1</a:t>
            </a:r>
            <a:r>
              <a:rPr sz="3700" baseline="30000" smtClean="0">
                <a:solidFill>
                  <a:schemeClr val="tx1"/>
                </a:solidFill>
              </a:rPr>
              <a:t>st</a:t>
            </a:r>
            <a:r>
              <a:rPr sz="3700" smtClean="0">
                <a:solidFill>
                  <a:schemeClr val="tx1"/>
                </a:solidFill>
              </a:rPr>
              <a:t> Semester 1436-7H)</a:t>
            </a:r>
          </a:p>
        </p:txBody>
      </p:sp>
      <p:sp>
        <p:nvSpPr>
          <p:cNvPr id="33797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D0F79B-0408-4AF7-855C-C65A0A6A92E0}" type="slidenum">
              <a:rPr lang="en-US" altLang="en-US">
                <a:solidFill>
                  <a:schemeClr val="tx2"/>
                </a:solidFill>
              </a:rPr>
              <a:pPr eaLnBrk="1" hangingPunct="1"/>
              <a:t>1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43011" name="Rectangle 4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6019800"/>
          </a:xfrm>
        </p:spPr>
        <p:txBody>
          <a:bodyPr/>
          <a:lstStyle/>
          <a:p>
            <a:r>
              <a:rPr lang="en-US" altLang="en-US" sz="2300" smtClean="0"/>
              <a:t>Systems are purposive</a:t>
            </a:r>
          </a:p>
          <a:p>
            <a:pPr lvl="1"/>
            <a:r>
              <a:rPr lang="en-US" altLang="en-US" sz="2100" smtClean="0"/>
              <a:t>Systems have </a:t>
            </a:r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≥ 1 objective</a:t>
            </a:r>
            <a:endParaRPr lang="en-US" altLang="en-US" sz="2100" smtClean="0"/>
          </a:p>
          <a:p>
            <a:r>
              <a:rPr lang="en-US" altLang="en-US" sz="2300" smtClean="0"/>
              <a:t>Systems can be hierarchical</a:t>
            </a:r>
          </a:p>
          <a:p>
            <a:pPr lvl="1"/>
            <a:r>
              <a:rPr lang="en-US" altLang="en-US" sz="2100" smtClean="0"/>
              <a:t>Systems may have subsystem levels (1, 2, etc.)</a:t>
            </a:r>
          </a:p>
          <a:p>
            <a:r>
              <a:rPr lang="en-US" altLang="en-US" sz="2300" smtClean="0">
                <a:ea typeface="Lucida Sans Unicode" pitchFamily="34" charset="0"/>
                <a:cs typeface="Lucida Sans Unicode" pitchFamily="34" charset="0"/>
              </a:rPr>
              <a:t>Systems operate in </a:t>
            </a:r>
            <a:r>
              <a:rPr lang="en-US" altLang="en-US" sz="2300" b="1" smtClean="0">
                <a:ea typeface="Lucida Sans Unicode" pitchFamily="34" charset="0"/>
                <a:cs typeface="Lucida Sans Unicode" pitchFamily="34" charset="0"/>
              </a:rPr>
              <a:t>environment</a:t>
            </a:r>
            <a:r>
              <a:rPr lang="en-US" altLang="en-US" sz="2300" smtClean="0">
                <a:ea typeface="Lucida Sans Unicode" pitchFamily="34" charset="0"/>
                <a:cs typeface="Lucida Sans Unicode" pitchFamily="34" charset="0"/>
              </a:rPr>
              <a:t> (i.e. inside </a:t>
            </a:r>
            <a:r>
              <a:rPr lang="en-US" altLang="en-US" sz="2300" b="1" smtClean="0">
                <a:ea typeface="Lucida Sans Unicode" pitchFamily="34" charset="0"/>
                <a:cs typeface="Lucida Sans Unicode" pitchFamily="34" charset="0"/>
              </a:rPr>
              <a:t>boundary</a:t>
            </a:r>
            <a:r>
              <a:rPr lang="en-US" altLang="en-US" sz="2300" smtClean="0">
                <a:ea typeface="Lucida Sans Unicode" pitchFamily="34" charset="0"/>
                <a:cs typeface="Lucida Sans Unicode" pitchFamily="34" charset="0"/>
              </a:rPr>
              <a:t>)</a:t>
            </a:r>
          </a:p>
          <a:p>
            <a:pPr lvl="1"/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Immediate (e.g. chair)</a:t>
            </a:r>
          </a:p>
          <a:p>
            <a:pPr lvl="1"/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Intermediate (e.g. office)</a:t>
            </a:r>
          </a:p>
          <a:p>
            <a:pPr lvl="1"/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General (e.g. city)</a:t>
            </a:r>
          </a:p>
          <a:p>
            <a:r>
              <a:rPr lang="en-US" altLang="en-US" sz="2300" b="1" smtClean="0">
                <a:ea typeface="Lucida Sans Unicode" pitchFamily="34" charset="0"/>
                <a:cs typeface="Lucida Sans Unicode" pitchFamily="34" charset="0"/>
              </a:rPr>
              <a:t>Components</a:t>
            </a:r>
            <a:r>
              <a:rPr lang="en-US" altLang="en-US" sz="2300" smtClean="0">
                <a:ea typeface="Lucida Sans Unicode" pitchFamily="34" charset="0"/>
                <a:cs typeface="Lucida Sans Unicode" pitchFamily="34" charset="0"/>
              </a:rPr>
              <a:t> serve functions</a:t>
            </a:r>
          </a:p>
          <a:p>
            <a:pPr lvl="1"/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Sensing (i.e. receiving information; e.g. speedometer)</a:t>
            </a:r>
          </a:p>
          <a:p>
            <a:pPr lvl="1"/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Information storage (i.e. memory; e.g. disk, CD, flash)</a:t>
            </a:r>
          </a:p>
          <a:p>
            <a:pPr lvl="1"/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Information processing and decision</a:t>
            </a:r>
          </a:p>
          <a:p>
            <a:pPr lvl="1"/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Action functions (output)</a:t>
            </a:r>
          </a:p>
          <a:p>
            <a:pPr lvl="2"/>
            <a:r>
              <a:rPr lang="en-US" altLang="en-US" sz="1900" smtClean="0">
                <a:ea typeface="Lucida Sans Unicode" pitchFamily="34" charset="0"/>
                <a:cs typeface="Lucida Sans Unicode" pitchFamily="34" charset="0"/>
              </a:rPr>
              <a:t>Physical control (i.e. movement, handling)</a:t>
            </a:r>
          </a:p>
          <a:p>
            <a:pPr lvl="2"/>
            <a:r>
              <a:rPr lang="en-US" altLang="en-US" sz="1900" smtClean="0">
                <a:ea typeface="Lucida Sans Unicode" pitchFamily="34" charset="0"/>
                <a:cs typeface="Lucida Sans Unicode" pitchFamily="34" charset="0"/>
              </a:rPr>
              <a:t>Communication action (e.g. signal, voice)</a:t>
            </a:r>
          </a:p>
          <a:p>
            <a:pPr lvl="1"/>
            <a:r>
              <a:rPr lang="en-US" altLang="en-US" sz="2100" i="1" smtClean="0">
                <a:ea typeface="Lucida Sans Unicode" pitchFamily="34" charset="0"/>
                <a:cs typeface="Lucida Sans Unicode" pitchFamily="34" charset="0"/>
              </a:rPr>
              <a:t>See Figure 1-2, pp. 17 (Sanders and McCormick)</a:t>
            </a:r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C261D7-7556-4946-996D-16CD6196F90B}" type="slidenum">
              <a:rPr lang="en-US" altLang="en-US">
                <a:solidFill>
                  <a:schemeClr val="tx2"/>
                </a:solidFill>
              </a:rPr>
              <a:pPr eaLnBrk="1" hangingPunct="1"/>
              <a:t>10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06179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HM System Characteristics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9460" name="Rectangle 4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60198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altLang="en-US" sz="2100" i="1" dirty="0" smtClean="0">
              <a:ea typeface="Lucida Sans Unicode" pitchFamily="34" charset="0"/>
              <a:cs typeface="Lucida Sans Unicode" pitchFamily="34" charset="0"/>
            </a:endParaRPr>
          </a:p>
          <a:p>
            <a:pPr marL="109537" indent="0" fontAlgn="auto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altLang="en-US" sz="2100" i="1" dirty="0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4036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C3E180-3CAC-48A5-A4B1-8740EA850CF2}" type="slidenum">
              <a:rPr lang="en-US" altLang="en-US">
                <a:solidFill>
                  <a:schemeClr val="tx2"/>
                </a:solidFill>
              </a:rPr>
              <a:pPr eaLnBrk="1" hangingPunct="1"/>
              <a:t>11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06179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HM System Characteristics</a:t>
            </a:r>
          </a:p>
        </p:txBody>
      </p:sp>
      <p:grpSp>
        <p:nvGrpSpPr>
          <p:cNvPr id="44038" name="Group 5"/>
          <p:cNvGrpSpPr>
            <a:grpSpLocks/>
          </p:cNvGrpSpPr>
          <p:nvPr/>
        </p:nvGrpSpPr>
        <p:grpSpPr bwMode="auto">
          <a:xfrm>
            <a:off x="0" y="2209800"/>
            <a:ext cx="9144000" cy="2438400"/>
            <a:chOff x="152400" y="2133600"/>
            <a:chExt cx="8839200" cy="2209800"/>
          </a:xfrm>
        </p:grpSpPr>
        <p:sp>
          <p:nvSpPr>
            <p:cNvPr id="7" name="Rectangle 6"/>
            <p:cNvSpPr/>
            <p:nvPr/>
          </p:nvSpPr>
          <p:spPr>
            <a:xfrm>
              <a:off x="1676242" y="3124845"/>
              <a:ext cx="1448647" cy="12185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Sensing </a:t>
              </a:r>
            </a:p>
            <a:p>
              <a:pPr algn="ctr">
                <a:defRPr/>
              </a:pPr>
              <a:r>
                <a:rPr lang="en-US" dirty="0" smtClean="0">
                  <a:solidFill>
                    <a:schemeClr val="tx1"/>
                  </a:solidFill>
                </a:rPr>
                <a:t>(</a:t>
              </a:r>
              <a:r>
                <a:rPr lang="en-US" sz="1600" dirty="0" smtClean="0">
                  <a:solidFill>
                    <a:schemeClr val="tx1"/>
                  </a:solidFill>
                </a:rPr>
                <a:t>information receiving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353541" y="3124845"/>
              <a:ext cx="1904418" cy="12185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200" b="1" dirty="0" smtClean="0">
                  <a:solidFill>
                    <a:schemeClr val="tx1"/>
                  </a:solidFill>
                </a:rPr>
                <a:t>Information processing and decision </a:t>
              </a:r>
              <a:endParaRPr lang="en-US" sz="22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86612" y="3124845"/>
              <a:ext cx="1981148" cy="12185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000" b="1" dirty="0" smtClean="0">
                  <a:solidFill>
                    <a:schemeClr val="tx1"/>
                  </a:solidFill>
                </a:rPr>
                <a:t>Action Function </a:t>
              </a:r>
            </a:p>
            <a:p>
              <a:pPr algn="ctr">
                <a:defRPr/>
              </a:pPr>
              <a:r>
                <a:rPr lang="en-US" sz="1600" dirty="0" smtClean="0">
                  <a:solidFill>
                    <a:schemeClr val="tx1"/>
                  </a:solidFill>
                </a:rPr>
                <a:t>(physical control or communication</a:t>
              </a:r>
              <a:r>
                <a:rPr lang="en-US" dirty="0" smtClean="0">
                  <a:solidFill>
                    <a:schemeClr val="tx1"/>
                  </a:solidFill>
                </a:rPr>
                <a:t>)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14124" y="2133600"/>
              <a:ext cx="3887099" cy="4574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Information Storage 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52400" y="3124845"/>
              <a:ext cx="1295188" cy="121855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000" b="1" dirty="0" smtClean="0">
                  <a:solidFill>
                    <a:schemeClr val="tx1"/>
                  </a:solidFill>
                </a:rPr>
                <a:t>Info input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696412" y="3124845"/>
              <a:ext cx="1295188" cy="121855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Info output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467759" y="3733403"/>
              <a:ext cx="22865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257959" y="3733403"/>
              <a:ext cx="22865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124888" y="3733403"/>
              <a:ext cx="22865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447588" y="3733403"/>
              <a:ext cx="22865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endCxn id="9" idx="0"/>
            </p:cNvCxnSpPr>
            <p:nvPr/>
          </p:nvCxnSpPr>
          <p:spPr>
            <a:xfrm>
              <a:off x="5790459" y="2591098"/>
              <a:ext cx="685959" cy="53374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headEnd type="stealth" w="sm" len="lg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7" idx="0"/>
            </p:cNvCxnSpPr>
            <p:nvPr/>
          </p:nvCxnSpPr>
          <p:spPr>
            <a:xfrm flipH="1">
              <a:off x="2400565" y="2591098"/>
              <a:ext cx="837882" cy="53374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headEnd type="stealth" w="sm" len="lg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8" idx="0"/>
            </p:cNvCxnSpPr>
            <p:nvPr/>
          </p:nvCxnSpPr>
          <p:spPr>
            <a:xfrm>
              <a:off x="4304983" y="2591098"/>
              <a:ext cx="0" cy="53374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headEnd type="stealth" w="sm" len="lg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45059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/>
          <a:lstStyle/>
          <a:p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Components interact</a:t>
            </a:r>
          </a:p>
          <a:p>
            <a:pPr lvl="1"/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components work together to achieve a goal</a:t>
            </a:r>
          </a:p>
          <a:p>
            <a:pPr lvl="1"/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components are at lowest level of analysis</a:t>
            </a:r>
          </a:p>
          <a:p>
            <a:endParaRPr lang="en-US" altLang="en-US" smtClean="0">
              <a:ea typeface="Lucida Sans Unicode" pitchFamily="34" charset="0"/>
              <a:cs typeface="Lucida Sans Unicode" pitchFamily="34" charset="0"/>
            </a:endParaRPr>
          </a:p>
          <a:p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Systems, subsystems, components have I/O</a:t>
            </a:r>
          </a:p>
          <a:p>
            <a:pPr lvl="1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I: input(s)</a:t>
            </a:r>
          </a:p>
          <a:p>
            <a:pPr lvl="1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O: output(s)</a:t>
            </a:r>
          </a:p>
          <a:p>
            <a:pPr lvl="1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O’s of 1 system: can be I’s to another system</a:t>
            </a:r>
          </a:p>
          <a:p>
            <a:pPr lvl="1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I’s:</a:t>
            </a:r>
          </a:p>
          <a:p>
            <a:pPr lvl="2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Physical (materials)</a:t>
            </a:r>
          </a:p>
          <a:p>
            <a:pPr lvl="2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Mechanical forces</a:t>
            </a:r>
          </a:p>
          <a:p>
            <a:pPr lvl="2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Information</a:t>
            </a:r>
          </a:p>
        </p:txBody>
      </p:sp>
      <p:sp>
        <p:nvSpPr>
          <p:cNvPr id="45060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39CDA5-2B1B-4924-9567-421A041D8DD3}" type="slidenum">
              <a:rPr lang="en-US" altLang="en-US">
                <a:solidFill>
                  <a:schemeClr val="tx2"/>
                </a:solidFill>
              </a:rPr>
              <a:pPr eaLnBrk="1" hangingPunct="1"/>
              <a:t>12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07203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Cont. HM System Characteristics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46083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/>
          <a:lstStyle/>
          <a:p>
            <a:endParaRPr lang="en-US" altLang="en-US" sz="2500" smtClean="0">
              <a:ea typeface="Lucida Sans Unicode" pitchFamily="34" charset="0"/>
              <a:cs typeface="Lucida Sans Unicode" pitchFamily="34" charset="0"/>
            </a:endParaRPr>
          </a:p>
          <a:p>
            <a:r>
              <a:rPr lang="en-US" altLang="en-US" sz="2500" smtClean="0">
                <a:ea typeface="Lucida Sans Unicode" pitchFamily="34" charset="0"/>
                <a:cs typeface="Lucida Sans Unicode" pitchFamily="34" charset="0"/>
              </a:rPr>
              <a:t>Closed-loop systems</a:t>
            </a:r>
          </a:p>
          <a:p>
            <a:pPr lvl="1"/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Require continuous control</a:t>
            </a:r>
          </a:p>
          <a:p>
            <a:pPr lvl="1"/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Require continuous feedback (e.g. errors, updates, etc.)</a:t>
            </a:r>
          </a:p>
          <a:p>
            <a:pPr lvl="1"/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e.g. car operation</a:t>
            </a:r>
          </a:p>
          <a:p>
            <a:endParaRPr lang="en-US" altLang="en-US" sz="2500" smtClean="0">
              <a:ea typeface="Lucida Sans Unicode" pitchFamily="34" charset="0"/>
              <a:cs typeface="Lucida Sans Unicode" pitchFamily="34" charset="0"/>
            </a:endParaRPr>
          </a:p>
          <a:p>
            <a:r>
              <a:rPr lang="en-US" altLang="en-US" sz="2500" smtClean="0">
                <a:ea typeface="Lucida Sans Unicode" pitchFamily="34" charset="0"/>
                <a:cs typeface="Lucida Sans Unicode" pitchFamily="34" charset="0"/>
              </a:rPr>
              <a:t>Open-loop systems</a:t>
            </a:r>
          </a:p>
          <a:p>
            <a:pPr lvl="1"/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Need no further control (e.g. car cruise-control)</a:t>
            </a:r>
          </a:p>
          <a:p>
            <a:pPr lvl="1"/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Feedback causes improved system operation</a:t>
            </a:r>
          </a:p>
        </p:txBody>
      </p:sp>
      <p:sp>
        <p:nvSpPr>
          <p:cNvPr id="46084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393D32-C2BE-4BD3-A523-2BB8A7FE0095}" type="slidenum">
              <a:rPr lang="en-US" altLang="en-US">
                <a:solidFill>
                  <a:schemeClr val="tx2"/>
                </a:solidFill>
              </a:rPr>
              <a:pPr eaLnBrk="1" hangingPunct="1"/>
              <a:t>13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0822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Types of HM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47107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Def</a:t>
            </a:r>
            <a:r>
              <a:rPr lang="en-US" altLang="en-US" baseline="30000" smtClean="0"/>
              <a:t>n</a:t>
            </a:r>
            <a:r>
              <a:rPr lang="en-US" altLang="en-US" smtClean="0"/>
              <a:t>: “probability of successful operation”</a:t>
            </a:r>
          </a:p>
          <a:p>
            <a:r>
              <a:rPr lang="en-US" altLang="en-US" smtClean="0"/>
              <a:t>Measure #1:</a:t>
            </a:r>
          </a:p>
          <a:p>
            <a:pPr lvl="1"/>
            <a:r>
              <a:rPr lang="en-US" altLang="en-US" b="1" smtClean="0"/>
              <a:t>success ratio</a:t>
            </a:r>
          </a:p>
          <a:p>
            <a:pPr lvl="1"/>
            <a:r>
              <a:rPr lang="en-US" altLang="en-US" smtClean="0"/>
              <a:t>e.g. ATM gives correct cash:</a:t>
            </a:r>
            <a:br>
              <a:rPr lang="en-US" altLang="en-US" smtClean="0"/>
            </a:br>
            <a:r>
              <a:rPr lang="en-US" altLang="en-US" smtClean="0"/>
              <a:t>9999 times out of 10,000 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smtClean="0"/>
              <a:t>Rel. = 0.9999</a:t>
            </a:r>
          </a:p>
          <a:p>
            <a:pPr lvl="1"/>
            <a:r>
              <a:rPr lang="en-US" altLang="en-US" smtClean="0"/>
              <a:t>Usually expressed to 4 d.p.</a:t>
            </a:r>
          </a:p>
          <a:p>
            <a:r>
              <a:rPr lang="en-US" altLang="en-US" smtClean="0"/>
              <a:t>Measure # 2:</a:t>
            </a:r>
          </a:p>
          <a:p>
            <a:pPr lvl="1"/>
            <a:r>
              <a:rPr lang="en-US" altLang="en-US" smtClean="0"/>
              <a:t>mean time to failure (</a:t>
            </a:r>
            <a:r>
              <a:rPr lang="en-US" altLang="en-US" b="1" smtClean="0"/>
              <a:t>MTF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i.e. # of times system/human performs successfully (before failure)</a:t>
            </a:r>
          </a:p>
          <a:p>
            <a:pPr lvl="1"/>
            <a:r>
              <a:rPr lang="en-US" altLang="en-US" smtClean="0"/>
              <a:t>Used in continuous activity</a:t>
            </a:r>
            <a:endParaRPr lang="en-US" altLang="en-US" i="1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710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B41D98-0B04-4836-AC1B-2D79CFCBB88C}" type="slidenum">
              <a:rPr lang="en-US" altLang="en-US">
                <a:solidFill>
                  <a:schemeClr val="tx2"/>
                </a:solidFill>
              </a:rPr>
              <a:pPr eaLnBrk="1" hangingPunct="1"/>
              <a:t>14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09251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System Reliability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48131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300" smtClean="0"/>
              <a:t>Successful operation of system </a:t>
            </a:r>
            <a:r>
              <a:rPr lang="en-US" altLang="en-US" sz="2300" smtClean="0"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sz="2300" smtClean="0"/>
              <a:t> </a:t>
            </a:r>
            <a:br>
              <a:rPr lang="en-US" altLang="en-US" sz="2300" smtClean="0"/>
            </a:br>
            <a:r>
              <a:rPr lang="en-US" altLang="en-US" sz="2300" smtClean="0"/>
              <a:t>Successful operation of </a:t>
            </a:r>
            <a:r>
              <a:rPr lang="en-US" altLang="en-US" sz="2300" b="1" smtClean="0"/>
              <a:t>ALL</a:t>
            </a:r>
            <a:r>
              <a:rPr lang="en-US" altLang="en-US" sz="2300" smtClean="0"/>
              <a:t> components</a:t>
            </a:r>
            <a:br>
              <a:rPr lang="en-US" altLang="en-US" sz="2300" smtClean="0"/>
            </a:br>
            <a:r>
              <a:rPr lang="en-US" altLang="en-US" sz="2300" smtClean="0"/>
              <a:t>(i.e. machines, humans, etc.)</a:t>
            </a:r>
          </a:p>
          <a:p>
            <a:pPr>
              <a:lnSpc>
                <a:spcPct val="80000"/>
              </a:lnSpc>
            </a:pPr>
            <a:r>
              <a:rPr lang="en-US" altLang="en-US" sz="2300" smtClean="0"/>
              <a:t>Conditions:</a:t>
            </a:r>
          </a:p>
          <a:p>
            <a:pPr lvl="1">
              <a:lnSpc>
                <a:spcPct val="80000"/>
              </a:lnSpc>
            </a:pPr>
            <a:r>
              <a:rPr lang="en-US" altLang="en-US" sz="2100" smtClean="0"/>
              <a:t>Failure of 1 component </a:t>
            </a:r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sz="2100" smtClean="0"/>
              <a:t> failure of complete system!</a:t>
            </a:r>
          </a:p>
          <a:p>
            <a:pPr lvl="1">
              <a:lnSpc>
                <a:spcPct val="80000"/>
              </a:lnSpc>
            </a:pPr>
            <a:r>
              <a:rPr lang="en-US" altLang="en-US" sz="2100" smtClean="0"/>
              <a:t>Failures occur independently of each other</a:t>
            </a:r>
          </a:p>
          <a:p>
            <a:pPr>
              <a:lnSpc>
                <a:spcPct val="80000"/>
              </a:lnSpc>
            </a:pPr>
            <a:r>
              <a:rPr lang="en-US" altLang="en-US" sz="2300" smtClean="0"/>
              <a:t>Rel. of system = Product of Rel. of all components</a:t>
            </a:r>
          </a:p>
          <a:p>
            <a:pPr>
              <a:lnSpc>
                <a:spcPct val="80000"/>
              </a:lnSpc>
            </a:pPr>
            <a:r>
              <a:rPr lang="en-US" altLang="en-US" sz="2300" smtClean="0"/>
              <a:t>e.g. System has 100 components</a:t>
            </a:r>
          </a:p>
          <a:p>
            <a:pPr lvl="1">
              <a:lnSpc>
                <a:spcPct val="80000"/>
              </a:lnSpc>
            </a:pPr>
            <a:r>
              <a:rPr lang="en-US" altLang="en-US" sz="2100" smtClean="0"/>
              <a:t>components all connected in series</a:t>
            </a:r>
          </a:p>
          <a:p>
            <a:pPr lvl="1">
              <a:lnSpc>
                <a:spcPct val="80000"/>
              </a:lnSpc>
            </a:pPr>
            <a:r>
              <a:rPr lang="en-US" altLang="en-US" sz="2100" smtClean="0"/>
              <a:t>Rel. of each component = 99%</a:t>
            </a:r>
          </a:p>
          <a:p>
            <a:pPr lvl="1">
              <a:lnSpc>
                <a:spcPct val="80000"/>
              </a:lnSpc>
            </a:pPr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sz="2100" smtClean="0"/>
              <a:t> Rel. of system = 0.365 (why?)</a:t>
            </a:r>
          </a:p>
          <a:p>
            <a:pPr lvl="1">
              <a:lnSpc>
                <a:spcPct val="80000"/>
              </a:lnSpc>
            </a:pPr>
            <a:r>
              <a:rPr lang="en-US" altLang="en-US" sz="2100" smtClean="0"/>
              <a:t>i.e. system will only work successfully:</a:t>
            </a:r>
            <a:br>
              <a:rPr lang="en-US" altLang="en-US" sz="2100" smtClean="0"/>
            </a:br>
            <a:r>
              <a:rPr lang="en-US" altLang="en-US" sz="2100" smtClean="0"/>
              <a:t>365 out of 1,000 times!</a:t>
            </a:r>
          </a:p>
          <a:p>
            <a:pPr lvl="1">
              <a:lnSpc>
                <a:spcPct val="80000"/>
              </a:lnSpc>
            </a:pPr>
            <a:r>
              <a:rPr lang="en-US" altLang="en-US" sz="2100" smtClean="0"/>
              <a:t>Conclusions:</a:t>
            </a:r>
          </a:p>
          <a:p>
            <a:pPr lvl="2">
              <a:lnSpc>
                <a:spcPct val="80000"/>
              </a:lnSpc>
            </a:pPr>
            <a:r>
              <a:rPr lang="en-US" altLang="en-US" sz="1900" smtClean="0"/>
              <a:t>more components </a:t>
            </a:r>
            <a:r>
              <a:rPr lang="en-US" altLang="en-US" sz="1900" smtClean="0"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sz="1900" smtClean="0"/>
              <a:t> less Rel.</a:t>
            </a:r>
          </a:p>
          <a:p>
            <a:pPr lvl="2">
              <a:lnSpc>
                <a:spcPct val="80000"/>
              </a:lnSpc>
            </a:pPr>
            <a:r>
              <a:rPr lang="en-US" altLang="en-US" sz="1900" b="1" smtClean="0"/>
              <a:t>Max.</a:t>
            </a:r>
            <a:r>
              <a:rPr lang="en-US" altLang="en-US" sz="1900" smtClean="0"/>
              <a:t> system Rel. = Rel. of least reliable component</a:t>
            </a:r>
          </a:p>
          <a:p>
            <a:pPr lvl="2">
              <a:lnSpc>
                <a:spcPct val="80000"/>
              </a:lnSpc>
            </a:pPr>
            <a:r>
              <a:rPr lang="en-US" altLang="en-US" sz="1900" smtClean="0"/>
              <a:t>least Rel. component is usually human component (weakest link)</a:t>
            </a:r>
          </a:p>
          <a:p>
            <a:pPr lvl="2">
              <a:lnSpc>
                <a:spcPct val="80000"/>
              </a:lnSpc>
            </a:pPr>
            <a:r>
              <a:rPr lang="en-US" altLang="en-US" sz="1900" smtClean="0"/>
              <a:t>In reality, system Rel. </a:t>
            </a:r>
            <a:r>
              <a:rPr lang="en-US" altLang="en-US" sz="1900" smtClean="0">
                <a:ea typeface="Lucida Sans Unicode" pitchFamily="34" charset="0"/>
                <a:cs typeface="Lucida Sans Unicode" pitchFamily="34" charset="0"/>
              </a:rPr>
              <a:t>≪ least Rel. component</a:t>
            </a:r>
          </a:p>
        </p:txBody>
      </p:sp>
      <p:sp>
        <p:nvSpPr>
          <p:cNvPr id="48132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5628F2D-1E65-4E0D-994C-04121DCF3BDC}" type="slidenum">
              <a:rPr lang="en-US" altLang="en-US">
                <a:solidFill>
                  <a:schemeClr val="tx2"/>
                </a:solidFill>
              </a:rPr>
              <a:pPr eaLnBrk="1" hangingPunct="1"/>
              <a:t>15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10275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System Rel.: Components in Series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49155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≥2 components perform same functions</a:t>
            </a:r>
          </a:p>
          <a:p>
            <a:pPr lvl="1"/>
            <a:r>
              <a:rPr lang="en-US" altLang="en-US" smtClean="0"/>
              <a:t>AKA: backup redundancy (in case of failure)</a:t>
            </a:r>
          </a:p>
          <a:p>
            <a:r>
              <a:rPr lang="en-US" altLang="en-US" smtClean="0"/>
              <a:t>System failure 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 failure of ALL components</a:t>
            </a:r>
          </a:p>
          <a:p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e.g. System has 4 components</a:t>
            </a:r>
          </a:p>
          <a:p>
            <a:pPr lvl="1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components connected in //</a:t>
            </a:r>
          </a:p>
          <a:p>
            <a:pPr lvl="1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Rel. of each = 0.7</a:t>
            </a:r>
          </a:p>
          <a:p>
            <a:pPr lvl="1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 System Rel. =</a:t>
            </a:r>
            <a:br>
              <a:rPr lang="en-US" altLang="en-US" smtClean="0">
                <a:ea typeface="Lucida Sans Unicode" pitchFamily="34" charset="0"/>
                <a:cs typeface="Lucida Sans Unicode" pitchFamily="34" charset="0"/>
              </a:rPr>
            </a:b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1 – (1-Rel</a:t>
            </a:r>
            <a:r>
              <a:rPr lang="en-US" altLang="en-US" baseline="-25000" smtClean="0">
                <a:ea typeface="Lucida Sans Unicode" pitchFamily="34" charset="0"/>
                <a:cs typeface="Lucida Sans Unicode" pitchFamily="34" charset="0"/>
              </a:rPr>
              <a:t>c1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)(1-Rel</a:t>
            </a:r>
            <a:r>
              <a:rPr lang="en-US" altLang="en-US" baseline="-25000" smtClean="0">
                <a:ea typeface="Lucida Sans Unicode" pitchFamily="34" charset="0"/>
                <a:cs typeface="Lucida Sans Unicode" pitchFamily="34" charset="0"/>
              </a:rPr>
              <a:t>c2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)(1-Rel</a:t>
            </a:r>
            <a:r>
              <a:rPr lang="en-US" altLang="en-US" baseline="-25000" smtClean="0">
                <a:ea typeface="Lucida Sans Unicode" pitchFamily="34" charset="0"/>
                <a:cs typeface="Lucida Sans Unicode" pitchFamily="34" charset="0"/>
              </a:rPr>
              <a:t>c3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)(1-Rel</a:t>
            </a:r>
            <a:r>
              <a:rPr lang="en-US" altLang="en-US" baseline="-25000" smtClean="0">
                <a:ea typeface="Lucida Sans Unicode" pitchFamily="34" charset="0"/>
                <a:cs typeface="Lucida Sans Unicode" pitchFamily="34" charset="0"/>
              </a:rPr>
              <a:t>c4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) = 0.992</a:t>
            </a:r>
          </a:p>
          <a:p>
            <a:pPr lvl="1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Conclusions</a:t>
            </a:r>
          </a:p>
          <a:p>
            <a:pPr lvl="2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more components in // ⇒ higher Rel.</a:t>
            </a:r>
          </a:p>
          <a:p>
            <a:pPr lvl="1"/>
            <a:endParaRPr lang="en-US" altLang="en-US" smtClean="0"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Note, Rel. ↓ with time (e.g. 10-year old car vs. new)</a:t>
            </a:r>
          </a:p>
        </p:txBody>
      </p:sp>
      <p:sp>
        <p:nvSpPr>
          <p:cNvPr id="49156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6022F3-6C13-4470-BC6B-8482BC4DFC2F}" type="slidenum">
              <a:rPr lang="en-US" altLang="en-US">
                <a:solidFill>
                  <a:schemeClr val="tx2"/>
                </a:solidFill>
              </a:rPr>
              <a:pPr eaLnBrk="1" hangingPunct="1"/>
              <a:t>16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12323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System Rel: Components in Parallel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126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mtClean="0"/>
              <a:t>Successful design entails what man: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Needs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Wants (desires)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Can use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mtClean="0"/>
              <a:t>Human factors investigated by designers: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Anthropometry (Human physical size, limitations)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Physiology: human body,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Reactions (hearing, seeing, touching, etc.)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Functions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Limitations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Capabilities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Ergonomics (“doing” vs. anthropometry: “being”)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dynamic interaction of operator and machine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Psychology: influence of mental conditions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Others: social, climate, religion, etc.</a:t>
            </a:r>
          </a:p>
        </p:txBody>
      </p:sp>
      <p:sp>
        <p:nvSpPr>
          <p:cNvPr id="34820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2F096E-FAA0-4B40-9529-462F5092F788}" type="slidenum">
              <a:rPr lang="en-US" altLang="en-US">
                <a:solidFill>
                  <a:schemeClr val="tx2"/>
                </a:solidFill>
              </a:rPr>
              <a:pPr eaLnBrk="1" hangingPunct="1"/>
              <a:t>2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Human Factors: 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43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6019800"/>
          </a:xfrm>
        </p:spPr>
        <p:txBody>
          <a:bodyPr/>
          <a:lstStyle/>
          <a:p>
            <a:r>
              <a:rPr lang="en-US" altLang="en-US" sz="2800" smtClean="0"/>
              <a:t>Objectives of Human Factors (HF):</a:t>
            </a:r>
          </a:p>
          <a:p>
            <a:pPr lvl="1"/>
            <a:r>
              <a:rPr lang="en-US" altLang="en-US" smtClean="0"/>
              <a:t>Increase work efficiency</a:t>
            </a:r>
          </a:p>
          <a:p>
            <a:pPr lvl="2"/>
            <a:r>
              <a:rPr lang="en-US" altLang="en-US" sz="2200" smtClean="0"/>
              <a:t>Increase effectiveness of work</a:t>
            </a:r>
          </a:p>
          <a:p>
            <a:pPr lvl="2"/>
            <a:r>
              <a:rPr lang="en-US" altLang="en-US" sz="2200" smtClean="0"/>
              <a:t>Increase convenience and ease of use of machines</a:t>
            </a:r>
          </a:p>
          <a:p>
            <a:pPr lvl="2"/>
            <a:r>
              <a:rPr lang="en-US" altLang="en-US" sz="2200" smtClean="0"/>
              <a:t>Increase productivity</a:t>
            </a:r>
          </a:p>
          <a:p>
            <a:pPr lvl="2"/>
            <a:r>
              <a:rPr lang="en-US" altLang="en-US" sz="2200" smtClean="0"/>
              <a:t>Decrease errors</a:t>
            </a:r>
          </a:p>
          <a:p>
            <a:pPr lvl="1"/>
            <a:r>
              <a:rPr lang="en-US" altLang="en-US" smtClean="0"/>
              <a:t>Study influence of design on people</a:t>
            </a:r>
          </a:p>
          <a:p>
            <a:pPr lvl="1"/>
            <a:r>
              <a:rPr lang="en-US" altLang="en-US" smtClean="0"/>
              <a:t>Change designs to suit human needs, limitations</a:t>
            </a:r>
          </a:p>
          <a:p>
            <a:pPr lvl="1"/>
            <a:r>
              <a:rPr lang="en-US" altLang="en-US" smtClean="0"/>
              <a:t>Increase human values:</a:t>
            </a:r>
          </a:p>
          <a:p>
            <a:pPr lvl="2"/>
            <a:r>
              <a:rPr lang="en-US" altLang="en-US" sz="2200" smtClean="0"/>
              <a:t>Increase safety</a:t>
            </a:r>
          </a:p>
          <a:p>
            <a:pPr lvl="2"/>
            <a:r>
              <a:rPr lang="en-US" altLang="en-US" sz="2200" smtClean="0"/>
              <a:t>Increase comfort</a:t>
            </a:r>
          </a:p>
          <a:p>
            <a:pPr lvl="2"/>
            <a:r>
              <a:rPr lang="en-US" altLang="en-US" sz="2200" smtClean="0"/>
              <a:t>Increase job satisfaction</a:t>
            </a:r>
          </a:p>
          <a:p>
            <a:pPr lvl="2"/>
            <a:r>
              <a:rPr lang="en-US" altLang="en-US" sz="2200" smtClean="0"/>
              <a:t>Decrease fatigue and stress</a:t>
            </a:r>
          </a:p>
          <a:p>
            <a:pPr lvl="2"/>
            <a:r>
              <a:rPr lang="en-US" altLang="en-US" sz="2200" smtClean="0"/>
              <a:t>Increase quality of life</a:t>
            </a:r>
          </a:p>
        </p:txBody>
      </p:sp>
      <p:sp>
        <p:nvSpPr>
          <p:cNvPr id="35844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F7A6F6-26EA-4E87-B000-28CA68628B50}" type="slidenum">
              <a:rPr lang="en-US" altLang="en-US">
                <a:solidFill>
                  <a:schemeClr val="tx2"/>
                </a:solidFill>
              </a:rPr>
              <a:pPr eaLnBrk="1" hangingPunct="1"/>
              <a:t>3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99011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Cont. Human Factors: 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6867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Definition 1:</a:t>
            </a:r>
          </a:p>
          <a:p>
            <a:pPr lvl="1"/>
            <a:r>
              <a:rPr lang="en-US" altLang="en-US" smtClean="0"/>
              <a:t>Systematic application of information about human:</a:t>
            </a:r>
          </a:p>
          <a:p>
            <a:pPr lvl="2"/>
            <a:r>
              <a:rPr lang="en-US" altLang="en-US" smtClean="0"/>
              <a:t>Capabilities, limitations, and characteristics</a:t>
            </a:r>
            <a:br>
              <a:rPr lang="en-US" altLang="en-US" smtClean="0"/>
            </a:br>
            <a:r>
              <a:rPr lang="en-US" altLang="en-US" smtClean="0"/>
              <a:t>    to the design of:</a:t>
            </a:r>
          </a:p>
          <a:p>
            <a:pPr lvl="2"/>
            <a:r>
              <a:rPr lang="en-US" altLang="en-US" smtClean="0"/>
              <a:t>objects and procedures that people use</a:t>
            </a:r>
            <a:r>
              <a:rPr lang="en-US" altLang="en-US" sz="1900" smtClean="0"/>
              <a:t>,</a:t>
            </a:r>
          </a:p>
          <a:p>
            <a:pPr lvl="2"/>
            <a:r>
              <a:rPr lang="en-US" altLang="en-US" smtClean="0"/>
              <a:t>and the environment in which they use them</a:t>
            </a:r>
          </a:p>
          <a:p>
            <a:r>
              <a:rPr lang="en-US" altLang="en-US" smtClean="0"/>
              <a:t>Definition 2:</a:t>
            </a:r>
          </a:p>
          <a:p>
            <a:pPr lvl="1"/>
            <a:r>
              <a:rPr lang="en-US" altLang="en-US" smtClean="0"/>
              <a:t>HF discovers and applies information about human:</a:t>
            </a:r>
          </a:p>
          <a:p>
            <a:pPr lvl="2"/>
            <a:r>
              <a:rPr lang="en-US" altLang="en-US" smtClean="0"/>
              <a:t>Behavior, abilities, limitations, other characteristics</a:t>
            </a:r>
            <a:br>
              <a:rPr lang="en-US" altLang="en-US" smtClean="0"/>
            </a:br>
            <a:r>
              <a:rPr lang="en-US" altLang="en-US" smtClean="0"/>
              <a:t>    to the design of:</a:t>
            </a:r>
          </a:p>
          <a:p>
            <a:pPr lvl="2"/>
            <a:r>
              <a:rPr lang="en-US" altLang="en-US" smtClean="0"/>
              <a:t>tools, machines, systems, jobs, tasks, environments for:</a:t>
            </a:r>
          </a:p>
          <a:p>
            <a:pPr lvl="2"/>
            <a:r>
              <a:rPr lang="en-US" altLang="en-US" smtClean="0"/>
              <a:t>productive, safe, comfortable, effective human use</a:t>
            </a:r>
          </a:p>
        </p:txBody>
      </p:sp>
      <p:sp>
        <p:nvSpPr>
          <p:cNvPr id="3686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58C9DA-BAC4-48A0-AAA7-FE0F9546055A}" type="slidenum">
              <a:rPr lang="en-US" altLang="en-US">
                <a:solidFill>
                  <a:schemeClr val="tx2"/>
                </a:solidFill>
              </a:rPr>
              <a:pPr eaLnBrk="1" hangingPunct="1"/>
              <a:t>4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00035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Human factors, definitions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7891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HF involves study of:</a:t>
            </a:r>
          </a:p>
          <a:p>
            <a:pPr lvl="1"/>
            <a:r>
              <a:rPr lang="en-US" altLang="en-US" smtClean="0"/>
              <a:t>Human response to environment</a:t>
            </a:r>
          </a:p>
          <a:p>
            <a:pPr lvl="1"/>
            <a:r>
              <a:rPr lang="en-US" altLang="en-US" smtClean="0"/>
              <a:t>Response as a basis for design, improvements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Characteristics of HF:</a:t>
            </a:r>
          </a:p>
          <a:p>
            <a:pPr lvl="1"/>
            <a:r>
              <a:rPr lang="en-US" altLang="en-US" smtClean="0"/>
              <a:t>Machines must be built to serve humans (not opp.)</a:t>
            </a:r>
          </a:p>
          <a:p>
            <a:pPr lvl="1"/>
            <a:r>
              <a:rPr lang="en-US" altLang="en-US" smtClean="0"/>
              <a:t>Design must take human differences into account</a:t>
            </a:r>
          </a:p>
          <a:p>
            <a:pPr lvl="1"/>
            <a:r>
              <a:rPr lang="en-US" altLang="en-US" smtClean="0"/>
              <a:t>Designs influence humans</a:t>
            </a:r>
          </a:p>
          <a:p>
            <a:pPr lvl="1"/>
            <a:r>
              <a:rPr lang="en-US" altLang="en-US" smtClean="0"/>
              <a:t>Design process must include data and calculations</a:t>
            </a:r>
          </a:p>
          <a:p>
            <a:pPr lvl="1"/>
            <a:r>
              <a:rPr lang="en-US" altLang="en-US" smtClean="0"/>
              <a:t>Human data must be tested scientifically</a:t>
            </a:r>
          </a:p>
          <a:p>
            <a:pPr lvl="1"/>
            <a:r>
              <a:rPr lang="en-US" altLang="en-US" smtClean="0"/>
              <a:t>Humans and machines are related</a:t>
            </a:r>
          </a:p>
          <a:p>
            <a:pPr lvl="1"/>
            <a:r>
              <a:rPr lang="en-US" altLang="en-US" smtClean="0"/>
              <a:t>NOT just check lists and guidelines</a:t>
            </a:r>
          </a:p>
          <a:p>
            <a:pPr lvl="1"/>
            <a:r>
              <a:rPr lang="en-US" altLang="en-US" smtClean="0"/>
              <a:t>NOT: using oneself as model for design</a:t>
            </a:r>
          </a:p>
          <a:p>
            <a:pPr lvl="1"/>
            <a:r>
              <a:rPr lang="en-US" altLang="en-US" smtClean="0"/>
              <a:t>NOT just common sense</a:t>
            </a:r>
          </a:p>
        </p:txBody>
      </p:sp>
      <p:sp>
        <p:nvSpPr>
          <p:cNvPr id="37892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D2CCEF-CE67-4CDC-8BCA-3CFA74915C94}" type="slidenum">
              <a:rPr lang="en-US" altLang="en-US">
                <a:solidFill>
                  <a:schemeClr val="tx2"/>
                </a:solidFill>
              </a:rPr>
              <a:pPr eaLnBrk="1" hangingPunct="1"/>
              <a:t>5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01059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Human Factors: Characteristics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smtClean="0"/>
              <a:t>Early 1900’s: Frank and Lilian Gilbreth: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smtClean="0"/>
              <a:t>Design of workstations for disabled (e.g. surgery)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smtClean="0"/>
              <a:t>After WWII (1945): HF profession was born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smtClean="0"/>
              <a:t>1949: HF books, publications, conferences, e.g.: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i="1" smtClean="0"/>
              <a:t>HF in Engineering Design</a:t>
            </a:r>
            <a:r>
              <a:rPr lang="en-US" altLang="en-US" sz="2100" smtClean="0"/>
              <a:t>, 1949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i="1" smtClean="0"/>
              <a:t>HF Society</a:t>
            </a:r>
            <a:r>
              <a:rPr lang="en-US" altLang="en-US" sz="2100" smtClean="0"/>
              <a:t> (largest HF professional group), 1957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smtClean="0"/>
              <a:t>1960-80: emphasis moved from military to industry: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smtClean="0"/>
              <a:t>Pharmaceuticals, computers, cars, etc.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smtClean="0"/>
              <a:t>1980-90: HF in PC revolution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smtClean="0"/>
              <a:t>“ergonomically-designed” equipment, software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smtClean="0"/>
              <a:t>HF in the office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smtClean="0"/>
              <a:t>Disasters caused due to HF considerations</a:t>
            </a:r>
          </a:p>
          <a:p>
            <a:pPr marL="1005840" lvl="2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sz="1900" smtClean="0"/>
              <a:t>e.g. Chernobyl, Soviet Union, 1986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smtClean="0"/>
              <a:t>HF in forensics (injury litigations, defective designs)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smtClean="0"/>
              <a:t>&gt;1990’s: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smtClean="0"/>
              <a:t>Medical devices, devices for elderly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smtClean="0"/>
              <a:t>OSHA ergonomic regulations</a:t>
            </a:r>
          </a:p>
        </p:txBody>
      </p:sp>
      <p:sp>
        <p:nvSpPr>
          <p:cNvPr id="38916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10615A-8B3F-4344-81FC-9D6BB25F85B8}" type="slidenum">
              <a:rPr lang="en-US" altLang="en-US">
                <a:solidFill>
                  <a:schemeClr val="tx2"/>
                </a:solidFill>
              </a:rPr>
              <a:pPr eaLnBrk="1" hangingPunct="1"/>
              <a:t>6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02083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Human Factors: History (US)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9939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/>
          <a:lstStyle/>
          <a:p>
            <a:r>
              <a:rPr lang="en-US" altLang="en-US" smtClean="0"/>
              <a:t>HF Society members:</a:t>
            </a:r>
          </a:p>
          <a:p>
            <a:pPr lvl="1"/>
            <a:r>
              <a:rPr lang="en-US" altLang="en-US" smtClean="0"/>
              <a:t>Psychology:		45.1%</a:t>
            </a:r>
          </a:p>
          <a:p>
            <a:pPr lvl="1"/>
            <a:r>
              <a:rPr lang="en-US" altLang="en-US" smtClean="0"/>
              <a:t>Engineering:		19.1%</a:t>
            </a:r>
          </a:p>
          <a:p>
            <a:endParaRPr lang="en-US" altLang="en-US" smtClean="0"/>
          </a:p>
          <a:p>
            <a:r>
              <a:rPr lang="en-US" altLang="en-US" smtClean="0"/>
              <a:t>People performing HF work (in general)</a:t>
            </a:r>
          </a:p>
          <a:p>
            <a:pPr lvl="1"/>
            <a:r>
              <a:rPr lang="en-US" altLang="en-US" smtClean="0"/>
              <a:t>Business (private):	74%</a:t>
            </a:r>
          </a:p>
          <a:p>
            <a:pPr lvl="1"/>
            <a:r>
              <a:rPr lang="en-US" altLang="en-US" smtClean="0"/>
              <a:t>Government:		15%</a:t>
            </a:r>
          </a:p>
          <a:p>
            <a:pPr lvl="1"/>
            <a:r>
              <a:rPr lang="en-US" altLang="en-US" smtClean="0"/>
              <a:t>Academia:		10%</a:t>
            </a:r>
          </a:p>
        </p:txBody>
      </p:sp>
      <p:sp>
        <p:nvSpPr>
          <p:cNvPr id="39940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D146A4-DD12-42B7-A1C2-74E7552FEC2E}" type="slidenum">
              <a:rPr lang="en-US" altLang="en-US">
                <a:solidFill>
                  <a:schemeClr val="tx2"/>
                </a:solidFill>
              </a:rPr>
              <a:pPr eaLnBrk="1" hangingPunct="1"/>
              <a:t>7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031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Human Factors: Profession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40963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300" smtClean="0"/>
              <a:t>System (Def</a:t>
            </a:r>
            <a:r>
              <a:rPr lang="en-US" altLang="en-US" sz="2300" baseline="30000" smtClean="0"/>
              <a:t>n</a:t>
            </a:r>
            <a:r>
              <a:rPr lang="en-US" altLang="en-US" sz="2300" smtClean="0"/>
              <a:t>):</a:t>
            </a:r>
          </a:p>
          <a:p>
            <a:pPr lvl="1">
              <a:lnSpc>
                <a:spcPct val="90000"/>
              </a:lnSpc>
            </a:pPr>
            <a:r>
              <a:rPr lang="en-US" altLang="en-US" sz="2100" smtClean="0"/>
              <a:t>“Entity that exists to carry out some purpose”</a:t>
            </a:r>
          </a:p>
          <a:p>
            <a:pPr lvl="1">
              <a:lnSpc>
                <a:spcPct val="90000"/>
              </a:lnSpc>
            </a:pPr>
            <a:r>
              <a:rPr lang="en-US" altLang="en-US" sz="2100" smtClean="0"/>
              <a:t>Components: humans, machines, other entities</a:t>
            </a:r>
          </a:p>
          <a:p>
            <a:pPr lvl="1">
              <a:lnSpc>
                <a:spcPct val="90000"/>
              </a:lnSpc>
            </a:pPr>
            <a:r>
              <a:rPr lang="en-US" altLang="en-US" sz="2100" smtClean="0"/>
              <a:t>Components must integrate to achieve purpose</a:t>
            </a:r>
            <a:br>
              <a:rPr lang="en-US" altLang="en-US" sz="2100" smtClean="0"/>
            </a:br>
            <a:r>
              <a:rPr lang="en-US" altLang="en-US" sz="2100" smtClean="0"/>
              <a:t>(i.e. not possible by independent components):</a:t>
            </a:r>
          </a:p>
          <a:p>
            <a:pPr lvl="2">
              <a:lnSpc>
                <a:spcPct val="90000"/>
              </a:lnSpc>
            </a:pPr>
            <a:r>
              <a:rPr lang="en-US" altLang="en-US" sz="1900" smtClean="0"/>
              <a:t>Find, understand, and analyze purpose</a:t>
            </a:r>
          </a:p>
          <a:p>
            <a:pPr lvl="2">
              <a:lnSpc>
                <a:spcPct val="90000"/>
              </a:lnSpc>
            </a:pPr>
            <a:r>
              <a:rPr lang="en-US" altLang="en-US" sz="1900" smtClean="0"/>
              <a:t>Design system parts</a:t>
            </a:r>
          </a:p>
          <a:p>
            <a:pPr lvl="2">
              <a:lnSpc>
                <a:spcPct val="90000"/>
              </a:lnSpc>
            </a:pPr>
            <a:r>
              <a:rPr lang="en-US" altLang="en-US" sz="1900" smtClean="0"/>
              <a:t>System must meet purpose</a:t>
            </a:r>
          </a:p>
          <a:p>
            <a:pPr>
              <a:lnSpc>
                <a:spcPct val="90000"/>
              </a:lnSpc>
            </a:pPr>
            <a:r>
              <a:rPr lang="en-US" altLang="en-US" sz="2300" smtClean="0">
                <a:ea typeface="Lucida Sans Unicode" pitchFamily="34" charset="0"/>
                <a:cs typeface="Lucida Sans Unicode" pitchFamily="34" charset="0"/>
              </a:rPr>
              <a:t>Machine (Def</a:t>
            </a:r>
            <a:r>
              <a:rPr lang="en-US" altLang="en-US" sz="2300" baseline="30000" smtClean="0">
                <a:ea typeface="Lucida Sans Unicode" pitchFamily="34" charset="0"/>
                <a:cs typeface="Lucida Sans Unicode" pitchFamily="34" charset="0"/>
              </a:rPr>
              <a:t>n</a:t>
            </a:r>
            <a:r>
              <a:rPr lang="en-US" altLang="en-US" sz="2300" smtClean="0">
                <a:ea typeface="Lucida Sans Unicode" pitchFamily="34" charset="0"/>
                <a:cs typeface="Lucida Sans Unicode" pitchFamily="34" charset="0"/>
              </a:rPr>
              <a:t>):</a:t>
            </a:r>
          </a:p>
          <a:p>
            <a:pPr lvl="1">
              <a:lnSpc>
                <a:spcPct val="90000"/>
              </a:lnSpc>
            </a:pPr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Physical object, device, equipment, or facility</a:t>
            </a:r>
          </a:p>
          <a:p>
            <a:pPr lvl="1">
              <a:lnSpc>
                <a:spcPct val="90000"/>
              </a:lnSpc>
            </a:pPr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used to perform an activity</a:t>
            </a:r>
          </a:p>
          <a:p>
            <a:pPr>
              <a:lnSpc>
                <a:spcPct val="90000"/>
              </a:lnSpc>
            </a:pPr>
            <a:r>
              <a:rPr lang="en-US" altLang="en-US" sz="2300" smtClean="0"/>
              <a:t>Human-Machine system (Def</a:t>
            </a:r>
            <a:r>
              <a:rPr lang="en-US" altLang="en-US" sz="2300" baseline="30000" smtClean="0"/>
              <a:t>n</a:t>
            </a:r>
            <a:r>
              <a:rPr lang="en-US" altLang="en-US" sz="2300" smtClean="0"/>
              <a:t>):</a:t>
            </a:r>
          </a:p>
          <a:p>
            <a:pPr lvl="1">
              <a:lnSpc>
                <a:spcPct val="90000"/>
              </a:lnSpc>
            </a:pPr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≥1 Human + ≥1 physical component </a:t>
            </a:r>
          </a:p>
          <a:p>
            <a:pPr lvl="1">
              <a:lnSpc>
                <a:spcPct val="90000"/>
              </a:lnSpc>
            </a:pPr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Interaction using given input/command</a:t>
            </a:r>
          </a:p>
          <a:p>
            <a:pPr lvl="1">
              <a:lnSpc>
                <a:spcPct val="90000"/>
              </a:lnSpc>
            </a:pPr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Result: desired output</a:t>
            </a:r>
          </a:p>
          <a:p>
            <a:pPr lvl="1">
              <a:lnSpc>
                <a:spcPct val="90000"/>
              </a:lnSpc>
            </a:pPr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e.g. man + nail + hammer to hang picture on wall</a:t>
            </a:r>
          </a:p>
          <a:p>
            <a:pPr lvl="1">
              <a:lnSpc>
                <a:spcPct val="90000"/>
              </a:lnSpc>
            </a:pPr>
            <a:r>
              <a:rPr lang="en-US" altLang="en-US" sz="2100" i="1" smtClean="0">
                <a:ea typeface="Lucida Sans Unicode" pitchFamily="34" charset="0"/>
                <a:cs typeface="Lucida Sans Unicode" pitchFamily="34" charset="0"/>
              </a:rPr>
              <a:t>See Figure 1-1, pp. 15 (Sanders and McCormick)</a:t>
            </a:r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E3BC06-7125-424B-B50B-C99E808BDEAB}" type="slidenum">
              <a:rPr lang="en-US" altLang="en-US">
                <a:solidFill>
                  <a:schemeClr val="tx2"/>
                </a:solidFill>
              </a:rPr>
              <a:pPr eaLnBrk="1" hangingPunct="1"/>
              <a:t>8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04131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Human-Machine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41987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/>
          <a:lstStyle/>
          <a:p>
            <a:r>
              <a:rPr lang="en-US" altLang="en-US" smtClean="0"/>
              <a:t>Types of HM systems:</a:t>
            </a:r>
          </a:p>
          <a:p>
            <a:pPr lvl="1"/>
            <a:r>
              <a:rPr lang="en-US" altLang="en-US" b="1" smtClean="0"/>
              <a:t>Manual systems</a:t>
            </a:r>
            <a:r>
              <a:rPr lang="en-US" altLang="en-US" smtClean="0"/>
              <a:t>:</a:t>
            </a:r>
          </a:p>
          <a:p>
            <a:pPr lvl="2"/>
            <a:r>
              <a:rPr lang="en-US" altLang="en-US" smtClean="0"/>
              <a:t>operator + hand tools + physical energy</a:t>
            </a:r>
          </a:p>
          <a:p>
            <a:pPr lvl="1"/>
            <a:r>
              <a:rPr lang="en-US" altLang="en-US" b="1" smtClean="0"/>
              <a:t>Mechanical systems</a:t>
            </a:r>
            <a:r>
              <a:rPr lang="en-US" altLang="en-US" smtClean="0"/>
              <a:t> (AKA semiautomatic systems):</a:t>
            </a:r>
          </a:p>
          <a:p>
            <a:pPr lvl="2"/>
            <a:r>
              <a:rPr lang="en-US" altLang="en-US" smtClean="0"/>
              <a:t>operator (control) + integrated physical parts</a:t>
            </a:r>
            <a:br>
              <a:rPr lang="en-US" altLang="en-US" smtClean="0"/>
            </a:br>
            <a:r>
              <a:rPr lang="en-US" altLang="en-US" smtClean="0"/>
              <a:t>e.g. powered machine tools</a:t>
            </a:r>
          </a:p>
          <a:p>
            <a:pPr lvl="1"/>
            <a:r>
              <a:rPr lang="en-US" altLang="en-US" b="1" smtClean="0"/>
              <a:t>Automated systems</a:t>
            </a:r>
            <a:r>
              <a:rPr lang="en-US" altLang="en-US" smtClean="0"/>
              <a:t>:</a:t>
            </a:r>
          </a:p>
          <a:p>
            <a:pPr lvl="2"/>
            <a:r>
              <a:rPr lang="en-US" altLang="en-US" smtClean="0"/>
              <a:t>little or no human intervention (e.g. Robot)</a:t>
            </a:r>
          </a:p>
          <a:p>
            <a:pPr lvl="2"/>
            <a:r>
              <a:rPr lang="en-US" altLang="en-US" smtClean="0"/>
              <a:t>Human: installs programs, reprograms, maintains, etc.</a:t>
            </a:r>
          </a:p>
          <a:p>
            <a:pPr lvl="1">
              <a:buFont typeface="Verdana" pitchFamily="34" charset="0"/>
              <a:buNone/>
            </a:pPr>
            <a:r>
              <a:rPr lang="en-US" altLang="en-US" smtClean="0"/>
              <a:t>Consider broomstick vs vacuum vs Roomba</a:t>
            </a:r>
            <a:r>
              <a:rPr lang="en-US" altLang="en-US" baseline="30000" smtClean="0"/>
              <a:t>TM</a:t>
            </a:r>
            <a:endParaRPr lang="en-US" altLang="en-US" smtClean="0"/>
          </a:p>
        </p:txBody>
      </p:sp>
      <p:sp>
        <p:nvSpPr>
          <p:cNvPr id="4198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AA509A-C761-4A1B-9A3B-DBF2DB43A739}" type="slidenum">
              <a:rPr lang="en-US" altLang="en-US">
                <a:solidFill>
                  <a:schemeClr val="tx2"/>
                </a:solidFill>
              </a:rPr>
              <a:pPr eaLnBrk="1" hangingPunct="1"/>
              <a:t>9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05155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Cont. Human-Machine Systems</a:t>
            </a:r>
          </a:p>
        </p:txBody>
      </p:sp>
      <p:pic>
        <p:nvPicPr>
          <p:cNvPr id="41990" name="Picture 5" descr="bro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430518">
            <a:off x="1690688" y="4494213"/>
            <a:ext cx="6985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1" name="Picture 6" descr="Shark-Vacuum-Clea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7625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2" name="Picture 7" descr="Roomb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756150"/>
            <a:ext cx="2305050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2_Concourse">
  <a:themeElements>
    <a:clrScheme name="2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2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2156</TotalTime>
  <Words>815</Words>
  <Application>Microsoft Office PowerPoint</Application>
  <PresentationFormat>On-screen Show (4:3)</PresentationFormat>
  <Paragraphs>218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Lucida Sans Unicode</vt:lpstr>
      <vt:lpstr>Wingdings 3</vt:lpstr>
      <vt:lpstr>Verdana</vt:lpstr>
      <vt:lpstr>Wingdings 2</vt:lpstr>
      <vt:lpstr>Calibri</vt:lpstr>
      <vt:lpstr>Constantia</vt:lpstr>
      <vt:lpstr>2_Concourse</vt:lpstr>
      <vt:lpstr>9_Concourse</vt:lpstr>
      <vt:lpstr>Paper</vt:lpstr>
      <vt:lpstr>King Saud University   College of Engineering  IE – 341: “Human Factors Engineering”  Fall – 2015 (1st Semester 1436-7H)</vt:lpstr>
      <vt:lpstr>Human Factors: Overview</vt:lpstr>
      <vt:lpstr>Cont. Human Factors: Overview</vt:lpstr>
      <vt:lpstr>Human factors, definitions</vt:lpstr>
      <vt:lpstr>Human Factors: Characteristics</vt:lpstr>
      <vt:lpstr>Human Factors: History (US)</vt:lpstr>
      <vt:lpstr>Human Factors: Profession</vt:lpstr>
      <vt:lpstr>Human-Machine Systems</vt:lpstr>
      <vt:lpstr>Cont. Human-Machine Systems</vt:lpstr>
      <vt:lpstr>HM System Characteristics</vt:lpstr>
      <vt:lpstr>HM System Characteristics</vt:lpstr>
      <vt:lpstr>Cont. HM System Characteristics</vt:lpstr>
      <vt:lpstr>Types of HM Systems</vt:lpstr>
      <vt:lpstr>System Reliability</vt:lpstr>
      <vt:lpstr>System Rel.: Components in Series</vt:lpstr>
      <vt:lpstr>System Rel: Components in Parallel</vt:lpstr>
    </vt:vector>
  </TitlesOfParts>
  <Company>IMedia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IMedia</dc:creator>
  <cp:lastModifiedBy>User</cp:lastModifiedBy>
  <cp:revision>310</cp:revision>
  <cp:lastPrinted>2012-09-11T18:13:07Z</cp:lastPrinted>
  <dcterms:created xsi:type="dcterms:W3CDTF">2008-11-10T19:40:45Z</dcterms:created>
  <dcterms:modified xsi:type="dcterms:W3CDTF">2015-08-25T12:38:55Z</dcterms:modified>
</cp:coreProperties>
</file>