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removePersonalInfoOnSave="1" saveSubsetFonts="1">
  <p:sldMasterIdLst>
    <p:sldMasterId id="2147483673" r:id="rId1"/>
  </p:sldMasterIdLst>
  <p:notesMasterIdLst>
    <p:notesMasterId r:id="rId39"/>
  </p:notesMasterIdLst>
  <p:sldIdLst>
    <p:sldId id="256" r:id="rId2"/>
    <p:sldId id="298" r:id="rId3"/>
    <p:sldId id="258" r:id="rId4"/>
    <p:sldId id="257" r:id="rId5"/>
    <p:sldId id="259" r:id="rId6"/>
    <p:sldId id="263" r:id="rId7"/>
    <p:sldId id="297" r:id="rId8"/>
    <p:sldId id="260" r:id="rId9"/>
    <p:sldId id="261" r:id="rId10"/>
    <p:sldId id="264" r:id="rId11"/>
    <p:sldId id="265" r:id="rId12"/>
    <p:sldId id="262" r:id="rId13"/>
    <p:sldId id="266" r:id="rId14"/>
    <p:sldId id="267" r:id="rId15"/>
    <p:sldId id="268" r:id="rId16"/>
    <p:sldId id="269" r:id="rId17"/>
    <p:sldId id="295" r:id="rId18"/>
    <p:sldId id="273" r:id="rId19"/>
    <p:sldId id="274" r:id="rId20"/>
    <p:sldId id="275" r:id="rId21"/>
    <p:sldId id="278" r:id="rId22"/>
    <p:sldId id="279" r:id="rId23"/>
    <p:sldId id="281" r:id="rId24"/>
    <p:sldId id="282" r:id="rId25"/>
    <p:sldId id="283" r:id="rId26"/>
    <p:sldId id="284" r:id="rId27"/>
    <p:sldId id="287" r:id="rId28"/>
    <p:sldId id="286" r:id="rId29"/>
    <p:sldId id="289" r:id="rId30"/>
    <p:sldId id="290" r:id="rId31"/>
    <p:sldId id="291" r:id="rId32"/>
    <p:sldId id="292" r:id="rId33"/>
    <p:sldId id="293" r:id="rId34"/>
    <p:sldId id="270" r:id="rId35"/>
    <p:sldId id="272" r:id="rId36"/>
    <p:sldId id="277" r:id="rId37"/>
    <p:sldId id="280" r:id="rId3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الكاتب" initials="ا" lastIdx="2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466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ithraa.sa/" TargetMode="External"/><Relationship Id="rId1" Type="http://schemas.openxmlformats.org/officeDocument/2006/relationships/hyperlink" Target="mailto:info@ithraa.sa" TargetMode="Externa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hraa.sa/" TargetMode="External"/><Relationship Id="rId2" Type="http://schemas.openxmlformats.org/officeDocument/2006/relationships/image" Target="../media/image3.png"/><Relationship Id="rId1" Type="http://schemas.openxmlformats.org/officeDocument/2006/relationships/hyperlink" Target="mailto:info@ithraa.sa" TargetMode="Externa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50CFA6-18E7-4367-8F7F-3A331265E736}" type="doc">
      <dgm:prSet loTypeId="urn:microsoft.com/office/officeart/2005/8/layout/vList3" loCatId="picture" qsTypeId="urn:microsoft.com/office/officeart/2005/8/quickstyle/simple1" qsCatId="simple" csTypeId="urn:microsoft.com/office/officeart/2005/8/colors/accent0_1" csCatId="mainScheme" phldr="1"/>
      <dgm:spPr/>
    </dgm:pt>
    <dgm:pt modelId="{C6A00128-9B3C-414E-89CB-43EE913D584F}">
      <dgm:prSet phldrT="[نص]"/>
      <dgm:spPr>
        <a:noFill/>
        <a:ln>
          <a:solidFill>
            <a:schemeClr val="tx1">
              <a:lumMod val="40000"/>
              <a:lumOff val="60000"/>
            </a:schemeClr>
          </a:solidFill>
        </a:ln>
      </dgm:spPr>
      <dgm:t>
        <a:bodyPr/>
        <a:lstStyle/>
        <a:p>
          <a:pPr rtl="1"/>
          <a:r>
            <a:rPr lang="en-US" dirty="0" smtClean="0">
              <a:hlinkClick xmlns:r="http://schemas.openxmlformats.org/officeDocument/2006/relationships" r:id="rId1"/>
            </a:rPr>
            <a:t>info@ithraa.sa</a:t>
          </a:r>
          <a:endParaRPr lang="ar-SA" dirty="0"/>
        </a:p>
      </dgm:t>
    </dgm:pt>
    <dgm:pt modelId="{4D322025-12A1-4CB9-A793-C9C3C9D0C681}" type="parTrans" cxnId="{779799F0-465D-43EC-A52F-8DB836D96479}">
      <dgm:prSet/>
      <dgm:spPr/>
      <dgm:t>
        <a:bodyPr/>
        <a:lstStyle/>
        <a:p>
          <a:pPr rtl="1"/>
          <a:endParaRPr lang="ar-SA"/>
        </a:p>
      </dgm:t>
    </dgm:pt>
    <dgm:pt modelId="{7B9772CA-89E3-40D3-9CE4-D6435E278040}" type="sibTrans" cxnId="{779799F0-465D-43EC-A52F-8DB836D96479}">
      <dgm:prSet/>
      <dgm:spPr/>
      <dgm:t>
        <a:bodyPr/>
        <a:lstStyle/>
        <a:p>
          <a:pPr rtl="1"/>
          <a:endParaRPr lang="ar-SA"/>
        </a:p>
      </dgm:t>
    </dgm:pt>
    <dgm:pt modelId="{8B1AC4EC-26A5-47AB-9630-8619A59F49BC}">
      <dgm:prSet phldrT="[نص]"/>
      <dgm:spPr>
        <a:noFill/>
        <a:ln>
          <a:solidFill>
            <a:schemeClr val="tx1">
              <a:lumMod val="40000"/>
              <a:lumOff val="60000"/>
            </a:schemeClr>
          </a:solidFill>
        </a:ln>
      </dgm:spPr>
      <dgm:t>
        <a:bodyPr/>
        <a:lstStyle/>
        <a:p>
          <a:pPr rtl="1"/>
          <a:r>
            <a:rPr lang="en-US" dirty="0" smtClean="0">
              <a:hlinkClick xmlns:r="http://schemas.openxmlformats.org/officeDocument/2006/relationships" r:id="rId2"/>
            </a:rPr>
            <a:t>www.ithraa.sa</a:t>
          </a:r>
          <a:endParaRPr lang="ar-SA" dirty="0"/>
        </a:p>
      </dgm:t>
    </dgm:pt>
    <dgm:pt modelId="{6516C4EA-FA50-4167-844A-78EDDC3F31C7}" type="parTrans" cxnId="{61F8F717-C191-4566-933D-536FDB6D039B}">
      <dgm:prSet/>
      <dgm:spPr/>
      <dgm:t>
        <a:bodyPr/>
        <a:lstStyle/>
        <a:p>
          <a:pPr rtl="1"/>
          <a:endParaRPr lang="ar-SA"/>
        </a:p>
      </dgm:t>
    </dgm:pt>
    <dgm:pt modelId="{7F90E9FC-293C-4BE8-A00D-D563F2F1255F}" type="sibTrans" cxnId="{61F8F717-C191-4566-933D-536FDB6D039B}">
      <dgm:prSet/>
      <dgm:spPr/>
      <dgm:t>
        <a:bodyPr/>
        <a:lstStyle/>
        <a:p>
          <a:pPr rtl="1"/>
          <a:endParaRPr lang="ar-SA"/>
        </a:p>
      </dgm:t>
    </dgm:pt>
    <dgm:pt modelId="{A6533701-88EC-47DA-9417-57EEA9E138DC}">
      <dgm:prSet phldrT="[نص]"/>
      <dgm:spPr>
        <a:noFill/>
        <a:ln>
          <a:solidFill>
            <a:schemeClr val="tx1">
              <a:lumMod val="40000"/>
              <a:lumOff val="60000"/>
            </a:schemeClr>
          </a:solidFill>
        </a:ln>
      </dgm:spPr>
      <dgm:t>
        <a:bodyPr/>
        <a:lstStyle/>
        <a:p>
          <a:pPr rtl="1"/>
          <a:r>
            <a:rPr lang="en-US" dirty="0" smtClean="0"/>
            <a:t>+96611445200</a:t>
          </a:r>
          <a:endParaRPr lang="ar-SA" dirty="0" smtClean="0"/>
        </a:p>
      </dgm:t>
    </dgm:pt>
    <dgm:pt modelId="{462A36CB-44EB-42B4-BE8E-C5970698D5A6}" type="parTrans" cxnId="{69BD8A26-68CC-4214-A7DF-7B8A38C45ED9}">
      <dgm:prSet/>
      <dgm:spPr/>
      <dgm:t>
        <a:bodyPr/>
        <a:lstStyle/>
        <a:p>
          <a:pPr rtl="1"/>
          <a:endParaRPr lang="ar-SA"/>
        </a:p>
      </dgm:t>
    </dgm:pt>
    <dgm:pt modelId="{578E9722-DE75-4803-9613-FBF1AA506179}" type="sibTrans" cxnId="{69BD8A26-68CC-4214-A7DF-7B8A38C45ED9}">
      <dgm:prSet/>
      <dgm:spPr/>
      <dgm:t>
        <a:bodyPr/>
        <a:lstStyle/>
        <a:p>
          <a:pPr rtl="1"/>
          <a:endParaRPr lang="ar-SA"/>
        </a:p>
      </dgm:t>
    </dgm:pt>
    <dgm:pt modelId="{62D5C486-A219-4072-8A00-C6A8E77A30A9}">
      <dgm:prSet phldrT="[نص]"/>
      <dgm:spPr>
        <a:noFill/>
        <a:ln>
          <a:solidFill>
            <a:schemeClr val="tx1">
              <a:lumMod val="40000"/>
              <a:lumOff val="60000"/>
            </a:schemeClr>
          </a:solidFill>
        </a:ln>
      </dgm:spPr>
      <dgm:t>
        <a:bodyPr/>
        <a:lstStyle/>
        <a:p>
          <a:pPr rtl="1"/>
          <a:r>
            <a:rPr lang="en-US" dirty="0" smtClean="0"/>
            <a:t>+966504842744</a:t>
          </a:r>
          <a:endParaRPr lang="ar-SA" dirty="0" smtClean="0"/>
        </a:p>
      </dgm:t>
    </dgm:pt>
    <dgm:pt modelId="{07BBB6AF-3B36-4132-8F8F-F11DD4C9032B}" type="parTrans" cxnId="{E2BCF638-8CB7-4050-BC20-63FD1850C0B9}">
      <dgm:prSet/>
      <dgm:spPr/>
      <dgm:t>
        <a:bodyPr/>
        <a:lstStyle/>
        <a:p>
          <a:pPr rtl="1"/>
          <a:endParaRPr lang="ar-SA"/>
        </a:p>
      </dgm:t>
    </dgm:pt>
    <dgm:pt modelId="{7F54A0B9-ECF8-4D15-9781-0FD22D6D9642}" type="sibTrans" cxnId="{E2BCF638-8CB7-4050-BC20-63FD1850C0B9}">
      <dgm:prSet/>
      <dgm:spPr/>
      <dgm:t>
        <a:bodyPr/>
        <a:lstStyle/>
        <a:p>
          <a:pPr rtl="1"/>
          <a:endParaRPr lang="ar-SA"/>
        </a:p>
      </dgm:t>
    </dgm:pt>
    <dgm:pt modelId="{18DC2CC3-3E48-4775-AAD3-76E2DCF27FBF}" type="pres">
      <dgm:prSet presAssocID="{4750CFA6-18E7-4367-8F7F-3A331265E736}" presName="linearFlow" presStyleCnt="0">
        <dgm:presLayoutVars>
          <dgm:dir/>
          <dgm:resizeHandles val="exact"/>
        </dgm:presLayoutVars>
      </dgm:prSet>
      <dgm:spPr/>
    </dgm:pt>
    <dgm:pt modelId="{64CE93EB-FB6A-4E17-BFA0-44E440EC3FF2}" type="pres">
      <dgm:prSet presAssocID="{C6A00128-9B3C-414E-89CB-43EE913D584F}" presName="composite" presStyleCnt="0"/>
      <dgm:spPr/>
    </dgm:pt>
    <dgm:pt modelId="{3A266D51-8B78-4DBF-8A20-3DD002A026FD}" type="pres">
      <dgm:prSet presAssocID="{C6A00128-9B3C-414E-89CB-43EE913D584F}" presName="imgShp" presStyleLbl="fgImgPlace1" presStyleIdx="0" presStyleCnt="4" custLinFactNeighborX="-53388" custLinFactNeighborY="-1263"/>
      <dgm:spPr>
        <a:blipFill rotWithShape="1">
          <a:blip xmlns:r="http://schemas.openxmlformats.org/officeDocument/2006/relationships" r:embed="rId3"/>
          <a:stretch>
            <a:fillRect/>
          </a:stretch>
        </a:blipFill>
        <a:ln>
          <a:noFill/>
        </a:ln>
      </dgm:spPr>
    </dgm:pt>
    <dgm:pt modelId="{C08AB0FB-9171-47D6-8DAE-B77B5B2F993A}" type="pres">
      <dgm:prSet presAssocID="{C6A00128-9B3C-414E-89CB-43EE913D584F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6277F80-006C-4095-A191-785FD0BF7CE6}" type="pres">
      <dgm:prSet presAssocID="{7B9772CA-89E3-40D3-9CE4-D6435E278040}" presName="spacing" presStyleCnt="0"/>
      <dgm:spPr/>
    </dgm:pt>
    <dgm:pt modelId="{E9021795-81A9-4458-AC65-9BC41E0B28EE}" type="pres">
      <dgm:prSet presAssocID="{8B1AC4EC-26A5-47AB-9630-8619A59F49BC}" presName="composite" presStyleCnt="0"/>
      <dgm:spPr/>
    </dgm:pt>
    <dgm:pt modelId="{6EC66202-D8B6-4801-BE88-402AB0E4D843}" type="pres">
      <dgm:prSet presAssocID="{8B1AC4EC-26A5-47AB-9630-8619A59F49BC}" presName="imgShp" presStyleLbl="fgImgPlace1" presStyleIdx="1" presStyleCnt="4" custScaleX="98674" custScaleY="92308" custLinFactNeighborX="-56834"/>
      <dgm:spPr>
        <a:blipFill rotWithShape="1">
          <a:blip xmlns:r="http://schemas.openxmlformats.org/officeDocument/2006/relationships" r:embed="rId4"/>
          <a:stretch>
            <a:fillRect/>
          </a:stretch>
        </a:blipFill>
        <a:ln>
          <a:noFill/>
        </a:ln>
      </dgm:spPr>
    </dgm:pt>
    <dgm:pt modelId="{D093805D-5D44-49D9-A787-F2704F54B745}" type="pres">
      <dgm:prSet presAssocID="{8B1AC4EC-26A5-47AB-9630-8619A59F49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5FD7982-6F1F-462B-974E-93DF4D644266}" type="pres">
      <dgm:prSet presAssocID="{7F90E9FC-293C-4BE8-A00D-D563F2F1255F}" presName="spacing" presStyleCnt="0"/>
      <dgm:spPr/>
    </dgm:pt>
    <dgm:pt modelId="{F4E5AA13-4221-4571-AFD2-557B13B2C1ED}" type="pres">
      <dgm:prSet presAssocID="{62D5C486-A219-4072-8A00-C6A8E77A30A9}" presName="composite" presStyleCnt="0"/>
      <dgm:spPr/>
    </dgm:pt>
    <dgm:pt modelId="{3B7BF556-52AF-4F55-A4A6-517FD04E98F0}" type="pres">
      <dgm:prSet presAssocID="{62D5C486-A219-4072-8A00-C6A8E77A30A9}" presName="imgShp" presStyleLbl="fgImgPlace1" presStyleIdx="2" presStyleCnt="4" custLinFactNeighborX="-56171" custLinFactNeighborY="2411"/>
      <dgm:spPr>
        <a:blipFill rotWithShape="1">
          <a:blip xmlns:r="http://schemas.openxmlformats.org/officeDocument/2006/relationships" r:embed="rId5"/>
          <a:stretch>
            <a:fillRect/>
          </a:stretch>
        </a:blipFill>
        <a:ln>
          <a:noFill/>
        </a:ln>
      </dgm:spPr>
    </dgm:pt>
    <dgm:pt modelId="{2F4C5AD6-8AEF-4ABC-9BB9-62203700E88F}" type="pres">
      <dgm:prSet presAssocID="{62D5C486-A219-4072-8A00-C6A8E77A30A9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E9B19F3-5B7D-4D30-94BE-AD2D1CAF6148}" type="pres">
      <dgm:prSet presAssocID="{7F54A0B9-ECF8-4D15-9781-0FD22D6D9642}" presName="spacing" presStyleCnt="0"/>
      <dgm:spPr/>
    </dgm:pt>
    <dgm:pt modelId="{90BE99A2-08EA-4CB4-B5A8-47C7EBE87148}" type="pres">
      <dgm:prSet presAssocID="{A6533701-88EC-47DA-9417-57EEA9E138DC}" presName="composite" presStyleCnt="0"/>
      <dgm:spPr/>
    </dgm:pt>
    <dgm:pt modelId="{04CDECD1-8D9E-48B5-8474-E93308076255}" type="pres">
      <dgm:prSet presAssocID="{A6533701-88EC-47DA-9417-57EEA9E138DC}" presName="imgShp" presStyleLbl="fgImgPlace1" presStyleIdx="3" presStyleCnt="4" custScaleX="87305" custScaleY="80520" custLinFactNeighborX="-46494" custLinFactNeighborY="0"/>
      <dgm:spPr>
        <a:blipFill rotWithShape="1">
          <a:blip xmlns:r="http://schemas.openxmlformats.org/officeDocument/2006/relationships" r:embed="rId6"/>
          <a:stretch>
            <a:fillRect/>
          </a:stretch>
        </a:blipFill>
        <a:ln>
          <a:noFill/>
        </a:ln>
      </dgm:spPr>
    </dgm:pt>
    <dgm:pt modelId="{3658A97F-1BC6-43EE-9761-C4A585E74DC0}" type="pres">
      <dgm:prSet presAssocID="{A6533701-88EC-47DA-9417-57EEA9E138DC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D7486D12-9206-4B02-9CCA-39F590656B9B}" type="presOf" srcId="{C6A00128-9B3C-414E-89CB-43EE913D584F}" destId="{C08AB0FB-9171-47D6-8DAE-B77B5B2F993A}" srcOrd="0" destOrd="0" presId="urn:microsoft.com/office/officeart/2005/8/layout/vList3"/>
    <dgm:cxn modelId="{61F8F717-C191-4566-933D-536FDB6D039B}" srcId="{4750CFA6-18E7-4367-8F7F-3A331265E736}" destId="{8B1AC4EC-26A5-47AB-9630-8619A59F49BC}" srcOrd="1" destOrd="0" parTransId="{6516C4EA-FA50-4167-844A-78EDDC3F31C7}" sibTransId="{7F90E9FC-293C-4BE8-A00D-D563F2F1255F}"/>
    <dgm:cxn modelId="{9C3A04A9-6029-4607-9F1C-D28FD4C72CDE}" type="presOf" srcId="{4750CFA6-18E7-4367-8F7F-3A331265E736}" destId="{18DC2CC3-3E48-4775-AAD3-76E2DCF27FBF}" srcOrd="0" destOrd="0" presId="urn:microsoft.com/office/officeart/2005/8/layout/vList3"/>
    <dgm:cxn modelId="{DFB9F450-534E-41A3-BC11-726C892AD846}" type="presOf" srcId="{62D5C486-A219-4072-8A00-C6A8E77A30A9}" destId="{2F4C5AD6-8AEF-4ABC-9BB9-62203700E88F}" srcOrd="0" destOrd="0" presId="urn:microsoft.com/office/officeart/2005/8/layout/vList3"/>
    <dgm:cxn modelId="{E2BCF638-8CB7-4050-BC20-63FD1850C0B9}" srcId="{4750CFA6-18E7-4367-8F7F-3A331265E736}" destId="{62D5C486-A219-4072-8A00-C6A8E77A30A9}" srcOrd="2" destOrd="0" parTransId="{07BBB6AF-3B36-4132-8F8F-F11DD4C9032B}" sibTransId="{7F54A0B9-ECF8-4D15-9781-0FD22D6D9642}"/>
    <dgm:cxn modelId="{779799F0-465D-43EC-A52F-8DB836D96479}" srcId="{4750CFA6-18E7-4367-8F7F-3A331265E736}" destId="{C6A00128-9B3C-414E-89CB-43EE913D584F}" srcOrd="0" destOrd="0" parTransId="{4D322025-12A1-4CB9-A793-C9C3C9D0C681}" sibTransId="{7B9772CA-89E3-40D3-9CE4-D6435E278040}"/>
    <dgm:cxn modelId="{69BD8A26-68CC-4214-A7DF-7B8A38C45ED9}" srcId="{4750CFA6-18E7-4367-8F7F-3A331265E736}" destId="{A6533701-88EC-47DA-9417-57EEA9E138DC}" srcOrd="3" destOrd="0" parTransId="{462A36CB-44EB-42B4-BE8E-C5970698D5A6}" sibTransId="{578E9722-DE75-4803-9613-FBF1AA506179}"/>
    <dgm:cxn modelId="{6A4DC5E9-793C-4594-870B-12DBA6B1E13E}" type="presOf" srcId="{A6533701-88EC-47DA-9417-57EEA9E138DC}" destId="{3658A97F-1BC6-43EE-9761-C4A585E74DC0}" srcOrd="0" destOrd="0" presId="urn:microsoft.com/office/officeart/2005/8/layout/vList3"/>
    <dgm:cxn modelId="{BC2D7DC5-8415-430C-91E2-ECDB95DAFD38}" type="presOf" srcId="{8B1AC4EC-26A5-47AB-9630-8619A59F49BC}" destId="{D093805D-5D44-49D9-A787-F2704F54B745}" srcOrd="0" destOrd="0" presId="urn:microsoft.com/office/officeart/2005/8/layout/vList3"/>
    <dgm:cxn modelId="{E1A101F7-CF6A-4761-8CBA-92F70D0AFC3E}" type="presParOf" srcId="{18DC2CC3-3E48-4775-AAD3-76E2DCF27FBF}" destId="{64CE93EB-FB6A-4E17-BFA0-44E440EC3FF2}" srcOrd="0" destOrd="0" presId="urn:microsoft.com/office/officeart/2005/8/layout/vList3"/>
    <dgm:cxn modelId="{4FAE075A-DCAC-46E9-B8CD-4C97A7F0811D}" type="presParOf" srcId="{64CE93EB-FB6A-4E17-BFA0-44E440EC3FF2}" destId="{3A266D51-8B78-4DBF-8A20-3DD002A026FD}" srcOrd="0" destOrd="0" presId="urn:microsoft.com/office/officeart/2005/8/layout/vList3"/>
    <dgm:cxn modelId="{CA0CDB62-F510-475F-9B44-B7C516290E85}" type="presParOf" srcId="{64CE93EB-FB6A-4E17-BFA0-44E440EC3FF2}" destId="{C08AB0FB-9171-47D6-8DAE-B77B5B2F993A}" srcOrd="1" destOrd="0" presId="urn:microsoft.com/office/officeart/2005/8/layout/vList3"/>
    <dgm:cxn modelId="{5F7A9593-0FD0-4245-B5E3-B475BD3225F3}" type="presParOf" srcId="{18DC2CC3-3E48-4775-AAD3-76E2DCF27FBF}" destId="{66277F80-006C-4095-A191-785FD0BF7CE6}" srcOrd="1" destOrd="0" presId="urn:microsoft.com/office/officeart/2005/8/layout/vList3"/>
    <dgm:cxn modelId="{727A214F-F572-4877-BEBF-72C848E56FA8}" type="presParOf" srcId="{18DC2CC3-3E48-4775-AAD3-76E2DCF27FBF}" destId="{E9021795-81A9-4458-AC65-9BC41E0B28EE}" srcOrd="2" destOrd="0" presId="urn:microsoft.com/office/officeart/2005/8/layout/vList3"/>
    <dgm:cxn modelId="{3E5BCA21-02F0-4C97-AE46-F949173004FB}" type="presParOf" srcId="{E9021795-81A9-4458-AC65-9BC41E0B28EE}" destId="{6EC66202-D8B6-4801-BE88-402AB0E4D843}" srcOrd="0" destOrd="0" presId="urn:microsoft.com/office/officeart/2005/8/layout/vList3"/>
    <dgm:cxn modelId="{F3EADC2A-3B5A-4521-BF55-D9498ED384C8}" type="presParOf" srcId="{E9021795-81A9-4458-AC65-9BC41E0B28EE}" destId="{D093805D-5D44-49D9-A787-F2704F54B745}" srcOrd="1" destOrd="0" presId="urn:microsoft.com/office/officeart/2005/8/layout/vList3"/>
    <dgm:cxn modelId="{3384E673-3B54-4CF8-B4CB-5BC69260F7F1}" type="presParOf" srcId="{18DC2CC3-3E48-4775-AAD3-76E2DCF27FBF}" destId="{D5FD7982-6F1F-462B-974E-93DF4D644266}" srcOrd="3" destOrd="0" presId="urn:microsoft.com/office/officeart/2005/8/layout/vList3"/>
    <dgm:cxn modelId="{766DBD18-6735-4F40-8B59-3116ED5BAE63}" type="presParOf" srcId="{18DC2CC3-3E48-4775-AAD3-76E2DCF27FBF}" destId="{F4E5AA13-4221-4571-AFD2-557B13B2C1ED}" srcOrd="4" destOrd="0" presId="urn:microsoft.com/office/officeart/2005/8/layout/vList3"/>
    <dgm:cxn modelId="{5E3D16B8-7674-4C9F-9BF2-D48752C7C490}" type="presParOf" srcId="{F4E5AA13-4221-4571-AFD2-557B13B2C1ED}" destId="{3B7BF556-52AF-4F55-A4A6-517FD04E98F0}" srcOrd="0" destOrd="0" presId="urn:microsoft.com/office/officeart/2005/8/layout/vList3"/>
    <dgm:cxn modelId="{A537175F-2F9A-4754-98C5-014E467F424D}" type="presParOf" srcId="{F4E5AA13-4221-4571-AFD2-557B13B2C1ED}" destId="{2F4C5AD6-8AEF-4ABC-9BB9-62203700E88F}" srcOrd="1" destOrd="0" presId="urn:microsoft.com/office/officeart/2005/8/layout/vList3"/>
    <dgm:cxn modelId="{86095B0F-D72F-403C-84F0-CC87B9CF07ED}" type="presParOf" srcId="{18DC2CC3-3E48-4775-AAD3-76E2DCF27FBF}" destId="{0E9B19F3-5B7D-4D30-94BE-AD2D1CAF6148}" srcOrd="5" destOrd="0" presId="urn:microsoft.com/office/officeart/2005/8/layout/vList3"/>
    <dgm:cxn modelId="{E00B0330-CC4A-4E8B-9F7E-FE1796848409}" type="presParOf" srcId="{18DC2CC3-3E48-4775-AAD3-76E2DCF27FBF}" destId="{90BE99A2-08EA-4CB4-B5A8-47C7EBE87148}" srcOrd="6" destOrd="0" presId="urn:microsoft.com/office/officeart/2005/8/layout/vList3"/>
    <dgm:cxn modelId="{2BEE659F-6371-4E35-8F4E-F373D415957F}" type="presParOf" srcId="{90BE99A2-08EA-4CB4-B5A8-47C7EBE87148}" destId="{04CDECD1-8D9E-48B5-8474-E93308076255}" srcOrd="0" destOrd="0" presId="urn:microsoft.com/office/officeart/2005/8/layout/vList3"/>
    <dgm:cxn modelId="{3C4F9681-4E2C-4734-90F5-F7FF8DC585E7}" type="presParOf" srcId="{90BE99A2-08EA-4CB4-B5A8-47C7EBE87148}" destId="{3658A97F-1BC6-43EE-9761-C4A585E74DC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8AB0FB-9171-47D6-8DAE-B77B5B2F993A}">
      <dsp:nvSpPr>
        <dsp:cNvPr id="0" name=""/>
        <dsp:cNvSpPr/>
      </dsp:nvSpPr>
      <dsp:spPr>
        <a:xfrm rot="10800000">
          <a:off x="894026" y="1359"/>
          <a:ext cx="2935866" cy="618163"/>
        </a:xfrm>
        <a:prstGeom prst="homePlate">
          <a:avLst/>
        </a:prstGeom>
        <a:noFill/>
        <a:ln w="12700" cap="flat" cmpd="sng" algn="ctr">
          <a:solidFill>
            <a:schemeClr val="tx1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2593" tIns="80010" rIns="149352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hlinkClick xmlns:r="http://schemas.openxmlformats.org/officeDocument/2006/relationships" r:id="rId1"/>
            </a:rPr>
            <a:t>info@ithraa.sa</a:t>
          </a:r>
          <a:endParaRPr lang="ar-SA" sz="2100" kern="1200" dirty="0"/>
        </a:p>
      </dsp:txBody>
      <dsp:txXfrm rot="10800000">
        <a:off x="1048567" y="1359"/>
        <a:ext cx="2781325" cy="618163"/>
      </dsp:txXfrm>
    </dsp:sp>
    <dsp:sp modelId="{3A266D51-8B78-4DBF-8A20-3DD002A026FD}">
      <dsp:nvSpPr>
        <dsp:cNvPr id="0" name=""/>
        <dsp:cNvSpPr/>
      </dsp:nvSpPr>
      <dsp:spPr>
        <a:xfrm>
          <a:off x="254919" y="0"/>
          <a:ext cx="618163" cy="618163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93805D-5D44-49D9-A787-F2704F54B745}">
      <dsp:nvSpPr>
        <dsp:cNvPr id="0" name=""/>
        <dsp:cNvSpPr/>
      </dsp:nvSpPr>
      <dsp:spPr>
        <a:xfrm rot="10800000">
          <a:off x="891976" y="804048"/>
          <a:ext cx="2935866" cy="618163"/>
        </a:xfrm>
        <a:prstGeom prst="homePlate">
          <a:avLst/>
        </a:prstGeom>
        <a:noFill/>
        <a:ln w="12700" cap="flat" cmpd="sng" algn="ctr">
          <a:solidFill>
            <a:schemeClr val="tx1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2593" tIns="80010" rIns="149352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hlinkClick xmlns:r="http://schemas.openxmlformats.org/officeDocument/2006/relationships" r:id="rId3"/>
            </a:rPr>
            <a:t>www.ithraa.sa</a:t>
          </a:r>
          <a:endParaRPr lang="ar-SA" sz="2100" kern="1200" dirty="0"/>
        </a:p>
      </dsp:txBody>
      <dsp:txXfrm rot="10800000">
        <a:off x="1046517" y="804048"/>
        <a:ext cx="2781325" cy="618163"/>
      </dsp:txXfrm>
    </dsp:sp>
    <dsp:sp modelId="{6EC66202-D8B6-4801-BE88-402AB0E4D843}">
      <dsp:nvSpPr>
        <dsp:cNvPr id="0" name=""/>
        <dsp:cNvSpPr/>
      </dsp:nvSpPr>
      <dsp:spPr>
        <a:xfrm>
          <a:off x="235666" y="827823"/>
          <a:ext cx="609966" cy="570614"/>
        </a:xfrm>
        <a:prstGeom prst="ellipse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4C5AD6-8AEF-4ABC-9BB9-62203700E88F}">
      <dsp:nvSpPr>
        <dsp:cNvPr id="0" name=""/>
        <dsp:cNvSpPr/>
      </dsp:nvSpPr>
      <dsp:spPr>
        <a:xfrm rot="10800000">
          <a:off x="894026" y="1606738"/>
          <a:ext cx="2935866" cy="618163"/>
        </a:xfrm>
        <a:prstGeom prst="homePlate">
          <a:avLst/>
        </a:prstGeom>
        <a:noFill/>
        <a:ln w="12700" cap="flat" cmpd="sng" algn="ctr">
          <a:solidFill>
            <a:schemeClr val="tx1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2593" tIns="80010" rIns="149352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+966504842744</a:t>
          </a:r>
          <a:endParaRPr lang="ar-SA" sz="2100" kern="1200" dirty="0" smtClean="0"/>
        </a:p>
      </dsp:txBody>
      <dsp:txXfrm rot="10800000">
        <a:off x="1048567" y="1606738"/>
        <a:ext cx="2781325" cy="618163"/>
      </dsp:txXfrm>
    </dsp:sp>
    <dsp:sp modelId="{3B7BF556-52AF-4F55-A4A6-517FD04E98F0}">
      <dsp:nvSpPr>
        <dsp:cNvPr id="0" name=""/>
        <dsp:cNvSpPr/>
      </dsp:nvSpPr>
      <dsp:spPr>
        <a:xfrm>
          <a:off x="237715" y="1621642"/>
          <a:ext cx="618163" cy="618163"/>
        </a:xfrm>
        <a:prstGeom prst="ellipse">
          <a:avLst/>
        </a:prstGeom>
        <a:blipFill rotWithShape="1">
          <a:blip xmlns:r="http://schemas.openxmlformats.org/officeDocument/2006/relationships" r:embed="rId5"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58A97F-1BC6-43EE-9761-C4A585E74DC0}">
      <dsp:nvSpPr>
        <dsp:cNvPr id="0" name=""/>
        <dsp:cNvSpPr/>
      </dsp:nvSpPr>
      <dsp:spPr>
        <a:xfrm rot="10800000">
          <a:off x="874407" y="2409428"/>
          <a:ext cx="2935866" cy="618163"/>
        </a:xfrm>
        <a:prstGeom prst="homePlate">
          <a:avLst/>
        </a:prstGeom>
        <a:noFill/>
        <a:ln w="12700" cap="flat" cmpd="sng" algn="ctr">
          <a:solidFill>
            <a:schemeClr val="tx1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2593" tIns="80010" rIns="149352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+96611445200</a:t>
          </a:r>
          <a:endParaRPr lang="ar-SA" sz="2100" kern="1200" dirty="0" smtClean="0"/>
        </a:p>
      </dsp:txBody>
      <dsp:txXfrm rot="10800000">
        <a:off x="1028948" y="2409428"/>
        <a:ext cx="2781325" cy="618163"/>
      </dsp:txXfrm>
    </dsp:sp>
    <dsp:sp modelId="{04CDECD1-8D9E-48B5-8474-E93308076255}">
      <dsp:nvSpPr>
        <dsp:cNvPr id="0" name=""/>
        <dsp:cNvSpPr/>
      </dsp:nvSpPr>
      <dsp:spPr>
        <a:xfrm>
          <a:off x="317154" y="2469637"/>
          <a:ext cx="539687" cy="497745"/>
        </a:xfrm>
        <a:prstGeom prst="ellipse">
          <a:avLst/>
        </a:prstGeom>
        <a:blipFill rotWithShape="1">
          <a:blip xmlns:r="http://schemas.openxmlformats.org/officeDocument/2006/relationships" r:embed="rId6"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6EDD6E5-D953-49BE-A847-C941CCC1E200}" type="datetimeFigureOut">
              <a:rPr lang="ar-SA" smtClean="0"/>
              <a:pPr/>
              <a:t>15/01/41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9D6EFD6-64D1-4FEE-8199-73207AF4AAA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3550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6EFD6-64D1-4FEE-8199-73207AF4AAAB}" type="slidenum">
              <a:rPr lang="ar-SA" smtClean="0"/>
              <a:pPr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53554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94518"/>
            <a:ext cx="7772400" cy="2387600"/>
          </a:xfrm>
        </p:spPr>
        <p:txBody>
          <a:bodyPr anchor="ctr" anchorCtr="1">
            <a:normAutofit/>
          </a:bodyPr>
          <a:lstStyle>
            <a:lvl1pPr algn="ctr">
              <a:defRPr lang="en-US" sz="4000" dirty="0">
                <a:solidFill>
                  <a:srgbClr val="6169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99762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lang="en-US" dirty="0">
                <a:solidFill>
                  <a:srgbClr val="B9B8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solidFill>
            <a:srgbClr val="616989">
              <a:alpha val="10196"/>
            </a:srgbClr>
          </a:solidFill>
        </p:spPr>
        <p:txBody>
          <a:bodyPr vert="horz" lIns="91440" tIns="45720" rIns="91440" bIns="45720" rtlCol="0" anchor="ctr"/>
          <a:lstStyle>
            <a:lvl1pPr algn="ctr">
              <a:defRPr lang="ar-SA" sz="1800" b="1">
                <a:solidFill>
                  <a:srgbClr val="616989"/>
                </a:solidFill>
              </a:defRPr>
            </a:lvl1pPr>
          </a:lstStyle>
          <a:p>
            <a:r>
              <a:rPr lang="ar-SA" smtClean="0"/>
              <a:t>باب الصلح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50876" y="6356351"/>
            <a:ext cx="469555" cy="365125"/>
          </a:xfrm>
        </p:spPr>
        <p:txBody>
          <a:bodyPr vert="horz" lIns="91440" tIns="45720" rIns="91440" bIns="45720" rtlCol="0" anchor="ctr"/>
          <a:lstStyle>
            <a:lvl1pPr>
              <a:defRPr lang="ar-SA" sz="1600" b="1" smtClean="0">
                <a:solidFill>
                  <a:srgbClr val="616989"/>
                </a:solidFill>
              </a:defRPr>
            </a:lvl1pPr>
          </a:lstStyle>
          <a:p>
            <a:fld id="{286C1653-2A46-4345-927C-6C3169622717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33251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الرمز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1653-2A46-4345-927C-6C3169622717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68832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1653-2A46-4345-927C-6C3169622717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3909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1653-2A46-4345-927C-6C3169622717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91968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عنوانان ومحتوى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/>
          <a:lstStyle>
            <a:lvl1pPr algn="l">
              <a:defRPr lang="ar-SA" sz="1400" b="1" smtClean="0">
                <a:solidFill>
                  <a:srgbClr val="0070C0"/>
                </a:solidFill>
              </a:defRPr>
            </a:lvl1pPr>
          </a:lstStyle>
          <a:p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 algn="ctr">
              <a:defRPr lang="ar-SA" sz="1400" b="1">
                <a:solidFill>
                  <a:srgbClr val="0070C0"/>
                </a:solidFill>
              </a:defRPr>
            </a:lvl1pPr>
          </a:lstStyle>
          <a:p>
            <a:r>
              <a:rPr lang="ar-SA" smtClean="0"/>
              <a:t>باب الصلح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>
              <a:defRPr lang="ar-SA" sz="1400" b="1" smtClean="0">
                <a:solidFill>
                  <a:srgbClr val="0070C0"/>
                </a:solidFill>
              </a:defRPr>
            </a:lvl1pPr>
          </a:lstStyle>
          <a:p>
            <a:fld id="{286C1653-2A46-4345-927C-6C316962271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نص 10"/>
          <p:cNvSpPr>
            <a:spLocks noGrp="1"/>
          </p:cNvSpPr>
          <p:nvPr>
            <p:ph type="body" sz="quarter" idx="13" hasCustomPrompt="1"/>
          </p:nvPr>
        </p:nvSpPr>
        <p:spPr>
          <a:xfrm>
            <a:off x="627063" y="1079142"/>
            <a:ext cx="7889875" cy="606425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2700" b="0">
                <a:solidFill>
                  <a:srgbClr val="008000"/>
                </a:solidFill>
                <a:cs typeface="PT Bold Heading" panose="02010400000000000000" pitchFamily="2" charset="-78"/>
              </a:defRPr>
            </a:lvl1pPr>
          </a:lstStyle>
          <a:p>
            <a:pPr lvl="0"/>
            <a:r>
              <a:rPr lang="ar-SA" dirty="0" smtClean="0"/>
              <a:t>عنوان فرغي</a:t>
            </a:r>
            <a:endParaRPr lang="ar-SA" dirty="0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84000"/>
          </a:xfrm>
        </p:spPr>
        <p:txBody>
          <a:bodyPr>
            <a:normAutofit/>
          </a:bodyPr>
          <a:lstStyle>
            <a:lvl1pPr>
              <a:defRPr sz="35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28650" y="1751314"/>
            <a:ext cx="7886700" cy="4538663"/>
          </a:xfrm>
        </p:spPr>
        <p:txBody>
          <a:bodyPr>
            <a:noAutofit/>
          </a:bodyPr>
          <a:lstStyle>
            <a:lvl1pPr algn="just">
              <a:lnSpc>
                <a:spcPct val="110000"/>
              </a:lnSpc>
              <a:defRPr sz="3800">
                <a:solidFill>
                  <a:schemeClr val="accent2">
                    <a:lumMod val="50000"/>
                  </a:schemeClr>
                </a:solidFill>
              </a:defRPr>
            </a:lvl1pPr>
            <a:lvl2pPr marL="685800" indent="-228600" algn="just">
              <a:lnSpc>
                <a:spcPct val="110000"/>
              </a:lnSpc>
              <a:buSzPct val="70000"/>
              <a:buFont typeface="Wingdings" panose="05000000000000000000" pitchFamily="2" charset="2"/>
              <a:buChar char="§"/>
              <a:defRPr sz="3800">
                <a:solidFill>
                  <a:schemeClr val="accent6">
                    <a:lumMod val="75000"/>
                  </a:schemeClr>
                </a:solidFill>
              </a:defRPr>
            </a:lvl2pPr>
            <a:lvl3pPr marL="1143000" indent="-228600" algn="just">
              <a:lnSpc>
                <a:spcPct val="110000"/>
              </a:lnSpc>
              <a:buSzPct val="50000"/>
              <a:buFont typeface="Wingdings" panose="05000000000000000000" pitchFamily="2" charset="2"/>
              <a:buChar char="v"/>
              <a:defRPr sz="3800">
                <a:solidFill>
                  <a:srgbClr val="0070C0"/>
                </a:solidFill>
              </a:defRPr>
            </a:lvl3pPr>
            <a:lvl4pPr algn="just">
              <a:lnSpc>
                <a:spcPct val="110000"/>
              </a:lnSpc>
              <a:defRPr sz="3800"/>
            </a:lvl4pPr>
            <a:lvl5pPr algn="just">
              <a:lnSpc>
                <a:spcPct val="110000"/>
              </a:lnSpc>
              <a:defRPr sz="38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118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خطط انسيابي: إدخال يدوي 5"/>
          <p:cNvSpPr/>
          <p:nvPr/>
        </p:nvSpPr>
        <p:spPr>
          <a:xfrm>
            <a:off x="8402595" y="6013622"/>
            <a:ext cx="741405" cy="844378"/>
          </a:xfrm>
          <a:prstGeom prst="flowChartManualInput">
            <a:avLst/>
          </a:prstGeom>
          <a:solidFill>
            <a:srgbClr val="22B8CB">
              <a:alpha val="2000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buNone/>
            </a:pPr>
            <a:endParaRPr lang="ar-SA" sz="3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1" y="389732"/>
            <a:ext cx="7886700" cy="1158874"/>
          </a:xfrm>
          <a:solidFill>
            <a:srgbClr val="22B8CB">
              <a:alpha val="10196"/>
            </a:srgbClr>
          </a:solidFill>
        </p:spPr>
        <p:txBody>
          <a:bodyPr>
            <a:normAutofit/>
          </a:bodyPr>
          <a:lstStyle>
            <a:lvl1pPr algn="ctr">
              <a:def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30062"/>
            <a:ext cx="7886700" cy="4538663"/>
          </a:xfrm>
        </p:spPr>
        <p:txBody>
          <a:bodyPr>
            <a:noAutofit/>
          </a:bodyPr>
          <a:lstStyle>
            <a:lvl1pPr algn="just">
              <a:lnSpc>
                <a:spcPct val="110000"/>
              </a:lnSpc>
              <a:defRPr sz="3500">
                <a:solidFill>
                  <a:srgbClr val="616989"/>
                </a:solidFill>
                <a:effectLst>
                  <a:outerShdw blurRad="12700" dist="127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685800" indent="-228600" algn="just">
              <a:lnSpc>
                <a:spcPct val="110000"/>
              </a:lnSpc>
              <a:buSzPct val="70000"/>
              <a:buFont typeface="Wingdings" panose="05000000000000000000" pitchFamily="2" charset="2"/>
              <a:buChar char="§"/>
              <a:defRPr sz="3500">
                <a:solidFill>
                  <a:srgbClr val="B9B822"/>
                </a:solidFill>
                <a:effectLst>
                  <a:outerShdw blurRad="12700" dist="127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 marL="1143000" indent="-228600" algn="just">
              <a:lnSpc>
                <a:spcPct val="110000"/>
              </a:lnSpc>
              <a:buSzPct val="50000"/>
              <a:buFont typeface="Wingdings" panose="05000000000000000000" pitchFamily="2" charset="2"/>
              <a:buChar char="v"/>
              <a:defRPr sz="3500">
                <a:solidFill>
                  <a:srgbClr val="22B8CB"/>
                </a:solidFill>
                <a:effectLst>
                  <a:outerShdw blurRad="12700" dist="127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 algn="just">
              <a:lnSpc>
                <a:spcPct val="110000"/>
              </a:lnSpc>
              <a:defRPr sz="3500"/>
            </a:lvl4pPr>
            <a:lvl5pPr algn="just">
              <a:lnSpc>
                <a:spcPct val="110000"/>
              </a:lnSpc>
              <a:defRPr sz="35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solidFill>
            <a:srgbClr val="616989">
              <a:alpha val="20000"/>
            </a:srgbClr>
          </a:solidFill>
        </p:spPr>
        <p:txBody>
          <a:bodyPr vert="horz" lIns="91440" tIns="45720" rIns="91440" bIns="45720" rtlCol="0" anchor="ctr"/>
          <a:lstStyle>
            <a:lvl1pPr>
              <a:defRPr lang="ar-SA" sz="1800" b="1" smtClean="0">
                <a:solidFill>
                  <a:srgbClr val="616989"/>
                </a:solidFill>
                <a:effectLst>
                  <a:outerShdw blurRad="12700" dist="127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ar-SA" smtClean="0"/>
              <a:t>باب الصلح</a:t>
            </a:r>
            <a:endParaRPr lang="ar-SA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8474149" y="6356351"/>
            <a:ext cx="5569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ar-SA"/>
            </a:defPPr>
            <a:lvl1pPr marL="0" algn="r" defTabSz="914400" rtl="1" eaLnBrk="1" latinLnBrk="0" hangingPunct="1">
              <a:defRPr lang="ar-SA" sz="1600" b="1" kern="1200" smtClean="0">
                <a:solidFill>
                  <a:srgbClr val="616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286C1653-2A46-4345-927C-6C3169622717}" type="slidenum">
              <a:rPr lang="ar-SA" sz="2400" kern="12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n-cs"/>
              </a:rPr>
              <a:pPr algn="ctr"/>
              <a:t>‹#›</a:t>
            </a:fld>
            <a:endParaRPr lang="ar-SA" sz="30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5978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عنوان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عنصر نائب للنص 10"/>
          <p:cNvSpPr>
            <a:spLocks noGrp="1"/>
          </p:cNvSpPr>
          <p:nvPr>
            <p:ph type="body" sz="quarter" idx="13" hasCustomPrompt="1"/>
          </p:nvPr>
        </p:nvSpPr>
        <p:spPr>
          <a:xfrm>
            <a:off x="616920" y="1071153"/>
            <a:ext cx="7884000" cy="605543"/>
          </a:xfrm>
          <a:solidFill>
            <a:srgbClr val="B9B822">
              <a:alpha val="10196"/>
            </a:srgbClr>
          </a:solidFill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2600" b="0">
                <a:solidFill>
                  <a:srgbClr val="B9B8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anose="02010400000000000000" pitchFamily="2" charset="-78"/>
              </a:defRPr>
            </a:lvl1pPr>
          </a:lstStyle>
          <a:p>
            <a:pPr lvl="0"/>
            <a:r>
              <a:rPr lang="ar-SA" dirty="0" smtClean="0"/>
              <a:t>عنوان فرعي</a:t>
            </a:r>
            <a:endParaRPr lang="ar-SA" dirty="0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616919" y="359458"/>
            <a:ext cx="7884000" cy="711695"/>
          </a:xfrm>
          <a:solidFill>
            <a:srgbClr val="22B8CB">
              <a:alpha val="10196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defRPr lang="ar-SA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ar-SA" smtClean="0"/>
              <a:t>انقر لتحرير نمط العنوان الرئيسي</a:t>
            </a:r>
            <a:endParaRPr lang="ar-SA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28650" y="1734838"/>
            <a:ext cx="7886700" cy="4538663"/>
          </a:xfrm>
        </p:spPr>
        <p:txBody>
          <a:bodyPr>
            <a:noAutofit/>
          </a:bodyPr>
          <a:lstStyle>
            <a:lvl1pPr marL="228600" indent="-228600" algn="just">
              <a:lnSpc>
                <a:spcPct val="110000"/>
              </a:lnSpc>
              <a:defRPr lang="ar-SA" sz="3500" b="1" kern="1200" dirty="0" smtClean="0">
                <a:solidFill>
                  <a:srgbClr val="616989"/>
                </a:solidFill>
                <a:effectLst>
                  <a:outerShdw blurRad="12700" dist="127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just">
              <a:lnSpc>
                <a:spcPct val="110000"/>
              </a:lnSpc>
              <a:buSzPct val="70000"/>
              <a:buFont typeface="Wingdings" panose="05000000000000000000" pitchFamily="2" charset="2"/>
              <a:buChar char="§"/>
              <a:defRPr lang="ar-SA" sz="3500" b="1" kern="1200" dirty="0" smtClean="0">
                <a:solidFill>
                  <a:srgbClr val="B9B822"/>
                </a:solidFill>
                <a:effectLst>
                  <a:outerShdw blurRad="12700" dist="127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just">
              <a:lnSpc>
                <a:spcPct val="110000"/>
              </a:lnSpc>
              <a:buSzPct val="50000"/>
              <a:buFont typeface="Wingdings" panose="05000000000000000000" pitchFamily="2" charset="2"/>
              <a:buChar char="v"/>
              <a:defRPr lang="ar-SA" sz="3500" b="1" kern="1200" dirty="0" smtClean="0">
                <a:solidFill>
                  <a:srgbClr val="22B8CB"/>
                </a:solidFill>
                <a:effectLst>
                  <a:outerShdw blurRad="12700" dist="127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algn="just">
              <a:lnSpc>
                <a:spcPct val="110000"/>
              </a:lnSpc>
              <a:defRPr sz="3500"/>
            </a:lvl4pPr>
            <a:lvl5pPr algn="just">
              <a:lnSpc>
                <a:spcPct val="110000"/>
              </a:lnSpc>
              <a:defRPr sz="35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solidFill>
            <a:srgbClr val="616989">
              <a:alpha val="20000"/>
            </a:srgbClr>
          </a:solidFill>
        </p:spPr>
        <p:txBody>
          <a:bodyPr vert="horz" lIns="91440" tIns="45720" rIns="91440" bIns="45720" rtlCol="0" anchor="ctr"/>
          <a:lstStyle>
            <a:lvl1pPr>
              <a:defRPr lang="ar-SA" sz="1800" b="1" kern="1200" dirty="0" smtClean="0">
                <a:solidFill>
                  <a:srgbClr val="616989"/>
                </a:solidFill>
                <a:effectLst>
                  <a:outerShdw blurRad="12700" dist="127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ar-SA" smtClean="0"/>
              <a:t>باب الصلح</a:t>
            </a:r>
            <a:endParaRPr lang="ar-SA"/>
          </a:p>
        </p:txBody>
      </p:sp>
      <p:sp>
        <p:nvSpPr>
          <p:cNvPr id="13" name="مخطط انسيابي: إدخال يدوي 12"/>
          <p:cNvSpPr/>
          <p:nvPr/>
        </p:nvSpPr>
        <p:spPr>
          <a:xfrm>
            <a:off x="8402595" y="6013622"/>
            <a:ext cx="741405" cy="844378"/>
          </a:xfrm>
          <a:prstGeom prst="flowChartManualInput">
            <a:avLst/>
          </a:prstGeom>
          <a:solidFill>
            <a:srgbClr val="22B8CB">
              <a:alpha val="2000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buNone/>
            </a:pPr>
            <a:endParaRPr lang="ar-SA" sz="300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8474149" y="6356351"/>
            <a:ext cx="5569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ar-SA"/>
            </a:defPPr>
            <a:lvl1pPr marL="0" algn="r" defTabSz="914400" rtl="1" eaLnBrk="1" latinLnBrk="0" hangingPunct="1">
              <a:defRPr lang="ar-SA" sz="1600" b="1" kern="1200" smtClean="0">
                <a:solidFill>
                  <a:srgbClr val="616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286C1653-2A46-4345-927C-6C3169622717}" type="slidenum">
              <a:rPr lang="ar-SA" sz="2400" kern="12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n-cs"/>
              </a:rPr>
              <a:pPr algn="ctr"/>
              <a:t>‹#›</a:t>
            </a:fld>
            <a:endParaRPr lang="ar-SA" sz="30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3118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1653-2A46-4345-927C-6C3169622717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2455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1653-2A46-4345-927C-6C3169622717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43413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1653-2A46-4345-927C-6C3169622717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30907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1653-2A46-4345-927C-6C3169622717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44032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1653-2A46-4345-927C-6C3169622717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05252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1653-2A46-4345-927C-6C3169622717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9829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SA" smtClean="0"/>
              <a:t>باب الصلح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C1653-2A46-4345-927C-6C3169622717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12339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72" r:id="rId1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35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slide" Target="slide3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19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smtClean="0"/>
              <a:t>الروض المربع شرح زاد المستقنع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smtClean="0"/>
              <a:t>منصور بن يونس البهوتي </a:t>
            </a:r>
          </a:p>
          <a:p>
            <a:r>
              <a:rPr lang="ar-SA" smtClean="0"/>
              <a:t>(ت: 1051هـ)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47030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نص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ar-SA" smtClean="0"/>
              <a:t>[الشرط الأول: ألا يكون بلفظ الصُّلح]</a:t>
            </a:r>
            <a:endParaRPr lang="ar-SA" dirty="0"/>
          </a:p>
        </p:txBody>
      </p:sp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[شروط صحة الصُّلح على إقرار]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mtClean="0"/>
              <a:t>ومحلُّ صحَّة ذلك: </a:t>
            </a:r>
          </a:p>
          <a:p>
            <a:pPr lvl="1"/>
            <a:r>
              <a:rPr lang="ar-SA" smtClean="0"/>
              <a:t>إن لم يكن بلفظ الصُّلح.</a:t>
            </a:r>
          </a:p>
          <a:p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[الحكم إذا وقع الصُّلح على إقرار بلفظ الصلح]</a:t>
            </a:r>
            <a:endParaRPr lang="ar-SA" dirty="0"/>
          </a:p>
        </p:txBody>
      </p:sp>
      <p:sp>
        <p:nvSpPr>
          <p:cNvPr id="7" name="عنصر نائب للمحتوى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mtClean="0"/>
              <a:t>فإن وقع بلفظه: </a:t>
            </a:r>
          </a:p>
          <a:p>
            <a:pPr lvl="1"/>
            <a:r>
              <a:rPr lang="ar-SA" smtClean="0"/>
              <a:t>لم يصحَّ؛ </a:t>
            </a:r>
          </a:p>
          <a:p>
            <a:pPr lvl="2"/>
            <a:r>
              <a:rPr lang="ar-SA" smtClean="0"/>
              <a:t>لأنَّه صالح عن بعض ماله ببعضٍ، فهو هضمٌ للحقِّ.</a:t>
            </a:r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صر نائب للنص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ar-SA" dirty="0" smtClean="0"/>
              <a:t>[الشرط الثاني: ألاَّ يكون شرط عليه الصلح لإعطائه باقي حقّه]</a:t>
            </a:r>
            <a:endParaRPr lang="ar-SA" dirty="0"/>
          </a:p>
        </p:txBody>
      </p:sp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[شروط صحة الصُّلح على إقرار</a:t>
            </a:r>
            <a:r>
              <a:rPr lang="ar-SA" dirty="0" err="1" smtClean="0"/>
              <a:t>]</a:t>
            </a:r>
            <a:endParaRPr lang="ar-SA" dirty="0"/>
          </a:p>
        </p:txBody>
      </p:sp>
      <p:sp>
        <p:nvSpPr>
          <p:cNvPr id="6" name="عنصر نائب للمحتوى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ar-SA" dirty="0"/>
              <a:t>ومحلُّه أيضًا (إن لم يكن شرطاه)؛ بأن يقول: بشرط أن تعطيني كذا، أو على أن تعطيني، أو تعوضني كذا، ويقبل على </a:t>
            </a:r>
            <a:r>
              <a:rPr lang="ar-SA" dirty="0" err="1" smtClean="0"/>
              <a:t>ذلك:</a:t>
            </a:r>
            <a:endParaRPr lang="ar-SA" dirty="0" smtClean="0"/>
          </a:p>
          <a:p>
            <a:pPr lvl="1">
              <a:lnSpc>
                <a:spcPct val="100000"/>
              </a:lnSpc>
            </a:pPr>
            <a:r>
              <a:rPr lang="ar-SA" dirty="0" smtClean="0"/>
              <a:t>فلا </a:t>
            </a:r>
            <a:r>
              <a:rPr lang="ar-SA" dirty="0" err="1"/>
              <a:t>يصحُّ؛</a:t>
            </a:r>
            <a:r>
              <a:rPr lang="ar-SA" dirty="0"/>
              <a:t> </a:t>
            </a:r>
            <a:endParaRPr lang="ar-SA" dirty="0" smtClean="0"/>
          </a:p>
          <a:p>
            <a:pPr lvl="2">
              <a:lnSpc>
                <a:spcPct val="100000"/>
              </a:lnSpc>
            </a:pPr>
            <a:r>
              <a:rPr lang="ar-SA" dirty="0" smtClean="0"/>
              <a:t>لأنَّه يفضي  </a:t>
            </a:r>
            <a:r>
              <a:rPr lang="ar-SA" dirty="0"/>
              <a:t>إلى المعاوضة، فكأنَّه عاوض عن بعض حقِّه </a:t>
            </a:r>
            <a:r>
              <a:rPr lang="ar-SA" dirty="0" err="1"/>
              <a:t>ببعضٍ.</a:t>
            </a:r>
            <a:r>
              <a:rPr lang="ar-SA" dirty="0"/>
              <a:t> </a:t>
            </a:r>
            <a:endParaRPr lang="ar-SA" dirty="0" smtClean="0"/>
          </a:p>
          <a:p>
            <a:pPr lvl="2">
              <a:lnSpc>
                <a:spcPct val="100000"/>
              </a:lnSpc>
            </a:pPr>
            <a:r>
              <a:rPr lang="ar-SA" dirty="0" err="1" smtClean="0"/>
              <a:t>واسم </a:t>
            </a:r>
            <a:r>
              <a:rPr lang="ar-SA" dirty="0" smtClean="0">
                <a:latin typeface="Agency FB"/>
              </a:rPr>
              <a:t>«</a:t>
            </a:r>
            <a:r>
              <a:rPr lang="ar-SA" dirty="0" smtClean="0"/>
              <a:t>يكن</a:t>
            </a:r>
            <a:r>
              <a:rPr lang="ar-SA" dirty="0" smtClean="0">
                <a:latin typeface="Agency FB"/>
              </a:rPr>
              <a:t>»</a:t>
            </a:r>
            <a:r>
              <a:rPr lang="ar-SA" dirty="0" smtClean="0"/>
              <a:t>ضمير </a:t>
            </a:r>
            <a:r>
              <a:rPr lang="ar-SA" dirty="0"/>
              <a:t>الشَّأن، وفي بعض النُّسخ: إن لم يكن </a:t>
            </a:r>
            <a:r>
              <a:rPr lang="ar-SA" dirty="0" smtClean="0"/>
              <a:t>شرطًا؛ </a:t>
            </a:r>
            <a:r>
              <a:rPr lang="ar-SA" dirty="0"/>
              <a:t>أي: بشرطٍ.</a:t>
            </a:r>
            <a:r>
              <a:rPr lang="en-US" dirty="0"/>
              <a:t> 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نص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ar-SA" smtClean="0"/>
              <a:t>[الشرط الثالث: ألاَّ يمنع مَن عليه الحق ربه بدون الصلح]</a:t>
            </a:r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[شروط صحة الصُّلح على إقرار]</a:t>
            </a:r>
            <a:endParaRPr lang="ar-SA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mtClean="0"/>
              <a:t>ومحلُّه أيضًا أن لاَّ يمنعه حقَّه بدونه:</a:t>
            </a:r>
          </a:p>
          <a:p>
            <a:pPr lvl="1"/>
            <a:r>
              <a:rPr lang="ar-SA" smtClean="0"/>
              <a:t>وإلاَّ بطل؛ </a:t>
            </a:r>
          </a:p>
          <a:p>
            <a:pPr lvl="2"/>
            <a:r>
              <a:rPr lang="ar-SA" smtClean="0"/>
              <a:t>لأنَّه أكلٌ لمال الغير بالباطل. </a:t>
            </a:r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نص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ar-SA" dirty="0" smtClean="0"/>
              <a:t>[الشرط الرابع: أن يكون ممن يصِّح تبرعه]</a:t>
            </a:r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[شروط صحة الصُّلح على إقرار</a:t>
            </a:r>
            <a:r>
              <a:rPr lang="ar-SA" dirty="0" err="1" smtClean="0"/>
              <a:t>]</a:t>
            </a:r>
            <a:endParaRPr lang="ar-SA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(و</a:t>
            </a:r>
            <a:r>
              <a:rPr lang="ar-SA" dirty="0"/>
              <a:t>) محلُّه </a:t>
            </a:r>
            <a:r>
              <a:rPr lang="ar-SA" dirty="0" smtClean="0"/>
              <a:t>أيضًا </a:t>
            </a:r>
            <a:r>
              <a:rPr lang="ar-SA" dirty="0"/>
              <a:t>أن لاَّ يكون ممَّن (لا يصح تبرُّعه)؛ </a:t>
            </a:r>
            <a:endParaRPr lang="ar-SA" dirty="0" smtClean="0"/>
          </a:p>
          <a:p>
            <a:pPr lvl="1"/>
            <a:r>
              <a:rPr lang="ar-SA" dirty="0" smtClean="0"/>
              <a:t>كمكاتبٍ</a:t>
            </a:r>
            <a:r>
              <a:rPr lang="ar-SA" dirty="0"/>
              <a:t>، </a:t>
            </a:r>
            <a:endParaRPr lang="ar-SA" dirty="0" smtClean="0"/>
          </a:p>
          <a:p>
            <a:pPr lvl="1"/>
            <a:r>
              <a:rPr lang="ar-SA" dirty="0" smtClean="0"/>
              <a:t>وناظر </a:t>
            </a:r>
            <a:r>
              <a:rPr lang="ar-SA" dirty="0"/>
              <a:t>وقفٍ، </a:t>
            </a:r>
            <a:endParaRPr lang="ar-SA" dirty="0" smtClean="0"/>
          </a:p>
          <a:p>
            <a:pPr lvl="1"/>
            <a:r>
              <a:rPr lang="ar-SA" dirty="0" smtClean="0"/>
              <a:t>ووليِّ </a:t>
            </a:r>
            <a:r>
              <a:rPr lang="ar-SA" dirty="0"/>
              <a:t>صغيرٍ ومجنونٍ؛ </a:t>
            </a:r>
            <a:endParaRPr lang="ar-SA" dirty="0" smtClean="0"/>
          </a:p>
          <a:p>
            <a:pPr lvl="2"/>
            <a:r>
              <a:rPr lang="ar-SA" dirty="0" smtClean="0"/>
              <a:t>لأنَّه </a:t>
            </a:r>
            <a:r>
              <a:rPr lang="ar-SA" dirty="0"/>
              <a:t>تبرُّعٌ، وهؤلاء لا </a:t>
            </a:r>
            <a:r>
              <a:rPr lang="ar-SA" dirty="0" smtClean="0"/>
              <a:t>يملكونه</a:t>
            </a:r>
            <a:r>
              <a:rPr lang="ar-SA" dirty="0"/>
              <a:t>.</a:t>
            </a: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[حكم الصُّلح إن أنكر ولي من لا يصح تصرفه ولا بيِّنة]</a:t>
            </a:r>
            <a:endParaRPr lang="ar-SA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mtClean="0"/>
              <a:t>إلاَّ إن أنكر من عليه الحقُّ ولا بيِّنة؛</a:t>
            </a:r>
          </a:p>
          <a:p>
            <a:pPr lvl="1"/>
            <a:r>
              <a:rPr lang="ar-SA" smtClean="0"/>
              <a:t> لأنَّ استيفاء البعض عند العجز عن استيفاء الكلِّ أولى من تركه.</a:t>
            </a:r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عنصر نائب للنص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ar-SA" dirty="0" smtClean="0"/>
              <a:t>(1)</a:t>
            </a:r>
            <a:endParaRPr lang="ar-SA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[حكم إسقاط البعض وتأجيل بعضه]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(وإن وضع) ربُّ دينٍ (بعض الدَّين الحالِّ وأجَّل باقيه:</a:t>
            </a:r>
          </a:p>
          <a:p>
            <a:pPr lvl="1"/>
            <a:r>
              <a:rPr lang="ar-SA" dirty="0" smtClean="0"/>
              <a:t>صحَّ الإسقاط فقط)؛</a:t>
            </a:r>
          </a:p>
          <a:p>
            <a:pPr lvl="2"/>
            <a:r>
              <a:rPr lang="ar-SA" dirty="0" smtClean="0"/>
              <a:t>لأنَّه أسقط عن طيب نفسه، ولا مانع من صحَّته، </a:t>
            </a:r>
          </a:p>
          <a:p>
            <a:pPr lvl="1"/>
            <a:r>
              <a:rPr lang="ar-SA" dirty="0" smtClean="0"/>
              <a:t>ولم يصحَّ التَّأجيل؛ </a:t>
            </a:r>
          </a:p>
          <a:p>
            <a:pPr lvl="2"/>
            <a:r>
              <a:rPr lang="ar-SA" dirty="0" smtClean="0"/>
              <a:t>لأنَّ الحالَّ لا يتأجَّل. </a:t>
            </a: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عنصر نائب للنص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ar-SA" dirty="0" smtClean="0"/>
              <a:t>(2)</a:t>
            </a:r>
            <a:endParaRPr lang="ar-SA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[حكم إسقاط البعض وتأجيل بعضه]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وكذا لو صالحه عن مائةٍ صحاحٍ بخمسين مكسَّرة، </a:t>
            </a:r>
            <a:endParaRPr lang="ar-SA" dirty="0" smtClean="0"/>
          </a:p>
          <a:p>
            <a:pPr lvl="1"/>
            <a:r>
              <a:rPr lang="ar-SA" dirty="0" smtClean="0"/>
              <a:t>فهو </a:t>
            </a:r>
            <a:r>
              <a:rPr lang="ar-SA" dirty="0"/>
              <a:t>إبراءُ من </a:t>
            </a:r>
            <a:r>
              <a:rPr lang="ar-SA" dirty="0" smtClean="0"/>
              <a:t>الخمسين، </a:t>
            </a:r>
          </a:p>
          <a:p>
            <a:pPr lvl="1"/>
            <a:r>
              <a:rPr lang="ar-SA" dirty="0" smtClean="0"/>
              <a:t>ووعدٌ </a:t>
            </a:r>
            <a:r>
              <a:rPr lang="ar-SA" dirty="0"/>
              <a:t>في </a:t>
            </a:r>
            <a:r>
              <a:rPr lang="ar-SA" dirty="0" smtClean="0"/>
              <a:t>الأخرى.</a:t>
            </a:r>
            <a:endParaRPr lang="ar-SA" dirty="0"/>
          </a:p>
          <a:p>
            <a:r>
              <a:rPr lang="ar-SA" dirty="0"/>
              <a:t>ما لم يقع بلفظ الصُّلح:</a:t>
            </a:r>
          </a:p>
          <a:p>
            <a:pPr lvl="1"/>
            <a:r>
              <a:rPr lang="ar-SA" dirty="0"/>
              <a:t>فلا </a:t>
            </a:r>
            <a:r>
              <a:rPr lang="ar-SA" dirty="0" smtClean="0"/>
              <a:t>يصحُّ؛ </a:t>
            </a:r>
          </a:p>
          <a:p>
            <a:pPr lvl="2"/>
            <a:r>
              <a:rPr lang="ar-SA" dirty="0" smtClean="0">
                <a:hlinkClick r:id="rId2" action="ppaction://hlinksldjump"/>
              </a:rPr>
              <a:t>كما </a:t>
            </a:r>
            <a:r>
              <a:rPr lang="ar-SA" dirty="0">
                <a:hlinkClick r:id="rId2" action="ppaction://hlinksldjump"/>
              </a:rPr>
              <a:t>تقدَّم.</a:t>
            </a:r>
            <a:endParaRPr lang="en-US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4145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[الحكم إن صالح ربُّ المال بدينه المؤجل عن بعضه حالًا]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mtClean="0"/>
              <a:t>(وإن صالح عن المؤجَّل ببعضه حالاًّ):</a:t>
            </a:r>
          </a:p>
          <a:p>
            <a:pPr lvl="1"/>
            <a:r>
              <a:rPr lang="ar-SA" smtClean="0"/>
              <a:t>لم يصحَّ في غير الكتابة؛ </a:t>
            </a:r>
          </a:p>
          <a:p>
            <a:pPr lvl="2"/>
            <a:r>
              <a:rPr lang="ar-SA" smtClean="0"/>
              <a:t>لأنَّه يبذل القدر الذي يحطُّه عوضًا عن تعجيل ما في ذمِّته، وبيع الحلول والتأجيل لا يجوز.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[الحكم إن صالح ربُّ المال بدينه الحال عن بعضه مؤجلًا]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(أو بالعكس)؛ بأن صالح عن الحالِّ ببعضه مؤجَّلاً:</a:t>
            </a:r>
          </a:p>
          <a:p>
            <a:pPr lvl="1"/>
            <a:r>
              <a:rPr lang="ar-SA" dirty="0" smtClean="0"/>
              <a:t>لم يصح إن كان بلفظ الصُّلح؛ </a:t>
            </a:r>
          </a:p>
          <a:p>
            <a:pPr lvl="2"/>
            <a:r>
              <a:rPr lang="ar-SA" dirty="0" smtClean="0">
                <a:hlinkClick r:id="rId2" action="ppaction://hlinksldjump"/>
              </a:rPr>
              <a:t>كما تقدَّم.</a:t>
            </a:r>
            <a:endParaRPr lang="ar-SA" dirty="0" smtClean="0"/>
          </a:p>
          <a:p>
            <a:r>
              <a:rPr lang="ar-SA" dirty="0" smtClean="0"/>
              <a:t>فإن كان بلفظ الإبراء ونحوه:</a:t>
            </a:r>
          </a:p>
          <a:p>
            <a:pPr lvl="1"/>
            <a:r>
              <a:rPr lang="ar-SA" dirty="0" smtClean="0"/>
              <a:t>صحَّ الإسقاط دون التَّأجيل؛ </a:t>
            </a:r>
          </a:p>
          <a:p>
            <a:pPr lvl="2"/>
            <a:r>
              <a:rPr lang="ar-SA" dirty="0" smtClean="0">
                <a:hlinkClick r:id="rId3" action="ppaction://hlinksldjump"/>
              </a:rPr>
              <a:t>وتقدَّم.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وان 5"/>
          <p:cNvSpPr>
            <a:spLocks noGrp="1"/>
          </p:cNvSpPr>
          <p:nvPr>
            <p:ph type="title"/>
          </p:nvPr>
        </p:nvSpPr>
        <p:spPr>
          <a:xfrm>
            <a:off x="538162" y="1026320"/>
            <a:ext cx="7886700" cy="118824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SA" sz="3200" b="1" dirty="0"/>
              <a:t>جميع الحقوق محفوظة لشركة إثراء </a:t>
            </a:r>
            <a:r>
              <a:rPr lang="ar-SA" sz="3200" b="1" dirty="0" smtClean="0"/>
              <a:t>المتون</a:t>
            </a:r>
            <a:endParaRPr lang="ar-SA" sz="3200" dirty="0"/>
          </a:p>
        </p:txBody>
      </p:sp>
      <p:graphicFrame>
        <p:nvGraphicFramePr>
          <p:cNvPr id="8" name="رسم تخطيطي 7"/>
          <p:cNvGraphicFramePr/>
          <p:nvPr>
            <p:extLst/>
          </p:nvPr>
        </p:nvGraphicFramePr>
        <p:xfrm>
          <a:off x="2274094" y="2828924"/>
          <a:ext cx="4414837" cy="30289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881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نص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ar-SA" smtClean="0"/>
              <a:t>[حكم هذا الصُلح]</a:t>
            </a:r>
            <a:endParaRPr lang="ar-SA" dirty="0"/>
          </a:p>
        </p:txBody>
      </p:sp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smtClean="0"/>
              <a:t>[إن صالح بشرط الانتفاع بما أقرَّ له به أو بشرطٍ أخذ بعضه]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ar-SA" spc="-100" dirty="0" smtClean="0"/>
              <a:t>(أو أقرَّ له ببيتٍ) ادَّعاه (فصالحه على سكناه) ولو مدة معيَّنةً:</a:t>
            </a:r>
          </a:p>
          <a:p>
            <a:pPr lvl="1">
              <a:lnSpc>
                <a:spcPct val="100000"/>
              </a:lnSpc>
            </a:pPr>
            <a:r>
              <a:rPr lang="ar-SA" dirty="0" smtClean="0"/>
              <a:t>(كسنةٍ، </a:t>
            </a:r>
          </a:p>
          <a:p>
            <a:pPr>
              <a:lnSpc>
                <a:spcPct val="100000"/>
              </a:lnSpc>
            </a:pPr>
            <a:r>
              <a:rPr lang="ar-SA" dirty="0" smtClean="0"/>
              <a:t>أو) على أن (يبني له فوقه غرفةً)، </a:t>
            </a:r>
          </a:p>
          <a:p>
            <a:pPr>
              <a:lnSpc>
                <a:spcPct val="100000"/>
              </a:lnSpc>
            </a:pPr>
            <a:r>
              <a:rPr lang="ar-SA" dirty="0" smtClean="0"/>
              <a:t>أو صالحه على بعضه:</a:t>
            </a:r>
          </a:p>
          <a:p>
            <a:pPr lvl="1">
              <a:lnSpc>
                <a:spcPct val="100000"/>
              </a:lnSpc>
            </a:pPr>
            <a:r>
              <a:rPr lang="ar-SA" dirty="0" smtClean="0"/>
              <a:t>لم يصحَّ الصُّلح؛ </a:t>
            </a:r>
          </a:p>
          <a:p>
            <a:pPr lvl="2">
              <a:lnSpc>
                <a:spcPct val="100000"/>
              </a:lnSpc>
            </a:pPr>
            <a:r>
              <a:rPr lang="ar-SA" dirty="0" smtClean="0"/>
              <a:t>لأنَّه صالحه عن مِلكه على مِلكه أو منفعته،</a:t>
            </a:r>
          </a:p>
          <a:p>
            <a:pPr>
              <a:lnSpc>
                <a:spcPct val="100000"/>
              </a:lnSpc>
            </a:pPr>
            <a:r>
              <a:rPr lang="ar-SA" dirty="0" smtClean="0"/>
              <a:t>وإن فعل ذلك كان تبرُّعًا متى شاء أخرجه.</a:t>
            </a:r>
          </a:p>
          <a:p>
            <a:pPr lvl="2">
              <a:lnSpc>
                <a:spcPct val="100000"/>
              </a:lnSpc>
            </a:pPr>
            <a:endParaRPr lang="ar-SA" dirty="0" smtClean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نص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ar-SA" smtClean="0"/>
              <a:t>[الحكم إن كان صاحب الحق يعتقد وجوب الصُلح عليه]</a:t>
            </a:r>
            <a:endParaRPr lang="ar-SA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smtClean="0"/>
              <a:t>[إن صالح بشرط الانتفاع بما أقرَّ له به أو بشرطٍ أخذ بعضه]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وإن فعله على سبيل المصالحة معتقدًا وجوبه عليه بالصُّلح: </a:t>
            </a:r>
          </a:p>
          <a:p>
            <a:pPr lvl="1"/>
            <a:r>
              <a:rPr lang="ar-SA" dirty="0" smtClean="0"/>
              <a:t>رجع عليه بأجرة ما سكن، </a:t>
            </a:r>
          </a:p>
          <a:p>
            <a:pPr lvl="1"/>
            <a:r>
              <a:rPr lang="ar-SA" dirty="0" smtClean="0"/>
              <a:t>وأخذ ما كان بيده من الدَّار؛</a:t>
            </a:r>
          </a:p>
          <a:p>
            <a:pPr lvl="2"/>
            <a:r>
              <a:rPr lang="ar-SA" dirty="0" smtClean="0"/>
              <a:t>لأنَّه أخذه بعقدٍ فاسدٍ.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[الحكم إذا صالح مكلَّفا ليقرَّ له بالعبوديَّة أو امرأةً لتقرَّ له بالزَّوجيّة]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(أو صالح مكلَّفًا؛ ليقرَّ له بالعبودية)؛ أي: بأنَّه مملوكه:</a:t>
            </a:r>
          </a:p>
          <a:p>
            <a:pPr lvl="1"/>
            <a:r>
              <a:rPr lang="ar-SA" dirty="0" smtClean="0"/>
              <a:t>لم يصحَّ.</a:t>
            </a:r>
          </a:p>
          <a:p>
            <a:r>
              <a:rPr lang="ar-SA" dirty="0" smtClean="0"/>
              <a:t>(أو) صالح (امرأةً لتقر له بالزَّوجيَّة بعوضٍ:</a:t>
            </a:r>
          </a:p>
          <a:p>
            <a:pPr lvl="1"/>
            <a:r>
              <a:rPr lang="ar-SA" dirty="0" smtClean="0"/>
              <a:t>لم يصحَّ) الصَّلح؛</a:t>
            </a:r>
          </a:p>
          <a:p>
            <a:pPr lvl="2"/>
            <a:r>
              <a:rPr lang="ar-SA" dirty="0" smtClean="0"/>
              <a:t>لأنَّ ذلك صلحٌ يحلُّ حرامًا؛ </a:t>
            </a:r>
          </a:p>
          <a:p>
            <a:pPr lvl="3"/>
            <a:r>
              <a:rPr lang="ar-SA" dirty="0" smtClean="0"/>
              <a:t>لأنَّ إرقاق النَّفس، وبذل المرأة نفسها بعوضٍ: لا يجوز. 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pc="-100" dirty="0" smtClean="0"/>
              <a:t>[إن دفع المدَّعَي عليه العبوديَّة أو الزَّوجية عوضًا للمدَّعي]</a:t>
            </a:r>
            <a:endParaRPr lang="ar-SA" spc="-1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mtClean="0"/>
              <a:t>(وإن بذلاهما)؛ أي: دفع المدَّعَى عليه العبوديَّة، والمرأة المدَّعى عليها الزَّوجيَّة عوضًا (له)؛ أي: للمدَّعي (صلحًا عن دعواه:</a:t>
            </a:r>
          </a:p>
          <a:p>
            <a:pPr lvl="1"/>
            <a:r>
              <a:rPr lang="ar-SA" smtClean="0"/>
              <a:t>صحَّ)؛</a:t>
            </a:r>
          </a:p>
          <a:p>
            <a:pPr lvl="2"/>
            <a:r>
              <a:rPr lang="ar-SA" smtClean="0"/>
              <a:t> لأنَّه يجوز أن يعتق عبده ويفارق امرأته بعوضٍ. 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[هل يصِّح للمدعي أخذ العوض مع علمه بكذب دعواه؟]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mtClean="0"/>
              <a:t>ومن علم بكذب دعواه:</a:t>
            </a:r>
          </a:p>
          <a:p>
            <a:pPr lvl="1"/>
            <a:r>
              <a:rPr lang="ar-SA" smtClean="0"/>
              <a:t>لم يبح له أخذ العوض؛ </a:t>
            </a:r>
          </a:p>
          <a:p>
            <a:pPr lvl="2"/>
            <a:r>
              <a:rPr lang="ar-SA" smtClean="0"/>
              <a:t>لأنَّه أكلٌ لمال الغير بالباطل.</a:t>
            </a:r>
            <a:endParaRPr lang="en-US" smtClean="0"/>
          </a:p>
          <a:p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[الحكم إن قال: أقرَّ بديني وأعطيك منه كذا فأقرَّ]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pc="-100" dirty="0" smtClean="0"/>
              <a:t>(وإن قال: أَقرَّ  بديني وأعطيك منه كذا، ففعل)؛ أي: فأقرَّ  بالدَّين:</a:t>
            </a:r>
          </a:p>
          <a:p>
            <a:pPr lvl="1"/>
            <a:r>
              <a:rPr lang="ar-SA" dirty="0" smtClean="0"/>
              <a:t>(صحَّ الإقرار)؛</a:t>
            </a:r>
          </a:p>
          <a:p>
            <a:pPr lvl="2"/>
            <a:r>
              <a:rPr lang="ar-SA" dirty="0" smtClean="0"/>
              <a:t>لأنَّه أقرَّ بحقٍّ يحرم عليه إنكاره، </a:t>
            </a:r>
          </a:p>
          <a:p>
            <a:pPr lvl="1"/>
            <a:r>
              <a:rPr lang="ar-SA" dirty="0" smtClean="0"/>
              <a:t>و (لا) يصحُّ (الصُّلح)؛ </a:t>
            </a:r>
          </a:p>
          <a:p>
            <a:pPr lvl="2"/>
            <a:r>
              <a:rPr lang="ar-SA" dirty="0" smtClean="0"/>
              <a:t>لأنَّه يجب عليه الإقرار بما عليه من الحقِّ، فلم يحلَّ له أخذ العوض عليه، </a:t>
            </a:r>
          </a:p>
          <a:p>
            <a:pPr lvl="1"/>
            <a:r>
              <a:rPr lang="ar-SA" dirty="0" smtClean="0"/>
              <a:t>فإن أخذ شيئًا ردَّه.</a:t>
            </a: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نص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ar-SA" smtClean="0"/>
              <a:t>[النوع الثاني: إن صالحه على الحق بغير جنسه]</a:t>
            </a:r>
            <a:endParaRPr lang="ar-SA" dirty="0"/>
          </a:p>
        </p:txBody>
      </p:sp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[استكمال: أنواع القسم الأول: الصلح على اقرار]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mtClean="0"/>
              <a:t>وإن صالحه عن الحقِّ بغير جنسه؛ كما لو اعترف له بعينٍ أو دينٍ، فعوَّضه عنه ما يجوز تعويضه:</a:t>
            </a:r>
          </a:p>
          <a:p>
            <a:pPr lvl="1"/>
            <a:r>
              <a:rPr lang="ar-SA" smtClean="0"/>
              <a:t>صحَّ.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[أنواع الصلح على الحقِّ بغيرِ جنسه]</a:t>
            </a:r>
            <a:endParaRPr lang="ar-SA" dirty="0"/>
          </a:p>
        </p:txBody>
      </p:sp>
      <p:sp>
        <p:nvSpPr>
          <p:cNvPr id="6" name="عنصر نائب للمحتوى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SA" dirty="0" smtClean="0"/>
              <a:t>1. فإن كان بنقدٍ عن نقدٍ:</a:t>
            </a:r>
          </a:p>
          <a:p>
            <a:pPr lvl="1"/>
            <a:r>
              <a:rPr lang="ar-SA" dirty="0" smtClean="0"/>
              <a:t>فصرفٌ.</a:t>
            </a:r>
          </a:p>
          <a:p>
            <a:pPr marL="0" indent="0">
              <a:buNone/>
            </a:pPr>
            <a:r>
              <a:rPr lang="ar-SA" dirty="0" smtClean="0"/>
              <a:t>2. وإن كان بعرضٍ:</a:t>
            </a:r>
          </a:p>
          <a:p>
            <a:pPr lvl="1"/>
            <a:r>
              <a:rPr lang="ar-SA" dirty="0" smtClean="0"/>
              <a:t>فبيعٌ يعتبر له ما يعتبر فيه،</a:t>
            </a:r>
          </a:p>
          <a:p>
            <a:pPr lvl="2"/>
            <a:r>
              <a:rPr lang="ar-SA" dirty="0" smtClean="0"/>
              <a:t>ويصح بلفظ: صلحٍ، وما يؤدي معناه.</a:t>
            </a:r>
          </a:p>
          <a:p>
            <a:pPr marL="0" indent="0">
              <a:buNone/>
            </a:pPr>
            <a:r>
              <a:rPr lang="ar-SA" dirty="0" smtClean="0"/>
              <a:t>3. وإن كان بمنفعةٍ؛ كسكنى دارٍ:</a:t>
            </a:r>
          </a:p>
          <a:p>
            <a:pPr lvl="1"/>
            <a:r>
              <a:rPr lang="ar-SA" dirty="0" smtClean="0"/>
              <a:t>فإجارةٌ.</a:t>
            </a: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[الحكم إن صالحت المُعترفة بدينٍ أو عين بتزويج نفسها]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mtClean="0"/>
              <a:t>وإن صالحت المعترفة بدينٍ أو عينٍ بتزويج نفسها:</a:t>
            </a:r>
          </a:p>
          <a:p>
            <a:pPr lvl="1"/>
            <a:r>
              <a:rPr lang="ar-SA" smtClean="0"/>
              <a:t>صحَّ، </a:t>
            </a:r>
          </a:p>
          <a:p>
            <a:pPr lvl="1"/>
            <a:r>
              <a:rPr lang="ar-SA" smtClean="0"/>
              <a:t>ويكون صداقًا.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[الحكم إذا صالح عمّا في الذِّمَّة  بشيءٍ في الذِّمَّة]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mtClean="0"/>
              <a:t>وإن صالح عمَّا في الذِّمَّة بشيءٍ في الذِّمَّة:</a:t>
            </a:r>
          </a:p>
          <a:p>
            <a:pPr lvl="1"/>
            <a:r>
              <a:rPr lang="ar-SA" smtClean="0"/>
              <a:t>لم يجز التَّفرُّق قبل القبض؛ </a:t>
            </a:r>
          </a:p>
          <a:p>
            <a:pPr lvl="2"/>
            <a:r>
              <a:rPr lang="ar-SA" smtClean="0"/>
              <a:t>لأنَّه بيع دينٍ بدينٍ. 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باب الصلح</a:t>
            </a:r>
            <a:endParaRPr lang="ar-SA" dirty="0"/>
          </a:p>
        </p:txBody>
      </p:sp>
      <p:sp>
        <p:nvSpPr>
          <p:cNvPr id="6" name="عنوان فرعي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[إن صالح عن دينٍ بغير جنسه]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mtClean="0"/>
              <a:t>وإن صالح عن دينٍ بغير جنسه:</a:t>
            </a:r>
          </a:p>
          <a:p>
            <a:pPr lvl="1"/>
            <a:r>
              <a:rPr lang="ar-SA" smtClean="0"/>
              <a:t>جاز مطلقًا.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[إن صالح عن دينٍ بجنسه]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mtClean="0"/>
              <a:t>وبجنسه:</a:t>
            </a:r>
          </a:p>
          <a:p>
            <a:pPr lvl="1"/>
            <a:r>
              <a:rPr lang="ar-SA" smtClean="0"/>
              <a:t>لا يجوز بأقلَّ أو أكثر على وجه المعاوضة. </a:t>
            </a:r>
          </a:p>
          <a:p>
            <a:endParaRPr lang="ar-SA" smtClean="0"/>
          </a:p>
          <a:p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[حكم الصلح عن مجهولٍ تعذَّر علمه بمعلوم]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ويصح الصُّلح:</a:t>
            </a:r>
          </a:p>
          <a:p>
            <a:pPr lvl="1"/>
            <a:r>
              <a:rPr lang="ar-SA" dirty="0" smtClean="0"/>
              <a:t>عن مجهولٍ تعذَّر علمه من دينٍ أو عينٍ:</a:t>
            </a:r>
          </a:p>
          <a:p>
            <a:pPr lvl="1"/>
            <a:r>
              <a:rPr lang="ar-SA" dirty="0" smtClean="0"/>
              <a:t>بمعلوم.</a:t>
            </a:r>
            <a:endParaRPr lang="en-US" dirty="0" smtClean="0"/>
          </a:p>
          <a:p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[حكم الصلح عن مجهولٍ لم يتعذَّر علمه]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mtClean="0"/>
              <a:t>فإن لم يتعذَّر علمه:</a:t>
            </a:r>
          </a:p>
          <a:p>
            <a:pPr lvl="1"/>
            <a:r>
              <a:rPr lang="ar-SA" smtClean="0"/>
              <a:t>فكبراءةٍ من مجهولٍ.</a:t>
            </a:r>
            <a:endParaRPr lang="en-US" smtClean="0"/>
          </a:p>
          <a:p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مرفقات</a:t>
            </a:r>
            <a:endParaRPr lang="ar-SA" dirty="0"/>
          </a:p>
        </p:txBody>
      </p:sp>
      <p:sp>
        <p:nvSpPr>
          <p:cNvPr id="6" name="عنوان فرعي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نص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ar-SA" dirty="0" smtClean="0"/>
              <a:t>[الأول: ألا يكون بلفظ الصُّلح</a:t>
            </a:r>
            <a:r>
              <a:rPr lang="ar-SA" dirty="0" err="1" smtClean="0"/>
              <a:t>]</a:t>
            </a:r>
            <a:endParaRPr lang="ar-SA" dirty="0"/>
          </a:p>
        </p:txBody>
      </p:sp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[شروط صحة الصُّلح على إقرار</a:t>
            </a:r>
            <a:r>
              <a:rPr lang="ar-SA" dirty="0" err="1" smtClean="0"/>
              <a:t>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ومحلُّ صحَّة ذلك إن لم يكن بلفظ الصُّلح.</a:t>
            </a:r>
          </a:p>
          <a:p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  <p:sp>
        <p:nvSpPr>
          <p:cNvPr id="7" name="مستطيل 6">
            <a:hlinkClick r:id="rId2" action="ppaction://hlinksldjump"/>
          </p:cNvPr>
          <p:cNvSpPr/>
          <p:nvPr/>
        </p:nvSpPr>
        <p:spPr>
          <a:xfrm>
            <a:off x="187879" y="5835316"/>
            <a:ext cx="881542" cy="4381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رجوع</a:t>
            </a:r>
            <a:endParaRPr lang="ar-SA" sz="28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نص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ar-SA" dirty="0" smtClean="0"/>
              <a:t>[الأول: ألا يكون بلفظ الصُّلح</a:t>
            </a:r>
            <a:r>
              <a:rPr lang="ar-SA" dirty="0" err="1" smtClean="0"/>
              <a:t>]</a:t>
            </a:r>
            <a:endParaRPr lang="ar-SA" dirty="0"/>
          </a:p>
        </p:txBody>
      </p:sp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[شروط صحة الصُّلح على إقرار</a:t>
            </a:r>
            <a:r>
              <a:rPr lang="ar-SA" dirty="0" err="1" smtClean="0"/>
              <a:t>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ومحلُّ صحَّة ذلك إن لم يكن بلفظ الصُّلح.</a:t>
            </a:r>
          </a:p>
          <a:p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  <p:sp>
        <p:nvSpPr>
          <p:cNvPr id="7" name="مستطيل 6">
            <a:hlinkClick r:id="rId2" action="ppaction://hlinksldjump"/>
          </p:cNvPr>
          <p:cNvSpPr/>
          <p:nvPr/>
        </p:nvSpPr>
        <p:spPr>
          <a:xfrm>
            <a:off x="187879" y="5835316"/>
            <a:ext cx="881542" cy="4381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رجوع</a:t>
            </a:r>
            <a:endParaRPr lang="ar-SA" sz="28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[حكم إسقاط البعض وتأجيل بعضه]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mtClean="0"/>
              <a:t>(وإن وضع) ربُّ دينٍ (بعض الدَّين الحالِّ وأجَّل باقيه:</a:t>
            </a:r>
          </a:p>
          <a:p>
            <a:pPr lvl="1"/>
            <a:r>
              <a:rPr lang="ar-SA" smtClean="0"/>
              <a:t>صحَّ الإسقاط فقط)؛</a:t>
            </a:r>
          </a:p>
          <a:p>
            <a:pPr lvl="2"/>
            <a:r>
              <a:rPr lang="ar-SA" smtClean="0"/>
              <a:t>لأنَّه أسقط عن طيب نفسه، ولا مانع من صحَّته، ولم يصحَّ التَّأجيل؛ لأنَّ الحالَّ لا يتأجَّل.</a:t>
            </a:r>
            <a:endParaRPr lang="ar-SA" dirty="0" smtClean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  <p:sp>
        <p:nvSpPr>
          <p:cNvPr id="5" name="مستطيل 4">
            <a:hlinkClick r:id="rId2" action="ppaction://hlinksldjump"/>
          </p:cNvPr>
          <p:cNvSpPr/>
          <p:nvPr/>
        </p:nvSpPr>
        <p:spPr>
          <a:xfrm>
            <a:off x="187879" y="5824353"/>
            <a:ext cx="881542" cy="4381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رجوع</a:t>
            </a:r>
            <a:endParaRPr lang="ar-SA" sz="28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[مدخل]</a:t>
            </a:r>
            <a:endParaRPr lang="ar-SA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mtClean="0"/>
              <a:t>(هذه مساحة يضع فيها الأستاذ مدخلًا للباب).</a:t>
            </a:r>
          </a:p>
          <a:p>
            <a:endParaRPr lang="ar-SA" smtClean="0"/>
          </a:p>
          <a:p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31421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[تعريف الصلح]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هو لغةً:</a:t>
            </a:r>
          </a:p>
          <a:p>
            <a:pPr lvl="1"/>
            <a:r>
              <a:rPr lang="ar-SA" dirty="0" smtClean="0"/>
              <a:t>قطع المنازعة. </a:t>
            </a:r>
          </a:p>
          <a:p>
            <a:r>
              <a:rPr lang="ar-SA" dirty="0" smtClean="0"/>
              <a:t>وشرعًا: </a:t>
            </a:r>
          </a:p>
          <a:p>
            <a:pPr lvl="1"/>
            <a:r>
              <a:rPr lang="ar-SA" dirty="0" smtClean="0"/>
              <a:t>معاقدةٌ يتوصَّل بها إلى إصلاحٍ بين متخاصمين.</a:t>
            </a:r>
            <a:endParaRPr lang="en-US" dirty="0" smtClean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4"/>
          <p:cNvSpPr>
            <a:spLocks noGrp="1"/>
          </p:cNvSpPr>
          <p:nvPr>
            <p:ph type="title"/>
          </p:nvPr>
        </p:nvSpPr>
        <p:spPr>
          <a:xfrm>
            <a:off x="614364" y="2618582"/>
            <a:ext cx="7886700" cy="1158874"/>
          </a:xfrm>
        </p:spPr>
        <p:txBody>
          <a:bodyPr>
            <a:normAutofit/>
          </a:bodyPr>
          <a:lstStyle/>
          <a:p>
            <a:r>
              <a:rPr lang="ar-SA" sz="4000" dirty="0" smtClean="0"/>
              <a:t>[الصلح في الأموال]</a:t>
            </a:r>
            <a:endParaRPr lang="ar-SA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4"/>
          <p:cNvSpPr>
            <a:spLocks noGrp="1"/>
          </p:cNvSpPr>
          <p:nvPr>
            <p:ph type="title"/>
          </p:nvPr>
        </p:nvSpPr>
        <p:spPr>
          <a:xfrm>
            <a:off x="614364" y="2618582"/>
            <a:ext cx="7886700" cy="1158874"/>
          </a:xfrm>
        </p:spPr>
        <p:txBody>
          <a:bodyPr>
            <a:normAutofit/>
          </a:bodyPr>
          <a:lstStyle/>
          <a:p>
            <a:r>
              <a:rPr lang="ar-SA" sz="4000" dirty="0" smtClean="0"/>
              <a:t>[القسم الأول: </a:t>
            </a:r>
            <a:r>
              <a:rPr lang="ar-SA" sz="4000" dirty="0"/>
              <a:t>الصلح على إقرار]</a:t>
            </a:r>
          </a:p>
        </p:txBody>
      </p:sp>
    </p:spTree>
    <p:extLst>
      <p:ext uri="{BB962C8B-B14F-4D97-AF65-F5344CB8AC3E}">
        <p14:creationId xmlns:p14="http://schemas.microsoft.com/office/powerpoint/2010/main" val="1131677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نص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ar-SA" dirty="0" smtClean="0"/>
              <a:t>[النوع الأول: إن صالحه على الحقِ بجنسه]</a:t>
            </a:r>
            <a:endParaRPr lang="ar-SA" dirty="0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[أنواع القسم الأول: الصلح على إقرار</a:t>
            </a:r>
            <a:r>
              <a:rPr lang="ar-SA" dirty="0" err="1" smtClean="0"/>
              <a:t>]</a:t>
            </a:r>
            <a:endParaRPr lang="ar-SA" dirty="0"/>
          </a:p>
        </p:txBody>
      </p:sp>
      <p:sp>
        <p:nvSpPr>
          <p:cNvPr id="6" name="عنصر نائب للمحتوى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ar-SA" dirty="0"/>
              <a:t>والصُّلح في الأموال قسمان: على إقرارٍ، وهو المشار إليه </a:t>
            </a:r>
            <a:r>
              <a:rPr lang="ar-SA" dirty="0" err="1"/>
              <a:t>بقوله:</a:t>
            </a:r>
            <a:r>
              <a:rPr lang="ar-SA" dirty="0"/>
              <a:t> </a:t>
            </a:r>
            <a:endParaRPr lang="ar-SA" dirty="0" smtClean="0"/>
          </a:p>
          <a:p>
            <a:pPr lvl="1">
              <a:lnSpc>
                <a:spcPct val="100000"/>
              </a:lnSpc>
            </a:pPr>
            <a:r>
              <a:rPr lang="ar-SA" dirty="0" smtClean="0"/>
              <a:t>(</a:t>
            </a:r>
            <a:r>
              <a:rPr lang="ar-SA" dirty="0"/>
              <a:t>إذا أقرَّ له بدينٍ أو عينٍ فأسقط) عنه من الدَّين </a:t>
            </a:r>
            <a:r>
              <a:rPr lang="ar-SA" dirty="0" err="1"/>
              <a:t>بعضه،</a:t>
            </a:r>
            <a:r>
              <a:rPr lang="ar-SA" dirty="0"/>
              <a:t> </a:t>
            </a:r>
            <a:endParaRPr lang="ar-SA" dirty="0" smtClean="0"/>
          </a:p>
          <a:p>
            <a:pPr lvl="1">
              <a:lnSpc>
                <a:spcPct val="100000"/>
              </a:lnSpc>
            </a:pPr>
            <a:r>
              <a:rPr lang="ar-SA" dirty="0" smtClean="0"/>
              <a:t>(</a:t>
            </a:r>
            <a:r>
              <a:rPr lang="ar-SA" dirty="0"/>
              <a:t>أو وهب) من العين (البعض وترك الباقي</a:t>
            </a:r>
            <a:r>
              <a:rPr lang="ar-SA" dirty="0" smtClean="0"/>
              <a:t>)؛ </a:t>
            </a:r>
            <a:r>
              <a:rPr lang="ar-SA" dirty="0"/>
              <a:t>أي: لم يبرأ منه ولم </a:t>
            </a:r>
            <a:r>
              <a:rPr lang="ar-SA" dirty="0" err="1" smtClean="0"/>
              <a:t>يهبه:</a:t>
            </a:r>
            <a:endParaRPr lang="ar-SA" dirty="0" smtClean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[حكم الصلح على الحقِّ بجنسه]</a:t>
            </a:r>
            <a:endParaRPr lang="ar-SA" dirty="0"/>
          </a:p>
        </p:txBody>
      </p:sp>
      <p:sp>
        <p:nvSpPr>
          <p:cNvPr id="7" name="عنصر نائب للمحتوى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(صح)؛ </a:t>
            </a:r>
          </a:p>
          <a:p>
            <a:pPr lvl="1"/>
            <a:r>
              <a:rPr lang="ar-SA" dirty="0" smtClean="0"/>
              <a:t>لأنَّ الإنسان لا يُمنع من إسقاط بعض حقِّه، كما لا يمنع من استيفائه؛ </a:t>
            </a:r>
          </a:p>
          <a:p>
            <a:pPr lvl="1"/>
            <a:r>
              <a:rPr lang="ar-SA" dirty="0" smtClean="0"/>
              <a:t>لأنَّه ﷺ كلَّم غرماء جابرٍ؛ ليضعوا عنه.</a:t>
            </a: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_é_د___ذ _____د_خ_ص _د_____ê__">
  <a:themeElements>
    <a:clrScheme name="مخصص 3">
      <a:dk1>
        <a:srgbClr val="22B8CB"/>
      </a:dk1>
      <a:lt1>
        <a:sysClr val="window" lastClr="FFFFFF"/>
      </a:lt1>
      <a:dk2>
        <a:srgbClr val="44546A"/>
      </a:dk2>
      <a:lt2>
        <a:srgbClr val="E7E6E6"/>
      </a:lt2>
      <a:accent1>
        <a:srgbClr val="9EB822"/>
      </a:accent1>
      <a:accent2>
        <a:srgbClr val="22B8CB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مخصص 1">
      <a:majorFont>
        <a:latin typeface="Calibri Light"/>
        <a:ea typeface=""/>
        <a:cs typeface="PT Bold Heading"/>
      </a:majorFont>
      <a:minorFont>
        <a:latin typeface="Calibri"/>
        <a:ea typeface=""/>
        <a:cs typeface="Sakkal Majalla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قالب شرائح الروض.potx" id="{AA7DFAD8-8857-40C0-95A5-4FF25E6A6C9E}" vid="{09EC001F-544B-4819-BA31-C1EF209E144D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_é_د___ذ _____د_خ_ص _د_____ê__</Template>
  <TotalTime>0</TotalTime>
  <Words>1332</Words>
  <Application>Microsoft Office PowerPoint</Application>
  <PresentationFormat>عرض على الشاشة (3:4)‏</PresentationFormat>
  <Paragraphs>198</Paragraphs>
  <Slides>37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37</vt:i4>
      </vt:variant>
    </vt:vector>
  </HeadingPairs>
  <TitlesOfParts>
    <vt:vector size="45" baseType="lpstr">
      <vt:lpstr>Agency FB</vt:lpstr>
      <vt:lpstr>Arial</vt:lpstr>
      <vt:lpstr>Calibri</vt:lpstr>
      <vt:lpstr>Calibri Light</vt:lpstr>
      <vt:lpstr>PT Bold Heading</vt:lpstr>
      <vt:lpstr>Sakkal Majalla</vt:lpstr>
      <vt:lpstr>Wingdings</vt:lpstr>
      <vt:lpstr>_é_د___ذ _____د_خ_ص _د_____ê__</vt:lpstr>
      <vt:lpstr>الروض المربع شرح زاد المستقنع</vt:lpstr>
      <vt:lpstr>جميع الحقوق محفوظة لشركة إثراء المتون</vt:lpstr>
      <vt:lpstr>باب الصلح</vt:lpstr>
      <vt:lpstr>[مدخل]</vt:lpstr>
      <vt:lpstr>[تعريف الصلح]</vt:lpstr>
      <vt:lpstr>[الصلح في الأموال]</vt:lpstr>
      <vt:lpstr>[القسم الأول: الصلح على إقرار]</vt:lpstr>
      <vt:lpstr>[أنواع القسم الأول: الصلح على إقرار]</vt:lpstr>
      <vt:lpstr>[حكم الصلح على الحقِّ بجنسه]</vt:lpstr>
      <vt:lpstr>[شروط صحة الصُّلح على إقرار]</vt:lpstr>
      <vt:lpstr>[الحكم إذا وقع الصُّلح على إقرار بلفظ الصلح]</vt:lpstr>
      <vt:lpstr>[شروط صحة الصُّلح على إقرار]</vt:lpstr>
      <vt:lpstr>[شروط صحة الصُّلح على إقرار]</vt:lpstr>
      <vt:lpstr>[شروط صحة الصُّلح على إقرار]</vt:lpstr>
      <vt:lpstr>[حكم الصُّلح إن أنكر ولي من لا يصح تصرفه ولا بيِّنة]</vt:lpstr>
      <vt:lpstr>[حكم إسقاط البعض وتأجيل بعضه]</vt:lpstr>
      <vt:lpstr>[حكم إسقاط البعض وتأجيل بعضه]</vt:lpstr>
      <vt:lpstr>[الحكم إن صالح ربُّ المال بدينه المؤجل عن بعضه حالًا]</vt:lpstr>
      <vt:lpstr>[الحكم إن صالح ربُّ المال بدينه الحال عن بعضه مؤجلًا]</vt:lpstr>
      <vt:lpstr>[إن صالح بشرط الانتفاع بما أقرَّ له به أو بشرطٍ أخذ بعضه]</vt:lpstr>
      <vt:lpstr>[إن صالح بشرط الانتفاع بما أقرَّ له به أو بشرطٍ أخذ بعضه]</vt:lpstr>
      <vt:lpstr>[الحكم إذا صالح مكلَّفا ليقرَّ له بالعبوديَّة أو امرأةً لتقرَّ له بالزَّوجيّة] </vt:lpstr>
      <vt:lpstr>[إن دفع المدَّعَي عليه العبوديَّة أو الزَّوجية عوضًا للمدَّعي]</vt:lpstr>
      <vt:lpstr>[هل يصِّح للمدعي أخذ العوض مع علمه بكذب دعواه؟]</vt:lpstr>
      <vt:lpstr>[الحكم إن قال: أقرَّ بديني وأعطيك منه كذا فأقرَّ]</vt:lpstr>
      <vt:lpstr>[استكمال: أنواع القسم الأول: الصلح على اقرار]</vt:lpstr>
      <vt:lpstr>[أنواع الصلح على الحقِّ بغيرِ جنسه]</vt:lpstr>
      <vt:lpstr>[الحكم إن صالحت المُعترفة بدينٍ أو عين بتزويج نفسها]</vt:lpstr>
      <vt:lpstr>[الحكم إذا صالح عمّا في الذِّمَّة  بشيءٍ في الذِّمَّة]</vt:lpstr>
      <vt:lpstr>[إن صالح عن دينٍ بغير جنسه]</vt:lpstr>
      <vt:lpstr>[إن صالح عن دينٍ بجنسه]</vt:lpstr>
      <vt:lpstr>[حكم الصلح عن مجهولٍ تعذَّر علمه بمعلوم]</vt:lpstr>
      <vt:lpstr>[حكم الصلح عن مجهولٍ لم يتعذَّر علمه]</vt:lpstr>
      <vt:lpstr>مرفقات</vt:lpstr>
      <vt:lpstr>[شروط صحة الصُّلح على إقرار]</vt:lpstr>
      <vt:lpstr>[شروط صحة الصُّلح على إقرار]</vt:lpstr>
      <vt:lpstr>[حكم إسقاط البعض وتأجيل بعضه]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2016-02-10T20:39:57Z</dcterms:created>
  <dcterms:modified xsi:type="dcterms:W3CDTF">2019-09-14T12:27:13Z</dcterms:modified>
</cp:coreProperties>
</file>