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removePersonalInfoOnSave="1" saveSubsetFonts="1">
  <p:sldMasterIdLst>
    <p:sldMasterId id="2147483673" r:id="rId1"/>
  </p:sldMasterIdLst>
  <p:notesMasterIdLst>
    <p:notesMasterId r:id="rId32"/>
  </p:notesMasterIdLst>
  <p:sldIdLst>
    <p:sldId id="256" r:id="rId2"/>
    <p:sldId id="287" r:id="rId3"/>
    <p:sldId id="257" r:id="rId4"/>
    <p:sldId id="284" r:id="rId5"/>
    <p:sldId id="258" r:id="rId6"/>
    <p:sldId id="259" r:id="rId7"/>
    <p:sldId id="285" r:id="rId8"/>
    <p:sldId id="260" r:id="rId9"/>
    <p:sldId id="262" r:id="rId10"/>
    <p:sldId id="263" r:id="rId11"/>
    <p:sldId id="264" r:id="rId12"/>
    <p:sldId id="261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الكاتب" initials="ا" lastIdx="6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5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thraa.sa/" TargetMode="External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hraa.sa/" TargetMode="External"/><Relationship Id="rId2" Type="http://schemas.openxmlformats.org/officeDocument/2006/relationships/image" Target="../media/image3.png"/><Relationship Id="rId1" Type="http://schemas.openxmlformats.org/officeDocument/2006/relationships/hyperlink" Target="mailto:info@ithraa.sa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0CFA6-18E7-4367-8F7F-3A331265E736}" type="doc">
      <dgm:prSet loTypeId="urn:microsoft.com/office/officeart/2005/8/layout/vList3" loCatId="picture" qsTypeId="urn:microsoft.com/office/officeart/2005/8/quickstyle/simple1" qsCatId="simple" csTypeId="urn:microsoft.com/office/officeart/2005/8/colors/accent0_1" csCatId="mainScheme" phldr="1"/>
      <dgm:spPr/>
    </dgm:pt>
    <dgm:pt modelId="{C6A00128-9B3C-414E-89CB-43EE913D584F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1"/>
            </a:rPr>
            <a:t>info@ithraa.sa</a:t>
          </a:r>
          <a:endParaRPr lang="ar-SA" dirty="0"/>
        </a:p>
      </dgm:t>
    </dgm:pt>
    <dgm:pt modelId="{4D322025-12A1-4CB9-A793-C9C3C9D0C681}" type="par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7B9772CA-89E3-40D3-9CE4-D6435E278040}" type="sibTrans" cxnId="{779799F0-465D-43EC-A52F-8DB836D96479}">
      <dgm:prSet/>
      <dgm:spPr/>
      <dgm:t>
        <a:bodyPr/>
        <a:lstStyle/>
        <a:p>
          <a:pPr rtl="1"/>
          <a:endParaRPr lang="ar-SA"/>
        </a:p>
      </dgm:t>
    </dgm:pt>
    <dgm:pt modelId="{8B1AC4EC-26A5-47AB-9630-8619A59F49B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>
              <a:hlinkClick xmlns:r="http://schemas.openxmlformats.org/officeDocument/2006/relationships" r:id="rId2"/>
            </a:rPr>
            <a:t>www.ithraa.sa</a:t>
          </a:r>
          <a:endParaRPr lang="ar-SA" dirty="0"/>
        </a:p>
      </dgm:t>
    </dgm:pt>
    <dgm:pt modelId="{6516C4EA-FA50-4167-844A-78EDDC3F31C7}" type="par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7F90E9FC-293C-4BE8-A00D-D563F2F1255F}" type="sibTrans" cxnId="{61F8F717-C191-4566-933D-536FDB6D039B}">
      <dgm:prSet/>
      <dgm:spPr/>
      <dgm:t>
        <a:bodyPr/>
        <a:lstStyle/>
        <a:p>
          <a:pPr rtl="1"/>
          <a:endParaRPr lang="ar-SA"/>
        </a:p>
      </dgm:t>
    </dgm:pt>
    <dgm:pt modelId="{A6533701-88EC-47DA-9417-57EEA9E138DC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+96611445200</a:t>
          </a:r>
          <a:endParaRPr lang="ar-SA" dirty="0" smtClean="0"/>
        </a:p>
      </dgm:t>
    </dgm:pt>
    <dgm:pt modelId="{462A36CB-44EB-42B4-BE8E-C5970698D5A6}" type="par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578E9722-DE75-4803-9613-FBF1AA506179}" type="sibTrans" cxnId="{69BD8A26-68CC-4214-A7DF-7B8A38C45ED9}">
      <dgm:prSet/>
      <dgm:spPr/>
      <dgm:t>
        <a:bodyPr/>
        <a:lstStyle/>
        <a:p>
          <a:pPr rtl="1"/>
          <a:endParaRPr lang="ar-SA"/>
        </a:p>
      </dgm:t>
    </dgm:pt>
    <dgm:pt modelId="{62D5C486-A219-4072-8A00-C6A8E77A30A9}">
      <dgm:prSet phldrT="[نص]"/>
      <dgm:spPr>
        <a:noFill/>
        <a:ln>
          <a:solidFill>
            <a:schemeClr val="tx1">
              <a:lumMod val="40000"/>
              <a:lumOff val="60000"/>
            </a:schemeClr>
          </a:solidFill>
        </a:ln>
      </dgm:spPr>
      <dgm:t>
        <a:bodyPr/>
        <a:lstStyle/>
        <a:p>
          <a:pPr rtl="1"/>
          <a:r>
            <a:rPr lang="en-US" dirty="0" smtClean="0"/>
            <a:t>+966504842744</a:t>
          </a:r>
          <a:endParaRPr lang="ar-SA" dirty="0" smtClean="0"/>
        </a:p>
      </dgm:t>
    </dgm:pt>
    <dgm:pt modelId="{07BBB6AF-3B36-4132-8F8F-F11DD4C9032B}" type="par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7F54A0B9-ECF8-4D15-9781-0FD22D6D9642}" type="sibTrans" cxnId="{E2BCF638-8CB7-4050-BC20-63FD1850C0B9}">
      <dgm:prSet/>
      <dgm:spPr/>
      <dgm:t>
        <a:bodyPr/>
        <a:lstStyle/>
        <a:p>
          <a:pPr rtl="1"/>
          <a:endParaRPr lang="ar-SA"/>
        </a:p>
      </dgm:t>
    </dgm:pt>
    <dgm:pt modelId="{18DC2CC3-3E48-4775-AAD3-76E2DCF27FBF}" type="pres">
      <dgm:prSet presAssocID="{4750CFA6-18E7-4367-8F7F-3A331265E736}" presName="linearFlow" presStyleCnt="0">
        <dgm:presLayoutVars>
          <dgm:dir/>
          <dgm:resizeHandles val="exact"/>
        </dgm:presLayoutVars>
      </dgm:prSet>
      <dgm:spPr/>
    </dgm:pt>
    <dgm:pt modelId="{64CE93EB-FB6A-4E17-BFA0-44E440EC3FF2}" type="pres">
      <dgm:prSet presAssocID="{C6A00128-9B3C-414E-89CB-43EE913D584F}" presName="composite" presStyleCnt="0"/>
      <dgm:spPr/>
    </dgm:pt>
    <dgm:pt modelId="{3A266D51-8B78-4DBF-8A20-3DD002A026FD}" type="pres">
      <dgm:prSet presAssocID="{C6A00128-9B3C-414E-89CB-43EE913D584F}" presName="imgShp" presStyleLbl="fgImgPlace1" presStyleIdx="0" presStyleCnt="4" custLinFactNeighborX="-53388" custLinFactNeighborY="-1263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</dgm:spPr>
    </dgm:pt>
    <dgm:pt modelId="{C08AB0FB-9171-47D6-8DAE-B77B5B2F993A}" type="pres">
      <dgm:prSet presAssocID="{C6A00128-9B3C-414E-89CB-43EE913D584F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277F80-006C-4095-A191-785FD0BF7CE6}" type="pres">
      <dgm:prSet presAssocID="{7B9772CA-89E3-40D3-9CE4-D6435E278040}" presName="spacing" presStyleCnt="0"/>
      <dgm:spPr/>
    </dgm:pt>
    <dgm:pt modelId="{E9021795-81A9-4458-AC65-9BC41E0B28EE}" type="pres">
      <dgm:prSet presAssocID="{8B1AC4EC-26A5-47AB-9630-8619A59F49BC}" presName="composite" presStyleCnt="0"/>
      <dgm:spPr/>
    </dgm:pt>
    <dgm:pt modelId="{6EC66202-D8B6-4801-BE88-402AB0E4D843}" type="pres">
      <dgm:prSet presAssocID="{8B1AC4EC-26A5-47AB-9630-8619A59F49BC}" presName="imgShp" presStyleLbl="fgImgPlace1" presStyleIdx="1" presStyleCnt="4" custScaleX="98674" custScaleY="92308" custLinFactNeighborX="-5683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noFill/>
        </a:ln>
      </dgm:spPr>
    </dgm:pt>
    <dgm:pt modelId="{D093805D-5D44-49D9-A787-F2704F54B745}" type="pres">
      <dgm:prSet presAssocID="{8B1AC4EC-26A5-47AB-9630-8619A59F49B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5FD7982-6F1F-462B-974E-93DF4D644266}" type="pres">
      <dgm:prSet presAssocID="{7F90E9FC-293C-4BE8-A00D-D563F2F1255F}" presName="spacing" presStyleCnt="0"/>
      <dgm:spPr/>
    </dgm:pt>
    <dgm:pt modelId="{F4E5AA13-4221-4571-AFD2-557B13B2C1ED}" type="pres">
      <dgm:prSet presAssocID="{62D5C486-A219-4072-8A00-C6A8E77A30A9}" presName="composite" presStyleCnt="0"/>
      <dgm:spPr/>
    </dgm:pt>
    <dgm:pt modelId="{3B7BF556-52AF-4F55-A4A6-517FD04E98F0}" type="pres">
      <dgm:prSet presAssocID="{62D5C486-A219-4072-8A00-C6A8E77A30A9}" presName="imgShp" presStyleLbl="fgImgPlace1" presStyleIdx="2" presStyleCnt="4" custLinFactNeighborX="-56171" custLinFactNeighborY="2411"/>
      <dgm:spPr>
        <a:blipFill rotWithShape="1">
          <a:blip xmlns:r="http://schemas.openxmlformats.org/officeDocument/2006/relationships" r:embed="rId5"/>
          <a:stretch>
            <a:fillRect/>
          </a:stretch>
        </a:blipFill>
        <a:ln>
          <a:noFill/>
        </a:ln>
      </dgm:spPr>
    </dgm:pt>
    <dgm:pt modelId="{2F4C5AD6-8AEF-4ABC-9BB9-62203700E88F}" type="pres">
      <dgm:prSet presAssocID="{62D5C486-A219-4072-8A00-C6A8E77A30A9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0E9B19F3-5B7D-4D30-94BE-AD2D1CAF6148}" type="pres">
      <dgm:prSet presAssocID="{7F54A0B9-ECF8-4D15-9781-0FD22D6D9642}" presName="spacing" presStyleCnt="0"/>
      <dgm:spPr/>
    </dgm:pt>
    <dgm:pt modelId="{90BE99A2-08EA-4CB4-B5A8-47C7EBE87148}" type="pres">
      <dgm:prSet presAssocID="{A6533701-88EC-47DA-9417-57EEA9E138DC}" presName="composite" presStyleCnt="0"/>
      <dgm:spPr/>
    </dgm:pt>
    <dgm:pt modelId="{04CDECD1-8D9E-48B5-8474-E93308076255}" type="pres">
      <dgm:prSet presAssocID="{A6533701-88EC-47DA-9417-57EEA9E138DC}" presName="imgShp" presStyleLbl="fgImgPlace1" presStyleIdx="3" presStyleCnt="4" custScaleX="87305" custScaleY="80520" custLinFactNeighborX="-46494" custLinFactNeighborY="0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noFill/>
        </a:ln>
      </dgm:spPr>
    </dgm:pt>
    <dgm:pt modelId="{3658A97F-1BC6-43EE-9761-C4A585E74DC0}" type="pres">
      <dgm:prSet presAssocID="{A6533701-88EC-47DA-9417-57EEA9E138DC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61F8F717-C191-4566-933D-536FDB6D039B}" srcId="{4750CFA6-18E7-4367-8F7F-3A331265E736}" destId="{8B1AC4EC-26A5-47AB-9630-8619A59F49BC}" srcOrd="1" destOrd="0" parTransId="{6516C4EA-FA50-4167-844A-78EDDC3F31C7}" sibTransId="{7F90E9FC-293C-4BE8-A00D-D563F2F1255F}"/>
    <dgm:cxn modelId="{E2BCF638-8CB7-4050-BC20-63FD1850C0B9}" srcId="{4750CFA6-18E7-4367-8F7F-3A331265E736}" destId="{62D5C486-A219-4072-8A00-C6A8E77A30A9}" srcOrd="2" destOrd="0" parTransId="{07BBB6AF-3B36-4132-8F8F-F11DD4C9032B}" sibTransId="{7F54A0B9-ECF8-4D15-9781-0FD22D6D9642}"/>
    <dgm:cxn modelId="{779799F0-465D-43EC-A52F-8DB836D96479}" srcId="{4750CFA6-18E7-4367-8F7F-3A331265E736}" destId="{C6A00128-9B3C-414E-89CB-43EE913D584F}" srcOrd="0" destOrd="0" parTransId="{4D322025-12A1-4CB9-A793-C9C3C9D0C681}" sibTransId="{7B9772CA-89E3-40D3-9CE4-D6435E278040}"/>
    <dgm:cxn modelId="{B2C9506F-7DB5-422C-B9E7-685DF3097EAD}" type="presOf" srcId="{8B1AC4EC-26A5-47AB-9630-8619A59F49BC}" destId="{D093805D-5D44-49D9-A787-F2704F54B745}" srcOrd="0" destOrd="0" presId="urn:microsoft.com/office/officeart/2005/8/layout/vList3"/>
    <dgm:cxn modelId="{69BD8A26-68CC-4214-A7DF-7B8A38C45ED9}" srcId="{4750CFA6-18E7-4367-8F7F-3A331265E736}" destId="{A6533701-88EC-47DA-9417-57EEA9E138DC}" srcOrd="3" destOrd="0" parTransId="{462A36CB-44EB-42B4-BE8E-C5970698D5A6}" sibTransId="{578E9722-DE75-4803-9613-FBF1AA506179}"/>
    <dgm:cxn modelId="{5139DE1E-6633-4F00-9F85-48E0F2311F5E}" type="presOf" srcId="{A6533701-88EC-47DA-9417-57EEA9E138DC}" destId="{3658A97F-1BC6-43EE-9761-C4A585E74DC0}" srcOrd="0" destOrd="0" presId="urn:microsoft.com/office/officeart/2005/8/layout/vList3"/>
    <dgm:cxn modelId="{A4D1D547-BE6D-4734-884B-E5F966C60F60}" type="presOf" srcId="{C6A00128-9B3C-414E-89CB-43EE913D584F}" destId="{C08AB0FB-9171-47D6-8DAE-B77B5B2F993A}" srcOrd="0" destOrd="0" presId="urn:microsoft.com/office/officeart/2005/8/layout/vList3"/>
    <dgm:cxn modelId="{93BAEA76-8C6A-4E31-82BF-840E753724B1}" type="presOf" srcId="{4750CFA6-18E7-4367-8F7F-3A331265E736}" destId="{18DC2CC3-3E48-4775-AAD3-76E2DCF27FBF}" srcOrd="0" destOrd="0" presId="urn:microsoft.com/office/officeart/2005/8/layout/vList3"/>
    <dgm:cxn modelId="{4A9368D2-D21F-4B57-9E45-99B4F3F2BC95}" type="presOf" srcId="{62D5C486-A219-4072-8A00-C6A8E77A30A9}" destId="{2F4C5AD6-8AEF-4ABC-9BB9-62203700E88F}" srcOrd="0" destOrd="0" presId="urn:microsoft.com/office/officeart/2005/8/layout/vList3"/>
    <dgm:cxn modelId="{243F78C3-07F2-4FDC-9C96-A9BB95AE7245}" type="presParOf" srcId="{18DC2CC3-3E48-4775-AAD3-76E2DCF27FBF}" destId="{64CE93EB-FB6A-4E17-BFA0-44E440EC3FF2}" srcOrd="0" destOrd="0" presId="urn:microsoft.com/office/officeart/2005/8/layout/vList3"/>
    <dgm:cxn modelId="{2013BC54-2F7E-42B7-AF6F-381EE339FCD6}" type="presParOf" srcId="{64CE93EB-FB6A-4E17-BFA0-44E440EC3FF2}" destId="{3A266D51-8B78-4DBF-8A20-3DD002A026FD}" srcOrd="0" destOrd="0" presId="urn:microsoft.com/office/officeart/2005/8/layout/vList3"/>
    <dgm:cxn modelId="{23E95869-F405-484B-9291-497B5B3A2C3F}" type="presParOf" srcId="{64CE93EB-FB6A-4E17-BFA0-44E440EC3FF2}" destId="{C08AB0FB-9171-47D6-8DAE-B77B5B2F993A}" srcOrd="1" destOrd="0" presId="urn:microsoft.com/office/officeart/2005/8/layout/vList3"/>
    <dgm:cxn modelId="{5F3C4DB9-A678-4606-8DDF-B14849959C0F}" type="presParOf" srcId="{18DC2CC3-3E48-4775-AAD3-76E2DCF27FBF}" destId="{66277F80-006C-4095-A191-785FD0BF7CE6}" srcOrd="1" destOrd="0" presId="urn:microsoft.com/office/officeart/2005/8/layout/vList3"/>
    <dgm:cxn modelId="{C010F261-E263-486F-B02A-01ECE4DA86A2}" type="presParOf" srcId="{18DC2CC3-3E48-4775-AAD3-76E2DCF27FBF}" destId="{E9021795-81A9-4458-AC65-9BC41E0B28EE}" srcOrd="2" destOrd="0" presId="urn:microsoft.com/office/officeart/2005/8/layout/vList3"/>
    <dgm:cxn modelId="{0555F40C-D31D-4B53-B65C-30B6092E1144}" type="presParOf" srcId="{E9021795-81A9-4458-AC65-9BC41E0B28EE}" destId="{6EC66202-D8B6-4801-BE88-402AB0E4D843}" srcOrd="0" destOrd="0" presId="urn:microsoft.com/office/officeart/2005/8/layout/vList3"/>
    <dgm:cxn modelId="{D8CE9CC8-E01B-4E2A-BF75-1EF867A95627}" type="presParOf" srcId="{E9021795-81A9-4458-AC65-9BC41E0B28EE}" destId="{D093805D-5D44-49D9-A787-F2704F54B745}" srcOrd="1" destOrd="0" presId="urn:microsoft.com/office/officeart/2005/8/layout/vList3"/>
    <dgm:cxn modelId="{C034F4E3-6175-444D-9AB5-410547270F97}" type="presParOf" srcId="{18DC2CC3-3E48-4775-AAD3-76E2DCF27FBF}" destId="{D5FD7982-6F1F-462B-974E-93DF4D644266}" srcOrd="3" destOrd="0" presId="urn:microsoft.com/office/officeart/2005/8/layout/vList3"/>
    <dgm:cxn modelId="{DF9960C5-251F-45BF-B548-058D165EA1A1}" type="presParOf" srcId="{18DC2CC3-3E48-4775-AAD3-76E2DCF27FBF}" destId="{F4E5AA13-4221-4571-AFD2-557B13B2C1ED}" srcOrd="4" destOrd="0" presId="urn:microsoft.com/office/officeart/2005/8/layout/vList3"/>
    <dgm:cxn modelId="{232F8931-9784-4DCC-B6F0-BB8AFA5618F6}" type="presParOf" srcId="{F4E5AA13-4221-4571-AFD2-557B13B2C1ED}" destId="{3B7BF556-52AF-4F55-A4A6-517FD04E98F0}" srcOrd="0" destOrd="0" presId="urn:microsoft.com/office/officeart/2005/8/layout/vList3"/>
    <dgm:cxn modelId="{1521977A-0CB2-41D6-95F0-9A8A2E33D77F}" type="presParOf" srcId="{F4E5AA13-4221-4571-AFD2-557B13B2C1ED}" destId="{2F4C5AD6-8AEF-4ABC-9BB9-62203700E88F}" srcOrd="1" destOrd="0" presId="urn:microsoft.com/office/officeart/2005/8/layout/vList3"/>
    <dgm:cxn modelId="{AFD86C31-609E-4A2B-B306-7E585EA85089}" type="presParOf" srcId="{18DC2CC3-3E48-4775-AAD3-76E2DCF27FBF}" destId="{0E9B19F3-5B7D-4D30-94BE-AD2D1CAF6148}" srcOrd="5" destOrd="0" presId="urn:microsoft.com/office/officeart/2005/8/layout/vList3"/>
    <dgm:cxn modelId="{83385FD0-5D7D-4724-8F2D-90A6AC33DD71}" type="presParOf" srcId="{18DC2CC3-3E48-4775-AAD3-76E2DCF27FBF}" destId="{90BE99A2-08EA-4CB4-B5A8-47C7EBE87148}" srcOrd="6" destOrd="0" presId="urn:microsoft.com/office/officeart/2005/8/layout/vList3"/>
    <dgm:cxn modelId="{6650F0EA-48D4-4602-9252-5696E2C9748A}" type="presParOf" srcId="{90BE99A2-08EA-4CB4-B5A8-47C7EBE87148}" destId="{04CDECD1-8D9E-48B5-8474-E93308076255}" srcOrd="0" destOrd="0" presId="urn:microsoft.com/office/officeart/2005/8/layout/vList3"/>
    <dgm:cxn modelId="{C5D32C1A-23CC-48E1-8401-FE893FFA7C56}" type="presParOf" srcId="{90BE99A2-08EA-4CB4-B5A8-47C7EBE87148}" destId="{3658A97F-1BC6-43EE-9761-C4A585E74D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AB0FB-9171-47D6-8DAE-B77B5B2F993A}">
      <dsp:nvSpPr>
        <dsp:cNvPr id="0" name=""/>
        <dsp:cNvSpPr/>
      </dsp:nvSpPr>
      <dsp:spPr>
        <a:xfrm rot="10800000">
          <a:off x="894026" y="1359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1"/>
            </a:rPr>
            <a:t>info@ithraa.sa</a:t>
          </a:r>
          <a:endParaRPr lang="ar-SA" sz="2100" kern="1200" dirty="0"/>
        </a:p>
      </dsp:txBody>
      <dsp:txXfrm rot="10800000">
        <a:off x="1048567" y="1359"/>
        <a:ext cx="2781325" cy="618163"/>
      </dsp:txXfrm>
    </dsp:sp>
    <dsp:sp modelId="{3A266D51-8B78-4DBF-8A20-3DD002A026FD}">
      <dsp:nvSpPr>
        <dsp:cNvPr id="0" name=""/>
        <dsp:cNvSpPr/>
      </dsp:nvSpPr>
      <dsp:spPr>
        <a:xfrm>
          <a:off x="254919" y="0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3805D-5D44-49D9-A787-F2704F54B745}">
      <dsp:nvSpPr>
        <dsp:cNvPr id="0" name=""/>
        <dsp:cNvSpPr/>
      </dsp:nvSpPr>
      <dsp:spPr>
        <a:xfrm rot="10800000">
          <a:off x="891976" y="80404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hlinkClick xmlns:r="http://schemas.openxmlformats.org/officeDocument/2006/relationships" r:id="rId3"/>
            </a:rPr>
            <a:t>www.ithraa.sa</a:t>
          </a:r>
          <a:endParaRPr lang="ar-SA" sz="2100" kern="1200" dirty="0"/>
        </a:p>
      </dsp:txBody>
      <dsp:txXfrm rot="10800000">
        <a:off x="1046517" y="804048"/>
        <a:ext cx="2781325" cy="618163"/>
      </dsp:txXfrm>
    </dsp:sp>
    <dsp:sp modelId="{6EC66202-D8B6-4801-BE88-402AB0E4D843}">
      <dsp:nvSpPr>
        <dsp:cNvPr id="0" name=""/>
        <dsp:cNvSpPr/>
      </dsp:nvSpPr>
      <dsp:spPr>
        <a:xfrm>
          <a:off x="235666" y="827823"/>
          <a:ext cx="609966" cy="570614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4C5AD6-8AEF-4ABC-9BB9-62203700E88F}">
      <dsp:nvSpPr>
        <dsp:cNvPr id="0" name=""/>
        <dsp:cNvSpPr/>
      </dsp:nvSpPr>
      <dsp:spPr>
        <a:xfrm rot="10800000">
          <a:off x="894026" y="160673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+966504842744</a:t>
          </a:r>
          <a:endParaRPr lang="ar-SA" sz="2100" kern="1200" dirty="0" smtClean="0"/>
        </a:p>
      </dsp:txBody>
      <dsp:txXfrm rot="10800000">
        <a:off x="1048567" y="1606738"/>
        <a:ext cx="2781325" cy="618163"/>
      </dsp:txXfrm>
    </dsp:sp>
    <dsp:sp modelId="{3B7BF556-52AF-4F55-A4A6-517FD04E98F0}">
      <dsp:nvSpPr>
        <dsp:cNvPr id="0" name=""/>
        <dsp:cNvSpPr/>
      </dsp:nvSpPr>
      <dsp:spPr>
        <a:xfrm>
          <a:off x="237715" y="1621642"/>
          <a:ext cx="618163" cy="618163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8A97F-1BC6-43EE-9761-C4A585E74DC0}">
      <dsp:nvSpPr>
        <dsp:cNvPr id="0" name=""/>
        <dsp:cNvSpPr/>
      </dsp:nvSpPr>
      <dsp:spPr>
        <a:xfrm rot="10800000">
          <a:off x="874407" y="2409428"/>
          <a:ext cx="2935866" cy="618163"/>
        </a:xfrm>
        <a:prstGeom prst="homePlate">
          <a:avLst/>
        </a:prstGeom>
        <a:noFill/>
        <a:ln w="12700" cap="flat" cmpd="sng" algn="ctr">
          <a:solidFill>
            <a:schemeClr val="tx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2593" tIns="80010" rIns="149352" bIns="8001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+96611445200</a:t>
          </a:r>
          <a:endParaRPr lang="ar-SA" sz="2100" kern="1200" dirty="0" smtClean="0"/>
        </a:p>
      </dsp:txBody>
      <dsp:txXfrm rot="10800000">
        <a:off x="1028948" y="2409428"/>
        <a:ext cx="2781325" cy="618163"/>
      </dsp:txXfrm>
    </dsp:sp>
    <dsp:sp modelId="{04CDECD1-8D9E-48B5-8474-E93308076255}">
      <dsp:nvSpPr>
        <dsp:cNvPr id="0" name=""/>
        <dsp:cNvSpPr/>
      </dsp:nvSpPr>
      <dsp:spPr>
        <a:xfrm>
          <a:off x="317154" y="2469637"/>
          <a:ext cx="539687" cy="497745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6EDD6E5-D953-49BE-A847-C941CCC1E200}" type="datetimeFigureOut">
              <a:rPr lang="ar-SA" smtClean="0"/>
              <a:t>26/11/37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D6EFD6-64D1-4FEE-8199-73207AF4AAA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3550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EFD6-64D1-4FEE-8199-73207AF4AAA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0442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EFD6-64D1-4FEE-8199-73207AF4AAA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28600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dirty="0" smtClean="0"/>
              <a:t>(1) هكذا في نسخة الهبدان، </a:t>
            </a:r>
            <a:r>
              <a:rPr lang="ar-SA" dirty="0" smtClean="0">
                <a:effectLst/>
              </a:rPr>
              <a:t>وفي</a:t>
            </a:r>
            <a:r>
              <a:rPr lang="ar-SA" baseline="0" dirty="0" smtClean="0">
                <a:effectLst/>
              </a:rPr>
              <a:t> </a:t>
            </a:r>
            <a:r>
              <a:rPr lang="ar-SA" dirty="0" smtClean="0">
                <a:effectLst/>
              </a:rPr>
              <a:t>نسخة اليسر: (و من ماله قدر دينه) هكذا بدون ذكر قوله: "أو أكثر"،</a:t>
            </a:r>
            <a:r>
              <a:rPr lang="ar-SA" baseline="30000" dirty="0" smtClean="0">
                <a:effectLst/>
              </a:rPr>
              <a:t> </a:t>
            </a:r>
            <a:r>
              <a:rPr lang="ar-SA" dirty="0" smtClean="0">
                <a:effectLst/>
              </a:rPr>
              <a:t>وفي</a:t>
            </a:r>
            <a:r>
              <a:rPr lang="ar-SA" baseline="30000" dirty="0" smtClean="0">
                <a:effectLst/>
              </a:rPr>
              <a:t> </a:t>
            </a:r>
            <a:r>
              <a:rPr lang="ar-SA" dirty="0" smtClean="0"/>
              <a:t>حاشية ابن قاسم: (ومن له قدرة على وفاء دينه).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D6EFD6-64D1-4FEE-8199-73207AF4AAAB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2601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94518"/>
            <a:ext cx="7772400" cy="2387600"/>
          </a:xfrm>
        </p:spPr>
        <p:txBody>
          <a:bodyPr anchor="ctr" anchorCtr="1">
            <a:normAutofit/>
          </a:bodyPr>
          <a:lstStyle>
            <a:lvl1pPr algn="ctr">
              <a:defRPr lang="en-US" sz="4000" dirty="0">
                <a:solidFill>
                  <a:srgbClr val="6169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99762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lang="en-US" dirty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10196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lang="ar-SA" sz="1800" b="1">
                <a:solidFill>
                  <a:srgbClr val="616989"/>
                </a:solidFill>
              </a:defRPr>
            </a:lvl1pPr>
          </a:lstStyle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50876" y="6356351"/>
            <a:ext cx="469555" cy="365125"/>
          </a:xfrm>
        </p:spPr>
        <p:txBody>
          <a:bodyPr vert="horz" lIns="91440" tIns="45720" rIns="91440" bIns="45720" rtlCol="0" anchor="ctr"/>
          <a:lstStyle>
            <a:lvl1pPr>
              <a:defRPr lang="ar-SA" sz="1600" b="1" smtClean="0">
                <a:solidFill>
                  <a:srgbClr val="616989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3251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8832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3909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196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عنوانان ومحتو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algn="l"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algn="ctr">
              <a:defRPr lang="ar-SA" sz="1400" b="1">
                <a:solidFill>
                  <a:srgbClr val="0070C0"/>
                </a:solidFill>
              </a:defRPr>
            </a:lvl1pPr>
          </a:lstStyle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ar-SA" sz="1400" b="1" smtClean="0">
                <a:solidFill>
                  <a:srgbClr val="0070C0"/>
                </a:solidFill>
              </a:defRPr>
            </a:lvl1pPr>
          </a:lstStyle>
          <a:p>
            <a:fld id="{286C1653-2A46-4345-927C-6C3169622717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27063" y="1079142"/>
            <a:ext cx="7889875" cy="6064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700" b="0">
                <a:solidFill>
                  <a:srgbClr val="008000"/>
                </a:solidFill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فرغي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84000"/>
          </a:xfrm>
        </p:spPr>
        <p:txBody>
          <a:bodyPr>
            <a:normAutofit/>
          </a:bodyPr>
          <a:lstStyle>
            <a:lvl1pPr>
              <a:defRPr sz="35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51314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800">
                <a:solidFill>
                  <a:schemeClr val="accent2">
                    <a:lumMod val="50000"/>
                  </a:schemeClr>
                </a:solidFill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800">
                <a:solidFill>
                  <a:schemeClr val="accent6">
                    <a:lumMod val="75000"/>
                  </a:schemeClr>
                </a:solidFill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800">
                <a:solidFill>
                  <a:srgbClr val="0070C0"/>
                </a:solidFill>
              </a:defRPr>
            </a:lvl3pPr>
            <a:lvl4pPr algn="just">
              <a:lnSpc>
                <a:spcPct val="110000"/>
              </a:lnSpc>
              <a:defRPr sz="3800"/>
            </a:lvl4pPr>
            <a:lvl5pPr algn="just">
              <a:lnSpc>
                <a:spcPct val="110000"/>
              </a:lnSpc>
              <a:defRPr sz="3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عنوان 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إدخال يدوي 5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64636"/>
            <a:ext cx="7886700" cy="1710976"/>
          </a:xfrm>
          <a:solidFill>
            <a:srgbClr val="22B8CB">
              <a:alpha val="10196"/>
            </a:srgbClr>
          </a:solidFill>
        </p:spPr>
        <p:txBody>
          <a:bodyPr>
            <a:normAutofit/>
          </a:bodyPr>
          <a:lstStyle>
            <a:lvl1pPr algn="ctr">
              <a:def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02595" y="6356351"/>
            <a:ext cx="741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641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إدخال يدوي 5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89732"/>
            <a:ext cx="7886700" cy="1158874"/>
          </a:xfrm>
          <a:solidFill>
            <a:srgbClr val="22B8CB">
              <a:alpha val="10196"/>
            </a:srgbClr>
          </a:solidFill>
        </p:spPr>
        <p:txBody>
          <a:bodyPr>
            <a:normAutofit/>
          </a:bodyPr>
          <a:lstStyle>
            <a:lvl1pPr algn="ctr">
              <a:def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0062"/>
            <a:ext cx="7886700" cy="4538663"/>
          </a:xfrm>
        </p:spPr>
        <p:txBody>
          <a:bodyPr>
            <a:noAutofit/>
          </a:bodyPr>
          <a:lstStyle>
            <a:lvl1pPr algn="just">
              <a:lnSpc>
                <a:spcPct val="110000"/>
              </a:lnSpc>
              <a:defRPr sz="350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sz="350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sz="350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402595" y="6356351"/>
            <a:ext cx="741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597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عنوان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عنصر نائب للنص 10"/>
          <p:cNvSpPr>
            <a:spLocks noGrp="1"/>
          </p:cNvSpPr>
          <p:nvPr>
            <p:ph type="body" sz="quarter" idx="13" hasCustomPrompt="1"/>
          </p:nvPr>
        </p:nvSpPr>
        <p:spPr>
          <a:xfrm>
            <a:off x="616920" y="1071153"/>
            <a:ext cx="7884000" cy="605543"/>
          </a:xfrm>
          <a:solidFill>
            <a:srgbClr val="B9B822">
              <a:alpha val="10196"/>
            </a:srgbClr>
          </a:solidFill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2600" b="0">
                <a:solidFill>
                  <a:srgbClr val="B9B8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T Bold Heading" panose="02010400000000000000" pitchFamily="2" charset="-78"/>
              </a:defRPr>
            </a:lvl1pPr>
          </a:lstStyle>
          <a:p>
            <a:pPr lvl="0"/>
            <a:r>
              <a:rPr lang="ar-SA" dirty="0" smtClean="0"/>
              <a:t>عنوان فرعي</a:t>
            </a:r>
            <a:endParaRPr lang="ar-SA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616919" y="359458"/>
            <a:ext cx="7884000" cy="711695"/>
          </a:xfrm>
          <a:solidFill>
            <a:srgbClr val="22B8CB">
              <a:alpha val="10196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ar-SA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ar-SA" smtClean="0"/>
              <a:t>انقر لتحرير نمط العنوان الرئيسي</a:t>
            </a:r>
            <a:endParaRPr lang="ar-SA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50" y="1734838"/>
            <a:ext cx="7886700" cy="4538663"/>
          </a:xfrm>
        </p:spPr>
        <p:txBody>
          <a:bodyPr>
            <a:noAutofit/>
          </a:bodyPr>
          <a:lstStyle>
            <a:lvl1pPr marL="228600" indent="-228600" algn="just">
              <a:lnSpc>
                <a:spcPct val="110000"/>
              </a:lnSpc>
              <a:defRPr lang="ar-SA" sz="35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just">
              <a:lnSpc>
                <a:spcPct val="110000"/>
              </a:lnSpc>
              <a:buSzPct val="70000"/>
              <a:buFont typeface="Wingdings" panose="05000000000000000000" pitchFamily="2" charset="2"/>
              <a:buChar char="§"/>
              <a:defRPr lang="ar-SA" sz="3500" b="1" kern="1200" dirty="0" smtClean="0">
                <a:solidFill>
                  <a:srgbClr val="B9B822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just">
              <a:lnSpc>
                <a:spcPct val="110000"/>
              </a:lnSpc>
              <a:buSzPct val="50000"/>
              <a:buFont typeface="Wingdings" panose="05000000000000000000" pitchFamily="2" charset="2"/>
              <a:buChar char="v"/>
              <a:defRPr lang="ar-SA" sz="3500" b="1" kern="1200" dirty="0" smtClean="0">
                <a:solidFill>
                  <a:srgbClr val="22B8CB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algn="just">
              <a:lnSpc>
                <a:spcPct val="110000"/>
              </a:lnSpc>
              <a:defRPr sz="3500"/>
            </a:lvl4pPr>
            <a:lvl5pPr algn="just">
              <a:lnSpc>
                <a:spcPct val="110000"/>
              </a:lnSpc>
              <a:defRPr sz="35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solidFill>
            <a:srgbClr val="616989">
              <a:alpha val="20000"/>
            </a:srgbClr>
          </a:solidFill>
        </p:spPr>
        <p:txBody>
          <a:bodyPr vert="horz" lIns="91440" tIns="45720" rIns="91440" bIns="45720" rtlCol="0" anchor="ctr"/>
          <a:lstStyle>
            <a:lvl1pPr>
              <a:defRPr lang="ar-SA" sz="1800" b="1" kern="1200" dirty="0" smtClean="0">
                <a:solidFill>
                  <a:srgbClr val="616989"/>
                </a:solidFill>
                <a:effectLst>
                  <a:outerShdw blurRad="12700" dist="127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13" name="مخطط انسيابي: إدخال يدوي 12"/>
          <p:cNvSpPr/>
          <p:nvPr/>
        </p:nvSpPr>
        <p:spPr>
          <a:xfrm>
            <a:off x="8402595" y="6013622"/>
            <a:ext cx="741405" cy="844378"/>
          </a:xfrm>
          <a:prstGeom prst="flowChartManualInput">
            <a:avLst/>
          </a:prstGeom>
          <a:solidFill>
            <a:srgbClr val="22B8CB">
              <a:alpha val="20000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ar-SA" sz="30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02595" y="6356351"/>
            <a:ext cx="741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ar-SA"/>
            </a:defPPr>
            <a:lvl1pPr marL="0" algn="r" defTabSz="914400" rtl="1" eaLnBrk="1" latinLnBrk="0" hangingPunct="1">
              <a:defRPr lang="ar-SA" sz="1600" b="1" kern="1200" smtClean="0">
                <a:solidFill>
                  <a:srgbClr val="616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86C1653-2A46-4345-927C-6C3169622717}" type="slidenum">
              <a:rPr lang="ar-SA" sz="2400" kern="12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n-cs"/>
              </a:rPr>
              <a:pPr algn="ctr"/>
              <a:t>‹#›</a:t>
            </a:fld>
            <a:endParaRPr lang="ar-SA" sz="3000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1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2455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34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0907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4032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0525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82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A" smtClean="0"/>
              <a:t>باب الحجر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1653-2A46-4345-927C-6C316962271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233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72" r:id="rId13"/>
    <p:sldLayoutId id="2147483686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الروض المربع شرح زاد المستقنع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منصور بن يونس </a:t>
            </a:r>
            <a:r>
              <a:rPr lang="ar-SA" dirty="0" err="1" smtClean="0"/>
              <a:t>البهوتي</a:t>
            </a:r>
            <a:r>
              <a:rPr lang="ar-SA" dirty="0" smtClean="0"/>
              <a:t> </a:t>
            </a:r>
          </a:p>
          <a:p>
            <a:r>
              <a:rPr lang="ar-SA" dirty="0" smtClean="0"/>
              <a:t>(ت: 1051هـ)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703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[النوع الثاني: من ماله قدر دينه أو أكثر]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[استكمال: أنواع </a:t>
            </a:r>
            <a:r>
              <a:rPr lang="ar-SA" dirty="0"/>
              <a:t>المدينين، وحكم كل نوع]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</a:t>
            </a:r>
            <a:r>
              <a:rPr lang="ar-SA" dirty="0"/>
              <a:t>ومن ماله قدر دينه أو </a:t>
            </a:r>
            <a:r>
              <a:rPr lang="ar-SA" dirty="0" smtClean="0"/>
              <a:t>أكثر</a:t>
            </a:r>
            <a:r>
              <a:rPr lang="ar-SA" baseline="30000" dirty="0" smtClean="0">
                <a:effectLst/>
              </a:rPr>
              <a:t> (1) </a:t>
            </a:r>
            <a:r>
              <a:rPr lang="ar-SA" dirty="0" smtClean="0"/>
              <a:t>: </a:t>
            </a:r>
          </a:p>
          <a:p>
            <a:pPr lvl="1"/>
            <a:r>
              <a:rPr lang="ar-SA" dirty="0" smtClean="0"/>
              <a:t>لم يحجر عليه)؛ </a:t>
            </a:r>
          </a:p>
          <a:p>
            <a:pPr lvl="2"/>
            <a:r>
              <a:rPr lang="ar-SA" dirty="0" smtClean="0"/>
              <a:t>لعدم الحاجة إلى الحجر عليه، </a:t>
            </a:r>
          </a:p>
          <a:p>
            <a:pPr lvl="1"/>
            <a:r>
              <a:rPr lang="ar-SA" dirty="0" smtClean="0"/>
              <a:t>(وأُمر)، أي: ووجب على الحاكم أمره (بوفائه) بطلب غريمه؛ </a:t>
            </a:r>
          </a:p>
          <a:p>
            <a:pPr lvl="2"/>
            <a:r>
              <a:rPr lang="ar-SA" dirty="0" smtClean="0"/>
              <a:t>لحديث: «مطلُ الغنيِّ ظلمٌ».</a:t>
            </a:r>
            <a:r>
              <a:rPr lang="ar-SA" baseline="30000" dirty="0">
                <a:effectLst/>
              </a:rPr>
              <a:t> 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62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الترخص برخص السفر </a:t>
            </a:r>
            <a:br>
              <a:rPr lang="ar-SA" smtClean="0"/>
            </a:br>
            <a:r>
              <a:rPr lang="ar-SA" smtClean="0"/>
              <a:t>لمن سافر قبل وفاء غريمه وهو قادر]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ولا يترخَّصُ من سافر قبله.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9426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[هل لغريمِ من أراد سفرًا منعه من السفر؟]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ولغريم من أراد سفرًا: </a:t>
            </a:r>
          </a:p>
          <a:p>
            <a:pPr lvl="1"/>
            <a:r>
              <a:rPr lang="ar-SA" dirty="0" smtClean="0"/>
              <a:t>منعه من غير جهادٍ متعيِّن، </a:t>
            </a:r>
          </a:p>
          <a:p>
            <a:r>
              <a:rPr lang="ar-SA" dirty="0" smtClean="0"/>
              <a:t>حتَّى يوثَّق: </a:t>
            </a:r>
          </a:p>
          <a:p>
            <a:pPr lvl="1"/>
            <a:r>
              <a:rPr lang="ar-SA" dirty="0" smtClean="0"/>
              <a:t>برهنٍ محرز، </a:t>
            </a:r>
          </a:p>
          <a:p>
            <a:pPr lvl="1"/>
            <a:r>
              <a:rPr lang="ar-SA" dirty="0" smtClean="0"/>
              <a:t>أو كفيلٍ مليءٍ.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806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[متى يحبس القادر على الوفاء؟]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(فإن أبى) القادر وفاء الدَّين الحالِّ: </a:t>
            </a:r>
          </a:p>
          <a:p>
            <a:pPr lvl="1"/>
            <a:r>
              <a:rPr lang="ar-SA" dirty="0" smtClean="0"/>
              <a:t>(حُبس بطلب ربِّه) ذلك؛ </a:t>
            </a:r>
          </a:p>
          <a:p>
            <a:pPr lvl="2"/>
            <a:r>
              <a:rPr lang="ar-SA" dirty="0" smtClean="0"/>
              <a:t>لحديث: «ليُّ الواجد ظلمٌ يحلُّ عرضه وعقوبته»، </a:t>
            </a:r>
            <a:r>
              <a:rPr lang="ar-SA" sz="2800" dirty="0" smtClean="0"/>
              <a:t>رواه أحمد وأبو داود وغيرهما. </a:t>
            </a:r>
          </a:p>
          <a:p>
            <a:pPr lvl="2"/>
            <a:r>
              <a:rPr lang="ar-SA" dirty="0" smtClean="0"/>
              <a:t>قال الإمام: قال وكيع: </a:t>
            </a:r>
          </a:p>
          <a:p>
            <a:pPr lvl="3"/>
            <a:r>
              <a:rPr lang="ar-SA" dirty="0" smtClean="0"/>
              <a:t>عرضه: شكواه، </a:t>
            </a:r>
          </a:p>
          <a:p>
            <a:pPr lvl="3"/>
            <a:r>
              <a:rPr lang="ar-SA" dirty="0" smtClean="0"/>
              <a:t>وعقوبته: حبسه. 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36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[لو امتنع عن قضاء دينه بعد حبسه]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فإن أبى: </a:t>
            </a:r>
          </a:p>
          <a:p>
            <a:pPr lvl="1"/>
            <a:r>
              <a:rPr lang="ar-SA" dirty="0" smtClean="0"/>
              <a:t>عزَّره مرَّةً بعد أخرى. </a:t>
            </a:r>
          </a:p>
          <a:p>
            <a:r>
              <a:rPr lang="ar-SA" dirty="0" smtClean="0"/>
              <a:t>(فإن أصرَّ) على عدم قضاء الدَّين (ولم يبع ماله: </a:t>
            </a:r>
          </a:p>
          <a:p>
            <a:pPr lvl="1"/>
            <a:r>
              <a:rPr lang="ar-SA" dirty="0" smtClean="0"/>
              <a:t>باعه الحاكم وقضاه)؛ </a:t>
            </a:r>
          </a:p>
          <a:p>
            <a:pPr lvl="2"/>
            <a:r>
              <a:rPr lang="ar-SA" dirty="0" smtClean="0"/>
              <a:t>لقيامه مقامه، </a:t>
            </a:r>
          </a:p>
          <a:p>
            <a:pPr lvl="2"/>
            <a:r>
              <a:rPr lang="ar-SA" dirty="0" smtClean="0"/>
              <a:t>ودفعًا لضرر ربِّ الدَّين بالتَّأخير.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601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[هل يطالب بدينه المؤجل؟]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 يطالب) مدينٌ (بـ) دينٍ (مؤجَّلٍ)؛ </a:t>
            </a:r>
          </a:p>
          <a:p>
            <a:pPr lvl="1"/>
            <a:r>
              <a:rPr lang="ar-SA" dirty="0" smtClean="0"/>
              <a:t>لأنَّه لا يلزمه أداؤه قبل حلوله، </a:t>
            </a:r>
          </a:p>
          <a:p>
            <a:r>
              <a:rPr lang="ar-SA" dirty="0" smtClean="0"/>
              <a:t>ولا يحجر عليه من أجله.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598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صر نائب للنص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[النوع الثالث: من له مال لا يفي بقضاء دينه الحال]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[استكمال: أنواع </a:t>
            </a:r>
            <a:r>
              <a:rPr lang="ar-SA" dirty="0"/>
              <a:t>المدينين، وحكم كل نوع]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(ومن ماله لا يفي بما عليه) من الدَّين (حالاًّ: </a:t>
            </a:r>
          </a:p>
          <a:p>
            <a:pPr lvl="1"/>
            <a:r>
              <a:rPr lang="ar-SA" dirty="0" smtClean="0"/>
              <a:t>وجب) على الحاكم (الحجر عليه بسؤال غرمائه) كلِّهم (أو بعضهم)؛ </a:t>
            </a:r>
          </a:p>
          <a:p>
            <a:pPr lvl="2"/>
            <a:r>
              <a:rPr lang="ar-SA" dirty="0" smtClean="0"/>
              <a:t>لحديث كعب بن مالك: «أنّ رسول الله ﷺ حجر على معاذ وباع ماله»، </a:t>
            </a:r>
            <a:r>
              <a:rPr lang="ar-SA" sz="2800" dirty="0" smtClean="0"/>
              <a:t>رواه الخلال  بإسناده.</a:t>
            </a:r>
            <a:endParaRPr lang="en-US" sz="2800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20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[حكم إظهار حجر المفلس والسفيه]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(ويستحبُّ إظهاره)، أي: إظهار حجر:</a:t>
            </a:r>
          </a:p>
          <a:p>
            <a:pPr lvl="1"/>
            <a:r>
              <a:rPr lang="ar-SA" dirty="0" smtClean="0"/>
              <a:t>المفلس </a:t>
            </a:r>
          </a:p>
          <a:p>
            <a:pPr lvl="1"/>
            <a:r>
              <a:rPr lang="ar-SA" dirty="0" smtClean="0"/>
              <a:t>وكذا السَّفيه؛ </a:t>
            </a:r>
          </a:p>
          <a:p>
            <a:pPr lvl="2"/>
            <a:r>
              <a:rPr lang="ar-SA" dirty="0" smtClean="0"/>
              <a:t>ليعلم النَّاس بحاله، فلا يعاملونه إلاَّ على بصيرةٍ.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50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/>
              <a:t>[أولاً: عدم نفاذ تصرفاته في </a:t>
            </a:r>
            <a:r>
              <a:rPr lang="ar-SA" dirty="0" smtClean="0"/>
              <a:t>ماله]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[الأحكام المترتبة على الحجر]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 ينفذ تصرُّفه)، أي: المحجور عليه لفلسٍ، </a:t>
            </a:r>
          </a:p>
          <a:p>
            <a:pPr lvl="1"/>
            <a:r>
              <a:rPr lang="ar-SA" dirty="0" smtClean="0"/>
              <a:t>(في ماله) الموجود والحادث بإرثٍ أو غيره، </a:t>
            </a:r>
          </a:p>
          <a:p>
            <a:pPr lvl="1"/>
            <a:r>
              <a:rPr lang="ar-SA" dirty="0" smtClean="0"/>
              <a:t>(بعد الحجر) </a:t>
            </a:r>
          </a:p>
          <a:p>
            <a:pPr lvl="2"/>
            <a:r>
              <a:rPr lang="ar-SA" dirty="0" smtClean="0"/>
              <a:t>بغير وصيَّةٍ أو تدبيرٍ. </a:t>
            </a:r>
          </a:p>
          <a:p>
            <a:r>
              <a:rPr lang="ar-SA" dirty="0" smtClean="0"/>
              <a:t>(ولا إقراره عليه)، أي: على ماله؛ </a:t>
            </a:r>
          </a:p>
          <a:p>
            <a:pPr lvl="1"/>
            <a:r>
              <a:rPr lang="ar-SA" dirty="0" smtClean="0"/>
              <a:t>لأنَّه محجورٌ عليه.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599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[حكم تصرفه في ماله بعد الحجر</a:t>
            </a:r>
            <a:r>
              <a:rPr lang="ar-SA" dirty="0" smtClean="0"/>
              <a:t>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وأما تصرُّفه في ماله قبل الحجر عليه: </a:t>
            </a:r>
          </a:p>
          <a:p>
            <a:pPr lvl="1"/>
            <a:r>
              <a:rPr lang="ar-SA" dirty="0" smtClean="0"/>
              <a:t>فصحيحٌ؛ </a:t>
            </a:r>
          </a:p>
          <a:p>
            <a:pPr lvl="2"/>
            <a:r>
              <a:rPr lang="ar-SA" dirty="0" smtClean="0"/>
              <a:t>لأنَّه رشيدٌ غير محجورٍ عليه، </a:t>
            </a:r>
          </a:p>
          <a:p>
            <a:r>
              <a:rPr lang="ar-SA" dirty="0" smtClean="0"/>
              <a:t>لكن يحرم عليه الإضرار بغريمه.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36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>
          <a:xfrm>
            <a:off x="538162" y="1026320"/>
            <a:ext cx="7886700" cy="118824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/>
              <a:t>جميع الحقوق محفوظة لشركة إثراء </a:t>
            </a:r>
            <a:r>
              <a:rPr lang="ar-SA" sz="3200" b="1" dirty="0" smtClean="0"/>
              <a:t>المتون</a:t>
            </a:r>
            <a:endParaRPr lang="ar-SA" sz="3200" dirty="0"/>
          </a:p>
        </p:txBody>
      </p:sp>
      <p:graphicFrame>
        <p:nvGraphicFramePr>
          <p:cNvPr id="8" name="رسم تخطيطي 7"/>
          <p:cNvGraphicFramePr/>
          <p:nvPr>
            <p:extLst/>
          </p:nvPr>
        </p:nvGraphicFramePr>
        <p:xfrm>
          <a:off x="2274094" y="2828924"/>
          <a:ext cx="4414837" cy="3028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777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نص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/>
              <a:t>[ثانياً: من وجد </a:t>
            </a:r>
            <a:r>
              <a:rPr lang="ar-SA" dirty="0" smtClean="0"/>
              <a:t>ماله عنده </a:t>
            </a:r>
            <a:r>
              <a:rPr lang="ar-SA" dirty="0"/>
              <a:t>بعينه فهو أحق به]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[استكمال: الأحكام </a:t>
            </a:r>
            <a:r>
              <a:rPr lang="ar-SA" dirty="0"/>
              <a:t>المترتبة على الحجر]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(ومن باعه أو أقرضه شيئًا) قبل الحجر ووجده باقيًا بحاله ولم يأخذ شيئًا من ثمنه: </a:t>
            </a:r>
          </a:p>
          <a:p>
            <a:pPr lvl="1"/>
            <a:r>
              <a:rPr lang="ar-SA" dirty="0" smtClean="0"/>
              <a:t>فهو أحقَّ به؛ </a:t>
            </a:r>
          </a:p>
          <a:p>
            <a:pPr lvl="2"/>
            <a:r>
              <a:rPr lang="ar-SA" dirty="0" smtClean="0"/>
              <a:t>لقوله  </a:t>
            </a:r>
            <a:r>
              <a:rPr lang="en-US" dirty="0" smtClean="0">
                <a:sym typeface="AGA Arabesque" panose="05010101010101010101" pitchFamily="2" charset="2"/>
              </a:rPr>
              <a:t></a:t>
            </a:r>
            <a:r>
              <a:rPr lang="ar-SA" dirty="0" smtClean="0">
                <a:sym typeface="AGA Arabesque" panose="05010101010101010101" pitchFamily="2" charset="2"/>
              </a:rPr>
              <a:t>: </a:t>
            </a:r>
            <a:r>
              <a:rPr lang="ar-SA" dirty="0" smtClean="0"/>
              <a:t>«من أدرك متاعه عند إنسانٍ أفلس فهو أحقُّ به»، </a:t>
            </a:r>
            <a:r>
              <a:rPr lang="ar-SA" sz="2800" dirty="0" smtClean="0"/>
              <a:t>متفق عليه من حديث أبي هريرة. </a:t>
            </a:r>
            <a:endParaRPr lang="ar-SA" sz="280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43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[حكم من أقرضه أو باعه </a:t>
            </a:r>
            <a:br>
              <a:rPr lang="ar-SA" dirty="0" smtClean="0"/>
            </a:br>
            <a:r>
              <a:rPr lang="ar-SA" dirty="0" smtClean="0"/>
              <a:t>جاهلًا بالحجر]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وكذا لو أقرضه أو باعه شيئًا (بعده)، أي: بعد الحجر عليه:</a:t>
            </a:r>
          </a:p>
          <a:p>
            <a:pPr lvl="1"/>
            <a:r>
              <a:rPr lang="ar-SA" dirty="0" smtClean="0"/>
              <a:t> (رجع فيه) إذا وجده بعينه (إن جهل حجره)؛ </a:t>
            </a:r>
          </a:p>
          <a:p>
            <a:pPr lvl="2"/>
            <a:r>
              <a:rPr lang="ar-SA" dirty="0" smtClean="0"/>
              <a:t>لأنَّه معذورٌ بجهل حاله.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682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[حكم من أقرضه أو باعه </a:t>
            </a:r>
            <a:br>
              <a:rPr lang="ar-SA" dirty="0" smtClean="0"/>
            </a:br>
            <a:r>
              <a:rPr lang="ar-SA" dirty="0" smtClean="0"/>
              <a:t>عالماً بالحجر]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mtClean="0"/>
              <a:t>(وإلاَّ) يجهلْ الحجر عليه: </a:t>
            </a:r>
          </a:p>
          <a:p>
            <a:pPr lvl="1"/>
            <a:r>
              <a:rPr lang="ar-SA" smtClean="0"/>
              <a:t>(فلا) رجوع له في عينه؛ </a:t>
            </a:r>
          </a:p>
          <a:p>
            <a:pPr lvl="2"/>
            <a:r>
              <a:rPr lang="ar-SA" smtClean="0"/>
              <a:t>لأنَّه دخل على بصيرةٍ، </a:t>
            </a:r>
          </a:p>
          <a:p>
            <a:pPr lvl="1"/>
            <a:r>
              <a:rPr lang="ar-SA" smtClean="0"/>
              <a:t>ويرجع بثمن المبيع وبدل القرض إذا انفكَّ حجره.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98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[حكم تصرف المفلس في ذمته]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(وإن تصرَّف) المفلس (في ذمَّته) بشراءٍ أو ضمانٍ أو نحوهما، </a:t>
            </a:r>
          </a:p>
          <a:p>
            <a:r>
              <a:rPr lang="ar-SA" dirty="0" smtClean="0"/>
              <a:t>(أو أقرَّ) المفلس (بدينِ، </a:t>
            </a:r>
          </a:p>
          <a:p>
            <a:r>
              <a:rPr lang="ar-SA" dirty="0" smtClean="0"/>
              <a:t>أو) أقرَّ بـ (جنايةٍ توجب قودًا أو مالاً: </a:t>
            </a:r>
          </a:p>
          <a:p>
            <a:pPr lvl="1"/>
            <a:r>
              <a:rPr lang="ar-SA" dirty="0" smtClean="0"/>
              <a:t>صحَّ) تصرُّفه في ذمَّته وإقراره بذلك؛ </a:t>
            </a:r>
          </a:p>
          <a:p>
            <a:pPr lvl="2"/>
            <a:r>
              <a:rPr lang="ar-SA" dirty="0" smtClean="0"/>
              <a:t>لأنَّه أهل للتَّصرُّف، </a:t>
            </a:r>
          </a:p>
          <a:p>
            <a:pPr lvl="2"/>
            <a:r>
              <a:rPr lang="ar-SA" dirty="0" smtClean="0"/>
              <a:t>والحجر متعلِّقٌ بماله لا بذمَّته. 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08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[متى يطالب المفلس بما لزمه وما أقر به في ذمته؟]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(ويطالب به)، أي: بما لزمه من ثمن مبيعٍ ونحوه، وما أقرَّ به: </a:t>
            </a:r>
          </a:p>
          <a:p>
            <a:pPr lvl="1"/>
            <a:r>
              <a:rPr lang="ar-SA" dirty="0" smtClean="0"/>
              <a:t>(بعد فكِّ الحجر عنه)؛ </a:t>
            </a:r>
          </a:p>
          <a:p>
            <a:pPr lvl="2"/>
            <a:r>
              <a:rPr lang="ar-SA" dirty="0" smtClean="0"/>
              <a:t>لأنَّه حقٌّ عليه، </a:t>
            </a:r>
          </a:p>
          <a:p>
            <a:pPr lvl="2"/>
            <a:r>
              <a:rPr lang="ar-SA" dirty="0" smtClean="0"/>
              <a:t>وإنَّما منعنا تعلُّقه بماله لحقِّ الغرماء، فإذا استوفى فقد زال العارض. 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785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نص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[ثالثًا: بيع ماله لوفاء دينه]</a:t>
            </a:r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[استكمال: الأحكام المترتبة على الحجر]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(ويبيع الحاكم ماله)، أي: مال المفلس الذي ليس من جنس الدَّين بثمن مثله أو أكثر، </a:t>
            </a:r>
          </a:p>
          <a:p>
            <a:r>
              <a:rPr lang="ar-SA" dirty="0" smtClean="0"/>
              <a:t>(ويقسم ثمنه) فورًا،</a:t>
            </a:r>
          </a:p>
          <a:p>
            <a:r>
              <a:rPr lang="ar-SA" dirty="0" smtClean="0"/>
              <a:t>(بقدر ديون غرمائه) الحالَّة؛ </a:t>
            </a:r>
          </a:p>
          <a:p>
            <a:pPr lvl="1"/>
            <a:r>
              <a:rPr lang="ar-SA" dirty="0" smtClean="0"/>
              <a:t>لأنَّ هذا هو جلُّ المقصود من الحجر عليه، </a:t>
            </a:r>
          </a:p>
          <a:p>
            <a:pPr lvl="1"/>
            <a:r>
              <a:rPr lang="ar-SA" dirty="0" smtClean="0"/>
              <a:t>وفي تأخيره مطلٌ وهو ظالمٌ لهم.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175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[هل يحل الدين المؤجل بفلس المدين</a:t>
            </a:r>
            <a:r>
              <a:rPr lang="ar-SA" dirty="0" smtClean="0"/>
              <a:t>؟]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 يحلُّ) دينٌ (مؤجَّلٌ بفلس) مدينٍ؛ </a:t>
            </a:r>
          </a:p>
          <a:p>
            <a:pPr lvl="1"/>
            <a:r>
              <a:rPr lang="ar-SA" dirty="0" smtClean="0"/>
              <a:t>لأنَّ الأجل حقٌّ للمفلس، فلا يسقط بفلسه؛ </a:t>
            </a:r>
          </a:p>
          <a:p>
            <a:pPr lvl="1"/>
            <a:r>
              <a:rPr lang="ar-SA" dirty="0" smtClean="0"/>
              <a:t>كسائر حقوقه.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38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[هل يحل الدين المؤجل بموت المدين</a:t>
            </a:r>
            <a:r>
              <a:rPr lang="ar-SA" dirty="0" smtClean="0"/>
              <a:t>؟]</a:t>
            </a:r>
            <a:endParaRPr lang="ar-SA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(ولا) يحلُّ مؤجَّلٌ أيضًا (بموت) مدينٍ،</a:t>
            </a:r>
          </a:p>
          <a:p>
            <a:pPr lvl="1"/>
            <a:r>
              <a:rPr lang="ar-SA" dirty="0" smtClean="0"/>
              <a:t>(إن وثَّق ورثته برهنٍ) يحرز، </a:t>
            </a:r>
          </a:p>
          <a:p>
            <a:pPr lvl="1"/>
            <a:r>
              <a:rPr lang="ar-SA" dirty="0" smtClean="0"/>
              <a:t>(أو كفيلٍ مليءٍ) بأقلِّ الأمرين من قيمة الترَّكة أو الدَّين؛ </a:t>
            </a:r>
          </a:p>
          <a:p>
            <a:pPr lvl="2"/>
            <a:r>
              <a:rPr lang="ar-SA" dirty="0" smtClean="0"/>
              <a:t>لأنَّ الأجل حقٌّ للميت، فورث عنه؛ </a:t>
            </a:r>
          </a:p>
          <a:p>
            <a:pPr lvl="2"/>
            <a:r>
              <a:rPr lang="ar-SA" dirty="0" smtClean="0"/>
              <a:t>كسائر حقوقه.</a:t>
            </a:r>
          </a:p>
          <a:p>
            <a:pPr lvl="1"/>
            <a:r>
              <a:rPr lang="ar-SA" dirty="0" smtClean="0"/>
              <a:t>فإن لم يوثِّقوا: حلَّ؛ </a:t>
            </a:r>
          </a:p>
          <a:p>
            <a:pPr lvl="2"/>
            <a:r>
              <a:rPr lang="ar-SA" dirty="0" smtClean="0"/>
              <a:t>لغلبة الضَّرر.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8439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[هل تعاد القسمة لو ظهر للمفلس </a:t>
            </a:r>
            <a:br>
              <a:rPr lang="ar-SA" dirty="0" smtClean="0"/>
            </a:br>
            <a:r>
              <a:rPr lang="ar-SA" dirty="0" smtClean="0"/>
              <a:t>غريم لم يأخذ حصته؟]</a:t>
            </a: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(وإن ظهر غريمٌ) للمفلس (بعد القسمة) لماله: </a:t>
            </a:r>
          </a:p>
          <a:p>
            <a:pPr lvl="1"/>
            <a:r>
              <a:rPr lang="ar-SA" dirty="0" smtClean="0"/>
              <a:t>لم تنقض، </a:t>
            </a:r>
          </a:p>
          <a:p>
            <a:pPr lvl="1"/>
            <a:r>
              <a:rPr lang="ar-SA" dirty="0" smtClean="0"/>
              <a:t>و(رجع على الغرماء بقسطه)؛ </a:t>
            </a:r>
          </a:p>
          <a:p>
            <a:pPr lvl="2"/>
            <a:r>
              <a:rPr lang="ar-SA" dirty="0" smtClean="0"/>
              <a:t>لأنه لو كان حاضرًا شاركهم، فكذا إذا ظهر.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86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[لو بقي على المفلس دين بعد القسمة</a:t>
            </a:r>
            <a:br>
              <a:rPr lang="ar-SA" dirty="0" smtClean="0"/>
            </a:br>
            <a:r>
              <a:rPr lang="ar-SA" dirty="0" smtClean="0"/>
              <a:t>هل يجبر على التكسب لوفائها؟]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وإن بقي على المفلس بقيَّةٌ، وله صنعةٌ: </a:t>
            </a:r>
          </a:p>
          <a:p>
            <a:pPr lvl="1"/>
            <a:r>
              <a:rPr lang="ar-SA" dirty="0" smtClean="0"/>
              <a:t>أجبر على التَّكسب لوفائها؛ </a:t>
            </a:r>
          </a:p>
          <a:p>
            <a:pPr lvl="2"/>
            <a:r>
              <a:rPr lang="ar-SA" dirty="0" smtClean="0"/>
              <a:t>كوقفٍ، </a:t>
            </a:r>
          </a:p>
          <a:p>
            <a:pPr lvl="2"/>
            <a:r>
              <a:rPr lang="ar-SA" dirty="0" smtClean="0"/>
              <a:t>وأمِّ ولد يستغنى عنهما.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096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باب الحجر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421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[فك الحجر عن المفلس]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(ولا يفكُّ حَجْره إلا حاكمٌ)؛ </a:t>
            </a:r>
          </a:p>
          <a:p>
            <a:pPr lvl="1"/>
            <a:r>
              <a:rPr lang="ar-SA" dirty="0" smtClean="0"/>
              <a:t>لأنَّه ثبت بحكمه فلا يزول إلا به.</a:t>
            </a:r>
          </a:p>
          <a:p>
            <a:r>
              <a:rPr lang="ar-SA" dirty="0"/>
              <a:t>وإن وفَّى ما عليه: </a:t>
            </a:r>
          </a:p>
          <a:p>
            <a:pPr lvl="1"/>
            <a:r>
              <a:rPr lang="ar-SA" dirty="0"/>
              <a:t>انفكَّ الحجر بلا حاكمٍ؛ </a:t>
            </a:r>
          </a:p>
          <a:p>
            <a:pPr lvl="2"/>
            <a:r>
              <a:rPr lang="ar-SA" dirty="0"/>
              <a:t>لزوال موجبه.</a:t>
            </a:r>
            <a:endParaRPr lang="en-US" dirty="0"/>
          </a:p>
          <a:p>
            <a:endParaRPr lang="en-US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274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[مدخل]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(هذه شريحة يضع فيها الأستاذ مدخلًا للباب).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1277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[تعريف الحجر]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وهو في اللُّغة: </a:t>
            </a:r>
          </a:p>
          <a:p>
            <a:pPr lvl="1"/>
            <a:r>
              <a:rPr lang="ar-SA" dirty="0" smtClean="0"/>
              <a:t>التَّضييق والمنع، </a:t>
            </a:r>
          </a:p>
          <a:p>
            <a:pPr lvl="2"/>
            <a:r>
              <a:rPr lang="ar-SA" dirty="0" smtClean="0"/>
              <a:t>ومنه سُمِّي الحرام والعقل حجرًا. </a:t>
            </a:r>
            <a:endParaRPr lang="en-US" dirty="0" smtClean="0"/>
          </a:p>
          <a:p>
            <a:r>
              <a:rPr lang="ar-SA" dirty="0" smtClean="0"/>
              <a:t>وشرعًا: </a:t>
            </a:r>
          </a:p>
          <a:p>
            <a:pPr lvl="1"/>
            <a:r>
              <a:rPr lang="ar-SA" dirty="0" smtClean="0"/>
              <a:t>منع إنسانٍ من تصرُّفه في ماله.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738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[أقسام الحجر]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وهو ضربان: </a:t>
            </a:r>
          </a:p>
          <a:p>
            <a:pPr marL="457200" lvl="1" indent="0">
              <a:buNone/>
            </a:pPr>
            <a:r>
              <a:rPr lang="ar-SA" dirty="0" smtClean="0"/>
              <a:t>1. حجرٌ لحقِّ الغير؛ كعلى مفلس، </a:t>
            </a:r>
          </a:p>
          <a:p>
            <a:pPr marL="457200" lvl="1" indent="0">
              <a:buNone/>
            </a:pPr>
            <a:r>
              <a:rPr lang="ar-SA" dirty="0" smtClean="0"/>
              <a:t>2. وحجرٍ</a:t>
            </a:r>
            <a:r>
              <a:rPr lang="ar-SA" baseline="30000" dirty="0" smtClean="0">
                <a:effectLst/>
              </a:rPr>
              <a:t> </a:t>
            </a:r>
            <a:r>
              <a:rPr lang="ar-SA" dirty="0" smtClean="0"/>
              <a:t>لحقِّ نفسه؛ كعلى نحو صغيرٍ.</a:t>
            </a:r>
            <a:r>
              <a:rPr lang="en-US" dirty="0" smtClean="0"/>
              <a:t> </a:t>
            </a:r>
            <a:endParaRPr lang="ar-SA" dirty="0" smtClean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86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[القسم الأول:</a:t>
            </a:r>
            <a:br>
              <a:rPr lang="ar-SA" dirty="0" smtClean="0"/>
            </a:br>
            <a:r>
              <a:rPr lang="ar-SA" dirty="0" smtClean="0"/>
              <a:t>المحجور عليه لحظ غيره]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2409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ar-SA" dirty="0" smtClean="0"/>
              <a:t>[النوع الأول: المدين المعسر]</a:t>
            </a:r>
            <a:endParaRPr lang="ar-SA" dirty="0"/>
          </a:p>
        </p:txBody>
      </p:sp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[أنواع المدينين، وحكم كل نوع]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(ومن لم يقدر على وفاء شيءٍ من دينه: </a:t>
            </a:r>
          </a:p>
          <a:p>
            <a:pPr lvl="1"/>
            <a:r>
              <a:rPr lang="ar-SA" dirty="0" smtClean="0"/>
              <a:t>لم يطالب به،</a:t>
            </a:r>
          </a:p>
          <a:p>
            <a:pPr lvl="1"/>
            <a:r>
              <a:rPr lang="ar-SA" dirty="0" smtClean="0"/>
              <a:t>وحرُم حبسه) وملازمته؛ </a:t>
            </a:r>
          </a:p>
          <a:p>
            <a:pPr lvl="2"/>
            <a:r>
              <a:rPr lang="ar-SA" dirty="0" smtClean="0"/>
              <a:t>لقوله تعالى: {وإن كان ذو عسرة فنظرةٌ إلى ميسرةٍ}.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430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[متى يحبس المعسر؟]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ar-SA" dirty="0" smtClean="0"/>
              <a:t>1. فإن ادَّعى العسرة ودينه عن عوضٍ؛ كثمنٍ وقرضٍ،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ar-SA" dirty="0" smtClean="0"/>
              <a:t>2. أوْ لا، وعُرف له مالٌ سابقٌ الغالب بقاؤه، </a:t>
            </a:r>
          </a:p>
          <a:p>
            <a:pPr marL="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ar-SA" dirty="0" smtClean="0"/>
              <a:t>3. أو كان أقرَّ بالملاَءَة: </a:t>
            </a:r>
          </a:p>
          <a:p>
            <a:pPr lvl="1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حُبس إن لم يُقم بيِّنةً تَخبُر باطن حاله، </a:t>
            </a:r>
          </a:p>
          <a:p>
            <a:pPr lvl="2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وتُسمع قبل حبسٍ وبعده، </a:t>
            </a: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وإلاَّ: </a:t>
            </a:r>
          </a:p>
          <a:p>
            <a:pPr lvl="1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حلف،</a:t>
            </a:r>
          </a:p>
          <a:p>
            <a:pPr lvl="1">
              <a:lnSpc>
                <a:spcPct val="100000"/>
              </a:lnSpc>
              <a:spcBef>
                <a:spcPts val="100"/>
              </a:spcBef>
            </a:pPr>
            <a:r>
              <a:rPr lang="ar-SA" dirty="0" smtClean="0"/>
              <a:t>وخُلِّي سبيله.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باب الحجر</a:t>
            </a:r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536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شرائح الروض">
  <a:themeElements>
    <a:clrScheme name="مخصص 3">
      <a:dk1>
        <a:srgbClr val="22B8CB"/>
      </a:dk1>
      <a:lt1>
        <a:sysClr val="window" lastClr="FFFFFF"/>
      </a:lt1>
      <a:dk2>
        <a:srgbClr val="44546A"/>
      </a:dk2>
      <a:lt2>
        <a:srgbClr val="E7E6E6"/>
      </a:lt2>
      <a:accent1>
        <a:srgbClr val="9EB822"/>
      </a:accent1>
      <a:accent2>
        <a:srgbClr val="22B8CB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مخصص 1">
      <a:majorFont>
        <a:latin typeface="Calibri Light"/>
        <a:ea typeface=""/>
        <a:cs typeface="PT Bold Heading"/>
      </a:majorFont>
      <a:minorFont>
        <a:latin typeface="Calibri"/>
        <a:ea typeface=""/>
        <a:cs typeface="Sakkal Majalla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قالب شرائح الروض.potx" id="{FF1C3690-3915-477B-B8B8-B14510067684}" vid="{8574B5B5-8DF6-4B62-9BF9-A3B28CBA8C8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شرائح الروض</Template>
  <TotalTime>0</TotalTime>
  <Words>1223</Words>
  <Application>Microsoft Office PowerPoint</Application>
  <PresentationFormat>عرض على الشاشة (3:4)‏</PresentationFormat>
  <Paragraphs>185</Paragraphs>
  <Slides>30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30</vt:i4>
      </vt:variant>
    </vt:vector>
  </HeadingPairs>
  <TitlesOfParts>
    <vt:vector size="38" baseType="lpstr">
      <vt:lpstr>AGA Arabesque</vt:lpstr>
      <vt:lpstr>Arial</vt:lpstr>
      <vt:lpstr>Calibri</vt:lpstr>
      <vt:lpstr>Calibri Light</vt:lpstr>
      <vt:lpstr>PT Bold Heading</vt:lpstr>
      <vt:lpstr>Sakkal Majalla</vt:lpstr>
      <vt:lpstr>Wingdings</vt:lpstr>
      <vt:lpstr>نسق شرائح الروض</vt:lpstr>
      <vt:lpstr>الروض المربع شرح زاد المستقنع</vt:lpstr>
      <vt:lpstr>جميع الحقوق محفوظة لشركة إثراء المتون</vt:lpstr>
      <vt:lpstr>باب الحجر</vt:lpstr>
      <vt:lpstr>[مدخل]</vt:lpstr>
      <vt:lpstr>[تعريف الحجر]</vt:lpstr>
      <vt:lpstr>[أقسام الحجر]</vt:lpstr>
      <vt:lpstr>[القسم الأول: المحجور عليه لحظ غيره]</vt:lpstr>
      <vt:lpstr>[أنواع المدينين، وحكم كل نوع]</vt:lpstr>
      <vt:lpstr>[متى يحبس المعسر؟]</vt:lpstr>
      <vt:lpstr>[استكمال: أنواع المدينين، وحكم كل نوع]</vt:lpstr>
      <vt:lpstr>[حكم الترخص برخص السفر  لمن سافر قبل وفاء غريمه وهو قادر]</vt:lpstr>
      <vt:lpstr>[هل لغريمِ من أراد سفرًا منعه من السفر؟]</vt:lpstr>
      <vt:lpstr>[متى يحبس القادر على الوفاء؟]</vt:lpstr>
      <vt:lpstr>[لو امتنع عن قضاء دينه بعد حبسه]</vt:lpstr>
      <vt:lpstr>[هل يطالب بدينه المؤجل؟]</vt:lpstr>
      <vt:lpstr>[استكمال: أنواع المدينين، وحكم كل نوع]</vt:lpstr>
      <vt:lpstr>[حكم إظهار حجر المفلس والسفيه]</vt:lpstr>
      <vt:lpstr>[الأحكام المترتبة على الحجر]</vt:lpstr>
      <vt:lpstr>[حكم تصرفه في ماله بعد الحجر]</vt:lpstr>
      <vt:lpstr>[استكمال: الأحكام المترتبة على الحجر]</vt:lpstr>
      <vt:lpstr>[حكم من أقرضه أو باعه  جاهلًا بالحجر]</vt:lpstr>
      <vt:lpstr>[حكم من أقرضه أو باعه  عالماً بالحجر]</vt:lpstr>
      <vt:lpstr>[حكم تصرف المفلس في ذمته]</vt:lpstr>
      <vt:lpstr>[متى يطالب المفلس بما لزمه وما أقر به في ذمته؟]</vt:lpstr>
      <vt:lpstr>[استكمال: الأحكام المترتبة على الحجر]</vt:lpstr>
      <vt:lpstr>[هل يحل الدين المؤجل بفلس المدين؟]</vt:lpstr>
      <vt:lpstr>[هل يحل الدين المؤجل بموت المدين؟]</vt:lpstr>
      <vt:lpstr>[هل تعاد القسمة لو ظهر للمفلس  غريم لم يأخذ حصته؟]</vt:lpstr>
      <vt:lpstr>[لو بقي على المفلس دين بعد القسمة هل يجبر على التكسب لوفائها؟]</vt:lpstr>
      <vt:lpstr>[فك الحجر عن المفلس]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2016-01-22T14:36:35Z</dcterms:created>
  <dcterms:modified xsi:type="dcterms:W3CDTF">2016-08-29T17:27:17Z</dcterms:modified>
</cp:coreProperties>
</file>