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64" r:id="rId2"/>
    <p:sldMasterId id="2147483680" r:id="rId3"/>
  </p:sldMasterIdLst>
  <p:notesMasterIdLst>
    <p:notesMasterId r:id="rId54"/>
  </p:notesMasterIdLst>
  <p:handoutMasterIdLst>
    <p:handoutMasterId r:id="rId55"/>
  </p:handoutMasterIdLst>
  <p:sldIdLst>
    <p:sldId id="341" r:id="rId4"/>
    <p:sldId id="270" r:id="rId5"/>
    <p:sldId id="471" r:id="rId6"/>
    <p:sldId id="474" r:id="rId7"/>
    <p:sldId id="472" r:id="rId8"/>
    <p:sldId id="476" r:id="rId9"/>
    <p:sldId id="477" r:id="rId10"/>
    <p:sldId id="478" r:id="rId11"/>
    <p:sldId id="479" r:id="rId12"/>
    <p:sldId id="480" r:id="rId13"/>
    <p:sldId id="481" r:id="rId14"/>
    <p:sldId id="483" r:id="rId15"/>
    <p:sldId id="484" r:id="rId16"/>
    <p:sldId id="485" r:id="rId17"/>
    <p:sldId id="421" r:id="rId18"/>
    <p:sldId id="422" r:id="rId19"/>
    <p:sldId id="423" r:id="rId20"/>
    <p:sldId id="424" r:id="rId21"/>
    <p:sldId id="425" r:id="rId22"/>
    <p:sldId id="426" r:id="rId23"/>
    <p:sldId id="427" r:id="rId24"/>
    <p:sldId id="429" r:id="rId25"/>
    <p:sldId id="430" r:id="rId26"/>
    <p:sldId id="431" r:id="rId27"/>
    <p:sldId id="432" r:id="rId28"/>
    <p:sldId id="433" r:id="rId29"/>
    <p:sldId id="434" r:id="rId30"/>
    <p:sldId id="435" r:id="rId31"/>
    <p:sldId id="437" r:id="rId32"/>
    <p:sldId id="438" r:id="rId33"/>
    <p:sldId id="439" r:id="rId34"/>
    <p:sldId id="440" r:id="rId35"/>
    <p:sldId id="441" r:id="rId36"/>
    <p:sldId id="442" r:id="rId37"/>
    <p:sldId id="443" r:id="rId38"/>
    <p:sldId id="448" r:id="rId39"/>
    <p:sldId id="449" r:id="rId40"/>
    <p:sldId id="450" r:id="rId41"/>
    <p:sldId id="451" r:id="rId42"/>
    <p:sldId id="453" r:id="rId43"/>
    <p:sldId id="454" r:id="rId44"/>
    <p:sldId id="455" r:id="rId45"/>
    <p:sldId id="456" r:id="rId46"/>
    <p:sldId id="457" r:id="rId47"/>
    <p:sldId id="458" r:id="rId48"/>
    <p:sldId id="459" r:id="rId49"/>
    <p:sldId id="460" r:id="rId50"/>
    <p:sldId id="461" r:id="rId51"/>
    <p:sldId id="462" r:id="rId52"/>
    <p:sldId id="463" r:id="rId53"/>
  </p:sldIdLst>
  <p:sldSz cx="12192000" cy="6858000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0BE5"/>
    <a:srgbClr val="FADA7A"/>
    <a:srgbClr val="FDF1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01B821-A1FF-4177-AEE7-76D212191A09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84" autoAdjust="0"/>
    <p:restoredTop sz="94660"/>
  </p:normalViewPr>
  <p:slideViewPr>
    <p:cSldViewPr>
      <p:cViewPr varScale="1">
        <p:scale>
          <a:sx n="89" d="100"/>
          <a:sy n="89" d="100"/>
        </p:scale>
        <p:origin x="581" y="67"/>
      </p:cViewPr>
      <p:guideLst>
        <p:guide orient="horz" pos="2160"/>
        <p:guide pos="3840"/>
      </p:guideLst>
    </p:cSldViewPr>
  </p:slideViewPr>
  <p:outlineViewPr>
    <p:cViewPr>
      <p:scale>
        <a:sx n="1" d="1"/>
        <a:sy n="1" d="1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theme" Target="theme/theme1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viewProps" Target="viewProp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03170175-C3ED-4C72-B085-79CCCD670CC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92977F1F-E40B-4E53-8E11-28ED506983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2D9FB51A-E05F-4494-ADA5-A77EAE266FCF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anchor="ctr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noProof="1"/>
              <a:t>Click to edit Master text styles</a:t>
            </a:r>
            <a:endParaRPr lang="en-US"/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13CD1B0D-083E-4DA2-81AD-16B7E971189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72" name="Rectangle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74DABC-DA05-4015-83B2-2638A957AA02}" type="datetime1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8/22/2026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3" name="Rectangle 5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4" name="Rectangle 6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A641FE-8A39-496A-B126-337E4611EFAF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5" name="Rectangle 7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801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56D2E-700E-4704-8BA1-2EB7886101CE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180E7-8190-46B6-9A7B-72996C55D062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613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0F2412-A763-4D75-9387-EE61D1ED0DAF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712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62610D-7BE9-4B70-AAAB-BB4CF2C343FD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8203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5AE92E-8221-40C9-AE3A-EF7A2391A327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7F72BA-86C9-433D-93E5-A21FDF134A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1835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D758C8-FB96-4BBE-B593-B9A97BF440A7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668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851824-834E-4010-9ADF-4251ED9672ED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2607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29F902-B333-46ED-BAE3-A42FB359649E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4987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D0F94B-DA04-43B8-A0AF-84871E501C89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6367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9A8515-3568-429E-B0B6-55190F842246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794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20212-8CDE-4A62-921C-0C6696FF4568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7D796-8150-4154-A545-979FC0A11C38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6199D-0275-474B-B6F6-69CE4E1C7045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1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C92BE-B393-47F2-86C3-1DFE636FE94E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1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BF990-2925-42CC-BE18-7E97EEC0BD42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Title and 2-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1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E0381-8DAB-46AF-BE10-06DEC2FD9A43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CCEDEC-0099-47FD-95C0-694891690101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880096-FD6F-4307-B2C0-4CB69F6F72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449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1DB663-A6DD-4C26-8F7C-C69455C3CBC2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F7CBC7-F352-4C57-A812-0807C94B1C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033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>
              <a:defRPr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l"/>
            <a:fld id="{E1B24409-0788-44D4-9919-48BAEC8E58E4}" type="datetime2">
              <a:rPr lang="en-US" smtClean="0"/>
              <a:t>Saturday, August 22, 2026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>
              <a:defRPr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r"/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>
              <a:defRPr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F7A2BDD-D331-44F0-96AA-4FB4ED497064}" type="slidenum">
              <a:rPr lang="en-US" smtClean="0">
                <a:solidFill>
                  <a:schemeClr val="accent1">
                    <a:shade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</p:sldLayoutIdLst>
  <p:hf hdr="0" ftr="0" dt="0"/>
  <p:txStyles>
    <p:titleStyle>
      <a:lvl1pPr algn="l" rtl="0" eaLnBrk="1" latinLnBrk="0" hangingPunct="1">
        <a:spcBef>
          <a:spcPct val="0"/>
        </a:spcBef>
        <a:buNone/>
        <a:defRPr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CCB1E11-D185-452B-A6C8-205748FEBC60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36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6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5000"/>
                <a:lumOff val="95000"/>
              </a:schemeClr>
            </a:gs>
            <a:gs pos="0">
              <a:schemeClr val="accent3">
                <a:lumMod val="20000"/>
                <a:lumOff val="80000"/>
              </a:schemeClr>
            </a:gs>
            <a:gs pos="6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1752600" y="914400"/>
            <a:ext cx="9982200" cy="4176195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4000" dirty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CHEM 344 </a:t>
            </a:r>
            <a: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(</a:t>
            </a:r>
            <a:r>
              <a:rPr lang="en-US" u="sng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REQUIRED COURSE</a:t>
            </a:r>
            <a: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)</a:t>
            </a:r>
            <a:b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</a:br>
            <a:r>
              <a:rPr lang="en-US" sz="4400" dirty="0">
                <a:solidFill>
                  <a:srgbClr val="FF000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ORGANIC REACTION MECHANISM</a:t>
            </a:r>
            <a:b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FOR CHEMISTRY’ STUDENTS, COLLEGE OF SCIENCE</a:t>
            </a:r>
            <a:br>
              <a:rPr lang="en-US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Pre-requisites Course; CHEM 241</a:t>
            </a:r>
            <a:b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Credit Hours: 2(2+0)</a:t>
            </a:r>
            <a:endParaRPr lang="en-US" sz="3600" dirty="0">
              <a:solidFill>
                <a:srgbClr val="002060"/>
              </a:solidFill>
              <a:latin typeface="Bahnschrift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4992082-4EAC-4D0B-A2D7-6082AD72F50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3FE0B7-6314-41DE-8EC5-D3CE0D49C8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152402"/>
            <a:ext cx="1676400" cy="64401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CA531DB-4A96-4A66-8FC3-7114F60816C6}"/>
              </a:ext>
            </a:extLst>
          </p:cNvPr>
          <p:cNvCxnSpPr/>
          <p:nvPr/>
        </p:nvCxnSpPr>
        <p:spPr>
          <a:xfrm flipV="1">
            <a:off x="1752600" y="899597"/>
            <a:ext cx="10015008" cy="1480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974342B-4093-E2FF-012F-F5128E33AD94}"/>
              </a:ext>
            </a:extLst>
          </p:cNvPr>
          <p:cNvCxnSpPr/>
          <p:nvPr/>
        </p:nvCxnSpPr>
        <p:spPr>
          <a:xfrm flipV="1">
            <a:off x="1795992" y="5699141"/>
            <a:ext cx="10015008" cy="1480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Rectangle 2">
            <a:extLst>
              <a:ext uri="{FF2B5EF4-FFF2-40B4-BE49-F238E27FC236}">
                <a16:creationId xmlns:a16="http://schemas.microsoft.com/office/drawing/2014/main" id="{8DF4A4D4-1842-F2CC-F3FA-874F1E6ED2D1}"/>
              </a:ext>
            </a:extLst>
          </p:cNvPr>
          <p:cNvSpPr txBox="1">
            <a:spLocks/>
          </p:cNvSpPr>
          <p:nvPr/>
        </p:nvSpPr>
        <p:spPr>
          <a:xfrm>
            <a:off x="7924800" y="5410200"/>
            <a:ext cx="4021138" cy="790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Prof. Zainab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Almarhoon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  <a:t>Chemistry Department, College of Science, King Saud University</a:t>
            </a:r>
            <a:b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https://faculty.ksu.edu.sa/en/zalmarhoon 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674E9C3-19D2-88D7-B4CB-F0B4BCD068B0}"/>
              </a:ext>
            </a:extLst>
          </p:cNvPr>
          <p:cNvSpPr txBox="1">
            <a:spLocks/>
          </p:cNvSpPr>
          <p:nvPr/>
        </p:nvSpPr>
        <p:spPr>
          <a:xfrm>
            <a:off x="2087054" y="5410200"/>
            <a:ext cx="4021138" cy="790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Prof. Mohamed El-Newehy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  <a:t>Chemistry Department, College of Science, King Saud University</a:t>
            </a:r>
            <a:b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https://faculty.ksu.edu.sa/en/melnewehy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Organic Reactions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B61BDD-E6B3-449E-A122-09FF3C723CEB}"/>
              </a:ext>
            </a:extLst>
          </p:cNvPr>
          <p:cNvSpPr/>
          <p:nvPr/>
        </p:nvSpPr>
        <p:spPr>
          <a:xfrm>
            <a:off x="228600" y="670034"/>
            <a:ext cx="11811000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Elimination Reactions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 </a:t>
            </a:r>
          </a:p>
          <a:p>
            <a:pPr marL="284163" lvl="0" algn="just">
              <a:lnSpc>
                <a:spcPct val="150000"/>
              </a:lnSpc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chemical change where two or more substituents are detached from a molecule in either a one or two-step pathway.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15387E-6539-4067-BA3C-E6834EC70B66}"/>
              </a:ext>
            </a:extLst>
          </p:cNvPr>
          <p:cNvSpPr txBox="1"/>
          <p:nvPr/>
        </p:nvSpPr>
        <p:spPr>
          <a:xfrm>
            <a:off x="990600" y="2108170"/>
            <a:ext cx="632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The one-step pathway is abbreviated as E2 mechanism.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1049D0-CDA7-49CA-9ABB-BFD6E7960A73}"/>
              </a:ext>
            </a:extLst>
          </p:cNvPr>
          <p:cNvSpPr txBox="1"/>
          <p:nvPr/>
        </p:nvSpPr>
        <p:spPr>
          <a:xfrm>
            <a:off x="990600" y="2571690"/>
            <a:ext cx="6324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The two-step pathway is abbreviated as E1 mechanism.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4BD97AF-DD1B-47B7-BA2B-69C5009CBD48}"/>
              </a:ext>
            </a:extLst>
          </p:cNvPr>
          <p:cNvSpPr/>
          <p:nvPr/>
        </p:nvSpPr>
        <p:spPr>
          <a:xfrm>
            <a:off x="228600" y="2971800"/>
            <a:ext cx="11811000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Rearrangement Reactions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 </a:t>
            </a:r>
          </a:p>
          <a:p>
            <a:pPr marL="284163" lvl="0" algn="just">
              <a:lnSpc>
                <a:spcPct val="150000"/>
              </a:lnSpc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chemical change where the carbon skeleton of an organic compound rearranges itself to give rise to a structural isomer.</a:t>
            </a:r>
          </a:p>
          <a:p>
            <a:pPr marL="284163" lvl="0" algn="just">
              <a:lnSpc>
                <a:spcPct val="150000"/>
              </a:lnSpc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Generally, a group moves from one atom to another atom within the same molecule.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CBA8E95-CA19-4691-855B-D27C213B72B6}"/>
              </a:ext>
            </a:extLst>
          </p:cNvPr>
          <p:cNvSpPr/>
          <p:nvPr/>
        </p:nvSpPr>
        <p:spPr>
          <a:xfrm>
            <a:off x="228599" y="4898143"/>
            <a:ext cx="11811001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Redox Reactions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 </a:t>
            </a:r>
          </a:p>
          <a:p>
            <a:pPr marL="284163" lvl="0" algn="just">
              <a:lnSpc>
                <a:spcPct val="150000"/>
              </a:lnSpc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chemical change where the reduction or oxidation of organic compounds occurs to give rise to new product.</a:t>
            </a:r>
          </a:p>
          <a:p>
            <a:pPr marL="284163" lvl="0" algn="just">
              <a:lnSpc>
                <a:spcPct val="150000"/>
              </a:lnSpc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Oxidation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is the gain of oxygen or loss of hydrogen.</a:t>
            </a:r>
          </a:p>
          <a:p>
            <a:pPr marL="284163" lvl="0" algn="just">
              <a:lnSpc>
                <a:spcPct val="150000"/>
              </a:lnSpc>
              <a:defRPr/>
            </a:pPr>
            <a:r>
              <a:rPr lang="en-US" sz="2000" baseline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Reduction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the gain of hydrogen or the loss of oxygen.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42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Thermodynamic and Kinetic Requirements of a Reaction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B61BDD-E6B3-449E-A122-09FF3C723CEB}"/>
              </a:ext>
            </a:extLst>
          </p:cNvPr>
          <p:cNvSpPr/>
          <p:nvPr/>
        </p:nvSpPr>
        <p:spPr>
          <a:xfrm>
            <a:off x="228600" y="670034"/>
            <a:ext cx="11395841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we look at an organic reaction, we must consider two main concepts:</a:t>
            </a:r>
            <a:endParaRPr lang="en-US" alt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AC00DE9-2834-4768-9BF5-959742DAE698}"/>
              </a:ext>
            </a:extLst>
          </p:cNvPr>
          <p:cNvSpPr/>
          <p:nvPr/>
        </p:nvSpPr>
        <p:spPr>
          <a:xfrm>
            <a:off x="667101" y="1240668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The equilibrium			(2) The rate of the reaction.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7C1DDD68-81E4-ED63-71BE-0CF14DDAF9C7}"/>
              </a:ext>
            </a:extLst>
          </p:cNvPr>
          <p:cNvSpPr txBox="1">
            <a:spLocks/>
          </p:cNvSpPr>
          <p:nvPr/>
        </p:nvSpPr>
        <p:spPr bwMode="auto">
          <a:xfrm>
            <a:off x="8426450" y="6188075"/>
            <a:ext cx="3276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latinLnBrk="0">
              <a:defRPr sz="12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742950" indent="-28575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11430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6002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20574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9pPr>
          </a:lstStyle>
          <a:p>
            <a:fld id="{46625CAE-D2DD-4898-9863-DFF3104EC99E}" type="slidenum">
              <a:rPr lang="en-US" altLang="en-US" smtClean="0">
                <a:solidFill>
                  <a:srgbClr val="FFFFFF"/>
                </a:solidFill>
              </a:rPr>
              <a:pPr/>
              <a:t>11</a:t>
            </a:fld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63AEA4-73CF-658A-E560-4871C46A9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10" y="3048000"/>
            <a:ext cx="11655490" cy="96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reactants must be supplied with enough </a:t>
            </a:r>
            <a:r>
              <a:rPr lang="en-US" alt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activation energy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enable the reaction to proceed in the forward direction.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38CC08-AA94-80C7-82A2-14090F99DC24}"/>
              </a:ext>
            </a:extLst>
          </p:cNvPr>
          <p:cNvSpPr/>
          <p:nvPr/>
        </p:nvSpPr>
        <p:spPr>
          <a:xfrm>
            <a:off x="2516814" y="3976470"/>
            <a:ext cx="64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 reaction: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	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	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F5458BB-CC60-AB72-3302-49825DEDF62E}"/>
              </a:ext>
            </a:extLst>
          </p:cNvPr>
          <p:cNvGrpSpPr/>
          <p:nvPr/>
        </p:nvGrpSpPr>
        <p:grpSpPr>
          <a:xfrm>
            <a:off x="5469212" y="4441911"/>
            <a:ext cx="660478" cy="132734"/>
            <a:chOff x="5410200" y="6400800"/>
            <a:chExt cx="1144711" cy="86522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75D5F1C2-D370-CFCC-A462-8F9ED79DFE7B}"/>
                </a:ext>
              </a:extLst>
            </p:cNvPr>
            <p:cNvCxnSpPr>
              <a:cxnSpLocks/>
            </p:cNvCxnSpPr>
            <p:nvPr/>
          </p:nvCxnSpPr>
          <p:spPr>
            <a:xfrm>
              <a:off x="5542270" y="6400800"/>
              <a:ext cx="101264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9AE9AA6-1C6E-5C8D-7B59-7A6F9AC160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10200" y="6487322"/>
              <a:ext cx="105653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52870F3C-C997-2801-753C-A8EB8EE31408}"/>
              </a:ext>
            </a:extLst>
          </p:cNvPr>
          <p:cNvSpPr/>
          <p:nvPr/>
        </p:nvSpPr>
        <p:spPr>
          <a:xfrm>
            <a:off x="3007979" y="4773240"/>
            <a:ext cx="54184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0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[products] / [reactants] = [D]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[E]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[A]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[B]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5D97C0-55FD-8316-6870-D2FA8F229E8F}"/>
              </a:ext>
            </a:extLst>
          </p:cNvPr>
          <p:cNvSpPr/>
          <p:nvPr/>
        </p:nvSpPr>
        <p:spPr>
          <a:xfrm>
            <a:off x="231685" y="1828800"/>
            <a:ext cx="114745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conversion between reactants and products is governed by the reaction free energy Δ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G;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1CF563D-1260-359F-1E47-1F06825EC054}"/>
              </a:ext>
            </a:extLst>
          </p:cNvPr>
          <p:cNvSpPr/>
          <p:nvPr/>
        </p:nvSpPr>
        <p:spPr>
          <a:xfrm>
            <a:off x="2362200" y="2348020"/>
            <a:ext cx="701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 energy of the products) – (free energy of the reactants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254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89886-7D21-6E8C-60A8-61D51E477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BFBAA719-CEA2-A389-B162-003AD651E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6D83A1C-15FE-140D-4C94-386653C5BF02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7AE0BA19-7CB9-5B1C-6ECE-5EDDD2BDFF17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Thermodynamic and Kinetic Requirements of a Reaction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CF843BC6-1B76-FC11-AC29-AF6B312F0538}"/>
              </a:ext>
            </a:extLst>
          </p:cNvPr>
          <p:cNvSpPr txBox="1">
            <a:spLocks/>
          </p:cNvSpPr>
          <p:nvPr/>
        </p:nvSpPr>
        <p:spPr bwMode="auto">
          <a:xfrm>
            <a:off x="8426450" y="6188075"/>
            <a:ext cx="3276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latinLnBrk="0">
              <a:defRPr sz="12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742950" indent="-28575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11430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6002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20574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9pPr>
          </a:lstStyle>
          <a:p>
            <a:fld id="{46625CAE-D2DD-4898-9863-DFF3104EC99E}" type="slidenum">
              <a:rPr lang="en-US" altLang="en-US" smtClean="0">
                <a:solidFill>
                  <a:srgbClr val="FFFFFF"/>
                </a:solidFill>
              </a:rPr>
              <a:pPr/>
              <a:t>12</a:t>
            </a:fld>
            <a:endParaRPr lang="en-US" altLang="en-US">
              <a:solidFill>
                <a:srgbClr val="FFFFFF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5AB6353-5D60-CD57-ED2E-3E24EABE45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243" t="28289" r="26277" b="47553"/>
          <a:stretch/>
        </p:blipFill>
        <p:spPr>
          <a:xfrm>
            <a:off x="7620000" y="2348016"/>
            <a:ext cx="4497133" cy="325377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4220467-8AE1-2E5E-1E29-E0EDAD352E1E}"/>
              </a:ext>
            </a:extLst>
          </p:cNvPr>
          <p:cNvSpPr/>
          <p:nvPr/>
        </p:nvSpPr>
        <p:spPr>
          <a:xfrm>
            <a:off x="228599" y="4419600"/>
            <a:ext cx="7162802" cy="2345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kinetic stability of a component is indicated by Δ</a:t>
            </a:r>
            <a:r>
              <a:rPr lang="en-US" sz="2000" b="1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b="1" i="1" baseline="30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‡</a:t>
            </a:r>
            <a:r>
              <a:rPr lang="en-US" sz="2000" b="1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65138" algn="just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‡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large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compound (the reactant) is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kinetically stable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i.e., it does not undergo that reaction rapidly. </a:t>
            </a:r>
          </a:p>
          <a:p>
            <a:pPr marL="465138" algn="just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‡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small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compound (the reactant) is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kinetically unstable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i.e., it undergoes the reaction rapidly.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DAED330-D731-0673-2345-1669FF546321}"/>
              </a:ext>
            </a:extLst>
          </p:cNvPr>
          <p:cNvSpPr/>
          <p:nvPr/>
        </p:nvSpPr>
        <p:spPr>
          <a:xfrm>
            <a:off x="228599" y="2057400"/>
            <a:ext cx="7162801" cy="2345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thermodynamic stability is indicated by Δ</a:t>
            </a:r>
            <a:r>
              <a:rPr lang="en-US" sz="2000" b="1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b="1" i="1" baseline="30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65138" algn="just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negative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product is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thermodynamically stable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compared to reactant and the reaction is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exergonic reaction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65138" algn="just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positive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product is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thermodynamically unstable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compared to reactant and the reaction is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endergonic reaction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3C891F7-EF71-5AB7-7134-58A674B555C3}"/>
              </a:ext>
            </a:extLst>
          </p:cNvPr>
          <p:cNvSpPr/>
          <p:nvPr/>
        </p:nvSpPr>
        <p:spPr>
          <a:xfrm>
            <a:off x="228599" y="661076"/>
            <a:ext cx="8153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profile for reaction	 A + B 		C 	D + 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EFE3244-F41F-43E1-2260-83508CDB72A8}"/>
              </a:ext>
            </a:extLst>
          </p:cNvPr>
          <p:cNvSpPr/>
          <p:nvPr/>
        </p:nvSpPr>
        <p:spPr>
          <a:xfrm>
            <a:off x="762000" y="1143000"/>
            <a:ext cx="6858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(free energy of products) – (free energy of reactants)</a:t>
            </a:r>
          </a:p>
          <a:p>
            <a:pPr algn="just"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(free energy of transition state) – (free energy of reactants)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7F696F2-DA31-39C0-7CF6-B02551635604}"/>
              </a:ext>
            </a:extLst>
          </p:cNvPr>
          <p:cNvCxnSpPr/>
          <p:nvPr/>
        </p:nvCxnSpPr>
        <p:spPr>
          <a:xfrm>
            <a:off x="6039841" y="861131"/>
            <a:ext cx="5243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7708A8B-AD14-DD97-B833-828A11FD33B3}"/>
              </a:ext>
            </a:extLst>
          </p:cNvPr>
          <p:cNvCxnSpPr/>
          <p:nvPr/>
        </p:nvCxnSpPr>
        <p:spPr>
          <a:xfrm>
            <a:off x="4936045" y="861131"/>
            <a:ext cx="6518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40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083D2-18C3-4BF7-4B4B-A671E7968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BD617CBF-A8DF-F8E0-B7BB-A13CBE071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D54ED94-09C6-43EB-334A-E5F2C618AB6E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6413205B-D070-DC8B-2DD5-E50C1BEE19FC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Thermodynamic and Kinetic Requirements of a Reaction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397432-4354-4A22-7E1D-59FCA0A62DBE}"/>
              </a:ext>
            </a:extLst>
          </p:cNvPr>
          <p:cNvSpPr txBox="1">
            <a:spLocks/>
          </p:cNvSpPr>
          <p:nvPr/>
        </p:nvSpPr>
        <p:spPr bwMode="auto">
          <a:xfrm>
            <a:off x="8439294" y="6085889"/>
            <a:ext cx="3276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latinLnBrk="0">
              <a:defRPr sz="12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742950" indent="-28575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11430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6002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20574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9pPr>
          </a:lstStyle>
          <a:p>
            <a:fld id="{46625CAE-D2DD-4898-9863-DFF3104EC99E}" type="slidenum">
              <a:rPr lang="en-US" altLang="en-US" sz="20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13</a:t>
            </a:fld>
            <a:endParaRPr lang="en-US" altLang="en-US" sz="20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756C84-FF36-0E85-2059-D2C4352F67C9}"/>
              </a:ext>
            </a:extLst>
          </p:cNvPr>
          <p:cNvSpPr/>
          <p:nvPr/>
        </p:nvSpPr>
        <p:spPr>
          <a:xfrm>
            <a:off x="117297" y="3810000"/>
            <a:ext cx="5813764" cy="280698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energy will be released to the surrounding.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will be negative.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products are thermodynamically stable than the reactants (-</a:t>
            </a: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equilibrium constant for the reaction will be large 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0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&gt;1).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B5EBAB-81F6-10B1-17D7-F9E27DF1D6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835" t="67778" r="59999" b="12222"/>
          <a:stretch/>
        </p:blipFill>
        <p:spPr>
          <a:xfrm>
            <a:off x="7315200" y="696142"/>
            <a:ext cx="3389517" cy="26916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05A724E-F877-548E-4DCF-296F19E5B9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26" t="25555" r="56774" b="52963"/>
          <a:stretch/>
        </p:blipFill>
        <p:spPr>
          <a:xfrm>
            <a:off x="909356" y="688121"/>
            <a:ext cx="3909904" cy="269969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2C840A4-D089-48F3-C434-846EBF6E42E5}"/>
              </a:ext>
            </a:extLst>
          </p:cNvPr>
          <p:cNvSpPr/>
          <p:nvPr/>
        </p:nvSpPr>
        <p:spPr>
          <a:xfrm>
            <a:off x="6172200" y="3810619"/>
            <a:ext cx="5872635" cy="280698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energy will be absorbed from the surrounding.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will be positive.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reactants are thermodynamically stable than the products (</a:t>
            </a: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+Δ</a:t>
            </a:r>
            <a:r>
              <a:rPr lang="en-US" sz="2000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equilibrium constant for the reaction will be small 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0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&lt;1).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BBC6CA-82F9-0018-1AFA-8A17EBDDB2F8}"/>
              </a:ext>
            </a:extLst>
          </p:cNvPr>
          <p:cNvSpPr/>
          <p:nvPr/>
        </p:nvSpPr>
        <p:spPr>
          <a:xfrm>
            <a:off x="899831" y="3387817"/>
            <a:ext cx="40847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u="sng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Exothermic/spontaneous Reactions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8D5DDF-72F7-B724-BBB1-1C495AEBDDF1}"/>
              </a:ext>
            </a:extLst>
          </p:cNvPr>
          <p:cNvSpPr/>
          <p:nvPr/>
        </p:nvSpPr>
        <p:spPr>
          <a:xfrm>
            <a:off x="6925369" y="3387819"/>
            <a:ext cx="46554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000" b="1" u="sng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Endothermic/nonspontaneous Reactions </a:t>
            </a:r>
          </a:p>
        </p:txBody>
      </p:sp>
    </p:spTree>
    <p:extLst>
      <p:ext uri="{BB962C8B-B14F-4D97-AF65-F5344CB8AC3E}">
        <p14:creationId xmlns:p14="http://schemas.microsoft.com/office/powerpoint/2010/main" val="296532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71960-F844-C3AC-7D92-F5FBF12E2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CBCE3C4-8F88-D595-5C42-45AE32B4F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D136383-3A29-FC19-C281-3B31C38FBA64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A749720F-E58F-A425-1D19-651D121A2B1E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Thermodynamic and Kinetic Requirements of a Reaction</a:t>
            </a:r>
          </a:p>
        </p:txBody>
      </p:sp>
      <p:pic>
        <p:nvPicPr>
          <p:cNvPr id="3" name="Picture 2" descr="Alkene Reactions Pi bonds Reactivity above and below">
            <a:extLst>
              <a:ext uri="{FF2B5EF4-FFF2-40B4-BE49-F238E27FC236}">
                <a16:creationId xmlns:a16="http://schemas.microsoft.com/office/drawing/2014/main" id="{4E9260B7-457C-64CD-9BBD-ACDF5A67C4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51" b="7557"/>
          <a:stretch>
            <a:fillRect/>
          </a:stretch>
        </p:blipFill>
        <p:spPr bwMode="auto">
          <a:xfrm>
            <a:off x="1433348" y="1487487"/>
            <a:ext cx="8986344" cy="506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E7A9C07-D9E3-6913-1768-3679ED4FF815}"/>
              </a:ext>
            </a:extLst>
          </p:cNvPr>
          <p:cNvSpPr/>
          <p:nvPr/>
        </p:nvSpPr>
        <p:spPr>
          <a:xfrm>
            <a:off x="228600" y="670034"/>
            <a:ext cx="11395841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Multi-Step Reactions:</a:t>
            </a:r>
            <a:endParaRPr lang="en-US" altLang="en-US" sz="2000" b="1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36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6690"/>
            <a:ext cx="11582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electron displacement in an organic molecule may take place either in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 Displacement Effects in Covalent Bonds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E1DDAF4-B92C-423E-89B6-CC11E1ABBC49}"/>
              </a:ext>
            </a:extLst>
          </p:cNvPr>
          <p:cNvSpPr/>
          <p:nvPr/>
        </p:nvSpPr>
        <p:spPr>
          <a:xfrm>
            <a:off x="609600" y="1143000"/>
            <a:ext cx="112014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ground state under the influence of an atom or a substituent group</a:t>
            </a:r>
          </a:p>
          <a:p>
            <a:pPr marL="228600" algn="just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cause permanent polarization of the bond (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Inductive effect and resonance effects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425D64-25E9-4E20-9C92-73C1FC8A0A5A}"/>
              </a:ext>
            </a:extLst>
          </p:cNvPr>
          <p:cNvSpPr/>
          <p:nvPr/>
        </p:nvSpPr>
        <p:spPr>
          <a:xfrm>
            <a:off x="609600" y="2057400"/>
            <a:ext cx="11201400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presence of an appropriate attacking reagent.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Temporary electron displacement effects (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electromeric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effect or polarizability effect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33430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3714"/>
            <a:ext cx="115824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Inductive effects are electronic effects that occur through sigma σ bonds caused by electronegativity differences of atoms.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 Displacement Effects in Covalent Bonds: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Inductive Effect</a:t>
            </a:r>
            <a:endParaRPr 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1A76A1-8B16-46A8-A710-E30ED412DC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00" t="18148" r="64583" b="73704"/>
          <a:stretch/>
        </p:blipFill>
        <p:spPr>
          <a:xfrm>
            <a:off x="3505200" y="1553705"/>
            <a:ext cx="4626429" cy="83427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AB81FCD-FA1F-4EF8-92CE-6D18B61A3D0A}"/>
              </a:ext>
            </a:extLst>
          </p:cNvPr>
          <p:cNvSpPr/>
          <p:nvPr/>
        </p:nvSpPr>
        <p:spPr>
          <a:xfrm>
            <a:off x="902346" y="3390446"/>
            <a:ext cx="96742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4163" indent="-284163"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electron-withdrawing inductive effect, also known as the 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-I 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endParaRPr lang="en-US" sz="2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ECA760-70F3-4851-A2A5-D31BAC4D3A9A}"/>
              </a:ext>
            </a:extLst>
          </p:cNvPr>
          <p:cNvSpPr/>
          <p:nvPr/>
        </p:nvSpPr>
        <p:spPr>
          <a:xfrm>
            <a:off x="902346" y="5250381"/>
            <a:ext cx="96742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1775" indent="-231775"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electron releasing character and is indicated by the 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+I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effect</a:t>
            </a:r>
            <a:endParaRPr lang="en-US" sz="2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02AC84-FE78-4336-8546-FC9003C3FBAB}"/>
              </a:ext>
            </a:extLst>
          </p:cNvPr>
          <p:cNvSpPr/>
          <p:nvPr/>
        </p:nvSpPr>
        <p:spPr>
          <a:xfrm>
            <a:off x="228600" y="2495490"/>
            <a:ext cx="11582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 inductive effect: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3167337-DF42-4DEA-B2C2-4C85AE047BB2}"/>
              </a:ext>
            </a:extLst>
          </p:cNvPr>
          <p:cNvSpPr/>
          <p:nvPr/>
        </p:nvSpPr>
        <p:spPr>
          <a:xfrm>
            <a:off x="609600" y="2931190"/>
            <a:ext cx="3733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Negative inductive effect (-I):</a:t>
            </a:r>
            <a:r>
              <a:rPr lang="en-US" sz="2000" dirty="0">
                <a:solidFill>
                  <a:srgbClr val="006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en-US" sz="2000" i="0" dirty="0">
              <a:solidFill>
                <a:srgbClr val="0064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7B32697-AA3A-43FB-80FD-F3C2DDD37607}"/>
              </a:ext>
            </a:extLst>
          </p:cNvPr>
          <p:cNvSpPr/>
          <p:nvPr/>
        </p:nvSpPr>
        <p:spPr>
          <a:xfrm>
            <a:off x="609600" y="4760676"/>
            <a:ext cx="36520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Positive inductive effect (+I)</a:t>
            </a:r>
            <a:r>
              <a:rPr lang="en-US" sz="2000" dirty="0">
                <a:solidFill>
                  <a:srgbClr val="0064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endParaRPr lang="en-US" sz="2000" i="0" dirty="0">
              <a:solidFill>
                <a:srgbClr val="0064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C707389-8148-499B-8111-3BD2276EFE65}"/>
              </a:ext>
            </a:extLst>
          </p:cNvPr>
          <p:cNvSpPr/>
          <p:nvPr/>
        </p:nvSpPr>
        <p:spPr>
          <a:xfrm>
            <a:off x="1752600" y="3825069"/>
            <a:ext cx="8534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pt-BR" sz="20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pt-B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&gt; NO</a:t>
            </a:r>
            <a:r>
              <a:rPr lang="pt-BR" sz="20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&gt; CN &gt; SO</a:t>
            </a:r>
            <a:r>
              <a:rPr lang="pt-BR" sz="20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&gt; CHO &gt; CO &gt; COOH &gt; COCl &gt; CONH</a:t>
            </a:r>
            <a:r>
              <a:rPr lang="pt-BR" sz="20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&gt; F &gt; Cl &gt; Br &gt; I &gt; OH &gt; OR &gt; NH</a:t>
            </a:r>
            <a:r>
              <a:rPr lang="pt-BR" sz="20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&gt; C</a:t>
            </a:r>
            <a:r>
              <a:rPr lang="pt-BR" sz="20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pt-B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sz="20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pt-B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&gt; H </a:t>
            </a:r>
            <a:endParaRPr lang="en-US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93D7047-326B-4D8B-B8A9-2F64304E21C1}"/>
              </a:ext>
            </a:extLst>
          </p:cNvPr>
          <p:cNvSpPr/>
          <p:nvPr/>
        </p:nvSpPr>
        <p:spPr>
          <a:xfrm>
            <a:off x="3664027" y="5817394"/>
            <a:ext cx="47115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C(CH</a:t>
            </a:r>
            <a:r>
              <a:rPr lang="en-US" sz="20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&gt; CH(CH</a:t>
            </a:r>
            <a:r>
              <a:rPr lang="en-US" sz="20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&gt; CH</a:t>
            </a:r>
            <a:r>
              <a:rPr lang="en-US" sz="20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&gt; CH</a:t>
            </a:r>
            <a:r>
              <a:rPr lang="en-US" sz="20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&gt; H</a:t>
            </a:r>
          </a:p>
        </p:txBody>
      </p:sp>
    </p:spTree>
    <p:extLst>
      <p:ext uri="{BB962C8B-B14F-4D97-AF65-F5344CB8AC3E}">
        <p14:creationId xmlns:p14="http://schemas.microsoft.com/office/powerpoint/2010/main" val="249407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6690"/>
            <a:ext cx="11582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resonance structures are hypothetical and individually do not represent any real molecule.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 Displacement Effects in Covalent Bonds: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Resonance Structure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E4BB184-CFAE-4E5F-BE1E-BB92ABF15DB2}"/>
              </a:ext>
            </a:extLst>
          </p:cNvPr>
          <p:cNvSpPr/>
          <p:nvPr/>
        </p:nvSpPr>
        <p:spPr>
          <a:xfrm>
            <a:off x="228600" y="1276290"/>
            <a:ext cx="11582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Benzene; Its cyclic structure containing alternating C–C single and C=C double bonds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9ED0E6A-BC30-42EB-B721-E578B97A91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824439"/>
            <a:ext cx="2590800" cy="121960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226EBCA-5859-47EA-B314-087C4278E20E}"/>
              </a:ext>
            </a:extLst>
          </p:cNvPr>
          <p:cNvSpPr/>
          <p:nvPr/>
        </p:nvSpPr>
        <p:spPr>
          <a:xfrm>
            <a:off x="228600" y="3333690"/>
            <a:ext cx="11582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Nitromethane (CH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It is therefore a resonance hybrid of the two canonical forms I and II.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287918E-590F-4649-98E5-A48F868090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1" t="6664" b="5348"/>
          <a:stretch/>
        </p:blipFill>
        <p:spPr>
          <a:xfrm>
            <a:off x="3657600" y="3810000"/>
            <a:ext cx="4220236" cy="104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046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3714"/>
            <a:ext cx="11582400" cy="95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resonance effect is defined as ‘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polarity produced in the molecule by the interaction of two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-bonds or between a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-bond and lone pair of electrons present on an adjacent atom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Resonance or Mesomeric Effect (R Effect)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CBBB29D-AA58-4207-A476-68050FAA4FE5}"/>
              </a:ext>
            </a:extLst>
          </p:cNvPr>
          <p:cNvSpPr/>
          <p:nvPr/>
        </p:nvSpPr>
        <p:spPr>
          <a:xfrm>
            <a:off x="533400" y="1752600"/>
            <a:ext cx="5943600" cy="2345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Positive Resonance Effect (+R effect):</a:t>
            </a:r>
          </a:p>
          <a:p>
            <a:pPr marL="347663"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transfer of electrons is away from an atom or substituent group attached to the conjugated system.</a:t>
            </a:r>
          </a:p>
          <a:p>
            <a:pPr marL="347663" algn="just">
              <a:lnSpc>
                <a:spcPct val="150000"/>
              </a:lnSpc>
            </a:pP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Examples;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X, –OH, –OR, –OCOR, –NH</a:t>
            </a:r>
            <a:r>
              <a: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–NHR, –NR</a:t>
            </a:r>
            <a:r>
              <a: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–NHCOR,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7F498C-FCFF-4890-BC79-E80D5816176B}"/>
              </a:ext>
            </a:extLst>
          </p:cNvPr>
          <p:cNvSpPr/>
          <p:nvPr/>
        </p:nvSpPr>
        <p:spPr>
          <a:xfrm>
            <a:off x="533399" y="4436478"/>
            <a:ext cx="5943600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(ii) Negative Resonance Effect (- R effect):</a:t>
            </a:r>
          </a:p>
          <a:p>
            <a:pPr marL="347663"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transfer of electrons is towards the atom or substituent group attached to the conjugated system.</a:t>
            </a:r>
          </a:p>
          <a:p>
            <a:pPr marL="347663" algn="just">
              <a:lnSpc>
                <a:spcPct val="150000"/>
              </a:lnSpc>
            </a:pP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Examples;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COOH, –CHO, &gt;C=O, – CN, –NO</a:t>
            </a:r>
            <a:r>
              <a:rPr lang="pt-BR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000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DA12951-40B6-45ED-8322-6721763D3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819" y="1956344"/>
            <a:ext cx="4954805" cy="14726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DAD8AE7-D548-4EEE-BCFF-DDB02C8999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244" y="4779525"/>
            <a:ext cx="4954805" cy="154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072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3714"/>
            <a:ext cx="115824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organic compounds having a multiple bond (a double or triple bond) show this effect in the presence of an attacking reagent only.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Electromeric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Effect (E Effect)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B98068-AB43-415C-A448-A465D0AAFF8D}"/>
              </a:ext>
            </a:extLst>
          </p:cNvPr>
          <p:cNvSpPr/>
          <p:nvPr/>
        </p:nvSpPr>
        <p:spPr>
          <a:xfrm>
            <a:off x="685798" y="2769008"/>
            <a:ext cx="6172202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Positive </a:t>
            </a:r>
            <a:r>
              <a:rPr lang="en-US" sz="2000" dirty="0" err="1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Eelctromeric</a:t>
            </a: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Effect (+E effect):</a:t>
            </a:r>
          </a:p>
          <a:p>
            <a:pPr marL="347663"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−electrons of the multiple bond are transferred to that atom to which the reagent gets attached.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9F58FFA-B3AD-4950-998D-26020892B7D8}"/>
              </a:ext>
            </a:extLst>
          </p:cNvPr>
          <p:cNvSpPr/>
          <p:nvPr/>
        </p:nvSpPr>
        <p:spPr>
          <a:xfrm>
            <a:off x="685798" y="4517143"/>
            <a:ext cx="6172202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(ii) Negative </a:t>
            </a:r>
            <a:r>
              <a:rPr lang="en-US" sz="2000" dirty="0" err="1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Electromeric</a:t>
            </a: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Effect (–E effect):</a:t>
            </a:r>
          </a:p>
          <a:p>
            <a:pPr marL="347663"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electrons of the multiple bond are transferred to that atom to which the attacking reagent does not get attached.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987EFF9-37DB-4BF5-83DA-C34CB9E3AFE3}"/>
              </a:ext>
            </a:extLst>
          </p:cNvPr>
          <p:cNvSpPr/>
          <p:nvPr/>
        </p:nvSpPr>
        <p:spPr>
          <a:xfrm>
            <a:off x="228600" y="1630472"/>
            <a:ext cx="115824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complete transfer of a shared pair of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-electrons to one of the atoms joined by a multiple bond on the demand of an attacking reagent.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FEAA671-C796-4D6A-9FD1-82335244D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400" y="3050793"/>
            <a:ext cx="4419600" cy="119712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D28428-80ED-47DA-8F3A-4F0DC5358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600" y="4875251"/>
            <a:ext cx="4419600" cy="110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602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2895600" y="1981200"/>
            <a:ext cx="6400800" cy="21336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 Principles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463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3714"/>
            <a:ext cx="115824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involves delocalization of  electrons of C—H bond of an alkyl group directly attached to an atom of unsaturated system or to an atom with an unshared p orbital.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Hyperconjugation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813FA6-7D75-4BD2-A610-8E4484073A06}"/>
              </a:ext>
            </a:extLst>
          </p:cNvPr>
          <p:cNvSpPr/>
          <p:nvPr/>
        </p:nvSpPr>
        <p:spPr>
          <a:xfrm>
            <a:off x="228600" y="1626008"/>
            <a:ext cx="11582400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aseline="30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(ethyl cation);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positively charged carbon atom has an empty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orbital. One of the C-H bonds of the methyl group can align in the plane of this empty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orbital and the electrons constituting the C-H bond in plane with this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orbital can then be delocalized into the empty p orbital.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A76BBE3-5819-4DF7-91FB-074F696F5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3352800"/>
            <a:ext cx="4724400" cy="25310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1C428F7-FDDE-4F78-AADD-9BB4C0BE37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7024" y="3270739"/>
            <a:ext cx="5123976" cy="269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96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3714"/>
            <a:ext cx="115824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type of overlap stabilizes the carbocation because electron density from the adjacent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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bond helps in dispersing the positive charge.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Hyperconjugation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05A557-1EB1-437A-BC64-CAE9771821A2}"/>
              </a:ext>
            </a:extLst>
          </p:cNvPr>
          <p:cNvSpPr/>
          <p:nvPr/>
        </p:nvSpPr>
        <p:spPr>
          <a:xfrm>
            <a:off x="228600" y="1630472"/>
            <a:ext cx="115824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general, greater the number of alkyl groups attached to a positively charged carbon atom, the greater is the hyperconjugation interaction and stabilization of the cation.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9FEFEE-9DFC-4273-9126-AF444D797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0281" y="2699657"/>
            <a:ext cx="4331437" cy="118445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374EFCB-C98C-4664-8701-6268A6DDF75E}"/>
              </a:ext>
            </a:extLst>
          </p:cNvPr>
          <p:cNvSpPr/>
          <p:nvPr/>
        </p:nvSpPr>
        <p:spPr>
          <a:xfrm>
            <a:off x="228600" y="4248090"/>
            <a:ext cx="11582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Hyperconjugation is also possible in alkenes and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alkylarenes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BBCBDE9-F515-4A30-9408-13A62E353D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65" r="5150" b="76727"/>
          <a:stretch/>
        </p:blipFill>
        <p:spPr>
          <a:xfrm>
            <a:off x="864798" y="4783684"/>
            <a:ext cx="2653701" cy="11650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170E78A-1EE8-4586-8708-612EE336D5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65" t="26549" r="5150" b="52764"/>
          <a:stretch/>
        </p:blipFill>
        <p:spPr>
          <a:xfrm>
            <a:off x="3470904" y="4883016"/>
            <a:ext cx="2653701" cy="103559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70F9C23-5640-472F-BB27-6C38ED47CA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65" t="52408" r="5150" b="26905"/>
          <a:stretch/>
        </p:blipFill>
        <p:spPr>
          <a:xfrm>
            <a:off x="6172200" y="4892541"/>
            <a:ext cx="2653701" cy="103559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A7DA249-F00C-4B7B-86C8-FF2334BA0B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65" t="76915" r="5150"/>
          <a:stretch/>
        </p:blipFill>
        <p:spPr>
          <a:xfrm>
            <a:off x="8688431" y="4770159"/>
            <a:ext cx="2653701" cy="11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214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6690"/>
            <a:ext cx="11582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movement of electrons in organic reactions can be shown by curved-arrow notation.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 Movement in Organic Reactions: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Arrow Notation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89687D0-2965-40DE-AA46-DF05913F2B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1377911"/>
            <a:ext cx="5334000" cy="247183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053E8E8-CE60-4AE4-8AD1-53FA9B0D5C26}"/>
              </a:ext>
            </a:extLst>
          </p:cNvPr>
          <p:cNvSpPr/>
          <p:nvPr/>
        </p:nvSpPr>
        <p:spPr>
          <a:xfrm>
            <a:off x="228600" y="4171890"/>
            <a:ext cx="11582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Movement of single electron is indicated by a single barbed ‘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fishhooks’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(i.e., 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half headed curved arrow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3971F52-93A1-4080-9824-4EB628708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4724400"/>
            <a:ext cx="2812200" cy="59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3714"/>
            <a:ext cx="115824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four types of organic species; </a:t>
            </a:r>
          </a:p>
          <a:p>
            <a:pPr marL="396875" algn="just" eaLnBrk="1" hangingPunct="1">
              <a:lnSpc>
                <a:spcPct val="150000"/>
              </a:lnSpc>
              <a:defRPr/>
            </a:pPr>
            <a:r>
              <a:rPr lang="en-US" alt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very short-lived and exist only as intermediates that are quickly converted to more stable molecules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Reactive Intermediate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8967A6F-21D1-4C79-BB54-703C81B5DF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917" t="18948" r="28333" b="42534"/>
          <a:stretch/>
        </p:blipFill>
        <p:spPr>
          <a:xfrm>
            <a:off x="762000" y="1955802"/>
            <a:ext cx="4154366" cy="2057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AB47B7-410D-44DA-AB06-00E4373AAC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52" t="36124" r="36565" b="12080"/>
          <a:stretch/>
        </p:blipFill>
        <p:spPr>
          <a:xfrm>
            <a:off x="5419725" y="1955802"/>
            <a:ext cx="59436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90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Reactive Intermediate: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Carbocation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48E68C-8314-441B-86A3-CA7C732C00B7}"/>
              </a:ext>
            </a:extLst>
          </p:cNvPr>
          <p:cNvSpPr/>
          <p:nvPr/>
        </p:nvSpPr>
        <p:spPr>
          <a:xfrm>
            <a:off x="228600" y="666690"/>
            <a:ext cx="11582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Carbocation Structure</a:t>
            </a:r>
            <a:endParaRPr lang="en-US" altLang="en-US" sz="2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3DC040-30D3-4EC4-8C0F-89BB5BA06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64" y="1185449"/>
            <a:ext cx="10758436" cy="96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Carbon has 6 electrons, positively charged.</a:t>
            </a:r>
          </a:p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Carbon is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n-US" altLang="en-US" sz="2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hybridized with vacant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orbital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9CDD302-B446-4A27-83F9-50C859F49A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83" t="36296" r="55417" b="33334"/>
          <a:stretch/>
        </p:blipFill>
        <p:spPr>
          <a:xfrm>
            <a:off x="2700978" y="2362200"/>
            <a:ext cx="6637644" cy="348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731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6690"/>
            <a:ext cx="11582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Methods of Forming Carbocation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Reactive Intermediate: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Carbocation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FAA493-C196-4A2E-9F27-BCD1B46F9A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368" y="1168069"/>
            <a:ext cx="5410200" cy="49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" eaLnBrk="1" hangingPunct="1">
              <a:lnSpc>
                <a:spcPct val="150000"/>
              </a:lnSpc>
              <a:buAutoNum type="alphaUcParenBoth"/>
              <a:defRPr/>
            </a:pP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Heterolytic fission of neutral species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C32F0D-649C-4C87-9BA5-3341DCAD5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568" y="1600200"/>
            <a:ext cx="10758436" cy="96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Simple ionization; </a:t>
            </a:r>
            <a:r>
              <a:rPr lang="en-US" alt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electron pair remains with departing group, which is called leaving group and tertiary butyl group carries positive charge.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FBEAE5-733B-43D6-8E8A-B31D9C8FB6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568" y="3562290"/>
            <a:ext cx="107584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Ionization may also be induced by Lewis's acids, e.g., BF</a:t>
            </a:r>
            <a:r>
              <a:rPr lang="en-US" alt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AlCl</a:t>
            </a:r>
            <a:r>
              <a:rPr lang="en-US" alt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yield in this case an acyl cation.</a:t>
            </a:r>
            <a:endParaRPr lang="en-US" altLang="en-US" sz="2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DA5E9353-7946-40D9-AC63-D411BE626C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7036758"/>
              </p:ext>
            </p:extLst>
          </p:nvPr>
        </p:nvGraphicFramePr>
        <p:xfrm>
          <a:off x="3476968" y="4046537"/>
          <a:ext cx="5038295" cy="7353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076575" imgH="447675" progId="ChemWindow.Document">
                  <p:embed/>
                </p:oleObj>
              </mc:Choice>
              <mc:Fallback>
                <p:oleObj r:id="rId2" imgW="3076575" imgH="447675" progId="ChemWindow.Document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6968" y="4046537"/>
                        <a:ext cx="5038295" cy="7353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889B7320-0304-4F7D-9262-9F7DF6ED25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815"/>
          <a:stretch/>
        </p:blipFill>
        <p:spPr>
          <a:xfrm>
            <a:off x="3967023" y="2738558"/>
            <a:ext cx="3829584" cy="48105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8FE65AC-C616-44B6-9F9C-D41D12037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568" y="4907072"/>
            <a:ext cx="10758436" cy="96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antimony pentafluoride (SbF</a:t>
            </a:r>
            <a:r>
              <a:rPr lang="en-US" alt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as a Lewis acid, with either liquid SO</a:t>
            </a:r>
            <a:r>
              <a:rPr lang="en-US" alt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excess SbF</a:t>
            </a:r>
            <a:r>
              <a:rPr lang="en-US" alt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solvent,</a:t>
            </a:r>
            <a:endParaRPr lang="en-US" altLang="en-US" sz="2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DF1328E6-9679-49A7-A9A7-6CFF54CDB2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7508965"/>
              </p:ext>
            </p:extLst>
          </p:nvPr>
        </p:nvGraphicFramePr>
        <p:xfrm>
          <a:off x="3640497" y="5708651"/>
          <a:ext cx="4758605" cy="8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2571750" imgH="447675" progId="ChemWindow.Document">
                  <p:embed/>
                </p:oleObj>
              </mc:Choice>
              <mc:Fallback>
                <p:oleObj r:id="rId5" imgW="2571750" imgH="447675" progId="ChemWindow.Document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0497" y="5708651"/>
                        <a:ext cx="4758605" cy="8302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665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6690"/>
            <a:ext cx="11582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Methods of Forming Carbocation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Reactive Intermediate: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Carbocation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FAA493-C196-4A2E-9F27-BCD1B46F9A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368" y="1177737"/>
            <a:ext cx="5410200" cy="49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defRPr/>
            </a:pP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(B) Addition of cations to neutral species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F51783-C771-4FC0-8061-B20ED4A33A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730862"/>
            <a:ext cx="10758436" cy="96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common cation is H</a:t>
            </a:r>
            <a:r>
              <a:rPr lang="en-US" alt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adding to unsaturated linkages, i.e. protonation, in for example the acid-catalyzed hydration of alkenes:</a:t>
            </a:r>
            <a:endParaRPr lang="en-US" altLang="en-US" sz="2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84B02D-B627-4784-BBD2-ED44E3F20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4476690"/>
            <a:ext cx="107584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Protonation can also occur on oxygen in a carbon-oxygen double bond,</a:t>
            </a:r>
            <a:endParaRPr lang="en-US" altLang="en-US" sz="2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47AC0EC-74E5-485B-B7EB-49D454E4A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2772838"/>
            <a:ext cx="8458200" cy="131232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2971E82-894B-467F-9812-7DB03FFFD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4876800"/>
            <a:ext cx="8793759" cy="1242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07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/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6690"/>
            <a:ext cx="11582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Stability and Structure of Carbocation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Reactive Intermediate: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Carbocation 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24CF0A74-A16B-4FBC-BB3F-304E4D5960F1}"/>
              </a:ext>
            </a:extLst>
          </p:cNvPr>
          <p:cNvSpPr txBox="1">
            <a:spLocks/>
          </p:cNvSpPr>
          <p:nvPr/>
        </p:nvSpPr>
        <p:spPr bwMode="auto">
          <a:xfrm>
            <a:off x="8336014" y="5783149"/>
            <a:ext cx="3276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latinLnBrk="0">
              <a:defRPr sz="12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742950" indent="-28575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11430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6002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20574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9pPr>
          </a:lstStyle>
          <a:p>
            <a:fld id="{46625CAE-D2DD-4898-9863-DFF3104EC99E}" type="slidenum">
              <a:rPr lang="en-US" altLang="en-US" smtClean="0">
                <a:solidFill>
                  <a:srgbClr val="FFFFFF"/>
                </a:solidFill>
              </a:rPr>
              <a:pPr/>
              <a:t>27</a:t>
            </a:fld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AAA82A-1607-467F-B2FA-CDE026617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64" y="1200090"/>
            <a:ext cx="112156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simple alkyl carbocation have already been seen to follow the stability sequence,</a:t>
            </a:r>
            <a:endParaRPr lang="en-US" altLang="en-US" sz="2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C77AF0-4022-48DE-B597-3B568BEF53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64" y="2895600"/>
            <a:ext cx="112156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stability order can be explained by hyperconjugation and inductive effect</a:t>
            </a:r>
            <a:endParaRPr lang="en-US" altLang="en-US" sz="2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B209B0D2-BAA8-4E9F-83D5-E5A5565422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399346"/>
              </p:ext>
            </p:extLst>
          </p:nvPr>
        </p:nvGraphicFramePr>
        <p:xfrm>
          <a:off x="3021810" y="1791412"/>
          <a:ext cx="5995979" cy="79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505200" imgH="466725" progId="ChemWindow.Document">
                  <p:embed/>
                </p:oleObj>
              </mc:Choice>
              <mc:Fallback>
                <p:oleObj r:id="rId2" imgW="3505200" imgH="466725" progId="ChemWindow.Document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1810" y="1791412"/>
                        <a:ext cx="5995979" cy="7956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243581C8-9CB3-4DAF-A5D3-87BBD8124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64" y="3429000"/>
            <a:ext cx="11215636" cy="96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Quantum mechanical calculations for simple alkyl cations do indeed suggest that the planar (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configuration is more stable than the pyramidal (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by ≈ 84 kJ (20 kcal)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sz="28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FE2C50D-21A2-458C-81BB-B72188219C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917" t="36807" r="18334" b="54815"/>
          <a:stretch/>
        </p:blipFill>
        <p:spPr>
          <a:xfrm>
            <a:off x="2540789" y="4591110"/>
            <a:ext cx="6477000" cy="128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717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6690"/>
            <a:ext cx="11582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Stability and Structure of Carbocation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Reactive Intermediate: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Carbocation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AAA82A-1607-467F-B2FA-CDE026617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64" y="1200090"/>
            <a:ext cx="112156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Carbocation Rearrangements</a:t>
            </a: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E2413F77-3BD2-4ADE-A89F-F32A5C8F55F2}"/>
              </a:ext>
            </a:extLst>
          </p:cNvPr>
          <p:cNvSpPr txBox="1">
            <a:spLocks/>
          </p:cNvSpPr>
          <p:nvPr/>
        </p:nvSpPr>
        <p:spPr bwMode="auto">
          <a:xfrm>
            <a:off x="8435207" y="6097534"/>
            <a:ext cx="3276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latinLnBrk="0">
              <a:defRPr sz="12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742950" indent="-28575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11430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6002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20574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9pPr>
          </a:lstStyle>
          <a:p>
            <a:fld id="{46625CAE-D2DD-4898-9863-DFF3104EC99E}" type="slidenum">
              <a:rPr lang="en-US" altLang="en-US" smtClean="0">
                <a:solidFill>
                  <a:srgbClr val="FFFFFF"/>
                </a:solidFill>
              </a:rPr>
              <a:pPr/>
              <a:t>28</a:t>
            </a:fld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53B6872-811A-4A63-96C9-9BEC9E8FE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957" y="4476690"/>
            <a:ext cx="112156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change in carbon skeleton; Neopentyl rearrangements </a:t>
            </a:r>
            <a:endParaRPr lang="en-US" altLang="en-US" sz="2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D665B1C-6C03-4E39-A2F2-862892988AEF}"/>
              </a:ext>
            </a:extLst>
          </p:cNvPr>
          <p:cNvSpPr/>
          <p:nvPr/>
        </p:nvSpPr>
        <p:spPr>
          <a:xfrm>
            <a:off x="1219200" y="1959114"/>
            <a:ext cx="1071245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1-propyl cation rearranged to the 2-propyl cation by the migration of a hydrogen atom, with its electron pair (i.e., as H</a:t>
            </a:r>
            <a:r>
              <a:rPr lang="en-US" sz="2000" i="1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from C</a:t>
            </a:r>
            <a:r>
              <a:rPr lang="en-US" sz="2000" i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the </a:t>
            </a:r>
            <a:r>
              <a:rPr lang="en-US" sz="20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carbocationic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US" sz="2000" i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1,2-hydride shift:</a:t>
            </a:r>
          </a:p>
        </p:txBody>
      </p:sp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8CE727D0-EE15-4160-A0EB-94110E3B5B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7802362"/>
              </p:ext>
            </p:extLst>
          </p:nvPr>
        </p:nvGraphicFramePr>
        <p:xfrm>
          <a:off x="3313115" y="2996191"/>
          <a:ext cx="5565770" cy="11769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600450" imgH="762000" progId="ChemWindow.Document">
                  <p:embed/>
                </p:oleObj>
              </mc:Choice>
              <mc:Fallback>
                <p:oleObj r:id="rId2" imgW="3600450" imgH="762000" progId="ChemWindow.Document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3115" y="2996191"/>
                        <a:ext cx="5565770" cy="11769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0E7048E7-8DF0-40E9-B34D-138F65A7E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957" y="1657290"/>
            <a:ext cx="112156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Without change in carbon skeleton; </a:t>
            </a:r>
            <a:endParaRPr lang="en-US" altLang="en-US" sz="2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687AD04-5BE1-4B6B-A76B-E960D02D572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053" t="13375"/>
          <a:stretch>
            <a:fillRect/>
          </a:stretch>
        </p:blipFill>
        <p:spPr>
          <a:xfrm>
            <a:off x="3505200" y="5017252"/>
            <a:ext cx="5181600" cy="146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920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2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Reactive Intermediate: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Carbanion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48E68C-8314-441B-86A3-CA7C732C00B7}"/>
              </a:ext>
            </a:extLst>
          </p:cNvPr>
          <p:cNvSpPr/>
          <p:nvPr/>
        </p:nvSpPr>
        <p:spPr>
          <a:xfrm>
            <a:off x="228600" y="666690"/>
            <a:ext cx="11582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Carbanion Structure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3DC040-30D3-4EC4-8C0F-89BB5BA06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64" y="1092608"/>
            <a:ext cx="10758436" cy="1421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Eight electrons on carbon: 6 bonding plus one lone pair.</a:t>
            </a:r>
          </a:p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Carbon has a negative charge.</a:t>
            </a:r>
          </a:p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Destabilized by alkyl substituents.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725D53-19A7-42BE-B097-65E262DEFD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65" t="41304" r="50815" b="27552"/>
          <a:stretch>
            <a:fillRect/>
          </a:stretch>
        </p:blipFill>
        <p:spPr>
          <a:xfrm>
            <a:off x="4191000" y="2667001"/>
            <a:ext cx="32766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11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117297" y="670123"/>
            <a:ext cx="11582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general reaction is depicted as follows :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Reaction Mechanism;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Basic Terminology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0D282D-2CC3-4071-9F96-AD77601E8526}"/>
              </a:ext>
            </a:extLst>
          </p:cNvPr>
          <p:cNvSpPr/>
          <p:nvPr/>
        </p:nvSpPr>
        <p:spPr>
          <a:xfrm>
            <a:off x="423708" y="5978337"/>
            <a:ext cx="115783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Generally;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more reactive species is labeled as the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reagent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reactive species is considered as the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substrate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85ED004-51E1-4300-8010-64C1B5B0D774}"/>
              </a:ext>
            </a:extLst>
          </p:cNvPr>
          <p:cNvGrpSpPr/>
          <p:nvPr/>
        </p:nvGrpSpPr>
        <p:grpSpPr>
          <a:xfrm>
            <a:off x="596225" y="1347056"/>
            <a:ext cx="11103472" cy="1203146"/>
            <a:chOff x="327015" y="1339494"/>
            <a:chExt cx="11103472" cy="1203146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0339804-0687-4EB3-917C-2382BCD2460B}"/>
                </a:ext>
              </a:extLst>
            </p:cNvPr>
            <p:cNvGrpSpPr/>
            <p:nvPr/>
          </p:nvGrpSpPr>
          <p:grpSpPr>
            <a:xfrm>
              <a:off x="327015" y="1339494"/>
              <a:ext cx="7785775" cy="1130266"/>
              <a:chOff x="128752" y="806094"/>
              <a:chExt cx="7785775" cy="1130266"/>
            </a:xfrm>
            <a:grpFill/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CF23C8B4-B116-41C1-B0D9-00FF33218281}"/>
                  </a:ext>
                </a:extLst>
              </p:cNvPr>
              <p:cNvSpPr/>
              <p:nvPr/>
            </p:nvSpPr>
            <p:spPr>
              <a:xfrm>
                <a:off x="128752" y="1013030"/>
                <a:ext cx="4367048" cy="92333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Organic molecule     +     Attacking Regent  </a:t>
                </a:r>
              </a:p>
              <a:p>
                <a:pPr algn="ctr"/>
                <a:r>
                  <a:rPr lang="en-US" sz="20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Substrate	    Reagent</a:t>
                </a:r>
              </a:p>
              <a:p>
                <a:pPr algn="ctr"/>
                <a:r>
                  <a:rPr lang="en-US" sz="2400" b="1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Reactants </a:t>
                </a: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923AEA45-E06C-4A00-81BB-5D4A5E05C59C}"/>
                  </a:ext>
                </a:extLst>
              </p:cNvPr>
              <p:cNvSpPr/>
              <p:nvPr/>
            </p:nvSpPr>
            <p:spPr>
              <a:xfrm>
                <a:off x="5351973" y="806094"/>
                <a:ext cx="1938069" cy="40011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[Intermediate]</a:t>
                </a:r>
                <a:endParaRPr lang="en-US" sz="2400" b="1" baseline="-25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4E89509-9FDB-4742-A278-08A04C4D9CDF}"/>
                  </a:ext>
                </a:extLst>
              </p:cNvPr>
              <p:cNvSpPr/>
              <p:nvPr/>
            </p:nvSpPr>
            <p:spPr>
              <a:xfrm>
                <a:off x="5357333" y="1497328"/>
                <a:ext cx="1938069" cy="40011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Transition state</a:t>
                </a:r>
                <a:endParaRPr lang="en-US" sz="2400" b="1" baseline="-25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1D70732E-59DE-49E3-A30A-8EE35E40E05A}"/>
                  </a:ext>
                </a:extLst>
              </p:cNvPr>
              <p:cNvSpPr/>
              <p:nvPr/>
            </p:nvSpPr>
            <p:spPr>
              <a:xfrm>
                <a:off x="6005659" y="1184040"/>
                <a:ext cx="547970" cy="307777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</a:t>
                </a:r>
                <a:endParaRPr lang="en-US" sz="1600" b="1" baseline="-250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7" name="Straight Arrow Connector 36">
                <a:extLst>
                  <a:ext uri="{FF2B5EF4-FFF2-40B4-BE49-F238E27FC236}">
                    <a16:creationId xmlns:a16="http://schemas.microsoft.com/office/drawing/2014/main" id="{FF92FE04-8DCF-439B-9452-51787C4550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21336" y="1277141"/>
                <a:ext cx="705984" cy="0"/>
              </a:xfrm>
              <a:prstGeom prst="straightConnector1">
                <a:avLst/>
              </a:prstGeom>
              <a:grpFill/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D6E5D536-4C68-4DBC-A4A7-C6F2015EA5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66557" y="1294258"/>
                <a:ext cx="547970" cy="0"/>
              </a:xfrm>
              <a:prstGeom prst="straightConnector1">
                <a:avLst/>
              </a:prstGeom>
              <a:grpFill/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8BB8A43-CA11-420A-B7AC-EE4895841C66}"/>
                </a:ext>
              </a:extLst>
            </p:cNvPr>
            <p:cNvSpPr/>
            <p:nvPr/>
          </p:nvSpPr>
          <p:spPr>
            <a:xfrm>
              <a:off x="8112790" y="1619310"/>
              <a:ext cx="3317697" cy="92333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Product(s)     +     Byproduct(s)  </a:t>
              </a:r>
            </a:p>
            <a:p>
              <a:pPr algn="ctr"/>
              <a:endPara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24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Products 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2B68281-9600-4919-9013-C8BD8E8D7D9F}"/>
              </a:ext>
            </a:extLst>
          </p:cNvPr>
          <p:cNvGrpSpPr/>
          <p:nvPr/>
        </p:nvGrpSpPr>
        <p:grpSpPr>
          <a:xfrm>
            <a:off x="1143000" y="3460047"/>
            <a:ext cx="9976741" cy="1622388"/>
            <a:chOff x="787842" y="2639395"/>
            <a:chExt cx="9976741" cy="1622388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F9DB77C-40CF-4B37-B6DE-4E8E3F5B4157}"/>
                </a:ext>
              </a:extLst>
            </p:cNvPr>
            <p:cNvSpPr/>
            <p:nvPr/>
          </p:nvSpPr>
          <p:spPr>
            <a:xfrm>
              <a:off x="787842" y="3151251"/>
              <a:ext cx="3024483" cy="92333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R-X     +        NaOH </a:t>
              </a:r>
            </a:p>
            <a:p>
              <a:pPr algn="ctr"/>
              <a:r>
                <a:rPr lang="en-US" sz="20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Substrate         Reagent</a:t>
              </a:r>
            </a:p>
            <a:p>
              <a:pPr algn="ctr"/>
              <a:r>
                <a:rPr lang="en-US" sz="24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Reactants 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0B03DEEE-4485-449B-A0B2-B15CBD04BFDF}"/>
                </a:ext>
              </a:extLst>
            </p:cNvPr>
            <p:cNvSpPr/>
            <p:nvPr/>
          </p:nvSpPr>
          <p:spPr>
            <a:xfrm>
              <a:off x="5408109" y="3228945"/>
              <a:ext cx="833661" cy="40011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OR</a:t>
              </a:r>
              <a:endParaRPr lang="en-US" sz="2400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3817640A-2EB9-46C2-B7B9-26C9C7A21346}"/>
                </a:ext>
              </a:extLst>
            </p:cNvPr>
            <p:cNvCxnSpPr>
              <a:cxnSpLocks/>
            </p:cNvCxnSpPr>
            <p:nvPr/>
          </p:nvCxnSpPr>
          <p:spPr>
            <a:xfrm>
              <a:off x="3988079" y="3405539"/>
              <a:ext cx="705984" cy="0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A4133A09-0F9E-4038-929A-5D050B057E9E}"/>
                </a:ext>
              </a:extLst>
            </p:cNvPr>
            <p:cNvCxnSpPr>
              <a:cxnSpLocks/>
            </p:cNvCxnSpPr>
            <p:nvPr/>
          </p:nvCxnSpPr>
          <p:spPr>
            <a:xfrm>
              <a:off x="6930902" y="3429000"/>
              <a:ext cx="547970" cy="0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08F102DE-C825-4E38-A9E6-58179CD47CDF}"/>
                </a:ext>
              </a:extLst>
            </p:cNvPr>
            <p:cNvSpPr/>
            <p:nvPr/>
          </p:nvSpPr>
          <p:spPr>
            <a:xfrm>
              <a:off x="7595475" y="3164373"/>
              <a:ext cx="3169108" cy="8925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R-OH        +        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NaX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Product     +     Byproduct  </a:t>
              </a:r>
            </a:p>
            <a:p>
              <a:pPr algn="ctr"/>
              <a:r>
                <a:rPr lang="en-US" sz="24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Products 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46CEC6F-BAE0-4991-AD21-1D113245EFF3}"/>
                </a:ext>
              </a:extLst>
            </p:cNvPr>
            <p:cNvSpPr/>
            <p:nvPr/>
          </p:nvSpPr>
          <p:spPr>
            <a:xfrm>
              <a:off x="4947767" y="2639395"/>
              <a:ext cx="1819901" cy="64633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[R</a:t>
              </a:r>
              <a:r>
                <a:rPr lang="en-US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]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Intermediate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CFDBB44-C2F8-4B57-9D53-833A39255408}"/>
                </a:ext>
              </a:extLst>
            </p:cNvPr>
            <p:cNvSpPr/>
            <p:nvPr/>
          </p:nvSpPr>
          <p:spPr>
            <a:xfrm>
              <a:off x="4950940" y="3646230"/>
              <a:ext cx="1819902" cy="61555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HO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----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----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  <a:p>
              <a:pPr algn="ctr"/>
              <a:r>
                <a:rPr lang="en-US" sz="24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Transition state</a:t>
              </a:r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9B350D06-4600-4337-8128-0B9866DE8155}"/>
              </a:ext>
            </a:extLst>
          </p:cNvPr>
          <p:cNvSpPr/>
          <p:nvPr/>
        </p:nvSpPr>
        <p:spPr>
          <a:xfrm>
            <a:off x="117297" y="5462499"/>
            <a:ext cx="11582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Substrate;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molecule whose carbon is involved in new bond formation, and the other one is called </a:t>
            </a:r>
            <a:r>
              <a:rPr lang="en-US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reagent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18465CF-A566-4A84-81CF-D5759A674146}"/>
              </a:ext>
            </a:extLst>
          </p:cNvPr>
          <p:cNvSpPr/>
          <p:nvPr/>
        </p:nvSpPr>
        <p:spPr>
          <a:xfrm>
            <a:off x="117297" y="3082737"/>
            <a:ext cx="11582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</a:p>
        </p:txBody>
      </p:sp>
    </p:spTree>
    <p:extLst>
      <p:ext uri="{BB962C8B-B14F-4D97-AF65-F5344CB8AC3E}">
        <p14:creationId xmlns:p14="http://schemas.microsoft.com/office/powerpoint/2010/main" val="252288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Reactive Intermediate: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Carbanion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48E68C-8314-441B-86A3-CA7C732C00B7}"/>
              </a:ext>
            </a:extLst>
          </p:cNvPr>
          <p:cNvSpPr/>
          <p:nvPr/>
        </p:nvSpPr>
        <p:spPr>
          <a:xfrm>
            <a:off x="228600" y="666690"/>
            <a:ext cx="11582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Carbanion possess an unshared pair of electrons and is therefore a base.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C323C4-2C8B-4869-827D-8F6AE0FCE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276290"/>
            <a:ext cx="112156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Carbanion can be formed by</a:t>
            </a:r>
            <a:endParaRPr lang="en-US" altLang="en-US" sz="2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4FA771B-27FF-4E81-8D59-DF0F0611D4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575"/>
          <a:stretch/>
        </p:blipFill>
        <p:spPr>
          <a:xfrm>
            <a:off x="2667000" y="2176792"/>
            <a:ext cx="5572903" cy="7620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5E482A9-88A6-4B56-B74F-C1126E8D4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768177"/>
            <a:ext cx="104076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buFont typeface="Wingdings" panose="05000000000000000000" pitchFamily="2" charset="2"/>
              <a:buChar char="§"/>
              <a:defRPr/>
            </a:pPr>
            <a:r>
              <a:rPr lang="en-US" alt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Removal of a proton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3F7A42-FE2A-4AB2-A18F-03862A647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941678"/>
            <a:ext cx="104076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buFont typeface="Wingdings" panose="05000000000000000000" pitchFamily="2" charset="2"/>
              <a:buChar char="§"/>
              <a:defRPr/>
            </a:pPr>
            <a:r>
              <a:rPr lang="en-US" alt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Removal of CO</a:t>
            </a:r>
            <a:r>
              <a:rPr lang="en-US" altLang="en-US" sz="2000" i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from decarboxylation of RCO</a:t>
            </a:r>
            <a:r>
              <a:rPr lang="en-US" altLang="en-US" sz="2000" i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000" i="1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244C38-5C9C-49D4-A9D4-E70F86FF1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796135"/>
            <a:ext cx="104076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buFont typeface="Wingdings" panose="05000000000000000000" pitchFamily="2" charset="2"/>
              <a:buChar char="§"/>
              <a:defRPr/>
            </a:pPr>
            <a:r>
              <a:rPr lang="en-US" alt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Removal of Cl from Ph</a:t>
            </a:r>
            <a:r>
              <a:rPr lang="en-US" altLang="en-US" sz="2000" i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C-Cl</a:t>
            </a:r>
            <a:endParaRPr lang="en-US" altLang="en-US" sz="2000" i="1" baseline="30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D8238A6-58D4-46F7-9250-8E76334C71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497" t="68545" r="61169" b="26007"/>
          <a:stretch/>
        </p:blipFill>
        <p:spPr>
          <a:xfrm>
            <a:off x="2667000" y="5193803"/>
            <a:ext cx="6225935" cy="8177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5772581-B4D6-4946-9468-33C7EB53BA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497" t="53252" r="61169" b="37232"/>
          <a:stretch/>
        </p:blipFill>
        <p:spPr>
          <a:xfrm>
            <a:off x="2918299" y="3391260"/>
            <a:ext cx="6000912" cy="1376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46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6690"/>
            <a:ext cx="11582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Stability of Carbanion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Reactive Intermediate: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Carbanion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271B85-802D-47AC-A4C3-46F04FAB3A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64" y="1291867"/>
            <a:ext cx="112156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features that serve to stabilize carbanions are</a:t>
            </a:r>
            <a:endParaRPr lang="en-US" altLang="en-US" sz="2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CC5F08-772B-469C-8C9E-2B230D3B17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2564" y="1844377"/>
            <a:ext cx="104076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buFont typeface="Wingdings" panose="05000000000000000000" pitchFamily="2" charset="2"/>
              <a:buChar char="§"/>
              <a:defRPr/>
            </a:pPr>
            <a:r>
              <a:rPr lang="en-US" alt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 in s character at the carbanion carbon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8B32B0-AAEF-47CD-A33F-81E15D1C3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941" y="3065354"/>
            <a:ext cx="104076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buFont typeface="Wingdings" panose="05000000000000000000" pitchFamily="2" charset="2"/>
              <a:buChar char="§"/>
              <a:defRPr/>
            </a:pPr>
            <a:r>
              <a:rPr lang="en-US" alt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electron-withdrawing inductive effects</a:t>
            </a:r>
            <a:endParaRPr lang="en-US" altLang="en-US" sz="2000" i="1" baseline="30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D1AF40E-E544-4A2E-A61F-CEE605DAC33D}"/>
              </a:ext>
            </a:extLst>
          </p:cNvPr>
          <p:cNvSpPr/>
          <p:nvPr/>
        </p:nvSpPr>
        <p:spPr>
          <a:xfrm>
            <a:off x="3567164" y="2363281"/>
            <a:ext cx="50291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400" baseline="-25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–CH</a:t>
            </a:r>
            <a:r>
              <a:rPr lang="en-US" sz="2400" baseline="-25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CH</a:t>
            </a:r>
            <a:r>
              <a:rPr lang="en-US" sz="2400" baseline="-25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=CH</a:t>
            </a:r>
            <a:r>
              <a:rPr lang="en-US" sz="2400" baseline="-25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 HC≡CH</a:t>
            </a:r>
            <a:endParaRPr lang="en-US" sz="24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077B536-87A8-4FEC-8D1B-1823D810195E}"/>
              </a:ext>
            </a:extLst>
          </p:cNvPr>
          <p:cNvSpPr/>
          <p:nvPr/>
        </p:nvSpPr>
        <p:spPr>
          <a:xfrm>
            <a:off x="3152481" y="3536118"/>
            <a:ext cx="64459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aseline="30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CF</a:t>
            </a:r>
            <a:r>
              <a:rPr lang="en-US" sz="2400" baseline="-25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400" baseline="30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C(CF</a:t>
            </a:r>
            <a:r>
              <a:rPr lang="en-US" sz="2400" baseline="-25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baseline="-25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by electron-withdrawal.</a:t>
            </a:r>
            <a:endParaRPr lang="en-US" sz="24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EDF7048-BE9A-4909-BC8C-44979C95C73A}"/>
              </a:ext>
            </a:extLst>
          </p:cNvPr>
          <p:cNvSpPr/>
          <p:nvPr/>
        </p:nvSpPr>
        <p:spPr>
          <a:xfrm>
            <a:off x="1585964" y="4338668"/>
            <a:ext cx="91440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>
              <a:lnSpc>
                <a:spcPct val="150000"/>
              </a:lnSpc>
            </a:pP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destabilizing influence of the electron-donating inductive effect of alkyl groups is seen in the observed carbanion stability sequence:</a:t>
            </a:r>
          </a:p>
        </p:txBody>
      </p:sp>
      <p:graphicFrame>
        <p:nvGraphicFramePr>
          <p:cNvPr id="29" name="Object 28">
            <a:extLst>
              <a:ext uri="{FF2B5EF4-FFF2-40B4-BE49-F238E27FC236}">
                <a16:creationId xmlns:a16="http://schemas.microsoft.com/office/drawing/2014/main" id="{8515828E-8ACA-4E82-8029-06DCD96D74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8227727"/>
              </p:ext>
            </p:extLst>
          </p:nvPr>
        </p:nvGraphicFramePr>
        <p:xfrm>
          <a:off x="3152481" y="5411281"/>
          <a:ext cx="5579242" cy="7609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571875" imgH="485775" progId="ChemWindow.Document">
                  <p:embed/>
                </p:oleObj>
              </mc:Choice>
              <mc:Fallback>
                <p:oleObj r:id="rId2" imgW="3571875" imgH="485775" progId="ChemWindow.Document">
                  <p:embed/>
                  <p:pic>
                    <p:nvPicPr>
                      <p:cNvPr id="1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2481" y="5411281"/>
                        <a:ext cx="5579242" cy="7609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496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6690"/>
            <a:ext cx="11582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Stability of Carbanion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Reactive Intermediate: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Carbanion 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D0576A59-C2F9-467C-BACA-C27C2345A675}"/>
              </a:ext>
            </a:extLst>
          </p:cNvPr>
          <p:cNvSpPr txBox="1">
            <a:spLocks/>
          </p:cNvSpPr>
          <p:nvPr/>
        </p:nvSpPr>
        <p:spPr bwMode="auto">
          <a:xfrm>
            <a:off x="8202664" y="5959475"/>
            <a:ext cx="3276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latinLnBrk="0">
              <a:defRPr sz="12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742950" indent="-28575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11430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6002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20574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9pPr>
          </a:lstStyle>
          <a:p>
            <a:fld id="{46625CAE-D2DD-4898-9863-DFF3104EC99E}" type="slidenum">
              <a:rPr lang="en-US" altLang="en-US" smtClean="0">
                <a:solidFill>
                  <a:srgbClr val="FFFFFF"/>
                </a:solidFill>
              </a:rPr>
              <a:pPr/>
              <a:t>32</a:t>
            </a:fld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71EDB2-333C-4A86-8B59-68EC13628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14" y="1276290"/>
            <a:ext cx="112156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features that serve to stabilize carbanions are</a:t>
            </a:r>
            <a:endParaRPr lang="en-US" altLang="en-US" sz="2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04908C5-6F23-41A7-903A-49EEB5AA76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150" y="1737004"/>
            <a:ext cx="104076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buFont typeface="Wingdings" panose="05000000000000000000" pitchFamily="2" charset="2"/>
              <a:buChar char="§"/>
              <a:defRPr/>
            </a:pPr>
            <a:r>
              <a:rPr lang="en-US" alt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Conjugation of the carbanion lone pair with a polarized multiple bond</a:t>
            </a:r>
            <a:endParaRPr lang="en-US" altLang="en-US" sz="2000" i="1" baseline="30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379D1F-B4FB-4E95-B126-F56B4C7ED5A9}"/>
              </a:ext>
            </a:extLst>
          </p:cNvPr>
          <p:cNvSpPr/>
          <p:nvPr/>
        </p:nvSpPr>
        <p:spPr>
          <a:xfrm>
            <a:off x="1349375" y="2194204"/>
            <a:ext cx="9601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most common stabilizing feature, e.g. with CN, C=O, NO</a:t>
            </a:r>
            <a:r>
              <a:rPr lang="en-US" sz="2000" i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DFEC220-39CE-4988-B291-78BA4D82EB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615"/>
          <a:stretch/>
        </p:blipFill>
        <p:spPr>
          <a:xfrm>
            <a:off x="2748014" y="2749026"/>
            <a:ext cx="6239746" cy="88967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EE40EAB-6B83-4596-8AA0-58EFDA821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8014" y="3810000"/>
            <a:ext cx="6249272" cy="104789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4EADF8E-26F4-4D05-B695-9D69D6A08F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7085" y="5230640"/>
            <a:ext cx="6125430" cy="124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68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6690"/>
            <a:ext cx="11582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Stability of Carbanion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Reactive Intermediate: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Carbanion 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D0576A59-C2F9-467C-BACA-C27C2345A675}"/>
              </a:ext>
            </a:extLst>
          </p:cNvPr>
          <p:cNvSpPr txBox="1">
            <a:spLocks/>
          </p:cNvSpPr>
          <p:nvPr/>
        </p:nvSpPr>
        <p:spPr bwMode="auto">
          <a:xfrm>
            <a:off x="8202664" y="5746471"/>
            <a:ext cx="3276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latinLnBrk="0">
              <a:defRPr sz="12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742950" indent="-28575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11430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6002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20574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9pPr>
          </a:lstStyle>
          <a:p>
            <a:fld id="{46625CAE-D2DD-4898-9863-DFF3104EC99E}" type="slidenum">
              <a:rPr lang="en-US" altLang="en-US" smtClean="0">
                <a:solidFill>
                  <a:srgbClr val="FFFFFF"/>
                </a:solidFill>
              </a:rPr>
              <a:pPr/>
              <a:t>33</a:t>
            </a:fld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1E29A8-68E8-4CD7-9E3D-76F12A451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276290"/>
            <a:ext cx="112156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features that serve to stabilize carbanions are</a:t>
            </a:r>
            <a:endParaRPr lang="en-US" altLang="en-US" sz="2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182727-C330-4E79-97CB-6C3DB635C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752600"/>
            <a:ext cx="104076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buFont typeface="Wingdings" panose="05000000000000000000" pitchFamily="2" charset="2"/>
              <a:buChar char="§"/>
              <a:defRPr/>
            </a:pPr>
            <a:r>
              <a:rPr lang="en-US" alt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Aromatization</a:t>
            </a:r>
            <a:endParaRPr lang="en-US" altLang="en-US" sz="2000" i="1" baseline="30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B1D8379C-1B5D-4B6E-B318-8FCA0A9BC1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3895921"/>
              </p:ext>
            </p:extLst>
          </p:nvPr>
        </p:nvGraphicFramePr>
        <p:xfrm>
          <a:off x="3281926" y="3922229"/>
          <a:ext cx="5347724" cy="14117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4791075" imgH="1266825" progId="ChemWindow.Document">
                  <p:embed/>
                </p:oleObj>
              </mc:Choice>
              <mc:Fallback>
                <p:oleObj r:id="rId2" imgW="4791075" imgH="1266825" progId="ChemWindow.Document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1926" y="3922229"/>
                        <a:ext cx="5347724" cy="141177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24">
            <a:extLst>
              <a:ext uri="{FF2B5EF4-FFF2-40B4-BE49-F238E27FC236}">
                <a16:creationId xmlns:a16="http://schemas.microsoft.com/office/drawing/2014/main" id="{6A6AB254-585F-47BA-9BAD-108D54CCC64B}"/>
              </a:ext>
            </a:extLst>
          </p:cNvPr>
          <p:cNvSpPr/>
          <p:nvPr/>
        </p:nvSpPr>
        <p:spPr>
          <a:xfrm>
            <a:off x="1446956" y="2057400"/>
            <a:ext cx="9678243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cyclopentadienyl anion, being a 6π electron delocalized system. </a:t>
            </a:r>
          </a:p>
          <a:p>
            <a:pPr algn="justLow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6 electrons can be accommodated in three stabilized π molecular orbitals, like benzene, and the anion thus shows quasi-aromatic stabilization; it is stabilized by 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aromatization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76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6690"/>
            <a:ext cx="11582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Carbenes Structure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Reactive Intermediate: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Carbenes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D0576A59-C2F9-467C-BACA-C27C2345A675}"/>
              </a:ext>
            </a:extLst>
          </p:cNvPr>
          <p:cNvSpPr txBox="1">
            <a:spLocks/>
          </p:cNvSpPr>
          <p:nvPr/>
        </p:nvSpPr>
        <p:spPr bwMode="auto">
          <a:xfrm>
            <a:off x="8202664" y="5746471"/>
            <a:ext cx="3276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latinLnBrk="0">
              <a:defRPr sz="12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742950" indent="-28575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11430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6002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20574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9pPr>
          </a:lstStyle>
          <a:p>
            <a:fld id="{46625CAE-D2DD-4898-9863-DFF3104EC99E}" type="slidenum">
              <a:rPr lang="en-US" altLang="en-US" smtClean="0">
                <a:solidFill>
                  <a:srgbClr val="FFFFFF"/>
                </a:solidFill>
              </a:rPr>
              <a:pPr/>
              <a:t>34</a:t>
            </a:fld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2022E8-4F9D-4A11-9BAA-4E6FE5964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64" y="1092608"/>
            <a:ext cx="6110236" cy="1421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Carbon is neutral</a:t>
            </a:r>
          </a:p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Vacant p orbital, so can be electrophilic</a:t>
            </a:r>
          </a:p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Lone pair of electrons, so can be nucleophilic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9BD5BE8-388B-47F3-852D-05241F4928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33" t="37037" r="48334" b="37037"/>
          <a:stretch/>
        </p:blipFill>
        <p:spPr>
          <a:xfrm>
            <a:off x="7391400" y="893411"/>
            <a:ext cx="3962400" cy="203947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86555ED-4F44-4925-8D5F-796322693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64" y="3048000"/>
            <a:ext cx="11215636" cy="2345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Carbenes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(also called methylene) are highly reactive species.</a:t>
            </a:r>
            <a:endParaRPr lang="en-US" altLang="en-US" sz="2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Carbenes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molecules containing divalent carbon atoms. </a:t>
            </a:r>
          </a:p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divalent carbon has two unshared electrons, which are often shown when writing the structures of carbenes. </a:t>
            </a:r>
          </a:p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carbenes are neutral molecules, not carbanions.</a:t>
            </a:r>
            <a:endParaRPr lang="en-US" altLang="en-US" sz="2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7D31990-6562-4EC4-834E-470A42CDE5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8101" y="5394792"/>
            <a:ext cx="6504024" cy="113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998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6690"/>
            <a:ext cx="11582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 radical Structure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Reactive Intermediate: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 Radicals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D0576A59-C2F9-467C-BACA-C27C2345A675}"/>
              </a:ext>
            </a:extLst>
          </p:cNvPr>
          <p:cNvSpPr txBox="1">
            <a:spLocks/>
          </p:cNvSpPr>
          <p:nvPr/>
        </p:nvSpPr>
        <p:spPr bwMode="auto">
          <a:xfrm>
            <a:off x="8202664" y="5746471"/>
            <a:ext cx="3276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latinLnBrk="0">
              <a:defRPr sz="12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742950" indent="-28575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11430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6002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2057400" indent="-228600" algn="l" defTabSz="914400" rtl="0" latinLnBrk="0"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Tw Cen MT" panose="020B0602020104020603" pitchFamily="34" charset="0"/>
                <a:ea typeface="+mn-ea"/>
                <a:cs typeface="+mn-cs"/>
              </a:defRPr>
            </a:lvl9pPr>
          </a:lstStyle>
          <a:p>
            <a:fld id="{46625CAE-D2DD-4898-9863-DFF3104EC99E}" type="slidenum">
              <a:rPr lang="en-US" altLang="en-US" smtClean="0">
                <a:solidFill>
                  <a:srgbClr val="FFFFFF"/>
                </a:solidFill>
              </a:rPr>
              <a:pPr/>
              <a:t>35</a:t>
            </a:fld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2022E8-4F9D-4A11-9BAA-4E6FE5964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64" y="1093570"/>
            <a:ext cx="6034036" cy="142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Electron-deficient</a:t>
            </a:r>
          </a:p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Stabilized by alkyl substituents.</a:t>
            </a:r>
          </a:p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Order of stability: 3º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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2º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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1º. </a:t>
            </a:r>
            <a:endParaRPr lang="en-US" altLang="en-US" sz="2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320D138-6576-4E2D-B19B-FBFCDB4572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00" t="36666" r="54583" b="33704"/>
          <a:stretch/>
        </p:blipFill>
        <p:spPr>
          <a:xfrm>
            <a:off x="7315200" y="861251"/>
            <a:ext cx="4407613" cy="223170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4D92E8E-E09C-4EFA-80F9-4E6CF594A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64" y="3276600"/>
            <a:ext cx="112156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Radicals are species that contain one or more unpaired electrons.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C17D8D-66B0-4EF3-A9A4-8157B75FC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64" y="3810000"/>
            <a:ext cx="112156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radicals are produced by homolytic cleavage of bonds.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0603FA4-795E-491D-B279-B5FC0CB5FE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963" t="54448" r="66716" b="42234"/>
          <a:stretch/>
        </p:blipFill>
        <p:spPr>
          <a:xfrm>
            <a:off x="5455417" y="4284032"/>
            <a:ext cx="1524000" cy="44982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EC3495F-4EB9-4C03-8DD4-9F135F14F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64" y="5029200"/>
            <a:ext cx="11215636" cy="96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Hydrogen abstraction; many radicals can remove hydrogen atoms from organic molecules to form carbon radicals.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007B1FC-2238-4681-B7C1-8312D63466E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583" t="52888" r="71250" b="44902"/>
          <a:stretch/>
        </p:blipFill>
        <p:spPr>
          <a:xfrm>
            <a:off x="4495800" y="6166497"/>
            <a:ext cx="3443235" cy="30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211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2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2226"/>
            <a:ext cx="115824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Basicity: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nucleophile attacks hydrogen (proton).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Nucleophilicity: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nucleophile attacks any atom other than hydrogen (e.g., carbon).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Nucleophiles and Electrophiles: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Nucleophiles and Basicity?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29EFED-CEFA-4423-95EF-6A4A464CD2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67" t="54444" r="58333" b="35557"/>
          <a:stretch/>
        </p:blipFill>
        <p:spPr>
          <a:xfrm>
            <a:off x="3407775" y="2737890"/>
            <a:ext cx="5528849" cy="113081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24CA33B-63FC-4EC4-ABEE-116C18F943C2}"/>
              </a:ext>
            </a:extLst>
          </p:cNvPr>
          <p:cNvSpPr/>
          <p:nvPr/>
        </p:nvSpPr>
        <p:spPr>
          <a:xfrm>
            <a:off x="609600" y="1626008"/>
            <a:ext cx="111252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species can participate in reversible acid-base reactions.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Basicity can be measured by the position of an equilibrium (e.g. stability is a </a:t>
            </a:r>
            <a:r>
              <a:rPr lang="en-US" sz="2000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thermodynamic property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525F70-B5DC-4B06-98C4-C27EAB3B0D02}"/>
              </a:ext>
            </a:extLst>
          </p:cNvPr>
          <p:cNvSpPr/>
          <p:nvPr/>
        </p:nvSpPr>
        <p:spPr>
          <a:xfrm>
            <a:off x="609600" y="4023320"/>
            <a:ext cx="11201400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Reactions of nucleophiles with carbon are irreversible and are not in equilibrium (e.g., A bond forms, a bond breaks, and that’s the end of the reaction).</a:t>
            </a:r>
            <a:r>
              <a:rPr lang="en-US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e.g., the </a:t>
            </a:r>
            <a:r>
              <a:rPr lang="en-US" sz="2000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nucleophilicity is measured by the rate of the reaction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F83B96-030A-4C04-9091-7ABE98995D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17" t="39843" r="59167" b="48886"/>
          <a:stretch/>
        </p:blipFill>
        <p:spPr>
          <a:xfrm>
            <a:off x="3360150" y="5596866"/>
            <a:ext cx="5863792" cy="122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37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3714"/>
            <a:ext cx="115824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Charge: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conjugate base is always a stronger nucleophile as the nucleophilicity increases with increasing electron density on an atom.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Nucleophiles and Electrophiles: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Nucleophilicity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E3EE5ED-9019-40A9-81BA-A6239CA6F1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50" t="47037" r="60000" b="35926"/>
          <a:stretch/>
        </p:blipFill>
        <p:spPr>
          <a:xfrm>
            <a:off x="3124200" y="1683136"/>
            <a:ext cx="5600700" cy="18669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EC07AC3-5F6F-4277-B4A4-8502ED96F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575802"/>
            <a:ext cx="11582400" cy="96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Electronegativity: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nucleophilicity increases with decreasing electronegativity as the less electronegative the atom, the less “tightly held” those electrons will be.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F8AC1C5-911A-4D32-8AB6-A092AAC766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00" t="55094" r="68333" b="35823"/>
          <a:stretch/>
        </p:blipFill>
        <p:spPr>
          <a:xfrm>
            <a:off x="3657600" y="4603380"/>
            <a:ext cx="4800600" cy="127963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4CA3964-B882-46EA-87EB-C84256E364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6229290"/>
            <a:ext cx="5562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These two factors correlate strongly with basicity.</a:t>
            </a:r>
          </a:p>
        </p:txBody>
      </p:sp>
    </p:spTree>
    <p:extLst>
      <p:ext uri="{BB962C8B-B14F-4D97-AF65-F5344CB8AC3E}">
        <p14:creationId xmlns:p14="http://schemas.microsoft.com/office/powerpoint/2010/main" val="242488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6690"/>
            <a:ext cx="11582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Solvent: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alt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 protic solvents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nucleophilicity increases going 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down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periodic table (solvation).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Nucleophiles and Electrophiles: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Nucleophilicity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BC1DA4-F4C4-4C84-A4D2-AFFA299971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51" t="54525" r="57187" b="37845"/>
          <a:stretch/>
        </p:blipFill>
        <p:spPr>
          <a:xfrm>
            <a:off x="2732622" y="1225271"/>
            <a:ext cx="6992403" cy="9508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5C40718-D1B5-4627-B5AE-03691BE814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495490"/>
            <a:ext cx="11582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altLang="en-US" sz="2000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Solvent: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alt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 aprotic solvents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nucleophilicity increases going 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periodic table (solvation).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1BA23F3-10AE-48F2-9B3B-0C2D449145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50" t="43870" r="55417" b="48334"/>
          <a:stretch/>
        </p:blipFill>
        <p:spPr>
          <a:xfrm>
            <a:off x="2667000" y="3087197"/>
            <a:ext cx="7086600" cy="93237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BD61E61-81C6-4009-9474-BEEDEFA18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275" y="4069649"/>
            <a:ext cx="6096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Nucleophilicity is essentially correlated with basicity.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25D83A-1BC9-4E65-A950-DA1A54D83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778514"/>
            <a:ext cx="11582400" cy="96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Steric Hindrance “Bulkiness”: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alt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 protic solvents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nucleophilicity increases going 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down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periodic table (solvation).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5118367-B563-48B6-81B4-BE5348DF44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436" t="68017" r="57678" b="19955"/>
          <a:stretch/>
        </p:blipFill>
        <p:spPr>
          <a:xfrm>
            <a:off x="2962275" y="5586143"/>
            <a:ext cx="5462588" cy="127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37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5769"/>
            <a:ext cx="11582400" cy="4191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 Bases/Strong Nucleophiles</a:t>
            </a:r>
          </a:p>
          <a:p>
            <a:pPr marL="457200" algn="just" fontAlgn="base">
              <a:lnSpc>
                <a:spcPct val="150000"/>
              </a:lnSpc>
            </a:pP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good base is usually a good nucleophile. So, strong bases — substances with negatively charged O, N, and C atoms — are strong nucleophiles.</a:t>
            </a:r>
          </a:p>
          <a:p>
            <a:pPr marL="457200" algn="just" fontAlgn="base">
              <a:lnSpc>
                <a:spcPct val="150000"/>
              </a:lnSpc>
            </a:pP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Examples: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RO⁻, OH⁻, </a:t>
            </a:r>
            <a:r>
              <a:rPr lang="en-US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RLi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RC≡C:⁻, and NH₂⁻.</a:t>
            </a:r>
          </a:p>
          <a:p>
            <a:pPr algn="just" fontAlgn="base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 Bases/Poor Nucleophiles</a:t>
            </a:r>
          </a:p>
          <a:p>
            <a:pPr marL="457200" algn="just" fontAlgn="base">
              <a:lnSpc>
                <a:spcPct val="150000"/>
              </a:lnSpc>
            </a:pP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strong bases are poor nucleophiles because of steric hindrance.</a:t>
            </a:r>
          </a:p>
          <a:p>
            <a:pPr marL="457200" algn="just" fontAlgn="base">
              <a:lnSpc>
                <a:spcPct val="150000"/>
              </a:lnSpc>
            </a:pP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Examples: </a:t>
            </a:r>
            <a:r>
              <a:rPr lang="en-US" sz="20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-BuO⁻, </a:t>
            </a:r>
            <a:r>
              <a:rPr lang="en-US" sz="20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-BuLi, and </a:t>
            </a:r>
            <a:r>
              <a:rPr lang="en-US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[CH(CH₃)₂]</a:t>
            </a:r>
          </a:p>
          <a:p>
            <a:pPr algn="just" fontAlgn="base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Weak Bases/Good Nucleophiles</a:t>
            </a:r>
          </a:p>
          <a:p>
            <a:pPr marL="457200" algn="just" fontAlgn="base">
              <a:lnSpc>
                <a:spcPct val="150000"/>
              </a:lnSpc>
            </a:pP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I⁻ is a weak base, but it is a good nucleophile because the large electron cloud is highly polarizable.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Nucleophiles and Electrophiles: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Nucleophilicity</a:t>
            </a:r>
          </a:p>
        </p:txBody>
      </p:sp>
    </p:spTree>
    <p:extLst>
      <p:ext uri="{BB962C8B-B14F-4D97-AF65-F5344CB8AC3E}">
        <p14:creationId xmlns:p14="http://schemas.microsoft.com/office/powerpoint/2010/main" val="9534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Reaction Mechanism;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Basic Terminology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A2B22D6-C7DB-4BA9-8B12-F5C1C4CE089D}"/>
              </a:ext>
            </a:extLst>
          </p:cNvPr>
          <p:cNvSpPr/>
          <p:nvPr/>
        </p:nvSpPr>
        <p:spPr>
          <a:xfrm>
            <a:off x="232663" y="2272316"/>
            <a:ext cx="11468469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>
                <a:tab pos="176213" algn="l"/>
              </a:tabLst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2F0BE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Reaction Intermediate;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chemical species that are formed during the course of a chemical reaction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35A1A7-4490-4725-9649-697D463E48C9}"/>
              </a:ext>
            </a:extLst>
          </p:cNvPr>
          <p:cNvSpPr/>
          <p:nvPr/>
        </p:nvSpPr>
        <p:spPr>
          <a:xfrm>
            <a:off x="232664" y="654456"/>
            <a:ext cx="11582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Leaving Group;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The part of substrate molecule that gets detached.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380EAF9-5AB0-4503-8A91-81E98E3F9C92}"/>
              </a:ext>
            </a:extLst>
          </p:cNvPr>
          <p:cNvSpPr/>
          <p:nvPr/>
        </p:nvSpPr>
        <p:spPr>
          <a:xfrm>
            <a:off x="605536" y="1136546"/>
            <a:ext cx="112028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Nucleofuges;</a:t>
            </a:r>
            <a:r>
              <a:rPr kumimoji="0" lang="en-US" sz="2000" b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The leaving group with electron-pair.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4A507-8EFF-486A-9709-7C5B697E98C2}"/>
              </a:ext>
            </a:extLst>
          </p:cNvPr>
          <p:cNvSpPr/>
          <p:nvPr/>
        </p:nvSpPr>
        <p:spPr>
          <a:xfrm>
            <a:off x="629184" y="1524000"/>
            <a:ext cx="112028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Electrofuges;</a:t>
            </a:r>
            <a:r>
              <a:rPr kumimoji="0" lang="en-US" sz="2000" b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The leaving group without electron-pair.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2361DAD-8FA7-420C-8E7A-289631A6553A}"/>
              </a:ext>
            </a:extLst>
          </p:cNvPr>
          <p:cNvSpPr/>
          <p:nvPr/>
        </p:nvSpPr>
        <p:spPr>
          <a:xfrm>
            <a:off x="631812" y="2707881"/>
            <a:ext cx="11586464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176213" algn="l"/>
              </a:tabLst>
              <a:defRPr/>
            </a:pPr>
            <a:r>
              <a:rPr kumimoji="0" lang="en-US" sz="2000" b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They are actual molecules that are short-lived and unstable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7F36D18-5E0D-4207-B8C8-F15C9912A935}"/>
              </a:ext>
            </a:extLst>
          </p:cNvPr>
          <p:cNvSpPr/>
          <p:nvPr/>
        </p:nvSpPr>
        <p:spPr>
          <a:xfrm>
            <a:off x="232664" y="3263505"/>
            <a:ext cx="11586464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>
                <a:tab pos="176213" algn="l"/>
              </a:tabLst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2F0BE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Transition states;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transition state of an organic reaction is a specific configuration along the reaction coordinate and corresponds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to the highest potential energy.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9433666-4CDE-4012-9E25-C3CCA42EC5CF}"/>
              </a:ext>
            </a:extLst>
          </p:cNvPr>
          <p:cNvSpPr/>
          <p:nvPr/>
        </p:nvSpPr>
        <p:spPr>
          <a:xfrm>
            <a:off x="533400" y="4189121"/>
            <a:ext cx="6567824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tabLst>
                <a:tab pos="176213" algn="l"/>
              </a:tabLst>
              <a:defRPr/>
            </a:pP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transition state is not actual molecule that can be isolated</a:t>
            </a:r>
          </a:p>
        </p:txBody>
      </p:sp>
    </p:spTree>
    <p:extLst>
      <p:ext uri="{BB962C8B-B14F-4D97-AF65-F5344CB8AC3E}">
        <p14:creationId xmlns:p14="http://schemas.microsoft.com/office/powerpoint/2010/main" val="249017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5" grpId="0"/>
      <p:bldP spid="1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3714"/>
            <a:ext cx="115824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of the reactions that occur in organic chemistry are either acid–base reactions themselves or they involve an acid–base reaction at some stage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Acid–Base Reactions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B72719-6A19-4BEA-BDEA-3D1D06CCBD02}"/>
              </a:ext>
            </a:extLst>
          </p:cNvPr>
          <p:cNvSpPr txBox="1"/>
          <p:nvPr/>
        </p:nvSpPr>
        <p:spPr>
          <a:xfrm>
            <a:off x="228600" y="4348925"/>
            <a:ext cx="11578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classes of acid–base reactions are fundamental in organic chemistry: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4970F6-81AE-4D98-9991-B39DA58DE422}"/>
              </a:ext>
            </a:extLst>
          </p:cNvPr>
          <p:cNvSpPr/>
          <p:nvPr/>
        </p:nvSpPr>
        <p:spPr>
          <a:xfrm>
            <a:off x="609600" y="4800600"/>
            <a:ext cx="3365024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Brønsted–Lowry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Lewis's acid–base reactions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751C18-9335-473E-B977-EB18C1289B8F}"/>
              </a:ext>
            </a:extLst>
          </p:cNvPr>
          <p:cNvSpPr txBox="1"/>
          <p:nvPr/>
        </p:nvSpPr>
        <p:spPr>
          <a:xfrm>
            <a:off x="228600" y="1828800"/>
            <a:ext cx="11578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Arrhenius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regarded acid-base reactions as occurring only in water,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19E0F62-B789-46B2-9033-D95D9BA50735}"/>
              </a:ext>
            </a:extLst>
          </p:cNvPr>
          <p:cNvSpPr/>
          <p:nvPr/>
        </p:nvSpPr>
        <p:spPr>
          <a:xfrm>
            <a:off x="609600" y="2163872"/>
            <a:ext cx="6096000" cy="960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Arrhenius acid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source of H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ion.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Arrhenius base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source of 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 ion.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6328939-FD2A-4D3D-8927-EE053E158A10}"/>
              </a:ext>
            </a:extLst>
          </p:cNvPr>
          <p:cNvSpPr txBox="1"/>
          <p:nvPr/>
        </p:nvSpPr>
        <p:spPr>
          <a:xfrm>
            <a:off x="609600" y="3154472"/>
            <a:ext cx="10439400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Arrhenius acid-base theory provided a good start toward understanding acid-base chemistry, but it proved much too limited in its scope. </a:t>
            </a:r>
          </a:p>
        </p:txBody>
      </p:sp>
    </p:spTree>
    <p:extLst>
      <p:ext uri="{BB962C8B-B14F-4D97-AF65-F5344CB8AC3E}">
        <p14:creationId xmlns:p14="http://schemas.microsoft.com/office/powerpoint/2010/main" val="266375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2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6690"/>
            <a:ext cx="11582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Relative Strength of Selected Acids &amp; Their Conjugate Bases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Strength of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Brønsted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–Lowry Acids and Bases: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Acidity and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pK</a:t>
            </a:r>
            <a:r>
              <a:rPr lang="en-US" sz="3200" b="1" i="1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3200" b="1" i="1" baseline="-25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selected_pka_values_tb_764">
            <a:extLst>
              <a:ext uri="{FF2B5EF4-FFF2-40B4-BE49-F238E27FC236}">
                <a16:creationId xmlns:a16="http://schemas.microsoft.com/office/drawing/2014/main" id="{BD7588BE-A3B9-4D14-AD12-B6331C718F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31"/>
          <a:stretch/>
        </p:blipFill>
        <p:spPr bwMode="auto">
          <a:xfrm>
            <a:off x="1198344" y="1359681"/>
            <a:ext cx="9642912" cy="4832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010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8447"/>
            <a:ext cx="69342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stronger the acid, the weaker its conjugate base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larger the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conjugate acid, the stronger the base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Strength of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Brønsted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–Lowry Acids and Bases: 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Predicting the Strength of Bases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D2FABB-7F66-4184-8ECB-378861DB27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093" t="54671" r="28683" b="31097"/>
          <a:stretch/>
        </p:blipFill>
        <p:spPr>
          <a:xfrm>
            <a:off x="3962400" y="4570141"/>
            <a:ext cx="4474464" cy="22078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5CA6B5C-A013-4F75-94A7-3FA5B7AE3C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618" t="30796" r="3006" b="55781"/>
          <a:stretch/>
        </p:blipFill>
        <p:spPr>
          <a:xfrm>
            <a:off x="3779490" y="1741216"/>
            <a:ext cx="4619625" cy="180007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4E93C0F-DFB5-446B-B9E4-7B9AFE5E7461}"/>
              </a:ext>
            </a:extLst>
          </p:cNvPr>
          <p:cNvSpPr/>
          <p:nvPr/>
        </p:nvSpPr>
        <p:spPr>
          <a:xfrm>
            <a:off x="228600" y="3997137"/>
            <a:ext cx="115062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Since CH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stronger acid than 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is a stronger base than CH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</a:t>
            </a:r>
          </a:p>
        </p:txBody>
      </p:sp>
    </p:spTree>
    <p:extLst>
      <p:ext uri="{BB962C8B-B14F-4D97-AF65-F5344CB8AC3E}">
        <p14:creationId xmlns:p14="http://schemas.microsoft.com/office/powerpoint/2010/main" val="363834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96644641-086A-479C-852D-EB4CC52DC8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3" t="1684" r="2174" b="1110"/>
          <a:stretch/>
        </p:blipFill>
        <p:spPr>
          <a:xfrm>
            <a:off x="7612772" y="4379455"/>
            <a:ext cx="3962400" cy="2460408"/>
          </a:xfrm>
          <a:prstGeom prst="rect">
            <a:avLst/>
          </a:prstGeom>
        </p:spPr>
      </p:pic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6690"/>
            <a:ext cx="5863338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stronger the H–X bond, the weaker the acid.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Acid Strength: 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 between Structure and Acidity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419C-2E21-498C-A260-6D5B62A29CE9}"/>
              </a:ext>
            </a:extLst>
          </p:cNvPr>
          <p:cNvSpPr/>
          <p:nvPr/>
        </p:nvSpPr>
        <p:spPr>
          <a:xfrm>
            <a:off x="621909" y="1200090"/>
            <a:ext cx="33073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strength of H–X bond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E073C5-5C15-4E5D-AA92-E2C4A6A7A762}"/>
              </a:ext>
            </a:extLst>
          </p:cNvPr>
          <p:cNvSpPr/>
          <p:nvPr/>
        </p:nvSpPr>
        <p:spPr>
          <a:xfrm>
            <a:off x="1091754" y="1657290"/>
            <a:ext cx="30992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H–F &gt; H–Cl &gt; H–Br &gt; H–I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F11E58-D772-4479-8F94-C4FEA873A97E}"/>
              </a:ext>
            </a:extLst>
          </p:cNvPr>
          <p:cNvSpPr txBox="1"/>
          <p:nvPr/>
        </p:nvSpPr>
        <p:spPr>
          <a:xfrm>
            <a:off x="228601" y="2590800"/>
            <a:ext cx="6244338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stronger the acid, the weaker the conjugate base.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3D27D8-2577-4302-892A-6EC20DA1D041}"/>
              </a:ext>
            </a:extLst>
          </p:cNvPr>
          <p:cNvSpPr/>
          <p:nvPr/>
        </p:nvSpPr>
        <p:spPr>
          <a:xfrm>
            <a:off x="616828" y="3048000"/>
            <a:ext cx="6164971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Thus, acidity increases as we descend a vertical column in a group in the Periodic Table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4C24248-BF2B-4D86-AAE5-5BB594C900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333" t="62592" r="26667" b="24836"/>
          <a:stretch/>
        </p:blipFill>
        <p:spPr>
          <a:xfrm>
            <a:off x="7315200" y="2621615"/>
            <a:ext cx="4312920" cy="15249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88F45E5-F1F1-45E4-9F45-D13967BB25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835303"/>
            <a:ext cx="4465320" cy="158901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5482AD5-197D-49ED-812C-8BB2E1B198CB}"/>
              </a:ext>
            </a:extLst>
          </p:cNvPr>
          <p:cNvSpPr txBox="1"/>
          <p:nvPr/>
        </p:nvSpPr>
        <p:spPr>
          <a:xfrm>
            <a:off x="232662" y="4419600"/>
            <a:ext cx="6549137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higher the electronegativity of an atom, the easier it will acquire a negative charge.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B1F3259-C879-4555-A50A-122F8BCB2603}"/>
              </a:ext>
            </a:extLst>
          </p:cNvPr>
          <p:cNvSpPr txBox="1"/>
          <p:nvPr/>
        </p:nvSpPr>
        <p:spPr>
          <a:xfrm>
            <a:off x="616828" y="5385137"/>
            <a:ext cx="6164972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Thus, acidity increases from left to right when we compare compounds in the same row of the Periodic Table</a:t>
            </a:r>
          </a:p>
        </p:txBody>
      </p:sp>
    </p:spTree>
    <p:extLst>
      <p:ext uri="{BB962C8B-B14F-4D97-AF65-F5344CB8AC3E}">
        <p14:creationId xmlns:p14="http://schemas.microsoft.com/office/powerpoint/2010/main" val="20076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Acid Strength: 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 between Structure and Acidity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4E926F0-B462-4203-BC76-D16AF0FEAA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65" r="3445" b="5739"/>
          <a:stretch/>
        </p:blipFill>
        <p:spPr>
          <a:xfrm>
            <a:off x="2667000" y="815841"/>
            <a:ext cx="7162800" cy="522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7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3714"/>
            <a:ext cx="115824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higher the percent of s-character of the hybrid orbital, the closer the lone pair is held to the nucleus, and the more stable the conjugate base.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Acid Strength: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Effect of Hybridization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EF1D38-646C-44DA-8447-C4DDC2D242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978" t="54310" r="3682" b="39350"/>
          <a:stretch/>
        </p:blipFill>
        <p:spPr>
          <a:xfrm>
            <a:off x="7143438" y="4857750"/>
            <a:ext cx="4592053" cy="8928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8901D5-82BF-4963-B5A8-9F73F66A9B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111" t="40572" r="26519" b="44217"/>
          <a:stretch/>
        </p:blipFill>
        <p:spPr>
          <a:xfrm>
            <a:off x="3962400" y="1799140"/>
            <a:ext cx="4800600" cy="20162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091AD5-4814-4121-A8E9-9F7ED5F825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875" t="40716" r="2500" b="53163"/>
          <a:stretch/>
        </p:blipFill>
        <p:spPr>
          <a:xfrm>
            <a:off x="1066800" y="4876800"/>
            <a:ext cx="4800600" cy="80135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0BBD067-90A1-40D8-AC88-CCB937E96391}"/>
              </a:ext>
            </a:extLst>
          </p:cNvPr>
          <p:cNvSpPr/>
          <p:nvPr/>
        </p:nvSpPr>
        <p:spPr>
          <a:xfrm>
            <a:off x="685800" y="4264363"/>
            <a:ext cx="54169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Relative acidity of the hydrocarbons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66067C-0D67-48CE-AC38-8302CE136F47}"/>
              </a:ext>
            </a:extLst>
          </p:cNvPr>
          <p:cNvSpPr/>
          <p:nvPr/>
        </p:nvSpPr>
        <p:spPr>
          <a:xfrm>
            <a:off x="6731000" y="4264363"/>
            <a:ext cx="54169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Relative basicity of the carbanions</a:t>
            </a:r>
          </a:p>
        </p:txBody>
      </p:sp>
    </p:spTree>
    <p:extLst>
      <p:ext uri="{BB962C8B-B14F-4D97-AF65-F5344CB8AC3E}">
        <p14:creationId xmlns:p14="http://schemas.microsoft.com/office/powerpoint/2010/main" val="232146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6750"/>
            <a:ext cx="11582400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inductive effect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 group can be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 donating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 Withdrawing</a:t>
            </a:r>
          </a:p>
          <a:p>
            <a:pPr marL="457200" indent="-4572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electron density is pulled away from the negative charge through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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bonds by very electronegative atoms, it is referred to an </a:t>
            </a: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 withdrawing inductive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Acid Strength: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Inductive Effects</a:t>
            </a:r>
          </a:p>
        </p:txBody>
      </p:sp>
      <p:pic>
        <p:nvPicPr>
          <p:cNvPr id="11" name="Picture 10" descr="0001">
            <a:extLst>
              <a:ext uri="{FF2B5EF4-FFF2-40B4-BE49-F238E27FC236}">
                <a16:creationId xmlns:a16="http://schemas.microsoft.com/office/drawing/2014/main" id="{71C97F06-270F-4838-9799-61B3B95E9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231999"/>
            <a:ext cx="6724684" cy="1078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B553B60-197F-4914-9E8E-1FC22DD680CD}"/>
              </a:ext>
            </a:extLst>
          </p:cNvPr>
          <p:cNvSpPr/>
          <p:nvPr/>
        </p:nvSpPr>
        <p:spPr>
          <a:xfrm>
            <a:off x="228600" y="3444121"/>
            <a:ext cx="11734800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electronegative atoms stabilize regions of high electron density by (-I)inductive effect.</a:t>
            </a:r>
          </a:p>
          <a:p>
            <a:pPr marL="457200" indent="-4572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more electronegative the atom and the closer it is to the site of the negative charge, the greater the effect.</a:t>
            </a:r>
          </a:p>
          <a:p>
            <a:pPr marL="457200" indent="-4572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acidity of H—A increases with the presence of electron withdrawing groups in A.</a:t>
            </a:r>
          </a:p>
        </p:txBody>
      </p:sp>
      <p:pic>
        <p:nvPicPr>
          <p:cNvPr id="14" name="Picture 1029" descr="0015">
            <a:extLst>
              <a:ext uri="{FF2B5EF4-FFF2-40B4-BE49-F238E27FC236}">
                <a16:creationId xmlns:a16="http://schemas.microsoft.com/office/drawing/2014/main" id="{639635FF-53CB-4EF5-9820-7F38E6542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5009370"/>
            <a:ext cx="617220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1096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3714"/>
            <a:ext cx="115824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we compare the acidities of ethanol and acetic acid, we note that the latter is more acidic than the former.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Acid Strength: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Resonance Effects</a:t>
            </a:r>
          </a:p>
        </p:txBody>
      </p:sp>
      <p:pic>
        <p:nvPicPr>
          <p:cNvPr id="9" name="Picture 6" descr="0017a">
            <a:extLst>
              <a:ext uri="{FF2B5EF4-FFF2-40B4-BE49-F238E27FC236}">
                <a16:creationId xmlns:a16="http://schemas.microsoft.com/office/drawing/2014/main" id="{54A42B38-69C7-444D-A3A4-14E83B889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288" y="1604992"/>
            <a:ext cx="5603023" cy="1357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51BA4E7-3AB5-4DF6-B33A-46A4352CE613}"/>
              </a:ext>
            </a:extLst>
          </p:cNvPr>
          <p:cNvSpPr/>
          <p:nvPr/>
        </p:nvSpPr>
        <p:spPr>
          <a:xfrm>
            <a:off x="232663" y="3306872"/>
            <a:ext cx="11578337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ar-S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the conjugate bases of the two species are compared, it is evident that the conjugate base of acetic acid enjoys resonance stabilization, whereas that of ethanol does not.</a:t>
            </a:r>
          </a:p>
        </p:txBody>
      </p:sp>
      <p:pic>
        <p:nvPicPr>
          <p:cNvPr id="12" name="Picture 11" descr="0017b">
            <a:extLst>
              <a:ext uri="{FF2B5EF4-FFF2-40B4-BE49-F238E27FC236}">
                <a16:creationId xmlns:a16="http://schemas.microsoft.com/office/drawing/2014/main" id="{381E07E5-65F4-4BE8-A243-B7EA657B38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724400"/>
            <a:ext cx="7772400" cy="1282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850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63714"/>
            <a:ext cx="115824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Resonance delocalization makes CH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COO¯ more stable than CH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O¯, so CH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COOH is a stronger acid than CH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OH.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Acid Strength: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Resonance Effects</a:t>
            </a:r>
          </a:p>
        </p:txBody>
      </p:sp>
      <p:pic>
        <p:nvPicPr>
          <p:cNvPr id="11" name="Picture 8" descr="0018">
            <a:extLst>
              <a:ext uri="{FF2B5EF4-FFF2-40B4-BE49-F238E27FC236}">
                <a16:creationId xmlns:a16="http://schemas.microsoft.com/office/drawing/2014/main" id="{62C5D605-7F4B-4035-A58B-C75A1E02A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27"/>
          <a:stretch>
            <a:fillRect/>
          </a:stretch>
        </p:blipFill>
        <p:spPr bwMode="auto">
          <a:xfrm>
            <a:off x="2133600" y="1795317"/>
            <a:ext cx="8148856" cy="266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D16F80F-A13E-4F7F-987D-BC0355852F60}"/>
              </a:ext>
            </a:extLst>
          </p:cNvPr>
          <p:cNvSpPr/>
          <p:nvPr/>
        </p:nvSpPr>
        <p:spPr>
          <a:xfrm>
            <a:off x="228600" y="4629090"/>
            <a:ext cx="11582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ar-S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acidity of H—A increases when the conjugate base A:¯</a:t>
            </a:r>
            <a:r>
              <a:rPr lang="en-US" altLang="ar-SA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ar-S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resonance stabilized.</a:t>
            </a:r>
          </a:p>
        </p:txBody>
      </p:sp>
    </p:spTree>
    <p:extLst>
      <p:ext uri="{BB962C8B-B14F-4D97-AF65-F5344CB8AC3E}">
        <p14:creationId xmlns:p14="http://schemas.microsoft.com/office/powerpoint/2010/main" val="261558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Acid Strength: 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 Of The Factors That Determine Acidity</a:t>
            </a:r>
            <a:endParaRPr 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Object 9">
            <a:extLst>
              <a:ext uri="{FF2B5EF4-FFF2-40B4-BE49-F238E27FC236}">
                <a16:creationId xmlns:a16="http://schemas.microsoft.com/office/drawing/2014/main" id="{D19E9247-7045-4072-8EE2-76C8AF4BDF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4578029"/>
              </p:ext>
            </p:extLst>
          </p:nvPr>
        </p:nvGraphicFramePr>
        <p:xfrm>
          <a:off x="1295400" y="916948"/>
          <a:ext cx="8991600" cy="54484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7621064" imgH="3847619" progId="MSPhotoEd.3">
                  <p:embed/>
                </p:oleObj>
              </mc:Choice>
              <mc:Fallback>
                <p:oleObj name="Photo Editor Photo" r:id="rId2" imgW="7621064" imgH="3847619" progId="MSPhotoEd.3">
                  <p:embed/>
                  <p:pic>
                    <p:nvPicPr>
                      <p:cNvPr id="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4107" t="6436" b="2475"/>
                      <a:stretch>
                        <a:fillRect/>
                      </a:stretch>
                    </p:blipFill>
                    <p:spPr bwMode="auto">
                      <a:xfrm>
                        <a:off x="1295400" y="916948"/>
                        <a:ext cx="8991600" cy="54484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132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70034"/>
            <a:ext cx="11582400" cy="4191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Electrophile (E</a:t>
            </a:r>
            <a:r>
              <a:rPr lang="en-US" sz="2000" i="1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(electron-loving) are electron-deficient species and tend to attack the substrate at a site of high electron density and the reaction is called 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electrophilic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Electrophiles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include </a:t>
            </a:r>
          </a:p>
          <a:p>
            <a:pPr marL="630238" lvl="0" indent="-34290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Positively charged species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exemplified by proton (H</a:t>
            </a:r>
            <a:r>
              <a:rPr lang="en-US" sz="2000" baseline="30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cations (such as Cl</a:t>
            </a:r>
            <a:r>
              <a:rPr lang="en-US" sz="2000" baseline="30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NR</a:t>
            </a:r>
            <a:r>
              <a:rPr lang="en-US" sz="2000" baseline="-25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baseline="30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and carbocations (</a:t>
            </a:r>
            <a:r>
              <a:rPr lang="en-US" sz="2000" baseline="30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and </a:t>
            </a:r>
          </a:p>
          <a:p>
            <a:pPr marL="630238" lvl="0" indent="-34290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Neutral species with vacant orbitals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exemplified by Lewis's acids (such as BF</a:t>
            </a:r>
            <a:r>
              <a:rPr lang="en-US" sz="2000" baseline="-25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AICI</a:t>
            </a:r>
            <a:r>
              <a:rPr lang="en-US" sz="2000" baseline="-25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ZnCl</a:t>
            </a:r>
            <a:r>
              <a:rPr lang="en-US" sz="2000" baseline="-25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and carbenes (Cl</a:t>
            </a:r>
            <a:r>
              <a:rPr lang="en-US" sz="2000" baseline="-25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C:) or </a:t>
            </a:r>
          </a:p>
          <a:p>
            <a:pPr marL="630238" lvl="0" indent="-34290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Neutral molecules having functional groups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 carbonyl group (&gt;C=O) or alkyl halides (R</a:t>
            </a:r>
            <a:r>
              <a:rPr lang="en-US" sz="2000" baseline="-25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C-X, where X is a halogen atom).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Reaction Mechanism;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Basic Terminology</a:t>
            </a: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C989FC6B-3A18-4CF7-8906-5B5606E433A1}"/>
              </a:ext>
            </a:extLst>
          </p:cNvPr>
          <p:cNvSpPr/>
          <p:nvPr/>
        </p:nvSpPr>
        <p:spPr>
          <a:xfrm>
            <a:off x="7543800" y="5700290"/>
            <a:ext cx="3505200" cy="9753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C0B699-49D9-4617-A952-620CF52ECB6D}"/>
              </a:ext>
            </a:extLst>
          </p:cNvPr>
          <p:cNvSpPr/>
          <p:nvPr/>
        </p:nvSpPr>
        <p:spPr>
          <a:xfrm>
            <a:off x="228600" y="4826408"/>
            <a:ext cx="11582400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Courier New" panose="02070309020205020404" pitchFamily="49" charset="0"/>
              <a:buChar char="o"/>
              <a:tabLst>
                <a:tab pos="176213" algn="l"/>
              </a:tabLst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electrophiles participate in the chemical reactions by accepting an electron pair to form a bond with the nucleophilic reactant.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  <a:tabLst>
                <a:tab pos="176213" algn="l"/>
              </a:tabLst>
              <a:defRPr/>
            </a:pPr>
            <a:r>
              <a:rPr lang="en-US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Example;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hydroxide ion combines with a proton to give water.</a:t>
            </a:r>
          </a:p>
        </p:txBody>
      </p:sp>
    </p:spTree>
    <p:extLst>
      <p:ext uri="{BB962C8B-B14F-4D97-AF65-F5344CB8AC3E}">
        <p14:creationId xmlns:p14="http://schemas.microsoft.com/office/powerpoint/2010/main" val="11542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55528"/>
            <a:ext cx="11582400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show the direction of electron flow in a reaction mechanism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point from the source of an electron pair to the atom receiving the pair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always show the flow of electrons from a site of higher electron density to a site of lower electron density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never show the movement of atoms. Atoms are assumed to follow the flow of the electron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Acid–Base Reactions: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to Use Curved Arrows in Illustrating Reactions</a:t>
            </a:r>
            <a:endParaRPr 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5D50B2-406C-44A6-AE94-7FC8414A3B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9" t="1424"/>
          <a:stretch/>
        </p:blipFill>
        <p:spPr>
          <a:xfrm>
            <a:off x="3544448" y="2741892"/>
            <a:ext cx="5260096" cy="348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253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70034"/>
            <a:ext cx="11582400" cy="3268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Nucleophile (Nu:);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reagent that brings an electron pair to the reactive site and the reaction is then called 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Nucleophiles</a:t>
            </a:r>
            <a:r>
              <a:rPr lang="en-US" alt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include </a:t>
            </a:r>
          </a:p>
          <a:p>
            <a:pPr marL="693738" lvl="0" indent="-346075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Negatively charged ions with lone pair of electrons </a:t>
            </a: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such as hydroxide (HO</a:t>
            </a:r>
            <a:r>
              <a:rPr lang="en-US" altLang="en-US" sz="2000" baseline="30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cyanide (NC</a:t>
            </a:r>
            <a:r>
              <a:rPr lang="en-US" altLang="en-US" sz="2000" baseline="30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ions and carbanions (R</a:t>
            </a:r>
            <a:r>
              <a:rPr lang="en-US" altLang="en-US" sz="2000" baseline="-25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C:</a:t>
            </a:r>
            <a:r>
              <a:rPr lang="en-US" altLang="en-US" sz="2000" baseline="30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693738" lvl="0" indent="-346075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Neutral electron-rich entities with lone pairs of electrons that are attracted to an electron-</a:t>
            </a:r>
            <a:r>
              <a:rPr lang="en-US" alt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defficient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center </a:t>
            </a: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such as water, ammonia, alcohols, </a:t>
            </a:r>
            <a:r>
              <a:rPr lang="en-US" alt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dimethylsulfide</a:t>
            </a: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triphenylphosphine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Reaction Mechanism;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Basic Terminology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C0B699-49D9-4617-A952-620CF52ECB6D}"/>
              </a:ext>
            </a:extLst>
          </p:cNvPr>
          <p:cNvSpPr/>
          <p:nvPr/>
        </p:nvSpPr>
        <p:spPr>
          <a:xfrm>
            <a:off x="228600" y="5516672"/>
            <a:ext cx="115824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Courier New" panose="02070309020205020404" pitchFamily="49" charset="0"/>
              <a:buChar char="o"/>
              <a:tabLst>
                <a:tab pos="176213" algn="l"/>
              </a:tabLst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nucleophiles participate in the chemical reactions by donating an electron pair to form a bond with the electrophilic reactant.</a:t>
            </a: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3CAD0FD7-5386-46F5-8CEE-85657C3C929D}"/>
              </a:ext>
            </a:extLst>
          </p:cNvPr>
          <p:cNvSpPr/>
          <p:nvPr/>
        </p:nvSpPr>
        <p:spPr>
          <a:xfrm>
            <a:off x="1633753" y="4438195"/>
            <a:ext cx="747740" cy="5757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E44C1506-5AA7-44CD-87C8-5C9F4EF4FBD8}"/>
              </a:ext>
            </a:extLst>
          </p:cNvPr>
          <p:cNvSpPr/>
          <p:nvPr/>
        </p:nvSpPr>
        <p:spPr>
          <a:xfrm>
            <a:off x="3521729" y="4195647"/>
            <a:ext cx="1007824" cy="9944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E9DF8734-6ED9-42C6-ABA4-C24B4121B210}"/>
              </a:ext>
            </a:extLst>
          </p:cNvPr>
          <p:cNvSpPr/>
          <p:nvPr/>
        </p:nvSpPr>
        <p:spPr>
          <a:xfrm>
            <a:off x="8576387" y="4174710"/>
            <a:ext cx="1246235" cy="101542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FEC25C-ADCC-4A7B-BB01-3011C058999A}"/>
              </a:ext>
            </a:extLst>
          </p:cNvPr>
          <p:cNvSpPr/>
          <p:nvPr/>
        </p:nvSpPr>
        <p:spPr>
          <a:xfrm>
            <a:off x="1547692" y="5072140"/>
            <a:ext cx="90966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water                    ammonia                 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dimethylsulfide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triphenylphosphine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582DB95-8EA3-4CF8-8BC6-8B1422B493E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7817" t="51201" r="5516" b="40651"/>
          <a:stretch/>
        </p:blipFill>
        <p:spPr>
          <a:xfrm>
            <a:off x="5776792" y="4290588"/>
            <a:ext cx="1266863" cy="87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9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70034"/>
            <a:ext cx="11582400" cy="3268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Ambident Nucleophiles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nucleophiles which have more than one (generally two) suitable atoms through which they can attack the substrate 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ambident nucleophile 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an anionic nucleophile whose negative charge is delocalized by resonance over two unlike atoms or over two like but non-equivalent atoms.</a:t>
            </a:r>
          </a:p>
          <a:p>
            <a:pPr marL="342900" lvl="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Examples;</a:t>
            </a:r>
            <a:r>
              <a:rPr lang="en-US" alt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693738" lvl="0" indent="-346075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Cyanide, isothiocyanate and nitrite ions are some examples of ambident nucleophiles, since they have more than one reactive site.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Reaction Mechanism;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Basic Terminology</a:t>
            </a:r>
          </a:p>
        </p:txBody>
      </p:sp>
      <p:pic>
        <p:nvPicPr>
          <p:cNvPr id="14" name="Picture 2" descr="Is CN a nucleophile or a base? - Find 1 Answer &amp;amp; Solution | LearnPick  Resources">
            <a:extLst>
              <a:ext uri="{FF2B5EF4-FFF2-40B4-BE49-F238E27FC236}">
                <a16:creationId xmlns:a16="http://schemas.microsoft.com/office/drawing/2014/main" id="{608E9DAC-96C6-489A-BEF1-931EB817E5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0" t="20862" b="40350"/>
          <a:stretch/>
        </p:blipFill>
        <p:spPr bwMode="auto">
          <a:xfrm>
            <a:off x="1214105" y="4219349"/>
            <a:ext cx="3792549" cy="70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Ambidentate Ligands | Facts, Summary &amp;amp; Definition | Chemistry Revision">
            <a:extLst>
              <a:ext uri="{FF2B5EF4-FFF2-40B4-BE49-F238E27FC236}">
                <a16:creationId xmlns:a16="http://schemas.microsoft.com/office/drawing/2014/main" id="{59481440-6C27-414F-8F22-A47EBA38DC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5" t="44278" b="3980"/>
          <a:stretch/>
        </p:blipFill>
        <p:spPr bwMode="auto">
          <a:xfrm>
            <a:off x="6477000" y="5050979"/>
            <a:ext cx="4015579" cy="115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Forming the resonance structures for the nitrite anion - Chemistry Stack  Exchange">
            <a:extLst>
              <a:ext uri="{FF2B5EF4-FFF2-40B4-BE49-F238E27FC236}">
                <a16:creationId xmlns:a16="http://schemas.microsoft.com/office/drawing/2014/main" id="{9A31416B-7944-43D1-A466-A0E318F3D2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" t="15476" r="3044" b="18533"/>
          <a:stretch/>
        </p:blipFill>
        <p:spPr bwMode="auto">
          <a:xfrm>
            <a:off x="6477000" y="4174723"/>
            <a:ext cx="4015579" cy="66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Ambidentate Ligands | Facts, Summary &amp;amp; Definition | Chemistry Revision">
            <a:extLst>
              <a:ext uri="{FF2B5EF4-FFF2-40B4-BE49-F238E27FC236}">
                <a16:creationId xmlns:a16="http://schemas.microsoft.com/office/drawing/2014/main" id="{FFFE8917-6519-451A-9D7C-BDD854E2C2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7" t="497" b="55722"/>
          <a:stretch/>
        </p:blipFill>
        <p:spPr bwMode="auto">
          <a:xfrm>
            <a:off x="1214105" y="5141179"/>
            <a:ext cx="3789920" cy="91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3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EE7885E-3BB9-4F52-97E4-E4AAE72DD332}"/>
              </a:ext>
            </a:extLst>
          </p:cNvPr>
          <p:cNvSpPr/>
          <p:nvPr/>
        </p:nvSpPr>
        <p:spPr>
          <a:xfrm>
            <a:off x="228600" y="670034"/>
            <a:ext cx="11582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en-US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Depending upon the bonds-breaking, the reaction mechanism of organic compounds can be divided into;</a:t>
            </a:r>
            <a:r>
              <a:rPr lang="en-US" alt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Reaction Mechanism;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Basic Terminology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B61BDD-E6B3-449E-A122-09FF3C723CEB}"/>
              </a:ext>
            </a:extLst>
          </p:cNvPr>
          <p:cNvSpPr/>
          <p:nvPr/>
        </p:nvSpPr>
        <p:spPr>
          <a:xfrm>
            <a:off x="415159" y="1147090"/>
            <a:ext cx="11395841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 Mechanism (Bond Heterolysis)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 </a:t>
            </a:r>
          </a:p>
          <a:p>
            <a:pPr marL="284163" lvl="0" algn="just">
              <a:lnSpc>
                <a:spcPct val="150000"/>
              </a:lnSpc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mechanism results from the heterolytic or unsymmetrical breaking of the covalent bond in which bonding pair goes with one of the fragments.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8D948C-C4CD-4E61-9C33-D1AF726F96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44" t="18257" r="3346" b="8607"/>
          <a:stretch/>
        </p:blipFill>
        <p:spPr>
          <a:xfrm>
            <a:off x="2895600" y="2772018"/>
            <a:ext cx="5867400" cy="159650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6EFBE9A-6A96-43DD-9BA7-FAAF29BC2165}"/>
              </a:ext>
            </a:extLst>
          </p:cNvPr>
          <p:cNvSpPr/>
          <p:nvPr/>
        </p:nvSpPr>
        <p:spPr>
          <a:xfrm>
            <a:off x="415159" y="4252316"/>
            <a:ext cx="11395841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Radical Mechanism (Bond Homolysis)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 </a:t>
            </a:r>
          </a:p>
          <a:p>
            <a:pPr marL="284163" lvl="0" algn="just">
              <a:lnSpc>
                <a:spcPct val="150000"/>
              </a:lnSpc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mechanism results from the homolytic or symmetrical breaking of the covalent bond in which bonding pair goes is distributed equally to the fragments.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3F2EBB-8ED2-4092-8D2C-B8B69A5EF8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694" t="61578" r="16610" b="35487"/>
          <a:stretch/>
        </p:blipFill>
        <p:spPr>
          <a:xfrm>
            <a:off x="3054568" y="6075637"/>
            <a:ext cx="6117021" cy="60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63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Organic Reactions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B61BDD-E6B3-449E-A122-09FF3C723CEB}"/>
              </a:ext>
            </a:extLst>
          </p:cNvPr>
          <p:cNvSpPr/>
          <p:nvPr/>
        </p:nvSpPr>
        <p:spPr>
          <a:xfrm>
            <a:off x="228600" y="670034"/>
            <a:ext cx="12071366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Substitution Reactions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 </a:t>
            </a:r>
          </a:p>
          <a:p>
            <a:pPr marL="284163" lvl="0" algn="just">
              <a:lnSpc>
                <a:spcPct val="150000"/>
              </a:lnSpc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chemical change where one functional group in an organic compound is displaced by another functional group.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15387E-6539-4067-BA3C-E6834EC70B66}"/>
              </a:ext>
            </a:extLst>
          </p:cNvPr>
          <p:cNvSpPr txBox="1"/>
          <p:nvPr/>
        </p:nvSpPr>
        <p:spPr>
          <a:xfrm>
            <a:off x="1176435" y="1626049"/>
            <a:ext cx="3199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Nucleophilic substitution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1049D0-CDA7-49CA-9ABB-BFD6E7960A73}"/>
              </a:ext>
            </a:extLst>
          </p:cNvPr>
          <p:cNvSpPr txBox="1"/>
          <p:nvPr/>
        </p:nvSpPr>
        <p:spPr>
          <a:xfrm>
            <a:off x="1176436" y="2089569"/>
            <a:ext cx="32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Electrophilic substitution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DD7718-7B20-4979-A022-CAD9F42ABDFC}"/>
              </a:ext>
            </a:extLst>
          </p:cNvPr>
          <p:cNvSpPr txBox="1"/>
          <p:nvPr/>
        </p:nvSpPr>
        <p:spPr>
          <a:xfrm>
            <a:off x="1176436" y="2556319"/>
            <a:ext cx="32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Free-radical substitution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4BD97AF-DD1B-47B7-BA2B-69C5009CBD48}"/>
              </a:ext>
            </a:extLst>
          </p:cNvPr>
          <p:cNvSpPr/>
          <p:nvPr/>
        </p:nvSpPr>
        <p:spPr>
          <a:xfrm>
            <a:off x="228600" y="2971800"/>
            <a:ext cx="11963400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Addition Reactions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 </a:t>
            </a:r>
          </a:p>
          <a:p>
            <a:pPr marL="284163" lvl="0" algn="just">
              <a:lnSpc>
                <a:spcPct val="150000"/>
              </a:lnSpc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chemical change where two or more molecular entities combine to give rise to a bigger molecules.</a:t>
            </a:r>
          </a:p>
          <a:p>
            <a:pPr marL="284163" lvl="0" algn="just">
              <a:lnSpc>
                <a:spcPct val="150000"/>
              </a:lnSpc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It is limited to organic compounds with multiple bonds, like carbon-carbon double or triple bonds.</a:t>
            </a:r>
          </a:p>
          <a:p>
            <a:pPr marL="284163" lvl="0" algn="just">
              <a:lnSpc>
                <a:spcPct val="150000"/>
              </a:lnSpc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addition reaction can be treated as the opposite of an elimination reaction.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084AA4-4B25-4882-A04C-0DA4FFB252FF}"/>
              </a:ext>
            </a:extLst>
          </p:cNvPr>
          <p:cNvSpPr txBox="1"/>
          <p:nvPr/>
        </p:nvSpPr>
        <p:spPr>
          <a:xfrm>
            <a:off x="1141929" y="4953000"/>
            <a:ext cx="3199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Nucleophilic addition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93932B-3EF4-47D8-9892-9EA97B73D5B9}"/>
              </a:ext>
            </a:extLst>
          </p:cNvPr>
          <p:cNvSpPr txBox="1"/>
          <p:nvPr/>
        </p:nvSpPr>
        <p:spPr>
          <a:xfrm>
            <a:off x="1141930" y="5416520"/>
            <a:ext cx="32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Electrophilic addition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FD9D775-CDA5-4392-8302-C0CDDF14E5E7}"/>
              </a:ext>
            </a:extLst>
          </p:cNvPr>
          <p:cNvSpPr txBox="1"/>
          <p:nvPr/>
        </p:nvSpPr>
        <p:spPr>
          <a:xfrm>
            <a:off x="1141930" y="5883270"/>
            <a:ext cx="32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Free-radical addition</a:t>
            </a:r>
          </a:p>
        </p:txBody>
      </p:sp>
    </p:spTree>
    <p:extLst>
      <p:ext uri="{BB962C8B-B14F-4D97-AF65-F5344CB8AC3E}">
        <p14:creationId xmlns:p14="http://schemas.microsoft.com/office/powerpoint/2010/main" val="29335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7" grpId="0"/>
      <p:bldP spid="19" grpId="0"/>
      <p:bldP spid="2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perspectiveFront" fov="6000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0EB353-B075-4294-95C2-1EC6FDA8EA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Project overview presentation</Template>
  <TotalTime>0</TotalTime>
  <Words>3842</Words>
  <Application>Microsoft Office PowerPoint</Application>
  <PresentationFormat>Widescreen</PresentationFormat>
  <Paragraphs>376</Paragraphs>
  <Slides>50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50</vt:i4>
      </vt:variant>
    </vt:vector>
  </HeadingPairs>
  <TitlesOfParts>
    <vt:vector size="66" baseType="lpstr">
      <vt:lpstr>Arial</vt:lpstr>
      <vt:lpstr>Bahnschrift</vt:lpstr>
      <vt:lpstr>Bookman Old Style</vt:lpstr>
      <vt:lpstr>Calibri</vt:lpstr>
      <vt:lpstr>Calibri Light</vt:lpstr>
      <vt:lpstr>Courier New</vt:lpstr>
      <vt:lpstr>Franklin Gothic Book</vt:lpstr>
      <vt:lpstr>Franklin Gothic Medium</vt:lpstr>
      <vt:lpstr>Times New Roman</vt:lpstr>
      <vt:lpstr>Tw Cen MT Condensed</vt:lpstr>
      <vt:lpstr>Wingdings</vt:lpstr>
      <vt:lpstr>Wingdings 2</vt:lpstr>
      <vt:lpstr>Trek</vt:lpstr>
      <vt:lpstr>Office Theme</vt:lpstr>
      <vt:lpstr>ChemWindow.Document</vt:lpstr>
      <vt:lpstr>Photo Editor Photo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2018-01-06T12:05:08Z</dcterms:created>
  <dcterms:modified xsi:type="dcterms:W3CDTF">2026-08-21T21:19:39Z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TC100851999990</vt:lpwstr>
  </property>
</Properties>
</file>