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8" r:id="rId1"/>
  </p:sldMasterIdLst>
  <p:notesMasterIdLst>
    <p:notesMasterId r:id="rId43"/>
  </p:notesMasterIdLst>
  <p:handoutMasterIdLst>
    <p:handoutMasterId r:id="rId44"/>
  </p:handoutMasterIdLst>
  <p:sldIdLst>
    <p:sldId id="341" r:id="rId2"/>
    <p:sldId id="342" r:id="rId3"/>
    <p:sldId id="478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513" r:id="rId17"/>
    <p:sldId id="514" r:id="rId18"/>
    <p:sldId id="493" r:id="rId19"/>
    <p:sldId id="515" r:id="rId20"/>
    <p:sldId id="516" r:id="rId21"/>
    <p:sldId id="517" r:id="rId22"/>
    <p:sldId id="518" r:id="rId23"/>
    <p:sldId id="519" r:id="rId24"/>
    <p:sldId id="520" r:id="rId25"/>
    <p:sldId id="501" r:id="rId26"/>
    <p:sldId id="504" r:id="rId27"/>
    <p:sldId id="505" r:id="rId28"/>
    <p:sldId id="506" r:id="rId29"/>
    <p:sldId id="507" r:id="rId30"/>
    <p:sldId id="508" r:id="rId31"/>
    <p:sldId id="528" r:id="rId32"/>
    <p:sldId id="509" r:id="rId33"/>
    <p:sldId id="511" r:id="rId34"/>
    <p:sldId id="521" r:id="rId35"/>
    <p:sldId id="522" r:id="rId36"/>
    <p:sldId id="523" r:id="rId37"/>
    <p:sldId id="524" r:id="rId38"/>
    <p:sldId id="525" r:id="rId39"/>
    <p:sldId id="527" r:id="rId40"/>
    <p:sldId id="512" r:id="rId41"/>
    <p:sldId id="529" r:id="rId42"/>
  </p:sldIdLst>
  <p:sldSz cx="12192000" cy="6858000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9ED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76" d="100"/>
          <a:sy n="76" d="100"/>
        </p:scale>
        <p:origin x="778" y="28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A7788F-95F1-4988-8E7A-E94D0007EC3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325C51C-E730-4260-B943-5D21B38835DB}">
      <dgm:prSet phldrT="[Text]" custT="1"/>
      <dgm:spPr>
        <a:solidFill>
          <a:srgbClr val="800000"/>
        </a:solidFill>
      </dgm:spPr>
      <dgm:t>
        <a:bodyPr/>
        <a:lstStyle/>
        <a:p>
          <a:r>
            <a:rPr lang="en-GB" sz="2400" b="1" i="0" dirty="0">
              <a:latin typeface="+mn-lt"/>
              <a:cs typeface="Times New Roman" panose="02020603050405020304" pitchFamily="18" charset="0"/>
            </a:rPr>
            <a:t>Thermoplastics</a:t>
          </a:r>
          <a:endParaRPr lang="en-GB" sz="2400" dirty="0">
            <a:latin typeface="+mn-lt"/>
            <a:cs typeface="Times New Roman" panose="02020603050405020304" pitchFamily="18" charset="0"/>
          </a:endParaRPr>
        </a:p>
      </dgm:t>
    </dgm:pt>
    <dgm:pt modelId="{7C06AC9C-5213-492E-8FBA-C730D5401327}" type="parTrans" cxnId="{8AE9EB3E-DCDC-4A00-B526-C9D27864E46F}">
      <dgm:prSet/>
      <dgm:spPr/>
      <dgm:t>
        <a:bodyPr/>
        <a:lstStyle/>
        <a:p>
          <a:endParaRPr lang="en-GB"/>
        </a:p>
      </dgm:t>
    </dgm:pt>
    <dgm:pt modelId="{0DD3A04D-3C31-4BCC-BE85-10BEDBA44CA2}" type="sibTrans" cxnId="{8AE9EB3E-DCDC-4A00-B526-C9D27864E46F}">
      <dgm:prSet/>
      <dgm:spPr/>
      <dgm:t>
        <a:bodyPr/>
        <a:lstStyle/>
        <a:p>
          <a:endParaRPr lang="en-GB"/>
        </a:p>
      </dgm:t>
    </dgm:pt>
    <dgm:pt modelId="{3EB29AE3-957A-47FA-A861-50DEDE3555E3}">
      <dgm:prSet phldrT="[Text]" custT="1"/>
      <dgm:spPr/>
      <dgm:t>
        <a:bodyPr/>
        <a:lstStyle/>
        <a:p>
          <a:r>
            <a:rPr lang="en-GB" sz="2400" b="1" i="0" dirty="0">
              <a:latin typeface="+mn-lt"/>
            </a:rPr>
            <a:t> </a:t>
          </a:r>
          <a:r>
            <a:rPr lang="en-GB" sz="2400" b="1" i="0" dirty="0">
              <a:latin typeface="+mn-lt"/>
              <a:cs typeface="Times New Roman" panose="02020603050405020304" pitchFamily="18" charset="0"/>
            </a:rPr>
            <a:t>Thermosetting</a:t>
          </a:r>
          <a:endParaRPr lang="en-GB" sz="2400" dirty="0">
            <a:latin typeface="+mn-lt"/>
            <a:cs typeface="Times New Roman" panose="02020603050405020304" pitchFamily="18" charset="0"/>
          </a:endParaRPr>
        </a:p>
      </dgm:t>
    </dgm:pt>
    <dgm:pt modelId="{A0C4D519-F4CF-4529-981D-C73B3CC9BEC4}" type="parTrans" cxnId="{B97DC7AC-8872-4F68-9FF7-C82408F201C5}">
      <dgm:prSet/>
      <dgm:spPr/>
      <dgm:t>
        <a:bodyPr/>
        <a:lstStyle/>
        <a:p>
          <a:endParaRPr lang="en-GB"/>
        </a:p>
      </dgm:t>
    </dgm:pt>
    <dgm:pt modelId="{F46DDD33-7CF6-47EB-A366-0960CF924BBB}" type="sibTrans" cxnId="{B97DC7AC-8872-4F68-9FF7-C82408F201C5}">
      <dgm:prSet/>
      <dgm:spPr/>
      <dgm:t>
        <a:bodyPr/>
        <a:lstStyle/>
        <a:p>
          <a:endParaRPr lang="en-GB"/>
        </a:p>
      </dgm:t>
    </dgm:pt>
    <dgm:pt modelId="{8E685622-C948-4F82-B557-327D76AB1A06}">
      <dgm:prSet phldrT="[Text]" custT="1"/>
      <dgm:spPr/>
      <dgm:t>
        <a:bodyPr/>
        <a:lstStyle/>
        <a:p>
          <a:r>
            <a:rPr lang="en-GB" sz="2400" b="1" i="0" dirty="0">
              <a:latin typeface="+mn-lt"/>
              <a:cs typeface="Times New Roman" panose="02020603050405020304" pitchFamily="18" charset="0"/>
            </a:rPr>
            <a:t>Fibres</a:t>
          </a:r>
          <a:endParaRPr lang="en-GB" sz="2400" dirty="0">
            <a:latin typeface="+mn-lt"/>
            <a:cs typeface="Times New Roman" panose="02020603050405020304" pitchFamily="18" charset="0"/>
          </a:endParaRPr>
        </a:p>
      </dgm:t>
    </dgm:pt>
    <dgm:pt modelId="{4636B017-5FFF-49A9-BAFB-E6FE8E019D8A}" type="parTrans" cxnId="{9A498619-DBC4-4CB5-85B7-811FDE83A275}">
      <dgm:prSet/>
      <dgm:spPr/>
      <dgm:t>
        <a:bodyPr/>
        <a:lstStyle/>
        <a:p>
          <a:endParaRPr lang="en-GB"/>
        </a:p>
      </dgm:t>
    </dgm:pt>
    <dgm:pt modelId="{57041757-3253-4F7B-8503-519D34AF5F5B}" type="sibTrans" cxnId="{9A498619-DBC4-4CB5-85B7-811FDE83A275}">
      <dgm:prSet/>
      <dgm:spPr/>
      <dgm:t>
        <a:bodyPr/>
        <a:lstStyle/>
        <a:p>
          <a:endParaRPr lang="en-GB"/>
        </a:p>
      </dgm:t>
    </dgm:pt>
    <dgm:pt modelId="{083AC24A-EB1A-44EB-9B41-7DE5DBE2EC13}">
      <dgm:prSet custT="1"/>
      <dgm:spPr/>
      <dgm:t>
        <a:bodyPr/>
        <a:lstStyle/>
        <a:p>
          <a:r>
            <a:rPr lang="en-GB" sz="2400" b="1" dirty="0">
              <a:latin typeface="+mn-lt"/>
              <a:cs typeface="Times New Roman" panose="02020603050405020304" pitchFamily="18" charset="0"/>
            </a:rPr>
            <a:t>Elastomers</a:t>
          </a:r>
        </a:p>
      </dgm:t>
    </dgm:pt>
    <dgm:pt modelId="{F20F159D-00BC-455E-B80A-CAB5BB8ADD3B}" type="parTrans" cxnId="{B14B4CDC-6D55-4290-A1D6-EE4329CF863D}">
      <dgm:prSet/>
      <dgm:spPr/>
      <dgm:t>
        <a:bodyPr/>
        <a:lstStyle/>
        <a:p>
          <a:endParaRPr lang="en-GB"/>
        </a:p>
      </dgm:t>
    </dgm:pt>
    <dgm:pt modelId="{644FB5D5-F61F-4E52-9248-DCF131844E5E}" type="sibTrans" cxnId="{B14B4CDC-6D55-4290-A1D6-EE4329CF863D}">
      <dgm:prSet/>
      <dgm:spPr/>
      <dgm:t>
        <a:bodyPr/>
        <a:lstStyle/>
        <a:p>
          <a:endParaRPr lang="en-GB"/>
        </a:p>
      </dgm:t>
    </dgm:pt>
    <dgm:pt modelId="{86C0039F-E482-4BC8-9285-EA2E5033DC34}" type="pres">
      <dgm:prSet presAssocID="{BBA7788F-95F1-4988-8E7A-E94D0007EC3A}" presName="Name0" presStyleCnt="0">
        <dgm:presLayoutVars>
          <dgm:chMax val="7"/>
          <dgm:chPref val="7"/>
          <dgm:dir/>
        </dgm:presLayoutVars>
      </dgm:prSet>
      <dgm:spPr/>
    </dgm:pt>
    <dgm:pt modelId="{ED4D8EE9-9159-442E-A477-D5CE047906A4}" type="pres">
      <dgm:prSet presAssocID="{BBA7788F-95F1-4988-8E7A-E94D0007EC3A}" presName="Name1" presStyleCnt="0"/>
      <dgm:spPr/>
    </dgm:pt>
    <dgm:pt modelId="{07FF65AA-F24C-4C8E-97DD-6E760147D8D1}" type="pres">
      <dgm:prSet presAssocID="{BBA7788F-95F1-4988-8E7A-E94D0007EC3A}" presName="cycle" presStyleCnt="0"/>
      <dgm:spPr/>
    </dgm:pt>
    <dgm:pt modelId="{B86A9B8E-D807-4ACB-B4A4-A11EE2D124EA}" type="pres">
      <dgm:prSet presAssocID="{BBA7788F-95F1-4988-8E7A-E94D0007EC3A}" presName="srcNode" presStyleLbl="node1" presStyleIdx="0" presStyleCnt="4"/>
      <dgm:spPr/>
    </dgm:pt>
    <dgm:pt modelId="{26479F5F-F3B5-45C0-A3AC-0E3248A18075}" type="pres">
      <dgm:prSet presAssocID="{BBA7788F-95F1-4988-8E7A-E94D0007EC3A}" presName="conn" presStyleLbl="parChTrans1D2" presStyleIdx="0" presStyleCnt="1"/>
      <dgm:spPr/>
    </dgm:pt>
    <dgm:pt modelId="{4EBAD51E-368D-4D91-B36B-BB94A03FB343}" type="pres">
      <dgm:prSet presAssocID="{BBA7788F-95F1-4988-8E7A-E94D0007EC3A}" presName="extraNode" presStyleLbl="node1" presStyleIdx="0" presStyleCnt="4"/>
      <dgm:spPr/>
    </dgm:pt>
    <dgm:pt modelId="{E17B2A39-BBB9-41C0-9383-748A261FFE5B}" type="pres">
      <dgm:prSet presAssocID="{BBA7788F-95F1-4988-8E7A-E94D0007EC3A}" presName="dstNode" presStyleLbl="node1" presStyleIdx="0" presStyleCnt="4"/>
      <dgm:spPr/>
    </dgm:pt>
    <dgm:pt modelId="{5DED8AAF-FA05-4F24-9645-7510ED1F8F23}" type="pres">
      <dgm:prSet presAssocID="{083AC24A-EB1A-44EB-9B41-7DE5DBE2EC13}" presName="text_1" presStyleLbl="node1" presStyleIdx="0" presStyleCnt="4" custLinFactNeighborX="4027" custLinFactNeighborY="11189">
        <dgm:presLayoutVars>
          <dgm:bulletEnabled val="1"/>
        </dgm:presLayoutVars>
      </dgm:prSet>
      <dgm:spPr/>
    </dgm:pt>
    <dgm:pt modelId="{8153C560-775B-4AD1-BE13-1E0756251F69}" type="pres">
      <dgm:prSet presAssocID="{083AC24A-EB1A-44EB-9B41-7DE5DBE2EC13}" presName="accent_1" presStyleCnt="0"/>
      <dgm:spPr/>
    </dgm:pt>
    <dgm:pt modelId="{4B0D234F-C1A3-4D1F-A228-FBAEA30D406E}" type="pres">
      <dgm:prSet presAssocID="{083AC24A-EB1A-44EB-9B41-7DE5DBE2EC13}" presName="accentRepeatNode" presStyleLbl="solidFgAcc1" presStyleIdx="0" presStyleCnt="4"/>
      <dgm:spPr/>
    </dgm:pt>
    <dgm:pt modelId="{27622610-3646-41AA-A054-99FCECD557D9}" type="pres">
      <dgm:prSet presAssocID="{F325C51C-E730-4260-B943-5D21B38835DB}" presName="text_2" presStyleLbl="node1" presStyleIdx="1" presStyleCnt="4">
        <dgm:presLayoutVars>
          <dgm:bulletEnabled val="1"/>
        </dgm:presLayoutVars>
      </dgm:prSet>
      <dgm:spPr/>
    </dgm:pt>
    <dgm:pt modelId="{A70E5F49-8FFE-4A81-908C-EBFF5CAAEE34}" type="pres">
      <dgm:prSet presAssocID="{F325C51C-E730-4260-B943-5D21B38835DB}" presName="accent_2" presStyleCnt="0"/>
      <dgm:spPr/>
    </dgm:pt>
    <dgm:pt modelId="{973DABA5-A507-4B87-91F7-15B42F1A5DB2}" type="pres">
      <dgm:prSet presAssocID="{F325C51C-E730-4260-B943-5D21B38835DB}" presName="accentRepeatNode" presStyleLbl="solidFgAcc1" presStyleIdx="1" presStyleCnt="4" custLinFactNeighborX="8297" custLinFactNeighborY="537"/>
      <dgm:spPr/>
    </dgm:pt>
    <dgm:pt modelId="{CB4844D6-8C88-4E10-A074-97B41C3AD00D}" type="pres">
      <dgm:prSet presAssocID="{3EB29AE3-957A-47FA-A861-50DEDE3555E3}" presName="text_3" presStyleLbl="node1" presStyleIdx="2" presStyleCnt="4">
        <dgm:presLayoutVars>
          <dgm:bulletEnabled val="1"/>
        </dgm:presLayoutVars>
      </dgm:prSet>
      <dgm:spPr/>
    </dgm:pt>
    <dgm:pt modelId="{FCFCC19F-99EB-45AF-829E-A37BCFFB16E1}" type="pres">
      <dgm:prSet presAssocID="{3EB29AE3-957A-47FA-A861-50DEDE3555E3}" presName="accent_3" presStyleCnt="0"/>
      <dgm:spPr/>
    </dgm:pt>
    <dgm:pt modelId="{2D5A9CD1-FA91-4081-A813-8F2E7A6EF24C}" type="pres">
      <dgm:prSet presAssocID="{3EB29AE3-957A-47FA-A861-50DEDE3555E3}" presName="accentRepeatNode" presStyleLbl="solidFgAcc1" presStyleIdx="2" presStyleCnt="4"/>
      <dgm:spPr/>
    </dgm:pt>
    <dgm:pt modelId="{90F0A847-1B2A-4F19-90A1-329E4D0DEBC7}" type="pres">
      <dgm:prSet presAssocID="{8E685622-C948-4F82-B557-327D76AB1A06}" presName="text_4" presStyleLbl="node1" presStyleIdx="3" presStyleCnt="4">
        <dgm:presLayoutVars>
          <dgm:bulletEnabled val="1"/>
        </dgm:presLayoutVars>
      </dgm:prSet>
      <dgm:spPr/>
    </dgm:pt>
    <dgm:pt modelId="{BB7D9D74-B007-499F-A859-26423DBD32BB}" type="pres">
      <dgm:prSet presAssocID="{8E685622-C948-4F82-B557-327D76AB1A06}" presName="accent_4" presStyleCnt="0"/>
      <dgm:spPr/>
    </dgm:pt>
    <dgm:pt modelId="{F0451083-5098-4F84-863D-D1F5CA09A60E}" type="pres">
      <dgm:prSet presAssocID="{8E685622-C948-4F82-B557-327D76AB1A06}" presName="accentRepeatNode" presStyleLbl="solidFgAcc1" presStyleIdx="3" presStyleCnt="4"/>
      <dgm:spPr/>
    </dgm:pt>
  </dgm:ptLst>
  <dgm:cxnLst>
    <dgm:cxn modelId="{9A498619-DBC4-4CB5-85B7-811FDE83A275}" srcId="{BBA7788F-95F1-4988-8E7A-E94D0007EC3A}" destId="{8E685622-C948-4F82-B557-327D76AB1A06}" srcOrd="3" destOrd="0" parTransId="{4636B017-5FFF-49A9-BAFB-E6FE8E019D8A}" sibTransId="{57041757-3253-4F7B-8503-519D34AF5F5B}"/>
    <dgm:cxn modelId="{8AE9EB3E-DCDC-4A00-B526-C9D27864E46F}" srcId="{BBA7788F-95F1-4988-8E7A-E94D0007EC3A}" destId="{F325C51C-E730-4260-B943-5D21B38835DB}" srcOrd="1" destOrd="0" parTransId="{7C06AC9C-5213-492E-8FBA-C730D5401327}" sibTransId="{0DD3A04D-3C31-4BCC-BE85-10BEDBA44CA2}"/>
    <dgm:cxn modelId="{E10D9667-E9B4-49F3-9023-2B406B013681}" type="presOf" srcId="{F325C51C-E730-4260-B943-5D21B38835DB}" destId="{27622610-3646-41AA-A054-99FCECD557D9}" srcOrd="0" destOrd="0" presId="urn:microsoft.com/office/officeart/2008/layout/VerticalCurvedList"/>
    <dgm:cxn modelId="{47265048-2202-4A1C-9959-B043E323BD73}" type="presOf" srcId="{8E685622-C948-4F82-B557-327D76AB1A06}" destId="{90F0A847-1B2A-4F19-90A1-329E4D0DEBC7}" srcOrd="0" destOrd="0" presId="urn:microsoft.com/office/officeart/2008/layout/VerticalCurvedList"/>
    <dgm:cxn modelId="{2B50D771-98E2-44BF-BD4A-A993E3E6ADF2}" type="presOf" srcId="{083AC24A-EB1A-44EB-9B41-7DE5DBE2EC13}" destId="{5DED8AAF-FA05-4F24-9645-7510ED1F8F23}" srcOrd="0" destOrd="0" presId="urn:microsoft.com/office/officeart/2008/layout/VerticalCurvedList"/>
    <dgm:cxn modelId="{BAE650A5-650E-438B-B6F9-B9038D2A126E}" type="presOf" srcId="{BBA7788F-95F1-4988-8E7A-E94D0007EC3A}" destId="{86C0039F-E482-4BC8-9285-EA2E5033DC34}" srcOrd="0" destOrd="0" presId="urn:microsoft.com/office/officeart/2008/layout/VerticalCurvedList"/>
    <dgm:cxn modelId="{B97DC7AC-8872-4F68-9FF7-C82408F201C5}" srcId="{BBA7788F-95F1-4988-8E7A-E94D0007EC3A}" destId="{3EB29AE3-957A-47FA-A861-50DEDE3555E3}" srcOrd="2" destOrd="0" parTransId="{A0C4D519-F4CF-4529-981D-C73B3CC9BEC4}" sibTransId="{F46DDD33-7CF6-47EB-A366-0960CF924BBB}"/>
    <dgm:cxn modelId="{8E8A46C3-CF53-4D44-A325-78B7EF87D276}" type="presOf" srcId="{644FB5D5-F61F-4E52-9248-DCF131844E5E}" destId="{26479F5F-F3B5-45C0-A3AC-0E3248A18075}" srcOrd="0" destOrd="0" presId="urn:microsoft.com/office/officeart/2008/layout/VerticalCurvedList"/>
    <dgm:cxn modelId="{B14B4CDC-6D55-4290-A1D6-EE4329CF863D}" srcId="{BBA7788F-95F1-4988-8E7A-E94D0007EC3A}" destId="{083AC24A-EB1A-44EB-9B41-7DE5DBE2EC13}" srcOrd="0" destOrd="0" parTransId="{F20F159D-00BC-455E-B80A-CAB5BB8ADD3B}" sibTransId="{644FB5D5-F61F-4E52-9248-DCF131844E5E}"/>
    <dgm:cxn modelId="{E48A67FE-249F-423C-9B34-19B347686048}" type="presOf" srcId="{3EB29AE3-957A-47FA-A861-50DEDE3555E3}" destId="{CB4844D6-8C88-4E10-A074-97B41C3AD00D}" srcOrd="0" destOrd="0" presId="urn:microsoft.com/office/officeart/2008/layout/VerticalCurvedList"/>
    <dgm:cxn modelId="{0ABFF862-F7C9-4B8E-8D70-C14B54C50456}" type="presParOf" srcId="{86C0039F-E482-4BC8-9285-EA2E5033DC34}" destId="{ED4D8EE9-9159-442E-A477-D5CE047906A4}" srcOrd="0" destOrd="0" presId="urn:microsoft.com/office/officeart/2008/layout/VerticalCurvedList"/>
    <dgm:cxn modelId="{7ECB5328-70F5-4BF2-8046-1F893D258B9A}" type="presParOf" srcId="{ED4D8EE9-9159-442E-A477-D5CE047906A4}" destId="{07FF65AA-F24C-4C8E-97DD-6E760147D8D1}" srcOrd="0" destOrd="0" presId="urn:microsoft.com/office/officeart/2008/layout/VerticalCurvedList"/>
    <dgm:cxn modelId="{720AD775-7B66-43F2-8C14-44F0F75971EE}" type="presParOf" srcId="{07FF65AA-F24C-4C8E-97DD-6E760147D8D1}" destId="{B86A9B8E-D807-4ACB-B4A4-A11EE2D124EA}" srcOrd="0" destOrd="0" presId="urn:microsoft.com/office/officeart/2008/layout/VerticalCurvedList"/>
    <dgm:cxn modelId="{A02FCE00-FA0F-4E7B-BA15-020409FB24FE}" type="presParOf" srcId="{07FF65AA-F24C-4C8E-97DD-6E760147D8D1}" destId="{26479F5F-F3B5-45C0-A3AC-0E3248A18075}" srcOrd="1" destOrd="0" presId="urn:microsoft.com/office/officeart/2008/layout/VerticalCurvedList"/>
    <dgm:cxn modelId="{ACCDE79E-4163-48CF-8A44-43768384B733}" type="presParOf" srcId="{07FF65AA-F24C-4C8E-97DD-6E760147D8D1}" destId="{4EBAD51E-368D-4D91-B36B-BB94A03FB343}" srcOrd="2" destOrd="0" presId="urn:microsoft.com/office/officeart/2008/layout/VerticalCurvedList"/>
    <dgm:cxn modelId="{5C1776B1-78A9-401A-9933-D8421A87D3FD}" type="presParOf" srcId="{07FF65AA-F24C-4C8E-97DD-6E760147D8D1}" destId="{E17B2A39-BBB9-41C0-9383-748A261FFE5B}" srcOrd="3" destOrd="0" presId="urn:microsoft.com/office/officeart/2008/layout/VerticalCurvedList"/>
    <dgm:cxn modelId="{6C9D94CC-1A9C-4577-A3C9-AAF384AAEFC7}" type="presParOf" srcId="{ED4D8EE9-9159-442E-A477-D5CE047906A4}" destId="{5DED8AAF-FA05-4F24-9645-7510ED1F8F23}" srcOrd="1" destOrd="0" presId="urn:microsoft.com/office/officeart/2008/layout/VerticalCurvedList"/>
    <dgm:cxn modelId="{7F114CC7-B36B-46A0-B6B7-5B8F5A216E58}" type="presParOf" srcId="{ED4D8EE9-9159-442E-A477-D5CE047906A4}" destId="{8153C560-775B-4AD1-BE13-1E0756251F69}" srcOrd="2" destOrd="0" presId="urn:microsoft.com/office/officeart/2008/layout/VerticalCurvedList"/>
    <dgm:cxn modelId="{B32EEAA1-082D-4A6B-AD23-ACCDB10BEF05}" type="presParOf" srcId="{8153C560-775B-4AD1-BE13-1E0756251F69}" destId="{4B0D234F-C1A3-4D1F-A228-FBAEA30D406E}" srcOrd="0" destOrd="0" presId="urn:microsoft.com/office/officeart/2008/layout/VerticalCurvedList"/>
    <dgm:cxn modelId="{ADBF61D2-3BED-44A1-ABD2-9C33EEDA80A8}" type="presParOf" srcId="{ED4D8EE9-9159-442E-A477-D5CE047906A4}" destId="{27622610-3646-41AA-A054-99FCECD557D9}" srcOrd="3" destOrd="0" presId="urn:microsoft.com/office/officeart/2008/layout/VerticalCurvedList"/>
    <dgm:cxn modelId="{C656520F-ECD9-42D5-8B97-1FBE1C71F7FF}" type="presParOf" srcId="{ED4D8EE9-9159-442E-A477-D5CE047906A4}" destId="{A70E5F49-8FFE-4A81-908C-EBFF5CAAEE34}" srcOrd="4" destOrd="0" presId="urn:microsoft.com/office/officeart/2008/layout/VerticalCurvedList"/>
    <dgm:cxn modelId="{1B05DFDE-B65D-4041-A346-E3B204897221}" type="presParOf" srcId="{A70E5F49-8FFE-4A81-908C-EBFF5CAAEE34}" destId="{973DABA5-A507-4B87-91F7-15B42F1A5DB2}" srcOrd="0" destOrd="0" presId="urn:microsoft.com/office/officeart/2008/layout/VerticalCurvedList"/>
    <dgm:cxn modelId="{7E894FC4-1BA8-4992-B6CD-A65F667EADDB}" type="presParOf" srcId="{ED4D8EE9-9159-442E-A477-D5CE047906A4}" destId="{CB4844D6-8C88-4E10-A074-97B41C3AD00D}" srcOrd="5" destOrd="0" presId="urn:microsoft.com/office/officeart/2008/layout/VerticalCurvedList"/>
    <dgm:cxn modelId="{6D50C082-7FB1-4BDC-BB25-6FD73B5D300E}" type="presParOf" srcId="{ED4D8EE9-9159-442E-A477-D5CE047906A4}" destId="{FCFCC19F-99EB-45AF-829E-A37BCFFB16E1}" srcOrd="6" destOrd="0" presId="urn:microsoft.com/office/officeart/2008/layout/VerticalCurvedList"/>
    <dgm:cxn modelId="{701D54B1-135B-4C1A-9540-DD33058C22B3}" type="presParOf" srcId="{FCFCC19F-99EB-45AF-829E-A37BCFFB16E1}" destId="{2D5A9CD1-FA91-4081-A813-8F2E7A6EF24C}" srcOrd="0" destOrd="0" presId="urn:microsoft.com/office/officeart/2008/layout/VerticalCurvedList"/>
    <dgm:cxn modelId="{0D8D3F23-6938-436F-B1F5-9FB5BAE76E30}" type="presParOf" srcId="{ED4D8EE9-9159-442E-A477-D5CE047906A4}" destId="{90F0A847-1B2A-4F19-90A1-329E4D0DEBC7}" srcOrd="7" destOrd="0" presId="urn:microsoft.com/office/officeart/2008/layout/VerticalCurvedList"/>
    <dgm:cxn modelId="{2CB123C8-05AB-47ED-9C40-4ABC7C1091EF}" type="presParOf" srcId="{ED4D8EE9-9159-442E-A477-D5CE047906A4}" destId="{BB7D9D74-B007-499F-A859-26423DBD32BB}" srcOrd="8" destOrd="0" presId="urn:microsoft.com/office/officeart/2008/layout/VerticalCurvedList"/>
    <dgm:cxn modelId="{85706685-06CA-485D-A820-08927014B483}" type="presParOf" srcId="{BB7D9D74-B007-499F-A859-26423DBD32BB}" destId="{F0451083-5098-4F84-863D-D1F5CA09A60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79F5F-F3B5-45C0-A3AC-0E3248A18075}">
      <dsp:nvSpPr>
        <dsp:cNvPr id="0" name=""/>
        <dsp:cNvSpPr/>
      </dsp:nvSpPr>
      <dsp:spPr>
        <a:xfrm>
          <a:off x="-3541839" y="-544400"/>
          <a:ext cx="4222526" cy="4222526"/>
        </a:xfrm>
        <a:prstGeom prst="blockArc">
          <a:avLst>
            <a:gd name="adj1" fmla="val 18900000"/>
            <a:gd name="adj2" fmla="val 2700000"/>
            <a:gd name="adj3" fmla="val 512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D8AAF-FA05-4F24-9645-7510ED1F8F23}">
      <dsp:nvSpPr>
        <dsp:cNvPr id="0" name=""/>
        <dsp:cNvSpPr/>
      </dsp:nvSpPr>
      <dsp:spPr>
        <a:xfrm>
          <a:off x="397356" y="294862"/>
          <a:ext cx="5676418" cy="4820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66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atin typeface="+mn-lt"/>
              <a:cs typeface="Times New Roman" panose="02020603050405020304" pitchFamily="18" charset="0"/>
            </a:rPr>
            <a:t>Elastomers</a:t>
          </a:r>
        </a:p>
      </dsp:txBody>
      <dsp:txXfrm>
        <a:off x="397356" y="294862"/>
        <a:ext cx="5676418" cy="482092"/>
      </dsp:txXfrm>
    </dsp:sp>
    <dsp:sp modelId="{4B0D234F-C1A3-4D1F-A228-FBAEA30D406E}">
      <dsp:nvSpPr>
        <dsp:cNvPr id="0" name=""/>
        <dsp:cNvSpPr/>
      </dsp:nvSpPr>
      <dsp:spPr>
        <a:xfrm>
          <a:off x="55554" y="180659"/>
          <a:ext cx="602615" cy="602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22610-3646-41AA-A054-99FCECD557D9}">
      <dsp:nvSpPr>
        <dsp:cNvPr id="0" name=""/>
        <dsp:cNvSpPr/>
      </dsp:nvSpPr>
      <dsp:spPr>
        <a:xfrm>
          <a:off x="633257" y="964184"/>
          <a:ext cx="5400024" cy="482092"/>
        </a:xfrm>
        <a:prstGeom prst="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66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>
              <a:latin typeface="+mn-lt"/>
              <a:cs typeface="Times New Roman" panose="02020603050405020304" pitchFamily="18" charset="0"/>
            </a:rPr>
            <a:t>Thermoplastics</a:t>
          </a:r>
          <a:endParaRPr lang="en-GB" sz="2400" kern="1200" dirty="0">
            <a:latin typeface="+mn-lt"/>
            <a:cs typeface="Times New Roman" panose="02020603050405020304" pitchFamily="18" charset="0"/>
          </a:endParaRPr>
        </a:p>
      </dsp:txBody>
      <dsp:txXfrm>
        <a:off x="633257" y="964184"/>
        <a:ext cx="5400024" cy="482092"/>
      </dsp:txXfrm>
    </dsp:sp>
    <dsp:sp modelId="{973DABA5-A507-4B87-91F7-15B42F1A5DB2}">
      <dsp:nvSpPr>
        <dsp:cNvPr id="0" name=""/>
        <dsp:cNvSpPr/>
      </dsp:nvSpPr>
      <dsp:spPr>
        <a:xfrm>
          <a:off x="381948" y="907159"/>
          <a:ext cx="602615" cy="602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844D6-8C88-4E10-A074-97B41C3AD00D}">
      <dsp:nvSpPr>
        <dsp:cNvPr id="0" name=""/>
        <dsp:cNvSpPr/>
      </dsp:nvSpPr>
      <dsp:spPr>
        <a:xfrm>
          <a:off x="633257" y="1687448"/>
          <a:ext cx="5400024" cy="4820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66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>
              <a:latin typeface="+mn-lt"/>
            </a:rPr>
            <a:t> </a:t>
          </a:r>
          <a:r>
            <a:rPr lang="en-GB" sz="2400" b="1" i="0" kern="1200" dirty="0">
              <a:latin typeface="+mn-lt"/>
              <a:cs typeface="Times New Roman" panose="02020603050405020304" pitchFamily="18" charset="0"/>
            </a:rPr>
            <a:t>Thermosetting</a:t>
          </a:r>
          <a:endParaRPr lang="en-GB" sz="2400" kern="1200" dirty="0">
            <a:latin typeface="+mn-lt"/>
            <a:cs typeface="Times New Roman" panose="02020603050405020304" pitchFamily="18" charset="0"/>
          </a:endParaRPr>
        </a:p>
      </dsp:txBody>
      <dsp:txXfrm>
        <a:off x="633257" y="1687448"/>
        <a:ext cx="5400024" cy="482092"/>
      </dsp:txXfrm>
    </dsp:sp>
    <dsp:sp modelId="{2D5A9CD1-FA91-4081-A813-8F2E7A6EF24C}">
      <dsp:nvSpPr>
        <dsp:cNvPr id="0" name=""/>
        <dsp:cNvSpPr/>
      </dsp:nvSpPr>
      <dsp:spPr>
        <a:xfrm>
          <a:off x="331949" y="1627186"/>
          <a:ext cx="602615" cy="602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0A847-1B2A-4F19-90A1-329E4D0DEBC7}">
      <dsp:nvSpPr>
        <dsp:cNvPr id="0" name=""/>
        <dsp:cNvSpPr/>
      </dsp:nvSpPr>
      <dsp:spPr>
        <a:xfrm>
          <a:off x="356862" y="2410711"/>
          <a:ext cx="5676418" cy="4820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66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>
              <a:latin typeface="+mn-lt"/>
              <a:cs typeface="Times New Roman" panose="02020603050405020304" pitchFamily="18" charset="0"/>
            </a:rPr>
            <a:t>Fibres</a:t>
          </a:r>
          <a:endParaRPr lang="en-GB" sz="2400" kern="1200" dirty="0">
            <a:latin typeface="+mn-lt"/>
            <a:cs typeface="Times New Roman" panose="02020603050405020304" pitchFamily="18" charset="0"/>
          </a:endParaRPr>
        </a:p>
      </dsp:txBody>
      <dsp:txXfrm>
        <a:off x="356862" y="2410711"/>
        <a:ext cx="5676418" cy="482092"/>
      </dsp:txXfrm>
    </dsp:sp>
    <dsp:sp modelId="{F0451083-5098-4F84-863D-D1F5CA09A60E}">
      <dsp:nvSpPr>
        <dsp:cNvPr id="0" name=""/>
        <dsp:cNvSpPr/>
      </dsp:nvSpPr>
      <dsp:spPr>
        <a:xfrm>
          <a:off x="55554" y="2350450"/>
          <a:ext cx="602615" cy="602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AAC503-FB7C-443C-9BEB-DE6DD9EE2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4FB43B-3DE1-43DA-8AB4-1B938BF030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C5663BE-57C3-42C1-8AC0-C660EDCD27DC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AE7D1-4836-4D68-9C44-796CD988E3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0A6F0-924C-4365-8527-9A13CED4D3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74B01570-5B8A-4820-8603-8A7B92AB11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DDD00E-0981-4D3A-AB52-103BF22C3B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A4DF7-6EE9-4085-87B8-3AF001667B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F22BD0B-C96F-4C32-83EB-2E05FDA13543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073D68E-098B-430B-8E7E-F3E9C89581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8643B38-D3EE-48C9-8D8C-8EEE3B170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78AB2-DE68-4C20-B1B1-DF4C4922A1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1954A-887B-4543-BDF7-E150D0894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614B6EC-A7BA-431A-BD01-FDDCFDF496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1/17/2026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A47E2-19DB-3D88-75CF-9A9CC5129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80DB05-2AFC-0616-AF38-4D97B6236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9972B-9C9B-598A-9F2E-5042CC279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1AECD-167A-C971-8093-0A4808CDD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10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3B6A0-29A5-4E1F-690B-9AEA25A20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784488-9F04-FB8F-341C-24984CC77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24AE30-D01E-D905-7898-A05625E7D8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04E2B-86FB-C58A-5679-A48498F02C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6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1BECC-3185-332A-4931-0F97D7D1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E603EA-1E11-0C8A-F79A-6C0B8C9A9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D7729-AE7D-A2A0-DA57-27FD1C8F51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FBC06-FC45-9960-89FE-652815FA34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51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61515-2225-EB3C-9F02-1BB9FF72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E5AEB-4614-1F91-9732-E35A23735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F33077-FB85-2916-9DB7-8ADCFDEE1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C1287-5D08-BF41-7288-E3CECEE9B9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90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03888-0043-FDD0-6BF7-76C1E7AB4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1602F8-2F06-A767-43BC-2D475DEA1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AEA08-D9B2-DEAA-21B5-834931F79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9B144-4801-9E78-950C-DB66C4C75A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54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4D772-B6CA-7962-6A9C-7EF4CE832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AD28BC-B73B-9EA7-0686-4CC72B6B24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28F7E4-D6C5-5E17-F865-526142669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25929-2983-1CD7-C818-8786E97A39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28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D805B-1287-E1F7-E132-35F81DAA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FB6CB2-BBA0-5D31-C520-83A61FEEA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D5603-CEF3-521F-53B0-147511F82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126B0C-05F8-5FAB-0108-1D9A3F512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406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23E7A-6B1E-3404-B350-E61990C6A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5DEBA7-2056-F308-5E8A-602F98A9A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90827-6171-85D7-60E5-9FE9B3A5D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980EC-227C-6913-ECF6-668A7F635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204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9D902-BE37-FAF1-F44E-7E5106115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DAE2AA-7F1E-3E7A-51B2-0C9C937423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D0D88C-41AC-E255-80F9-74D7418E5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381E7-60DB-46FA-D9DE-ACD911F239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95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75E5B-FF6C-D532-7637-226677CDC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DF02C-EC0F-43B9-D38B-AB620434C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6FF20-9D5F-3148-F966-A08BC3AE3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E3CDE-9AE8-321A-F62C-1C6EE270B0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14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0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5C940-55DC-85B9-D651-4E52D043B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73AF71-57CB-B748-8702-0E105F734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B33D8-F765-DD8B-E11B-F9DD062DF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D649B-A3BF-8096-415F-B2C8B4246A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86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35F74-F957-4011-6738-217F8879D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26F07A-263B-0361-1B97-785B67E2E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F0F96-0155-F36B-FCB3-B472BD50A3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431C0-AA08-0DFC-23F7-DDC615D5DE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495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A6A9F-0899-4F10-EF3E-1684D18F3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383AC4-9C84-EEBB-8B9F-FCAE81A1C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7265CD-15EB-CAFA-E68D-03145FF2D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A7276-70F7-0861-8787-D2BAFFF10C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8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4F6AB-27C7-5F86-5078-ABC4303DE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D74EBF-E238-66A5-4A2F-920FE84A9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594715-06C8-FC90-D067-C5C21E811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7A61F-A481-E286-5516-546EB1E397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671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BA9C1-31BC-85DD-C12E-03ABF8FFC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038995-45A4-CBE0-7821-1DCCD816D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C57E40-72BC-CDD6-DEFE-98E98C5A6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D23EB-D454-FD5C-BA48-F3F478DCAA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377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A6CAC-6E38-7D05-9497-B3623EE00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6B591A-E47C-30E5-6CB6-75BB99514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95728-07F5-4F4A-630A-C15C6BC3C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C9EA0-958E-19A2-BA1B-7085AAF9DA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900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E3FA0-3FAE-7001-B6F6-EAD22B621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BB96D-9E2B-CC8D-5EC7-E379A07D3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95281-D974-FEB9-118F-3483FC47F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E1059-DEE6-F96C-4483-46E148DD07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37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F8065-7401-0B69-BE5F-BA3036D2C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A8E36F-B078-627E-FBDA-6EBC077E3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8C0B8-748A-3011-4B90-48E5833D8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563CC-2E58-FFDE-FEB7-75C03D69EA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01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7BBB5-D91E-1F3D-23C3-AA83A7C0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AD4F42-03BC-63ED-D1A7-C20E60AF5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F6E7A6-78F7-6B4A-AE68-48DF7F2C90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626C6-04B4-8FC9-C056-7ABB331461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171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429C2-D18C-8A05-87CF-E912A55E8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1CEF55-1BE3-D08F-6670-A5E48F7C7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F7F03-2FEB-AB69-A401-68CD29E15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65916-5B82-F260-4DBD-E54D291FBE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36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5C1B4-0497-75D5-E50C-566092F33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D6FA77-A910-563E-166B-E29B2F1C8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A11037-581C-749C-BF6B-08A414B3E9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3CE54-DCBC-A7C5-F71A-526375CD61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599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04BC7-9060-5F8C-997D-B321F6113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EABAF7-1025-60C0-DC91-B32F4DD4E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11ACF8-FF89-0FD3-AA9E-56A2F7B73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F523E-7326-1B9B-A60B-A081309C7B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744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A370E-7A4A-8B29-3FAE-EDE79168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F2496A-7818-40FD-06D0-86E486CAD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5F88A9-5177-AC81-BB3F-439DDFFC6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67189-3B7D-9A74-8FD2-C5DC826713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704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F1493-288E-7A72-0874-A9BB9F19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C1CE5-95E8-6338-F22A-A741F3EEF0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AE53D7-695E-6ECC-C8E9-D131086CB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3CD82-A874-B11E-6544-93EF663E08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533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3F51A-FEF3-2562-FD81-025A9F321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53D40A-A78C-E367-EDF4-2334A43CF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033CD-19F2-1C6C-30E9-B779578B5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DEE4A-84D6-2C70-1032-2CEC955B6B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897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4350D-BD88-E454-A259-2C74FE8F2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B47EF-163C-3DB3-7D08-99D238D7C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9FD0C0-73E9-9EEC-7DBD-DB3DC5922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4082E-5EC5-F988-013F-8381D80890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1065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D1FE5-5F38-805B-AEB0-2A1F2E717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CC37D8-06B8-0762-4B59-ED209D4740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73146-E2C7-3F7C-CB8D-9CF05638E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E36D3-1A24-6FC4-E818-BC328D6B90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722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C28C1-5B08-60E1-A1E7-E4CE88217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48863C-F88A-1C4F-1636-7DBC06696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FDB72-0129-CB81-246D-66C5967EF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A4530-8381-0EF4-8FDA-C970C3840F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84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EE98-9BFA-4F00-C907-16524F25C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9E50F7-F252-1911-7E1F-DF1E9E654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74E9D4-69C8-6FC6-6648-1FE56A8ED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910D4-18F5-5397-4F82-1598B6CA14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264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DE1C5-9DA9-F6C8-D436-949C0CA46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E48D0E-40D0-3E6A-FCE3-2B45BEF96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C4CCA2-50A8-E401-F13B-93C822194B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7611A-15F7-86FE-9084-377580E8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548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5E29D-D885-967A-C328-13F02CDC2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DFB17D-ACBA-1474-EFAA-9C010C9FC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27F3F-5FBD-5F62-CCCE-54533C046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B7230-95BF-C726-FCB2-3CB261145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80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46AC7-E702-B73D-EFDC-91993DF85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F0151-CD5E-A2DB-9732-4F1395864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1FB40-AD91-9289-6D94-75C5403F4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72585-214F-5DD8-F4CF-80962DE21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848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2DE95-BAAA-B4FC-2104-89CFBEBEA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AFBCEC-0D63-142E-C69B-DFBF5706D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F08F24-CFB1-FAEC-5467-569CDCA4D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AC1A6-C31B-9EC2-FE2F-DB793E8A7A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217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666F4-FE07-211A-3EBA-4E4D8443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77BDEB-EE3B-8EA6-A272-98321ACCF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B1543A-C0FF-6C90-3DA5-3C10CE73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5FD27-9563-250C-3CAA-88F9C14640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72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E107C-FF5C-7662-B753-DC9B05701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6751CC-38A0-FC5D-7478-67E427B080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B08B1-B508-A663-84DD-3D5E0E9FB5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F50B3-83F5-B720-3F80-E3205328B6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64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4251A-049C-2AE6-D540-A97EC05C0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AB6FD-EB86-BA5A-9E95-CF6B2E782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BF9DC8-6E99-66C5-F822-449FAAA2A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F3595-E8A5-46FC-6B97-01FC753725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40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42F8E-2C5B-BD3B-2FA6-AC4D63DD7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294C8-10EF-1432-67A3-F65611675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DB78E-8BEF-6CC6-7658-ACAC070D3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901B1-B97A-7A2B-2DA5-BA6D00AE79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57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66DBD-3CE6-C3A3-E31F-D0AD1D617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9FCAA0-4020-941A-93D7-B159656C4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2F90D3-E279-B6E9-7D39-9F907142E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A5667-FD6B-2CEB-0C99-1AF5316AE8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84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13A77-19DA-102E-E744-B3EE69B00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C36C9-FBC4-B1FB-87AC-CA3699DF6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801AC9-6390-6D83-0CD7-C8BDDC9D3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F1983-6D22-BDB3-3E12-2986D6C60F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5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4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7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4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6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93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3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1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9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2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4.jpeg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10" Type="http://schemas.openxmlformats.org/officeDocument/2006/relationships/image" Target="../media/image31.emf"/><Relationship Id="rId4" Type="http://schemas.openxmlformats.org/officeDocument/2006/relationships/image" Target="../media/image27.jpeg"/><Relationship Id="rId9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sFjGQxUTVJ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14478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342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POLYMERS AND PETROCHEMICALS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http://fac.ksu.edu.sa/melnewehy/home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96C63-0BF1-18F8-05A9-DCC873E46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E52671B-9433-4E48-7A38-0C536D4CD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B9A718-53EA-5567-C5A6-CD7B0B27B940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9B2F75D-478B-51B0-31DB-B3ED73C48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9460" name="Rectangle 7">
            <a:extLst>
              <a:ext uri="{FF2B5EF4-FFF2-40B4-BE49-F238E27FC236}">
                <a16:creationId xmlns:a16="http://schemas.microsoft.com/office/drawing/2014/main" id="{9079DF73-DDF2-41CD-B46B-DE10FBDFD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" y="1330137"/>
            <a:ext cx="11441113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degree of polymerization (n)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average number of 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repeating units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polymeric chain.</a:t>
            </a:r>
          </a:p>
        </p:txBody>
      </p:sp>
      <p:sp>
        <p:nvSpPr>
          <p:cNvPr id="19461" name="Rectangle 7">
            <a:extLst>
              <a:ext uri="{FF2B5EF4-FFF2-40B4-BE49-F238E27FC236}">
                <a16:creationId xmlns:a16="http://schemas.microsoft.com/office/drawing/2014/main" id="{4DFF7460-1460-4494-B96D-9D591FD3C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42" y="4279870"/>
            <a:ext cx="11522657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definitive limit on the number of repeating units required to meet the definition of the polymer. </a:t>
            </a:r>
          </a:p>
        </p:txBody>
      </p:sp>
      <p:graphicFrame>
        <p:nvGraphicFramePr>
          <p:cNvPr id="19463" name="Object 2">
            <a:extLst>
              <a:ext uri="{FF2B5EF4-FFF2-40B4-BE49-F238E27FC236}">
                <a16:creationId xmlns:a16="http://schemas.microsoft.com/office/drawing/2014/main" id="{7E42FAC5-B855-432D-839F-1E1477ACC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899965"/>
              </p:ext>
            </p:extLst>
          </p:nvPr>
        </p:nvGraphicFramePr>
        <p:xfrm>
          <a:off x="2171700" y="2638340"/>
          <a:ext cx="6731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5576466" imgH="560242" progId="ChemDraw.Document.6.0">
                  <p:embed/>
                </p:oleObj>
              </mc:Choice>
              <mc:Fallback>
                <p:oleObj name="CS ChemDraw Drawing" r:id="rId3" imgW="5576466" imgH="560242" progId="ChemDraw.Document.6.0">
                  <p:embed/>
                  <p:pic>
                    <p:nvPicPr>
                      <p:cNvPr id="19463" name="Object 2">
                        <a:extLst>
                          <a:ext uri="{FF2B5EF4-FFF2-40B4-BE49-F238E27FC236}">
                            <a16:creationId xmlns:a16="http://schemas.microsoft.com/office/drawing/2014/main" id="{7E42FAC5-B855-432D-839F-1E1477ACC6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" y="2638340"/>
                        <a:ext cx="6731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508BF9-44C5-4C49-9DDC-DA8E906C0BBD}"/>
              </a:ext>
            </a:extLst>
          </p:cNvPr>
          <p:cNvSpPr/>
          <p:nvPr/>
        </p:nvSpPr>
        <p:spPr>
          <a:xfrm>
            <a:off x="2001837" y="2557378"/>
            <a:ext cx="7138988" cy="781050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E5D540-A5AF-4787-AC8F-86DC37BBD190}"/>
              </a:ext>
            </a:extLst>
          </p:cNvPr>
          <p:cNvSpPr txBox="1"/>
          <p:nvPr/>
        </p:nvSpPr>
        <p:spPr>
          <a:xfrm>
            <a:off x="2438400" y="3470190"/>
            <a:ext cx="5153025" cy="4580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= an integer 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degree of polymerization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9466" name="TextBox 18">
            <a:extLst>
              <a:ext uri="{FF2B5EF4-FFF2-40B4-BE49-F238E27FC236}">
                <a16:creationId xmlns:a16="http://schemas.microsoft.com/office/drawing/2014/main" id="{EC459A1B-7DF5-4BB5-B75C-B0B07712A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5207" y="3809126"/>
            <a:ext cx="4100513" cy="45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-A- = the repeating unit.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738FB6-6B7D-4A8D-A81D-C49E359A0275}"/>
              </a:ext>
            </a:extLst>
          </p:cNvPr>
          <p:cNvSpPr txBox="1"/>
          <p:nvPr/>
        </p:nvSpPr>
        <p:spPr>
          <a:xfrm>
            <a:off x="3266493" y="1863537"/>
            <a:ext cx="4847802" cy="498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Polyethene: (C</a:t>
            </a:r>
            <a:r>
              <a:rPr lang="en-US" sz="2000" b="1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b="1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stands for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</a:t>
            </a:r>
          </a:p>
        </p:txBody>
      </p:sp>
      <p:sp>
        <p:nvSpPr>
          <p:cNvPr id="19468" name="Rectangle 7">
            <a:extLst>
              <a:ext uri="{FF2B5EF4-FFF2-40B4-BE49-F238E27FC236}">
                <a16:creationId xmlns:a16="http://schemas.microsoft.com/office/drawing/2014/main" id="{D3604CF7-BE1B-49FA-BF02-7B2B32EC1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43" y="4860171"/>
            <a:ext cx="11522657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Macromolecules that are composed of relatively few repeating units (2-20 units) called oligomers (“oligo” = “few”) is used for such molecules.</a:t>
            </a:r>
            <a:endParaRPr lang="en-US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9" name="Rectangle 2">
            <a:extLst>
              <a:ext uri="{FF2B5EF4-FFF2-40B4-BE49-F238E27FC236}">
                <a16:creationId xmlns:a16="http://schemas.microsoft.com/office/drawing/2014/main" id="{7149CF84-0FD7-4667-90B0-4615021D8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370" y="5902137"/>
            <a:ext cx="93726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69863" indent="-169863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polymers are macromolecules, but all macromolecules are not necessary polymers</a:t>
            </a:r>
            <a:r>
              <a:rPr lang="en-US" alt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7A33C0BA-6FB0-7849-DE2B-43A60E01C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60" y="715433"/>
            <a:ext cx="5317481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Degree of Polymerization 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(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355729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E958C-3AC0-AAA3-7FAC-356BE8BD7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73CC597-35CE-A9C1-A7EA-792F3CAC5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4B495A-C9B5-19ED-AFBA-BC4C6FBD0DA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EAB76A6-ED39-19F3-EDE6-54744E90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20482" name="TextBox 4">
            <a:extLst>
              <a:ext uri="{FF2B5EF4-FFF2-40B4-BE49-F238E27FC236}">
                <a16:creationId xmlns:a16="http://schemas.microsoft.com/office/drawing/2014/main" id="{2BDB6B42-2E35-4AF0-9E88-ECD1BCAFA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45008"/>
            <a:ext cx="11658600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polymer sample usually contains a distribution of chains with different degrees of polymerization.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degree of polymerization can be calculated by using the following relationship if a molecular weight of a polymer molecule is known.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E5379F-C003-446F-B1A0-43063A05020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91600" y="2552700"/>
            <a:ext cx="14478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4ABA76-9324-401B-8586-C9DDFDFFFB60}"/>
              </a:ext>
            </a:extLst>
          </p:cNvPr>
          <p:cNvSpPr txBox="1"/>
          <p:nvPr/>
        </p:nvSpPr>
        <p:spPr>
          <a:xfrm>
            <a:off x="2283619" y="2790811"/>
            <a:ext cx="147955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GB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M/Mo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7636EB-6494-4E98-A569-452D86A5B2C3}"/>
              </a:ext>
            </a:extLst>
          </p:cNvPr>
          <p:cNvSpPr txBox="1"/>
          <p:nvPr/>
        </p:nvSpPr>
        <p:spPr>
          <a:xfrm>
            <a:off x="3888324" y="2597129"/>
            <a:ext cx="4620419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</a:t>
            </a:r>
            <a:r>
              <a:rPr lang="en-GB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degree of polymerization </a:t>
            </a:r>
            <a:r>
              <a:rPr lang="en-GB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</a:p>
          <a:p>
            <a:pPr algn="just">
              <a:lnSpc>
                <a:spcPct val="150000"/>
              </a:lnSpc>
              <a:defRPr/>
            </a:pP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molecular weight of the polymer</a:t>
            </a:r>
            <a:r>
              <a:rPr lang="en-GB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50000"/>
              </a:lnSpc>
              <a:defRPr/>
            </a:pP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GB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 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formula weight of the repeating unit</a:t>
            </a:r>
            <a:r>
              <a:rPr lang="en-GB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6DDF43-6F7C-453D-8559-1200C40E1889}"/>
              </a:ext>
            </a:extLst>
          </p:cNvPr>
          <p:cNvSpPr txBox="1"/>
          <p:nvPr/>
        </p:nvSpPr>
        <p:spPr>
          <a:xfrm>
            <a:off x="789411" y="4025103"/>
            <a:ext cx="8410574" cy="2806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98563" indent="-1198563">
              <a:lnSpc>
                <a:spcPct val="150000"/>
              </a:lnSpc>
              <a:defRPr/>
            </a:pPr>
            <a:r>
              <a:rPr lang="en-GB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 the degree of polymerization of a sample of polyethylene [ </a:t>
            </a:r>
            <a:r>
              <a:rPr lang="en-GB" sz="2000" i="1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GB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GB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000" i="1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which has a molecular weight of 150,000 g/mol.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8563">
              <a:lnSpc>
                <a:spcPct val="150000"/>
              </a:lnSpc>
              <a:defRPr/>
            </a:pP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molecular weight of a repeating unit;</a:t>
            </a:r>
          </a:p>
          <a:p>
            <a:pPr marL="2976563" indent="163513">
              <a:lnSpc>
                <a:spcPct val="150000"/>
              </a:lnSpc>
              <a:defRPr/>
            </a:pP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000" i="1" baseline="-25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(12 x 2 + 1 x 4) g/ mol = 28 g/mol</a:t>
            </a:r>
            <a:endParaRPr lang="en-GB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                     DP = M/M</a:t>
            </a:r>
            <a:r>
              <a:rPr lang="en-GB" sz="2000" i="1" baseline="-25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150,000 / 28 = 5.35 x 10</a:t>
            </a:r>
            <a:r>
              <a:rPr lang="en-GB" sz="2000" i="1" baseline="30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GB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8563">
              <a:lnSpc>
                <a:spcPct val="150000"/>
              </a:lnSpc>
              <a:defRPr/>
            </a:pP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molecule contains 5.35 x 10</a:t>
            </a:r>
            <a:r>
              <a:rPr lang="en-GB" sz="2000" baseline="30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of repeat units.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DA8F57A-40F9-44CE-A71A-D2EC5E9BAD5E}"/>
              </a:ext>
            </a:extLst>
          </p:cNvPr>
          <p:cNvSpPr/>
          <p:nvPr/>
        </p:nvSpPr>
        <p:spPr>
          <a:xfrm>
            <a:off x="2268378" y="2887142"/>
            <a:ext cx="1479551" cy="389973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9" name="Picture 6">
            <a:extLst>
              <a:ext uri="{FF2B5EF4-FFF2-40B4-BE49-F238E27FC236}">
                <a16:creationId xmlns:a16="http://schemas.microsoft.com/office/drawing/2014/main" id="{4B469E0A-12D7-4072-AC26-4B0A7434B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1" t="48709" r="46199" b="28299"/>
          <a:stretch>
            <a:fillRect/>
          </a:stretch>
        </p:blipFill>
        <p:spPr bwMode="auto">
          <a:xfrm>
            <a:off x="9144000" y="4491671"/>
            <a:ext cx="1508859" cy="155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F0487FA2-FD8A-70E4-2151-A2FFC7E14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60" y="715433"/>
            <a:ext cx="6012415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Calculate Degree of Polymerization?</a:t>
            </a:r>
          </a:p>
        </p:txBody>
      </p:sp>
    </p:spTree>
    <p:extLst>
      <p:ext uri="{BB962C8B-B14F-4D97-AF65-F5344CB8AC3E}">
        <p14:creationId xmlns:p14="http://schemas.microsoft.com/office/powerpoint/2010/main" val="2040089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BEC7E-9B8F-3351-1214-6726D8C02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9BCB834-1AFE-0EC7-5106-107DC4DC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BF725F-EE4A-A649-C7D4-65550224DBD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F364FAE-B178-46FA-56F8-119E5A5B4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21506" name="Rectangle 8">
            <a:extLst>
              <a:ext uri="{FF2B5EF4-FFF2-40B4-BE49-F238E27FC236}">
                <a16:creationId xmlns:a16="http://schemas.microsoft.com/office/drawing/2014/main" id="{6166A002-FA59-4D76-AC67-401542206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03978"/>
            <a:ext cx="11582400" cy="142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Polymers are numerous in number with different behaviors and can be naturally found or synthetically created, they can be classified in various ways.</a:t>
            </a:r>
            <a:endParaRPr lang="ar-SA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below are some basic ways in which we classify polymers: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912363-18CB-4330-90EA-C1D764F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2624666"/>
            <a:ext cx="4424609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 Classification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0B82AE-BA97-4EA2-ABA3-38E315145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2102379"/>
            <a:ext cx="4898329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 Classification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3350E7-10AE-47A7-8720-F0FC35E4B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3712104"/>
            <a:ext cx="658539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 Classification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 Architectures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59E6F0-15DF-4678-BCC8-01AA865E5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783666"/>
            <a:ext cx="5923481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 Classification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Molecular Forces</a:t>
            </a:r>
          </a:p>
        </p:txBody>
      </p:sp>
      <p:sp>
        <p:nvSpPr>
          <p:cNvPr id="21513" name="Rectangle 6">
            <a:extLst>
              <a:ext uri="{FF2B5EF4-FFF2-40B4-BE49-F238E27FC236}">
                <a16:creationId xmlns:a16="http://schemas.microsoft.com/office/drawing/2014/main" id="{6A430694-5DC1-484B-8C3A-32505624D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3131079"/>
            <a:ext cx="1013495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Classification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 Composition (Type of Repeating Units)</a:t>
            </a:r>
          </a:p>
        </p:txBody>
      </p:sp>
      <p:sp>
        <p:nvSpPr>
          <p:cNvPr id="21514" name="Rectangle 6">
            <a:extLst>
              <a:ext uri="{FF2B5EF4-FFF2-40B4-BE49-F238E27FC236}">
                <a16:creationId xmlns:a16="http://schemas.microsoft.com/office/drawing/2014/main" id="{053157C6-3DF7-4F90-B937-866DE994B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250266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Classification of Polymers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Response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CED45C-0291-80A1-4EFC-86D01E75B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5363633"/>
            <a:ext cx="5636479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 Classification Based on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</a:t>
            </a:r>
          </a:p>
        </p:txBody>
      </p:sp>
    </p:spTree>
    <p:extLst>
      <p:ext uri="{BB962C8B-B14F-4D97-AF65-F5344CB8AC3E}">
        <p14:creationId xmlns:p14="http://schemas.microsoft.com/office/powerpoint/2010/main" val="3696360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7BA10-8A6D-F9BD-8BCF-92651812E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5FFCE82-8718-3CFD-ED0F-B9C26436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976263F-71DD-4490-F41E-666D3DDBC15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4C2D4BB5-39D2-29A7-EB44-E6B6DBA2E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22530" name="TextBox 6">
            <a:extLst>
              <a:ext uri="{FF2B5EF4-FFF2-40B4-BE49-F238E27FC236}">
                <a16:creationId xmlns:a16="http://schemas.microsoft.com/office/drawing/2014/main" id="{ABB2FFBA-49CE-4C73-86B4-F40154D83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53937"/>
            <a:ext cx="114300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Depending on the chemical constituents present in their structures, polymers can also be divided into:</a:t>
            </a:r>
          </a:p>
        </p:txBody>
      </p:sp>
      <p:pic>
        <p:nvPicPr>
          <p:cNvPr id="22531" name="Picture 8">
            <a:extLst>
              <a:ext uri="{FF2B5EF4-FFF2-40B4-BE49-F238E27FC236}">
                <a16:creationId xmlns:a16="http://schemas.microsoft.com/office/drawing/2014/main" id="{48DF8558-2F76-4131-8343-9DFA463D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36" y="2927897"/>
            <a:ext cx="5215964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CC7524-AD6E-4823-B34B-7A6B533C294A}"/>
              </a:ext>
            </a:extLst>
          </p:cNvPr>
          <p:cNvCxnSpPr/>
          <p:nvPr/>
        </p:nvCxnSpPr>
        <p:spPr>
          <a:xfrm>
            <a:off x="762000" y="636588"/>
            <a:ext cx="11430000" cy="0"/>
          </a:xfrm>
          <a:prstGeom prst="line">
            <a:avLst/>
          </a:prstGeom>
          <a:ln>
            <a:solidFill>
              <a:srgbClr val="009ED6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534" name="Rectangle 6">
            <a:extLst>
              <a:ext uri="{FF2B5EF4-FFF2-40B4-BE49-F238E27FC236}">
                <a16:creationId xmlns:a16="http://schemas.microsoft.com/office/drawing/2014/main" id="{447095C6-E850-4652-8DCF-15C222A23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65382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Classification of Polymers Based on Structure</a:t>
            </a:r>
          </a:p>
        </p:txBody>
      </p:sp>
      <p:sp>
        <p:nvSpPr>
          <p:cNvPr id="22535" name="Rectangle 13">
            <a:extLst>
              <a:ext uri="{FF2B5EF4-FFF2-40B4-BE49-F238E27FC236}">
                <a16:creationId xmlns:a16="http://schemas.microsoft.com/office/drawing/2014/main" id="{B8E20F2E-76EB-4906-981E-41E5E44A4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706033"/>
            <a:ext cx="1101566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Organic Polymers</a:t>
            </a:r>
          </a:p>
        </p:txBody>
      </p:sp>
      <p:sp>
        <p:nvSpPr>
          <p:cNvPr id="22536" name="Rectangle 14">
            <a:extLst>
              <a:ext uri="{FF2B5EF4-FFF2-40B4-BE49-F238E27FC236}">
                <a16:creationId xmlns:a16="http://schemas.microsoft.com/office/drawing/2014/main" id="{2BFB6408-B8FC-47F4-B343-F08E344F1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0" y="2159408"/>
            <a:ext cx="11015662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carbon atoms are present in the main chain of the polymers along with the other elements, such as H, O, N etc.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polymers are included in this class.</a:t>
            </a:r>
          </a:p>
        </p:txBody>
      </p:sp>
      <p:sp>
        <p:nvSpPr>
          <p:cNvPr id="22537" name="Rectangle 15">
            <a:extLst>
              <a:ext uri="{FF2B5EF4-FFF2-40B4-BE49-F238E27FC236}">
                <a16:creationId xmlns:a16="http://schemas.microsoft.com/office/drawing/2014/main" id="{CFC6E7C3-7156-41DB-8AF4-3938DB248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505200"/>
            <a:ext cx="1101566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Inorganic Polymers</a:t>
            </a:r>
          </a:p>
        </p:txBody>
      </p:sp>
      <p:sp>
        <p:nvSpPr>
          <p:cNvPr id="22538" name="Rectangle 16">
            <a:extLst>
              <a:ext uri="{FF2B5EF4-FFF2-40B4-BE49-F238E27FC236}">
                <a16:creationId xmlns:a16="http://schemas.microsoft.com/office/drawing/2014/main" id="{24655EDF-138C-4EF0-A9DD-FB2C7D9F7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0" y="4038600"/>
            <a:ext cx="7981950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main chain of the polymers are formed by inorganic elements, such as Si, P, S, N etc. and do not have any carbon atom in the main chain.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in the side chain carbon containing moiety may be present</a:t>
            </a:r>
          </a:p>
        </p:txBody>
      </p:sp>
      <p:pic>
        <p:nvPicPr>
          <p:cNvPr id="22539" name="object 6">
            <a:extLst>
              <a:ext uri="{FF2B5EF4-FFF2-40B4-BE49-F238E27FC236}">
                <a16:creationId xmlns:a16="http://schemas.microsoft.com/office/drawing/2014/main" id="{49A35D67-ED3C-4B8A-9F17-1F8E70237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3" y="5656895"/>
            <a:ext cx="545623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0" name="TextBox 18">
            <a:extLst>
              <a:ext uri="{FF2B5EF4-FFF2-40B4-BE49-F238E27FC236}">
                <a16:creationId xmlns:a16="http://schemas.microsoft.com/office/drawing/2014/main" id="{796D7C31-7243-4350-9A41-09BC46261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6161" y="6396423"/>
            <a:ext cx="4626451" cy="45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Polysiloxanes or Silicone (Inorganic polymer)</a:t>
            </a:r>
          </a:p>
        </p:txBody>
      </p:sp>
      <p:pic>
        <p:nvPicPr>
          <p:cNvPr id="20482" name="Picture 2" descr="undefined">
            <a:extLst>
              <a:ext uri="{FF2B5EF4-FFF2-40B4-BE49-F238E27FC236}">
                <a16:creationId xmlns:a16="http://schemas.microsoft.com/office/drawing/2014/main" id="{046C88A5-93A7-44B7-ADBB-9BBD73E8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492" y="4282923"/>
            <a:ext cx="2590908" cy="205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430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A6757-68B3-A836-A607-2D65F2F46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F76B5A7-B627-D2D8-155D-12719686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4FB127-7A1F-E4DF-E875-C31105D07477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4BF8770B-B70B-84DD-D4BA-70C976354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E3D3D48-2DA5-AC5B-685F-059FC06A9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331687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Classification of Polymers Based on Origin (Source)</a:t>
            </a:r>
          </a:p>
        </p:txBody>
      </p:sp>
      <p:sp>
        <p:nvSpPr>
          <p:cNvPr id="23557" name="Rectangle 7">
            <a:extLst>
              <a:ext uri="{FF2B5EF4-FFF2-40B4-BE49-F238E27FC236}">
                <a16:creationId xmlns:a16="http://schemas.microsoft.com/office/drawing/2014/main" id="{0DF20813-2AA2-49FA-AE6C-342AF7110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901" y="1697743"/>
            <a:ext cx="11125200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polymers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obtained from nature, e.g., plant origin, animal origin.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Biologically degradable polymers are also present, called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biopolymers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Proteins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(which are found in humans and animals alike),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Starch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(which are found in plants) or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(which we harvest from the latex of a tropical plant 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186C2B-B6BC-49E5-82A9-B1CDA8FE3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996" y="3685739"/>
            <a:ext cx="1830468" cy="2463406"/>
          </a:xfrm>
          <a:prstGeom prst="rect">
            <a:avLst/>
          </a:prstGeom>
          <a:ln>
            <a:solidFill>
              <a:srgbClr val="66663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0BBDAC-7CD1-4571-8881-7ECDD9F124A1}"/>
              </a:ext>
            </a:extLst>
          </p:cNvPr>
          <p:cNvSpPr txBox="1"/>
          <p:nvPr/>
        </p:nvSpPr>
        <p:spPr>
          <a:xfrm>
            <a:off x="2007343" y="6082376"/>
            <a:ext cx="939681" cy="498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49024D-9C00-41F2-8512-F2EBF75107D6}"/>
              </a:ext>
            </a:extLst>
          </p:cNvPr>
          <p:cNvSpPr txBox="1"/>
          <p:nvPr/>
        </p:nvSpPr>
        <p:spPr>
          <a:xfrm>
            <a:off x="4394591" y="6082376"/>
            <a:ext cx="1180131" cy="498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078F3C-38CE-4632-A248-AEB27FFC6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451" y="4377496"/>
            <a:ext cx="2662851" cy="1771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62" name="Rectangle 12">
            <a:extLst>
              <a:ext uri="{FF2B5EF4-FFF2-40B4-BE49-F238E27FC236}">
                <a16:creationId xmlns:a16="http://schemas.microsoft.com/office/drawing/2014/main" id="{E7FAB6A4-7DC6-4F47-88E8-FE95AB191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72633"/>
            <a:ext cx="38100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Natural Polymers</a:t>
            </a:r>
          </a:p>
        </p:txBody>
      </p:sp>
      <p:pic>
        <p:nvPicPr>
          <p:cNvPr id="13" name="Picture 2" descr="Uses of Polymer, Natural, Synthetic &amp; Mixed Organic Polymer - Chemistry |  AESL">
            <a:extLst>
              <a:ext uri="{FF2B5EF4-FFF2-40B4-BE49-F238E27FC236}">
                <a16:creationId xmlns:a16="http://schemas.microsoft.com/office/drawing/2014/main" id="{1BA3AB7B-2A64-459D-A1C7-456BA9411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3895" r="48161" b="56554"/>
          <a:stretch/>
        </p:blipFill>
        <p:spPr bwMode="auto">
          <a:xfrm>
            <a:off x="6705600" y="3910799"/>
            <a:ext cx="4469708" cy="230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792078-7B35-4D68-8A7A-B52755DA0C95}"/>
              </a:ext>
            </a:extLst>
          </p:cNvPr>
          <p:cNvSpPr txBox="1"/>
          <p:nvPr/>
        </p:nvSpPr>
        <p:spPr>
          <a:xfrm>
            <a:off x="8711854" y="6149145"/>
            <a:ext cx="742511" cy="498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</a:p>
        </p:txBody>
      </p:sp>
    </p:spTree>
    <p:extLst>
      <p:ext uri="{BB962C8B-B14F-4D97-AF65-F5344CB8AC3E}">
        <p14:creationId xmlns:p14="http://schemas.microsoft.com/office/powerpoint/2010/main" val="2301551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A1C1F-89DB-EC93-6BD9-43454E1E5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6A68823-AFBF-1620-FD19-491B72641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6F5C57-6506-2CAE-4F30-E52B0BB0213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37F4B6D-50B1-46EC-39CF-E3D7F1AD6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C81F004-2D18-368B-45F4-36CB9D898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331687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Classification of Polymers Based on Origin (Source)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8C5ECE1-8A28-E2B5-7469-290018A38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901" y="1697743"/>
            <a:ext cx="11034100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Synthetic polymers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been prepared by humans in laboratories and are currently produced industrially.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Polyethylene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mass-produced plastic which we use in packaging) or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Nylon Fibers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(commonly used in our clothes, fishing nets etc.)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5FA36B5-7C1E-C9E5-971F-D9293D3CC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72633"/>
            <a:ext cx="38100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Synthetic Polymers</a:t>
            </a:r>
          </a:p>
        </p:txBody>
      </p:sp>
      <p:sp>
        <p:nvSpPr>
          <p:cNvPr id="24582" name="Rectangle 8">
            <a:extLst>
              <a:ext uri="{FF2B5EF4-FFF2-40B4-BE49-F238E27FC236}">
                <a16:creationId xmlns:a16="http://schemas.microsoft.com/office/drawing/2014/main" id="{2F0ACE4E-EEE8-44E4-BA05-AC8D66A7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6457890"/>
            <a:ext cx="3733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Polyethylene &amp; polyvinyl chloride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14B877-E3A3-4207-8C54-EC6A5D040A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91" t="30204" r="34176" b="30968"/>
          <a:stretch/>
        </p:blipFill>
        <p:spPr>
          <a:xfrm>
            <a:off x="3815174" y="3660381"/>
            <a:ext cx="4249891" cy="2743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0642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282ED-D88E-1825-185A-4FA581DF4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9A404EE-E19B-5502-E0AC-857F0410B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BF2F56-93C7-F8B6-6A2F-0422D7A24E7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7BBE9869-09A7-0D49-9F37-DEDDACEDF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AB82CDE-31A3-8D0C-2566-E28367B7B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331687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Classification of Polymers Based on Origin (Source)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00EF610C-AFB6-D038-B3D6-64C25AB9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900" y="1697743"/>
            <a:ext cx="11186499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Semi-synthetic polymers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polymers obtained by making modification in natural polymers artificially in a lab.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Vulcanized Rubber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(Sulphur is used in cross bonding the polymer chains found in natural rubber)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 acetate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(rayon) etc.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1611322-9350-0FB2-6F8C-E84C003A2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72633"/>
            <a:ext cx="43434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 Semi-Synthetic Polymers</a:t>
            </a:r>
          </a:p>
        </p:txBody>
      </p:sp>
      <p:pic>
        <p:nvPicPr>
          <p:cNvPr id="25606" name="Picture 15" descr="Image result for vulcanized rubber structure">
            <a:extLst>
              <a:ext uri="{FF2B5EF4-FFF2-40B4-BE49-F238E27FC236}">
                <a16:creationId xmlns:a16="http://schemas.microsoft.com/office/drawing/2014/main" id="{5B1EDE64-8277-44D7-82A1-4DC0D8833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601457"/>
            <a:ext cx="4117765" cy="333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C8B3B1-F570-4A30-B599-6E62685EAD5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44176" y="3601457"/>
            <a:ext cx="6257925" cy="1238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7A9F63-9616-4A72-A29C-02B3595BED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4980129"/>
            <a:ext cx="2286000" cy="1522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716C31-4C56-4A30-9413-1523C1CBFC8B}"/>
              </a:ext>
            </a:extLst>
          </p:cNvPr>
          <p:cNvSpPr txBox="1"/>
          <p:nvPr/>
        </p:nvSpPr>
        <p:spPr>
          <a:xfrm>
            <a:off x="5644176" y="6499223"/>
            <a:ext cx="5557224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 acetate fibres are used for textiles and clothing</a:t>
            </a:r>
          </a:p>
        </p:txBody>
      </p:sp>
    </p:spTree>
    <p:extLst>
      <p:ext uri="{BB962C8B-B14F-4D97-AF65-F5344CB8AC3E}">
        <p14:creationId xmlns:p14="http://schemas.microsoft.com/office/powerpoint/2010/main" val="746768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2120E-9E3B-D030-41CA-AD0844AB4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2903195-DB5E-F1A0-E1A6-34FDC7CD4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6358AD7-5BF4-D207-5465-BB03582563C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A7D30720-67C6-DD72-001A-1C8D595B3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88026F5-742E-FFA3-A197-C869A53FB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1013495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Classification Based on Monomer Composition (Type of Repeating Units)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833A1E-5A1A-A2CF-E61F-CF4896465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0" y="3278187"/>
            <a:ext cx="16546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Copolymer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D638B1-CA1E-1351-48D8-A4046C982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236" y="3198167"/>
            <a:ext cx="20810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Homopolymer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CCBD4F-EADA-EC54-6E06-A4815A01219A}"/>
              </a:ext>
            </a:extLst>
          </p:cNvPr>
          <p:cNvCxnSpPr>
            <a:cxnSpLocks/>
          </p:cNvCxnSpPr>
          <p:nvPr/>
        </p:nvCxnSpPr>
        <p:spPr>
          <a:xfrm flipH="1">
            <a:off x="4710113" y="4335462"/>
            <a:ext cx="6477000" cy="190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C10B9C6-5AD8-F0F6-8801-F06CB8ECE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0628" y="4857749"/>
            <a:ext cx="9445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B49F721-1A4F-E83E-D271-F5D2BA482C9A}"/>
              </a:ext>
            </a:extLst>
          </p:cNvPr>
          <p:cNvCxnSpPr/>
          <p:nvPr/>
        </p:nvCxnSpPr>
        <p:spPr>
          <a:xfrm>
            <a:off x="4710113" y="4354512"/>
            <a:ext cx="0" cy="5826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C5CEB-D8BC-23E3-16B3-3E461F147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907" y="4937125"/>
            <a:ext cx="944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3160747-EF1D-BB26-5E4E-20495D5277C0}"/>
              </a:ext>
            </a:extLst>
          </p:cNvPr>
          <p:cNvCxnSpPr/>
          <p:nvPr/>
        </p:nvCxnSpPr>
        <p:spPr>
          <a:xfrm>
            <a:off x="6707188" y="4354512"/>
            <a:ext cx="0" cy="5826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928CA43-295D-F200-9752-D028D7B53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4013" y="4857749"/>
            <a:ext cx="1801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D58F57A-A87A-8001-5943-3642653208CB}"/>
              </a:ext>
            </a:extLst>
          </p:cNvPr>
          <p:cNvCxnSpPr/>
          <p:nvPr/>
        </p:nvCxnSpPr>
        <p:spPr>
          <a:xfrm>
            <a:off x="8777288" y="4371975"/>
            <a:ext cx="0" cy="5826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A8FD5D6-A4C5-74EA-7057-75B1BD1C4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9101" y="4878705"/>
            <a:ext cx="1384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30CFAB1-FEF0-ADD7-0410-78DD2F6E4FB4}"/>
              </a:ext>
            </a:extLst>
          </p:cNvPr>
          <p:cNvCxnSpPr/>
          <p:nvPr/>
        </p:nvCxnSpPr>
        <p:spPr>
          <a:xfrm>
            <a:off x="11160125" y="4346575"/>
            <a:ext cx="0" cy="5826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BC28343-5934-79BA-6DA6-4CDA9B0474DD}"/>
              </a:ext>
            </a:extLst>
          </p:cNvPr>
          <p:cNvCxnSpPr>
            <a:cxnSpLocks/>
          </p:cNvCxnSpPr>
          <p:nvPr/>
        </p:nvCxnSpPr>
        <p:spPr>
          <a:xfrm flipH="1">
            <a:off x="3276600" y="1927225"/>
            <a:ext cx="2133600" cy="13001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D8B86D9-0717-815E-6F4C-1D94E3AA6018}"/>
              </a:ext>
            </a:extLst>
          </p:cNvPr>
          <p:cNvCxnSpPr/>
          <p:nvPr/>
        </p:nvCxnSpPr>
        <p:spPr>
          <a:xfrm>
            <a:off x="5410200" y="1905000"/>
            <a:ext cx="2159000" cy="13747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AC2035E-2251-BC37-C93D-F21F11821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5628" y="1375073"/>
            <a:ext cx="12939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Polymer</a:t>
            </a:r>
          </a:p>
        </p:txBody>
      </p:sp>
      <p:pic>
        <p:nvPicPr>
          <p:cNvPr id="26640" name="object 16">
            <a:extLst>
              <a:ext uri="{FF2B5EF4-FFF2-40B4-BE49-F238E27FC236}">
                <a16:creationId xmlns:a16="http://schemas.microsoft.com/office/drawing/2014/main" id="{ED826B43-0F16-F14F-50E5-684DB6A87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3911600"/>
            <a:ext cx="2670175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5DE7089-DC2B-E598-73C6-B6C8EEEFD5BB}"/>
              </a:ext>
            </a:extLst>
          </p:cNvPr>
          <p:cNvCxnSpPr/>
          <p:nvPr/>
        </p:nvCxnSpPr>
        <p:spPr>
          <a:xfrm>
            <a:off x="7772400" y="3752849"/>
            <a:ext cx="0" cy="5826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ject 4">
            <a:extLst>
              <a:ext uri="{FF2B5EF4-FFF2-40B4-BE49-F238E27FC236}">
                <a16:creationId xmlns:a16="http://schemas.microsoft.com/office/drawing/2014/main" id="{77C19226-661F-0706-446A-6D510964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1" y="5481640"/>
            <a:ext cx="33813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0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6F4FF-5328-B23E-2443-5B032C969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7CA73AF1-B455-04A1-8491-3714367ED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4D78E5-C1BE-24E3-5D0D-DA2EF765E77A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7A444A4-D529-6C5D-0AF5-92D8EF96A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C0B8A3E-B0F8-8CE5-14E3-F63A8A58B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1013495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Classification Based on Monomer Composition (Type of Repeating Units)</a:t>
            </a:r>
          </a:p>
        </p:txBody>
      </p:sp>
      <p:sp>
        <p:nvSpPr>
          <p:cNvPr id="27650" name="TextBox 5">
            <a:extLst>
              <a:ext uri="{FF2B5EF4-FFF2-40B4-BE49-F238E27FC236}">
                <a16:creationId xmlns:a16="http://schemas.microsoft.com/office/drawing/2014/main" id="{57090869-2F04-4F78-811E-E5FC3E9ABAE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14400" y="1713828"/>
            <a:ext cx="96774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41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buClr>
                <a:srgbClr val="990099"/>
              </a:buClr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Homopolymers are synthesized from a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type of monomer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51" name="TextBox 6">
            <a:extLst>
              <a:ext uri="{FF2B5EF4-FFF2-40B4-BE49-F238E27FC236}">
                <a16:creationId xmlns:a16="http://schemas.microsoft.com/office/drawing/2014/main" id="{DEC274B1-672B-4C56-A45E-6AE376D5174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14400" y="2203074"/>
            <a:ext cx="108966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1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buClr>
                <a:srgbClr val="990099"/>
              </a:buClr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Homopolymers are consists of chains with identical bonding linkages to each monomer unit.</a:t>
            </a:r>
          </a:p>
        </p:txBody>
      </p:sp>
      <p:sp>
        <p:nvSpPr>
          <p:cNvPr id="27652" name="TextBox 8">
            <a:extLst>
              <a:ext uri="{FF2B5EF4-FFF2-40B4-BE49-F238E27FC236}">
                <a16:creationId xmlns:a16="http://schemas.microsoft.com/office/drawing/2014/main" id="{559D2596-C1A9-4B4C-AFCC-11C3D8CAA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2568332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Homopolymers</a:t>
            </a:r>
          </a:p>
        </p:txBody>
      </p:sp>
      <p:sp>
        <p:nvSpPr>
          <p:cNvPr id="27653" name="TextBox 9">
            <a:extLst>
              <a:ext uri="{FF2B5EF4-FFF2-40B4-BE49-F238E27FC236}">
                <a16:creationId xmlns:a16="http://schemas.microsoft.com/office/drawing/2014/main" id="{5DA7F0E1-E359-495B-8878-6AD062DA6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701737"/>
            <a:ext cx="96774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41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buClr>
                <a:srgbClr val="990099"/>
              </a:buClr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 of only one type of constitutional repeating unit (A)</a:t>
            </a:r>
          </a:p>
        </p:txBody>
      </p:sp>
      <p:pic>
        <p:nvPicPr>
          <p:cNvPr id="27654" name="object 3">
            <a:extLst>
              <a:ext uri="{FF2B5EF4-FFF2-40B4-BE49-F238E27FC236}">
                <a16:creationId xmlns:a16="http://schemas.microsoft.com/office/drawing/2014/main" id="{DA91FFB3-7FBB-48A8-849D-2F4B2E1D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108" y="3418114"/>
            <a:ext cx="2238183" cy="181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object 6">
            <a:extLst>
              <a:ext uri="{FF2B5EF4-FFF2-40B4-BE49-F238E27FC236}">
                <a16:creationId xmlns:a16="http://schemas.microsoft.com/office/drawing/2014/main" id="{7C96843F-7D5A-404B-A4B9-5C9BC31F0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3830450"/>
            <a:ext cx="2667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17" descr="Image result for polypropylene">
            <a:extLst>
              <a:ext uri="{FF2B5EF4-FFF2-40B4-BE49-F238E27FC236}">
                <a16:creationId xmlns:a16="http://schemas.microsoft.com/office/drawing/2014/main" id="{67AEC062-03C2-4876-9E8F-CCED95760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396" y="3599029"/>
            <a:ext cx="4307204" cy="145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0" name="Rectangle 8">
            <a:extLst>
              <a:ext uri="{FF2B5EF4-FFF2-40B4-BE49-F238E27FC236}">
                <a16:creationId xmlns:a16="http://schemas.microsoft.com/office/drawing/2014/main" id="{08060D0D-1811-4058-AE0C-AFB07DB1B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915135"/>
            <a:ext cx="1999265" cy="45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Polypropylene (PP)</a:t>
            </a:r>
          </a:p>
        </p:txBody>
      </p:sp>
    </p:spTree>
    <p:extLst>
      <p:ext uri="{BB962C8B-B14F-4D97-AF65-F5344CB8AC3E}">
        <p14:creationId xmlns:p14="http://schemas.microsoft.com/office/powerpoint/2010/main" val="1598783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C3768-7526-CA70-302B-9404D0B2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451853A-21B5-02CB-4DFC-D4F659435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335054-968C-54A8-E11B-D564F7F88BBC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186F972-EBC2-0BB5-6C9C-98D861858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3EC13AD-2EA3-45F6-8E6A-6FEFDA479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1013495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Classification Based on Monomer Composition (Type of Repeating Units)</a:t>
            </a:r>
          </a:p>
        </p:txBody>
      </p:sp>
      <p:sp>
        <p:nvSpPr>
          <p:cNvPr id="28674" name="TextBox 5">
            <a:extLst>
              <a:ext uri="{FF2B5EF4-FFF2-40B4-BE49-F238E27FC236}">
                <a16:creationId xmlns:a16="http://schemas.microsoft.com/office/drawing/2014/main" id="{D8FBBA9A-7F77-4433-8BB6-B801DAB50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711137"/>
            <a:ext cx="8779135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41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rgbClr val="990099"/>
              </a:buClr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polymers in which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or more different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monomers are joined together.</a:t>
            </a:r>
          </a:p>
        </p:txBody>
      </p:sp>
      <p:sp>
        <p:nvSpPr>
          <p:cNvPr id="28675" name="TextBox 7">
            <a:extLst>
              <a:ext uri="{FF2B5EF4-FFF2-40B4-BE49-F238E27FC236}">
                <a16:creationId xmlns:a16="http://schemas.microsoft.com/office/drawing/2014/main" id="{3607182E-DF0E-48A4-A3BB-2936AE5A5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196" y="2244537"/>
            <a:ext cx="2823722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1313" indent="-341313">
              <a:lnSpc>
                <a:spcPct val="150000"/>
              </a:lnSpc>
              <a:buClr>
                <a:srgbClr val="990099"/>
              </a:buClr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copolymers.</a:t>
            </a:r>
          </a:p>
        </p:txBody>
      </p:sp>
      <p:sp>
        <p:nvSpPr>
          <p:cNvPr id="28676" name="TextBox 8">
            <a:extLst>
              <a:ext uri="{FF2B5EF4-FFF2-40B4-BE49-F238E27FC236}">
                <a16:creationId xmlns:a16="http://schemas.microsoft.com/office/drawing/2014/main" id="{2BA96829-6C55-499B-A01C-9019FE7C3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840743"/>
            <a:ext cx="4853553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Clr>
                <a:srgbClr val="9900CC"/>
              </a:buClr>
              <a:buFont typeface="Wingdings" panose="05000000000000000000" pitchFamily="2" charset="2"/>
              <a:buChar char="§"/>
            </a:pPr>
            <a:r>
              <a:rPr lang="en-GB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(Statistical) copolymers.</a:t>
            </a:r>
          </a:p>
          <a:p>
            <a:pPr>
              <a:lnSpc>
                <a:spcPct val="150000"/>
              </a:lnSpc>
              <a:buClr>
                <a:srgbClr val="9900CC"/>
              </a:buClr>
              <a:buFont typeface="Wingdings" panose="05000000000000000000" pitchFamily="2" charset="2"/>
              <a:buChar char="§"/>
            </a:pPr>
            <a:r>
              <a:rPr lang="en-GB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 copolymers.</a:t>
            </a:r>
          </a:p>
          <a:p>
            <a:pPr>
              <a:lnSpc>
                <a:spcPct val="150000"/>
              </a:lnSpc>
              <a:buClr>
                <a:srgbClr val="9900CC"/>
              </a:buClr>
              <a:buFont typeface="Wingdings" panose="05000000000000000000" pitchFamily="2" charset="2"/>
              <a:buChar char="§"/>
            </a:pPr>
            <a:r>
              <a:rPr lang="en-GB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copolymers.</a:t>
            </a:r>
          </a:p>
          <a:p>
            <a:pPr>
              <a:lnSpc>
                <a:spcPct val="150000"/>
              </a:lnSpc>
              <a:buClr>
                <a:srgbClr val="9900CC"/>
              </a:buClr>
              <a:buFont typeface="Wingdings" panose="05000000000000000000" pitchFamily="2" charset="2"/>
              <a:buChar char="§"/>
            </a:pPr>
            <a:r>
              <a:rPr lang="en-GB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Graft copolymers</a:t>
            </a:r>
          </a:p>
        </p:txBody>
      </p:sp>
      <p:sp>
        <p:nvSpPr>
          <p:cNvPr id="28683" name="TextBox 16">
            <a:extLst>
              <a:ext uri="{FF2B5EF4-FFF2-40B4-BE49-F238E27FC236}">
                <a16:creationId xmlns:a16="http://schemas.microsoft.com/office/drawing/2014/main" id="{FCCB81FE-9DAC-4CF4-8D63-0E6487B72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2226892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Copolymers</a:t>
            </a:r>
          </a:p>
        </p:txBody>
      </p:sp>
    </p:spTree>
    <p:extLst>
      <p:ext uri="{BB962C8B-B14F-4D97-AF65-F5344CB8AC3E}">
        <p14:creationId xmlns:p14="http://schemas.microsoft.com/office/powerpoint/2010/main" val="300337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FE82027-F30B-8762-B445-E122EFE2C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Brief Historical Introduction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E3661331-0678-45A5-7443-EFC02796E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95848"/>
            <a:ext cx="11658600" cy="243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Raoult and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van’t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Hoff (1885) 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proof of the existence of very large organic molecules was supplied.</a:t>
            </a:r>
          </a:p>
          <a:p>
            <a:pPr marL="800100" algn="just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carried out molecular weight determinations on rubber, starch, and cellulose nitrate (molecular weights of 10k–40k g/mol were demonstrated).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Unfortunately, chemists of that day failed to appreciate this evidence and refused to accept it.</a:t>
            </a:r>
            <a:endParaRPr lang="en-US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C8F448B-6991-A7AD-FE1C-30B330E34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179824"/>
            <a:ext cx="11658600" cy="363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period 1890–1910, 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Polymeric structures were explained in terms of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aggregates of small molecules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57250" algn="just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example;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 was assumed to be composed of short sequences of isoprene units, either as chains or as cyclic structures.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one was able to show the existence of end groups in macromolecules, and this enhanced the idea that rubber is a ring-like structure, a dimethyl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cycloocatadiene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numbers of such rings were assumed to be held together by associations, giving rise to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colloidal materials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9029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B3C43-D751-9AFD-7248-8BBC65586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EC7F29EF-DF4D-F8ED-6AA8-B9AD0875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83AAA2-2888-519A-227F-60F2F10A2CC7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767FA3D-AAF5-D844-ECAD-5E4C2408C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43F66A9-882A-10B3-B30D-B80E8D0DD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1013495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Classification Based on Monomer Composition (Type of Repeating Units)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EAB88-1D77-4FE6-BA8E-DCC8ABA8D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48833"/>
            <a:ext cx="6175375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(Statistical) Copolymers</a:t>
            </a:r>
          </a:p>
        </p:txBody>
      </p:sp>
      <p:sp>
        <p:nvSpPr>
          <p:cNvPr id="29699" name="TextBox 7">
            <a:extLst>
              <a:ext uri="{FF2B5EF4-FFF2-40B4-BE49-F238E27FC236}">
                <a16:creationId xmlns:a16="http://schemas.microsoft.com/office/drawing/2014/main" id="{FEECE49D-631C-4692-B7A7-6F6E57215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63537"/>
            <a:ext cx="6648871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Two or more different repeating units are distributed randomly.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725086-1457-4756-98CC-F39EBEE6F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020305"/>
            <a:ext cx="42608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 Copolymers</a:t>
            </a:r>
          </a:p>
        </p:txBody>
      </p:sp>
      <p:sp>
        <p:nvSpPr>
          <p:cNvPr id="29701" name="TextBox 9">
            <a:extLst>
              <a:ext uri="{FF2B5EF4-FFF2-40B4-BE49-F238E27FC236}">
                <a16:creationId xmlns:a16="http://schemas.microsoft.com/office/drawing/2014/main" id="{F332DDD4-0CC0-4014-A183-E48B885F6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514623"/>
            <a:ext cx="6670609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made of alternating sequences of different monomers.</a:t>
            </a:r>
          </a:p>
        </p:txBody>
      </p:sp>
      <p:pic>
        <p:nvPicPr>
          <p:cNvPr id="29702" name="object 4">
            <a:extLst>
              <a:ext uri="{FF2B5EF4-FFF2-40B4-BE49-F238E27FC236}">
                <a16:creationId xmlns:a16="http://schemas.microsoft.com/office/drawing/2014/main" id="{8FE773F8-73F1-4961-821C-CCA3F3033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15" y="1875352"/>
            <a:ext cx="2546610" cy="76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object 9">
            <a:extLst>
              <a:ext uri="{FF2B5EF4-FFF2-40B4-BE49-F238E27FC236}">
                <a16:creationId xmlns:a16="http://schemas.microsoft.com/office/drawing/2014/main" id="{A47874C8-0AB7-450A-BCD9-43CADED03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25" y="5336414"/>
            <a:ext cx="322897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1" descr="Image result for copolymer of vinyl chloride and vinyl acetate">
            <a:extLst>
              <a:ext uri="{FF2B5EF4-FFF2-40B4-BE49-F238E27FC236}">
                <a16:creationId xmlns:a16="http://schemas.microsoft.com/office/drawing/2014/main" id="{98DE0CFC-AA62-4DA8-9CBE-3ABA5115D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801" y="2869552"/>
            <a:ext cx="5632450" cy="1401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Rectangle 2">
            <a:extLst>
              <a:ext uri="{FF2B5EF4-FFF2-40B4-BE49-F238E27FC236}">
                <a16:creationId xmlns:a16="http://schemas.microsoft.com/office/drawing/2014/main" id="{3B645A1B-0B39-44E5-9E90-7C118C9BE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2471" y="6100267"/>
            <a:ext cx="3073277" cy="41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Poly(styrene-</a:t>
            </a:r>
            <a:r>
              <a:rPr lang="en-US" alt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-maleic anhydride)</a:t>
            </a:r>
          </a:p>
        </p:txBody>
      </p:sp>
      <p:pic>
        <p:nvPicPr>
          <p:cNvPr id="29709" name="Picture 13" descr="Image result for poly(styrene-co-maleic anhydride)">
            <a:extLst>
              <a:ext uri="{FF2B5EF4-FFF2-40B4-BE49-F238E27FC236}">
                <a16:creationId xmlns:a16="http://schemas.microsoft.com/office/drawing/2014/main" id="{73168DC4-99CF-47F1-9AB9-7243B96FA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50" b="71198"/>
          <a:stretch>
            <a:fillRect/>
          </a:stretch>
        </p:blipFill>
        <p:spPr bwMode="auto">
          <a:xfrm>
            <a:off x="8749582" y="5003831"/>
            <a:ext cx="21336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1EEDE5F-B874-4048-A7A0-81DC49F1050F}"/>
              </a:ext>
            </a:extLst>
          </p:cNvPr>
          <p:cNvSpPr/>
          <p:nvPr/>
        </p:nvSpPr>
        <p:spPr>
          <a:xfrm>
            <a:off x="9151220" y="5235606"/>
            <a:ext cx="609600" cy="763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004BD24-00EA-41D8-9F43-AE30A859195E}"/>
              </a:ext>
            </a:extLst>
          </p:cNvPr>
          <p:cNvSpPr/>
          <p:nvPr/>
        </p:nvSpPr>
        <p:spPr>
          <a:xfrm>
            <a:off x="9778282" y="5235606"/>
            <a:ext cx="820738" cy="8001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2348D69-D567-AF05-A6D2-98A19441CC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6555063"/>
              </p:ext>
            </p:extLst>
          </p:nvPr>
        </p:nvGraphicFramePr>
        <p:xfrm>
          <a:off x="5011391" y="5116628"/>
          <a:ext cx="3699635" cy="799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7" imgW="3202210" imgH="691785" progId="ChemDraw.Document.6.0">
                  <p:embed/>
                </p:oleObj>
              </mc:Choice>
              <mc:Fallback>
                <p:oleObj name="CS ChemDraw Drawing" r:id="rId7" imgW="3202210" imgH="691785" progId="ChemDraw.Document.6.0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32348D69-D567-AF05-A6D2-98A19441CC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11391" y="5116628"/>
                        <a:ext cx="3699635" cy="799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B1B74CE-3463-D142-ABD4-70428A0B8658}"/>
              </a:ext>
            </a:extLst>
          </p:cNvPr>
          <p:cNvGrpSpPr/>
          <p:nvPr/>
        </p:nvGrpSpPr>
        <p:grpSpPr>
          <a:xfrm>
            <a:off x="1268720" y="2833323"/>
            <a:ext cx="4636129" cy="452079"/>
            <a:chOff x="1295400" y="2934922"/>
            <a:chExt cx="4636129" cy="452079"/>
          </a:xfrm>
        </p:grpSpPr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FBCAC1C2-ED0C-3E8B-74A1-A4136265B72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0773311"/>
                </p:ext>
              </p:extLst>
            </p:nvPr>
          </p:nvGraphicFramePr>
          <p:xfrm>
            <a:off x="1617498" y="3065236"/>
            <a:ext cx="4314031" cy="3217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9" imgW="2872652" imgH="214967" progId="ChemDraw.Document.6.0">
                    <p:embed/>
                  </p:oleObj>
                </mc:Choice>
                <mc:Fallback>
                  <p:oleObj name="CS ChemDraw Drawing" r:id="rId9" imgW="2872652" imgH="214967" progId="ChemDraw.Document.6.0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FBCAC1C2-ED0C-3E8B-74A1-A4136265B72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617498" y="3065236"/>
                          <a:ext cx="4314031" cy="3217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5995CAC6-F031-8955-88CE-9B467EB345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2934922"/>
              <a:ext cx="1231427" cy="4174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alt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=CHOH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1873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769B4-E0D6-F2D4-A169-DF4BD0609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6" name="Picture 8" descr="https://upload.wikimedia.org/wikipedia/commons/4/4a/Graft_Copolymer.png">
            <a:extLst>
              <a:ext uri="{FF2B5EF4-FFF2-40B4-BE49-F238E27FC236}">
                <a16:creationId xmlns:a16="http://schemas.microsoft.com/office/drawing/2014/main" id="{C457B61E-E779-4B96-B359-AB266FA7B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" t="2264" r="2541" b="3375"/>
          <a:stretch>
            <a:fillRect/>
          </a:stretch>
        </p:blipFill>
        <p:spPr bwMode="auto">
          <a:xfrm>
            <a:off x="8763000" y="4036824"/>
            <a:ext cx="3211512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FB4786D-6643-9146-F0D4-54DCF18C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2141F7-F5CE-217D-1C21-7F50E6E2670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DB7C999-C93C-A4E8-67E1-C61E75B08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958544B-3AD1-EFCE-7CAC-5B3261639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1013495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Classification Based on Monomer Composition (Type of Repeating Units)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C1337A-E37A-4CC2-7F02-D309F3506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48833"/>
            <a:ext cx="6175375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Copolymer</a:t>
            </a:r>
          </a:p>
        </p:txBody>
      </p:sp>
      <p:sp>
        <p:nvSpPr>
          <p:cNvPr id="29699" name="TextBox 7">
            <a:extLst>
              <a:ext uri="{FF2B5EF4-FFF2-40B4-BE49-F238E27FC236}">
                <a16:creationId xmlns:a16="http://schemas.microsoft.com/office/drawing/2014/main" id="{19DC81D5-8E07-6BDF-3937-A3AC3427E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787337"/>
            <a:ext cx="8579593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sequence of a monomer are followed by long sequence of another monomer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7E0E22-E1C3-8A6F-51CE-0720FFE49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687233"/>
            <a:ext cx="42608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Graft Copolymer</a:t>
            </a:r>
          </a:p>
        </p:txBody>
      </p:sp>
      <p:sp>
        <p:nvSpPr>
          <p:cNvPr id="29701" name="TextBox 9">
            <a:extLst>
              <a:ext uri="{FF2B5EF4-FFF2-40B4-BE49-F238E27FC236}">
                <a16:creationId xmlns:a16="http://schemas.microsoft.com/office/drawing/2014/main" id="{7FC1F81C-86BC-4D46-1D3C-0555936EE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221272"/>
            <a:ext cx="7404591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type of monomers with branches of another type.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more thermostable than their homopolymer counterparts. </a:t>
            </a:r>
          </a:p>
        </p:txBody>
      </p:sp>
      <p:pic>
        <p:nvPicPr>
          <p:cNvPr id="30724" name="object 5">
            <a:extLst>
              <a:ext uri="{FF2B5EF4-FFF2-40B4-BE49-F238E27FC236}">
                <a16:creationId xmlns:a16="http://schemas.microsoft.com/office/drawing/2014/main" id="{3FFFF440-E470-4CC5-8591-84D35A7C5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13" y="2557585"/>
            <a:ext cx="283527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15" descr="Image result for styrene butadiene block copolymer">
            <a:extLst>
              <a:ext uri="{FF2B5EF4-FFF2-40B4-BE49-F238E27FC236}">
                <a16:creationId xmlns:a16="http://schemas.microsoft.com/office/drawing/2014/main" id="{4CC640D8-3087-4D85-AB88-8ED4157C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0"/>
          <a:stretch>
            <a:fillRect/>
          </a:stretch>
        </p:blipFill>
        <p:spPr bwMode="auto">
          <a:xfrm>
            <a:off x="6323012" y="2479826"/>
            <a:ext cx="3676546" cy="98296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3">
            <a:extLst>
              <a:ext uri="{FF2B5EF4-FFF2-40B4-BE49-F238E27FC236}">
                <a16:creationId xmlns:a16="http://schemas.microsoft.com/office/drawing/2014/main" id="{7559D153-4E16-4C5C-AEFA-49C8477F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045" y="3471674"/>
            <a:ext cx="3211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Poly(styrene-butadiene-styrene)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5793C4-AE2D-41E8-A282-6F0C838D9E41}"/>
              </a:ext>
            </a:extLst>
          </p:cNvPr>
          <p:cNvSpPr/>
          <p:nvPr/>
        </p:nvSpPr>
        <p:spPr>
          <a:xfrm>
            <a:off x="6570726" y="2446960"/>
            <a:ext cx="980168" cy="9744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F349C6C-B4BF-41B7-8D58-53C9F05F4122}"/>
              </a:ext>
            </a:extLst>
          </p:cNvPr>
          <p:cNvSpPr/>
          <p:nvPr/>
        </p:nvSpPr>
        <p:spPr>
          <a:xfrm>
            <a:off x="8899083" y="2493168"/>
            <a:ext cx="980168" cy="9282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0F5BC6C-47FC-4D53-8F67-69CFFA38D562}"/>
              </a:ext>
            </a:extLst>
          </p:cNvPr>
          <p:cNvSpPr/>
          <p:nvPr/>
        </p:nvSpPr>
        <p:spPr>
          <a:xfrm>
            <a:off x="7798608" y="2467228"/>
            <a:ext cx="980168" cy="97446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725" name="object 8">
            <a:extLst>
              <a:ext uri="{FF2B5EF4-FFF2-40B4-BE49-F238E27FC236}">
                <a16:creationId xmlns:a16="http://schemas.microsoft.com/office/drawing/2014/main" id="{4D252882-BCEE-4050-B04A-A1588085C1D4}"/>
              </a:ext>
            </a:extLst>
          </p:cNvPr>
          <p:cNvGrpSpPr>
            <a:grpSpLocks/>
          </p:cNvGrpSpPr>
          <p:nvPr/>
        </p:nvGrpSpPr>
        <p:grpSpPr bwMode="auto">
          <a:xfrm>
            <a:off x="3003550" y="5160168"/>
            <a:ext cx="2743200" cy="1499393"/>
            <a:chOff x="4115690" y="4216568"/>
            <a:chExt cx="2925190" cy="1772751"/>
          </a:xfrm>
        </p:grpSpPr>
        <p:pic>
          <p:nvPicPr>
            <p:cNvPr id="30738" name="object 9">
              <a:extLst>
                <a:ext uri="{FF2B5EF4-FFF2-40B4-BE49-F238E27FC236}">
                  <a16:creationId xmlns:a16="http://schemas.microsoft.com/office/drawing/2014/main" id="{6C6B436B-CFD3-480C-BB2F-7AE652EA8F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832" y="5087112"/>
              <a:ext cx="2670048" cy="902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9" name="object 10">
              <a:extLst>
                <a:ext uri="{FF2B5EF4-FFF2-40B4-BE49-F238E27FC236}">
                  <a16:creationId xmlns:a16="http://schemas.microsoft.com/office/drawing/2014/main" id="{2D53B261-D952-4F11-B6E5-4EB8051E5C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9" t="28615" r="16122"/>
            <a:stretch>
              <a:fillRect/>
            </a:stretch>
          </p:blipFill>
          <p:spPr bwMode="auto">
            <a:xfrm>
              <a:off x="4115690" y="4216568"/>
              <a:ext cx="914400" cy="1217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02518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40D5D-1D1F-A0B7-2EC2-C91D4A965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973160C-843D-EFF9-47B1-A01CCD53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66C0E59-9AA1-717C-DC30-2B26A3091FD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2EF240E-9D18-8841-5BFF-C40D3CDF1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841E34F-A308-4886-7EC0-24ED5695C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658539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Classification Based on Polymer Architectures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B635A-950A-E655-FD61-F0011B8C4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72633"/>
            <a:ext cx="6175375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Linear Polymers</a:t>
            </a:r>
          </a:p>
        </p:txBody>
      </p:sp>
      <p:sp>
        <p:nvSpPr>
          <p:cNvPr id="29699" name="TextBox 7">
            <a:extLst>
              <a:ext uri="{FF2B5EF4-FFF2-40B4-BE49-F238E27FC236}">
                <a16:creationId xmlns:a16="http://schemas.microsoft.com/office/drawing/2014/main" id="{6B2522F7-A602-22A2-39E5-8A2FE154F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399" y="1697743"/>
            <a:ext cx="11049001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Polymers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similar in structure to a long straight chain which identical links connected to each other.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polymers have high melting points and are of higher density.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High density polyethylene (HDPE).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19B3C4-DA07-3097-32BC-4911BE31D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038600"/>
            <a:ext cx="42608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Branched Chain Polymers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C0FECC3-6B05-1C17-6A19-AAC40731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4" y="4521608"/>
            <a:ext cx="10363200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Branched Chain Polymers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made of branching of linear chains of monomers.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have low melting points and low densities.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Low-density polyethylene (LDPE) used in plastic bags etc.</a:t>
            </a:r>
          </a:p>
        </p:txBody>
      </p:sp>
      <p:pic>
        <p:nvPicPr>
          <p:cNvPr id="31751" name="Picture 7" descr="Image result for classification of polymers based on structure">
            <a:extLst>
              <a:ext uri="{FF2B5EF4-FFF2-40B4-BE49-F238E27FC236}">
                <a16:creationId xmlns:a16="http://schemas.microsoft.com/office/drawing/2014/main" id="{172B5D5E-B5C9-4111-862C-C8201DE3D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23055" r="25856" b="63707"/>
          <a:stretch>
            <a:fillRect/>
          </a:stretch>
        </p:blipFill>
        <p:spPr bwMode="auto">
          <a:xfrm>
            <a:off x="6553200" y="3449248"/>
            <a:ext cx="3917948" cy="589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Image result for classification of polymers based on structure">
            <a:extLst>
              <a:ext uri="{FF2B5EF4-FFF2-40B4-BE49-F238E27FC236}">
                <a16:creationId xmlns:a16="http://schemas.microsoft.com/office/drawing/2014/main" id="{B292B9D3-01C7-4CB8-9A5D-01B54D9CC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 t="55103" r="11217" b="36835"/>
          <a:stretch>
            <a:fillRect/>
          </a:stretch>
        </p:blipFill>
        <p:spPr bwMode="auto">
          <a:xfrm>
            <a:off x="4343400" y="6015857"/>
            <a:ext cx="3048000" cy="84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034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0C000-5C0B-6AB5-F317-0985A40F8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381BA1C-F544-4E68-F781-39C93D2FF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3F04EC-02A9-918E-7C7F-8E4B0C7FF1E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A29C965B-8E34-4511-C839-428FF3A33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5067A66-4CE0-0318-DBF4-77B140D5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658539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Classification Based on Polymer Architectures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965A2-5C58-B7B1-84EC-C6189BE62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72633"/>
            <a:ext cx="93726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 Cross-linked Polymers/Network Polymers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DC1BD6-907D-4F53-927B-8580E2E26829}"/>
              </a:ext>
            </a:extLst>
          </p:cNvPr>
          <p:cNvSpPr txBox="1"/>
          <p:nvPr/>
        </p:nvSpPr>
        <p:spPr>
          <a:xfrm>
            <a:off x="1081087" y="3221743"/>
            <a:ext cx="10729913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crosslink is a bond between two polymer chains.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crosslinks can be either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ionic bonds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covalent bonds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crosslinks can be formed either </a:t>
            </a:r>
            <a:r>
              <a:rPr 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process of </a:t>
            </a:r>
            <a:r>
              <a:rPr 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polymerization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Crosslinks can be formed from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crosslinking reagents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2776" name="Rectangle 12">
            <a:extLst>
              <a:ext uri="{FF2B5EF4-FFF2-40B4-BE49-F238E27FC236}">
                <a16:creationId xmlns:a16="http://schemas.microsoft.com/office/drawing/2014/main" id="{E19A046D-FCEA-4AD7-BD06-27CDB7D77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087" y="1778408"/>
            <a:ext cx="10729913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Cross-linked Polymers/Network Polymers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formed by tri-functional monomers or more with a strong covalent bond between the various linear polymer chains.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polymers are brittle and hard.</a:t>
            </a:r>
          </a:p>
        </p:txBody>
      </p:sp>
      <p:pic>
        <p:nvPicPr>
          <p:cNvPr id="32771" name="object 6">
            <a:extLst>
              <a:ext uri="{FF2B5EF4-FFF2-40B4-BE49-F238E27FC236}">
                <a16:creationId xmlns:a16="http://schemas.microsoft.com/office/drawing/2014/main" id="{DB24AF1E-1512-4921-AA83-F9B4518D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204478"/>
            <a:ext cx="3712078" cy="159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object 7">
            <a:extLst>
              <a:ext uri="{FF2B5EF4-FFF2-40B4-BE49-F238E27FC236}">
                <a16:creationId xmlns:a16="http://schemas.microsoft.com/office/drawing/2014/main" id="{87AD15BF-E47E-4E98-9B03-D53DD85779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t="9336" b="16005"/>
          <a:stretch>
            <a:fillRect/>
          </a:stretch>
        </p:blipFill>
        <p:spPr bwMode="auto">
          <a:xfrm>
            <a:off x="2448372" y="5347419"/>
            <a:ext cx="3449427" cy="131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466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A4EFB-E655-291F-44F5-9BF6B2453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AD7DAE4-244B-5D1C-C125-20AEC892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C2AE68-C0F2-468E-920F-5D2B72FEA47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F1F9063-DA8E-AEE3-EC4E-F3980249A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ACB1BD5-7D01-2AF6-7768-B54E51918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658539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Classification Based on Polymer Architectures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397859-06F5-D387-E6FC-2C64C392B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72633"/>
            <a:ext cx="93726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6075" indent="-3460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 Cross-linked Polymers/Network Polymers</a:t>
            </a:r>
          </a:p>
        </p:txBody>
      </p:sp>
      <p:sp>
        <p:nvSpPr>
          <p:cNvPr id="32776" name="Rectangle 12">
            <a:extLst>
              <a:ext uri="{FF2B5EF4-FFF2-40B4-BE49-F238E27FC236}">
                <a16:creationId xmlns:a16="http://schemas.microsoft.com/office/drawing/2014/main" id="{3C7A7EE1-3D19-D294-5A58-C0DF6D69A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087" y="1752600"/>
            <a:ext cx="10882313" cy="23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6875" indent="-3968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example of crosslinked polymers is the </a:t>
            </a: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vulcanized rubber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natural rubber is </a:t>
            </a: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enough stiff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rigid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rubber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vulcanized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heated with </a:t>
            </a: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altLang="en-US" sz="20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 molecules form covalent bonds </a:t>
            </a:r>
            <a:r>
              <a:rPr lang="en-US" altLang="en-US" sz="20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rubber polymer chains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connecting the chains with each other.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makes rubber a </a:t>
            </a:r>
            <a:r>
              <a:rPr lang="en-US" altLang="en-US" sz="20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stiff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rigid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and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durable.</a:t>
            </a:r>
            <a:endParaRPr lang="en-US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5" name="Picture 2" descr="Difference Between Linear and Crosslinked Polymer ">
            <a:extLst>
              <a:ext uri="{FF2B5EF4-FFF2-40B4-BE49-F238E27FC236}">
                <a16:creationId xmlns:a16="http://schemas.microsoft.com/office/drawing/2014/main" id="{53FB82A7-E9D1-41F3-8DDE-73A986903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555" y="4088554"/>
            <a:ext cx="2671496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6">
            <a:extLst>
              <a:ext uri="{FF2B5EF4-FFF2-40B4-BE49-F238E27FC236}">
                <a16:creationId xmlns:a16="http://schemas.microsoft.com/office/drawing/2014/main" id="{1FBC0257-0799-497E-A5E6-FEC8AEFE9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616" y="6438900"/>
            <a:ext cx="25187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Vulcanization of Rubber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7" name="Rectangle 7">
            <a:extLst>
              <a:ext uri="{FF2B5EF4-FFF2-40B4-BE49-F238E27FC236}">
                <a16:creationId xmlns:a16="http://schemas.microsoft.com/office/drawing/2014/main" id="{DEE98337-0806-407C-BF38-E92C19458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0582" y="6424139"/>
            <a:ext cx="4883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>
                <a:hlinkClick r:id="rId4"/>
              </a:rPr>
              <a:t>https://www.youtube.com/watch?v=sFjGQxUTVJE</a:t>
            </a:r>
            <a:endParaRPr lang="en-GB" altLang="en-US"/>
          </a:p>
        </p:txBody>
      </p:sp>
      <p:sp>
        <p:nvSpPr>
          <p:cNvPr id="9" name="Arrow: Curved Right 8">
            <a:extLst>
              <a:ext uri="{FF2B5EF4-FFF2-40B4-BE49-F238E27FC236}">
                <a16:creationId xmlns:a16="http://schemas.microsoft.com/office/drawing/2014/main" id="{9EC09878-D17B-4A79-859E-398ACF813D1E}"/>
              </a:ext>
            </a:extLst>
          </p:cNvPr>
          <p:cNvSpPr/>
          <p:nvPr/>
        </p:nvSpPr>
        <p:spPr>
          <a:xfrm rot="1703009">
            <a:off x="7758907" y="4685827"/>
            <a:ext cx="523875" cy="1528762"/>
          </a:xfrm>
          <a:prstGeom prst="curvedRightArrow">
            <a:avLst/>
          </a:prstGeom>
          <a:solidFill>
            <a:schemeClr val="accent2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3799" name="Rectangle 9">
            <a:extLst>
              <a:ext uri="{FF2B5EF4-FFF2-40B4-BE49-F238E27FC236}">
                <a16:creationId xmlns:a16="http://schemas.microsoft.com/office/drawing/2014/main" id="{23EDA8F4-3F29-4766-8C6D-B115EC206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2432" y="4273077"/>
            <a:ext cx="369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i="1">
                <a:cs typeface="Times New Roman" panose="02020603050405020304" pitchFamily="18" charset="0"/>
              </a:rPr>
              <a:t>Video about </a:t>
            </a:r>
            <a:r>
              <a:rPr lang="en-US" altLang="en-US" b="1" i="1">
                <a:solidFill>
                  <a:srgbClr val="CC3300"/>
                </a:solidFill>
                <a:cs typeface="Times New Roman" panose="02020603050405020304" pitchFamily="18" charset="0"/>
              </a:rPr>
              <a:t>Vulcanization of Rubber</a:t>
            </a:r>
            <a:endParaRPr lang="en-US" altLang="en-US">
              <a:solidFill>
                <a:srgbClr val="CC33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034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2165-24FE-2997-0233-F77FAE928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9" descr="Related image">
            <a:extLst>
              <a:ext uri="{FF2B5EF4-FFF2-40B4-BE49-F238E27FC236}">
                <a16:creationId xmlns:a16="http://schemas.microsoft.com/office/drawing/2014/main" id="{ACBE7D89-D8C8-4E8A-A785-0F8DD3720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1" t="31583" r="3197" b="5257"/>
          <a:stretch>
            <a:fillRect/>
          </a:stretch>
        </p:blipFill>
        <p:spPr bwMode="auto">
          <a:xfrm>
            <a:off x="9607550" y="4500885"/>
            <a:ext cx="2157905" cy="207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37B8447-5068-3348-ECCB-9F006A26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7892C4-518D-AD2F-C76B-EF8985B5E01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9E63ABD3-1AF8-BFBA-8BAD-F3659B47B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0799ABB-40DA-4537-BA85-0B7DBE811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Classification of Polymers Based on Thermal Response</a:t>
            </a:r>
          </a:p>
        </p:txBody>
      </p:sp>
      <p:pic>
        <p:nvPicPr>
          <p:cNvPr id="15365" name="Picture 11" descr="Image result for Thermoplastics heating">
            <a:extLst>
              <a:ext uri="{FF2B5EF4-FFF2-40B4-BE49-F238E27FC236}">
                <a16:creationId xmlns:a16="http://schemas.microsoft.com/office/drawing/2014/main" id="{117F3868-C9A2-4103-9796-7372BFD54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2" y="4918075"/>
            <a:ext cx="2878138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2" name="Group 2">
            <a:extLst>
              <a:ext uri="{FF2B5EF4-FFF2-40B4-BE49-F238E27FC236}">
                <a16:creationId xmlns:a16="http://schemas.microsoft.com/office/drawing/2014/main" id="{E8BCB705-E6DB-4EDE-85FB-8B877EE0D627}"/>
              </a:ext>
            </a:extLst>
          </p:cNvPr>
          <p:cNvGrpSpPr>
            <a:grpSpLocks/>
          </p:cNvGrpSpPr>
          <p:nvPr/>
        </p:nvGrpSpPr>
        <p:grpSpPr bwMode="auto">
          <a:xfrm>
            <a:off x="2609850" y="1216347"/>
            <a:ext cx="6972300" cy="3867150"/>
            <a:chOff x="2133600" y="1117018"/>
            <a:chExt cx="8305800" cy="4597982"/>
          </a:xfrm>
        </p:grpSpPr>
        <p:pic>
          <p:nvPicPr>
            <p:cNvPr id="34826" name="Picture 7" descr="Image result for classification of polymers based on molecular forces">
              <a:extLst>
                <a:ext uri="{FF2B5EF4-FFF2-40B4-BE49-F238E27FC236}">
                  <a16:creationId xmlns:a16="http://schemas.microsoft.com/office/drawing/2014/main" id="{37703C70-705A-4262-A782-E72C805E20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" r="900" b="3542"/>
            <a:stretch>
              <a:fillRect/>
            </a:stretch>
          </p:blipFill>
          <p:spPr bwMode="auto">
            <a:xfrm>
              <a:off x="2133600" y="1117018"/>
              <a:ext cx="8305800" cy="4597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06847BA-AA85-4035-B2F0-8C824FFEDEED}"/>
                </a:ext>
              </a:extLst>
            </p:cNvPr>
            <p:cNvSpPr/>
            <p:nvPr/>
          </p:nvSpPr>
          <p:spPr>
            <a:xfrm>
              <a:off x="5257731" y="1371833"/>
              <a:ext cx="1675533" cy="12948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FC79477-3694-488D-91AF-F7124D633D2C}"/>
              </a:ext>
            </a:extLst>
          </p:cNvPr>
          <p:cNvSpPr/>
          <p:nvPr/>
        </p:nvSpPr>
        <p:spPr>
          <a:xfrm>
            <a:off x="646112" y="3300735"/>
            <a:ext cx="1981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Polystyrene,</a:t>
            </a:r>
          </a:p>
          <a:p>
            <a:pPr marL="285750" indent="-285750" algn="just">
              <a:buFontTx/>
              <a:buChar char="-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polyethylene,</a:t>
            </a:r>
          </a:p>
          <a:p>
            <a:pPr marL="285750" indent="-285750" algn="just">
              <a:buFontTx/>
              <a:buChar char="-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polypropylene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69B7E-BFBD-4CD7-B0CC-03636E82F2ED}"/>
              </a:ext>
            </a:extLst>
          </p:cNvPr>
          <p:cNvSpPr/>
          <p:nvPr/>
        </p:nvSpPr>
        <p:spPr>
          <a:xfrm>
            <a:off x="9644062" y="3467422"/>
            <a:ext cx="1411288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Fiberglas,</a:t>
            </a:r>
          </a:p>
          <a:p>
            <a:pPr marL="285750" indent="-285750" algn="just">
              <a:buFontTx/>
              <a:buChar char="-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melamine</a:t>
            </a:r>
          </a:p>
        </p:txBody>
      </p:sp>
    </p:spTree>
    <p:extLst>
      <p:ext uri="{BB962C8B-B14F-4D97-AF65-F5344CB8AC3E}">
        <p14:creationId xmlns:p14="http://schemas.microsoft.com/office/powerpoint/2010/main" val="1616636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BCBA-5D67-1EB3-2E03-70AAF2932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1D4F37E1-AB67-FED9-AE98-64DF89498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4B401C-50EB-2298-7373-30B9605EE7D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5E2C6DC-4266-4503-D75A-8A288B265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98B3C07-2CE6-8982-8084-EC3AF6D43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Classification of Polymers Based on Molecular Forces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C7F246-5AAA-449E-A75C-2D7DE2511481}"/>
              </a:ext>
            </a:extLst>
          </p:cNvPr>
          <p:cNvSpPr/>
          <p:nvPr/>
        </p:nvSpPr>
        <p:spPr>
          <a:xfrm>
            <a:off x="530225" y="1321208"/>
            <a:ext cx="10744200" cy="1421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Intramolecular forces</a:t>
            </a:r>
            <a:r>
              <a:rPr lang="en-GB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 forces that hold atoms together within a molecule. </a:t>
            </a:r>
          </a:p>
          <a:p>
            <a:pPr marL="346075" algn="just">
              <a:lnSpc>
                <a:spcPct val="150000"/>
              </a:lnSpc>
              <a:defRPr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polymers, strong covalent bonds join atoms to each other in individual polymer molecules.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Intermolecular for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</a:t>
            </a:r>
            <a:r>
              <a:rPr lang="en-GB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(between the molecules) attract polymer molecules towards each other.</a:t>
            </a:r>
          </a:p>
        </p:txBody>
      </p:sp>
      <p:grpSp>
        <p:nvGrpSpPr>
          <p:cNvPr id="37894" name="Group 11">
            <a:extLst>
              <a:ext uri="{FF2B5EF4-FFF2-40B4-BE49-F238E27FC236}">
                <a16:creationId xmlns:a16="http://schemas.microsoft.com/office/drawing/2014/main" id="{FE495FFF-429C-4C18-B0D3-94835421E7BF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2982913"/>
            <a:ext cx="6073775" cy="3133725"/>
            <a:chOff x="2243137" y="875557"/>
            <a:chExt cx="8128000" cy="5418666"/>
          </a:xfrm>
        </p:grpSpPr>
        <p:graphicFrame>
          <p:nvGraphicFramePr>
            <p:cNvPr id="13" name="Diagram 12">
              <a:extLst>
                <a:ext uri="{FF2B5EF4-FFF2-40B4-BE49-F238E27FC236}">
                  <a16:creationId xmlns:a16="http://schemas.microsoft.com/office/drawing/2014/main" id="{9C8FAA7C-9A3D-4E04-BAC8-085EF733FC7B}"/>
                </a:ext>
              </a:extLst>
            </p:cNvPr>
            <p:cNvGraphicFramePr/>
            <p:nvPr/>
          </p:nvGraphicFramePr>
          <p:xfrm>
            <a:off x="2243137" y="875557"/>
            <a:ext cx="8128000" cy="54186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58EF3D-8F99-455F-A900-F390B4710284}"/>
                </a:ext>
              </a:extLst>
            </p:cNvPr>
            <p:cNvSpPr txBox="1"/>
            <p:nvPr/>
          </p:nvSpPr>
          <p:spPr>
            <a:xfrm>
              <a:off x="2290724" y="952418"/>
              <a:ext cx="913497" cy="11617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GB" sz="2800" dirty="0">
                  <a:solidFill>
                    <a:srgbClr val="FF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725E23-106B-4DD7-BEE3-E9086C8808B1}"/>
                </a:ext>
              </a:extLst>
            </p:cNvPr>
            <p:cNvSpPr txBox="1"/>
            <p:nvPr/>
          </p:nvSpPr>
          <p:spPr>
            <a:xfrm>
              <a:off x="2699886" y="2096577"/>
              <a:ext cx="915621" cy="14481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GB" sz="3600" dirty="0">
                  <a:solidFill>
                    <a:srgbClr val="8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BB144B-255A-4F50-A1B3-F9B3B8044C5B}"/>
                </a:ext>
              </a:extLst>
            </p:cNvPr>
            <p:cNvSpPr txBox="1"/>
            <p:nvPr/>
          </p:nvSpPr>
          <p:spPr>
            <a:xfrm>
              <a:off x="2623832" y="3373524"/>
              <a:ext cx="915621" cy="14481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GB" sz="36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21DF63-90CD-4BFE-B4A7-4D393E314BE2}"/>
                </a:ext>
              </a:extLst>
            </p:cNvPr>
            <p:cNvSpPr txBox="1"/>
            <p:nvPr/>
          </p:nvSpPr>
          <p:spPr>
            <a:xfrm>
              <a:off x="2243137" y="4630967"/>
              <a:ext cx="913497" cy="14481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GB" sz="36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37895" name="Group 17">
            <a:extLst>
              <a:ext uri="{FF2B5EF4-FFF2-40B4-BE49-F238E27FC236}">
                <a16:creationId xmlns:a16="http://schemas.microsoft.com/office/drawing/2014/main" id="{C321B923-EAAD-4E2E-AEFB-756DF99B5D28}"/>
              </a:ext>
            </a:extLst>
          </p:cNvPr>
          <p:cNvGrpSpPr>
            <a:grpSpLocks/>
          </p:cNvGrpSpPr>
          <p:nvPr/>
        </p:nvGrpSpPr>
        <p:grpSpPr bwMode="auto">
          <a:xfrm>
            <a:off x="1181100" y="3243263"/>
            <a:ext cx="3048000" cy="2698752"/>
            <a:chOff x="3718078" y="3364637"/>
            <a:chExt cx="2141183" cy="300306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FAA6985-D736-4B42-9C06-E43B80C9F192}"/>
                </a:ext>
              </a:extLst>
            </p:cNvPr>
            <p:cNvSpPr/>
            <p:nvPr/>
          </p:nvSpPr>
          <p:spPr>
            <a:xfrm>
              <a:off x="3718078" y="3364637"/>
              <a:ext cx="2141183" cy="3003067"/>
            </a:xfrm>
            <a:prstGeom prst="ellipse">
              <a:avLst/>
            </a:prstGeom>
            <a:noFill/>
            <a:ln w="28575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en-GB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964865-C216-49B6-A73C-6493DF995783}"/>
                </a:ext>
              </a:extLst>
            </p:cNvPr>
            <p:cNvSpPr txBox="1"/>
            <p:nvPr/>
          </p:nvSpPr>
          <p:spPr>
            <a:xfrm>
              <a:off x="4083616" y="3921992"/>
              <a:ext cx="1775645" cy="19831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Four types of</a:t>
              </a:r>
            </a:p>
            <a:p>
              <a:pPr>
                <a:defRPr/>
              </a:pPr>
              <a:r>
                <a: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Polymers</a:t>
              </a:r>
            </a:p>
            <a:p>
              <a:pPr>
                <a:defRPr/>
              </a:pPr>
              <a:r>
                <a: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 which classified </a:t>
              </a:r>
            </a:p>
            <a:p>
              <a:pPr>
                <a:defRPr/>
              </a:pPr>
              <a:r>
                <a: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On:</a:t>
              </a:r>
            </a:p>
            <a:p>
              <a:pPr>
                <a:defRPr/>
              </a:pPr>
              <a:r>
                <a:rPr lang="en-GB" sz="2000" b="1" dirty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Molecular  Forces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4361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2F6BE-BFFB-8875-3BA2-6AC29F0B8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3443094-0604-884B-A2F3-97E4B5702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3D0EDC-3E0C-A1D5-3C26-DD814E54C65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F4569A01-B07E-8B30-6F33-904293027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B4CBF47-DC88-2DF8-D290-3F997EC7B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Classification of Polymers Based on Molecular Forces</a:t>
            </a:r>
          </a:p>
        </p:txBody>
      </p:sp>
      <p:sp>
        <p:nvSpPr>
          <p:cNvPr id="38914" name="TextBox 5">
            <a:extLst>
              <a:ext uri="{FF2B5EF4-FFF2-40B4-BE49-F238E27FC236}">
                <a16:creationId xmlns:a16="http://schemas.microsoft.com/office/drawing/2014/main" id="{0878931E-5D45-47DE-BB82-5E277BE3F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1773943"/>
            <a:ext cx="8558568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Elastomers are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rubber-like solid polymers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that are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elastic in nature 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i.e., the polymer can be easily stretched by applying a little force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have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 intermolecular forces between the chains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allowing polymer to be stretched.</a:t>
            </a:r>
          </a:p>
        </p:txBody>
      </p:sp>
      <p:pic>
        <p:nvPicPr>
          <p:cNvPr id="38915" name="Picture 2" descr="صورة ذات صلة">
            <a:extLst>
              <a:ext uri="{FF2B5EF4-FFF2-40B4-BE49-F238E27FC236}">
                <a16:creationId xmlns:a16="http://schemas.microsoft.com/office/drawing/2014/main" id="{C19AE497-D28E-4A58-B65E-C8E016E35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9" b="11533"/>
          <a:stretch>
            <a:fillRect/>
          </a:stretch>
        </p:blipFill>
        <p:spPr bwMode="auto">
          <a:xfrm>
            <a:off x="9693217" y="4094284"/>
            <a:ext cx="2084552" cy="169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Rectangle 9">
            <a:extLst>
              <a:ext uri="{FF2B5EF4-FFF2-40B4-BE49-F238E27FC236}">
                <a16:creationId xmlns:a16="http://schemas.microsoft.com/office/drawing/2014/main" id="{58957F4C-D8C8-435A-8016-225ED4DCD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9099" y="5710021"/>
            <a:ext cx="1544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 bands </a:t>
            </a:r>
          </a:p>
          <a:p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hair bands)</a:t>
            </a:r>
          </a:p>
        </p:txBody>
      </p:sp>
      <p:pic>
        <p:nvPicPr>
          <p:cNvPr id="38917" name="object 3">
            <a:extLst>
              <a:ext uri="{FF2B5EF4-FFF2-40B4-BE49-F238E27FC236}">
                <a16:creationId xmlns:a16="http://schemas.microsoft.com/office/drawing/2014/main" id="{229C124C-A477-4909-AAAC-735FBA7FF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r="7336" b="24965"/>
          <a:stretch>
            <a:fillRect/>
          </a:stretch>
        </p:blipFill>
        <p:spPr bwMode="auto">
          <a:xfrm>
            <a:off x="9680420" y="1556933"/>
            <a:ext cx="2481369" cy="179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TextBox 14">
            <a:extLst>
              <a:ext uri="{FF2B5EF4-FFF2-40B4-BE49-F238E27FC236}">
                <a16:creationId xmlns:a16="http://schemas.microsoft.com/office/drawing/2014/main" id="{D5DBEB9F-9292-4244-B4AA-3E39B47B2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107124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Elastomers</a:t>
            </a:r>
            <a:endParaRPr lang="en-GB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F6D5EB-AEBD-4CEB-A368-BEE7B8267A07}"/>
              </a:ext>
            </a:extLst>
          </p:cNvPr>
          <p:cNvSpPr txBox="1"/>
          <p:nvPr/>
        </p:nvSpPr>
        <p:spPr>
          <a:xfrm>
            <a:off x="795338" y="3722094"/>
            <a:ext cx="8558568" cy="2345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GB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Rubber bands (or hair bands). 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Applying a little stress elongates the band and by removing that stress the rubber band taking up its original form. 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happens as we introduce crosslinks between the polymer chains which help it in retracting to its original position and taking its original form. </a:t>
            </a:r>
          </a:p>
        </p:txBody>
      </p:sp>
    </p:spTree>
    <p:extLst>
      <p:ext uri="{BB962C8B-B14F-4D97-AF65-F5344CB8AC3E}">
        <p14:creationId xmlns:p14="http://schemas.microsoft.com/office/powerpoint/2010/main" val="488962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92FBF-72F0-8917-7693-FE6BF8C9F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EC265309-7719-0B4C-C63D-7E83CB1E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1A0B80-AAEA-19FA-3EAC-4CDD7CBCD9C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02C7756-1FCE-01ED-8E91-9342D9137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07A00BE-583A-A0CC-8B87-7BEAD3F19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Classification of Polymers Based on Molecular Forces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A006DA0A-22F6-964A-52B0-B9C3577FA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107124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 Fibres</a:t>
            </a:r>
          </a:p>
        </p:txBody>
      </p:sp>
      <p:sp>
        <p:nvSpPr>
          <p:cNvPr id="39938" name="TextBox 5">
            <a:extLst>
              <a:ext uri="{FF2B5EF4-FFF2-40B4-BE49-F238E27FC236}">
                <a16:creationId xmlns:a16="http://schemas.microsoft.com/office/drawing/2014/main" id="{37BDDD5F-CC71-4D04-B3C7-C4BC2A61E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41" y="1688813"/>
            <a:ext cx="7278159" cy="280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a </a:t>
            </a:r>
            <a:r>
              <a:rPr lang="en-GB" altLang="en-US" sz="20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thread like in nature and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easily be </a:t>
            </a:r>
            <a:r>
              <a:rPr lang="en-GB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woven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have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intermolecular forces 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the chains giving them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elasticity 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tensile strength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intermolecular forces may be </a:t>
            </a:r>
            <a:r>
              <a:rPr lang="en-GB" alt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bonds 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GB" alt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dipole-dipole interaction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Fibres have </a:t>
            </a:r>
            <a:r>
              <a:rPr lang="en-GB" altLang="en-US" sz="20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sharp 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altLang="en-US" sz="20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high melting points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9939" name="object 4">
            <a:extLst>
              <a:ext uri="{FF2B5EF4-FFF2-40B4-BE49-F238E27FC236}">
                <a16:creationId xmlns:a16="http://schemas.microsoft.com/office/drawing/2014/main" id="{47EE8501-6E5E-492A-8374-6FEBC5454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6" y="5082029"/>
            <a:ext cx="5729116" cy="1715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Box 10">
            <a:extLst>
              <a:ext uri="{FF2B5EF4-FFF2-40B4-BE49-F238E27FC236}">
                <a16:creationId xmlns:a16="http://schemas.microsoft.com/office/drawing/2014/main" id="{D5806C0F-50BF-4566-8BCF-3FF352749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41" y="4530537"/>
            <a:ext cx="1000252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GB" altLang="en-US" sz="2000" dirty="0">
                <a:solidFill>
                  <a:srgbClr val="66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Nylon-66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is used in </a:t>
            </a:r>
            <a:r>
              <a:rPr lang="en-GB" altLang="en-US" sz="2000" dirty="0">
                <a:solidFill>
                  <a:srgbClr val="66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carpets</a:t>
            </a:r>
            <a:r>
              <a:rPr lang="en-GB" altLang="en-US" sz="2000" dirty="0">
                <a:solidFill>
                  <a:srgbClr val="0B0B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altLang="en-US" sz="2000" dirty="0">
                <a:solidFill>
                  <a:srgbClr val="66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apparels</a:t>
            </a:r>
            <a:endParaRPr lang="en-GB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Image result for intermolecular forces in polyester">
            <a:extLst>
              <a:ext uri="{FF2B5EF4-FFF2-40B4-BE49-F238E27FC236}">
                <a16:creationId xmlns:a16="http://schemas.microsoft.com/office/drawing/2014/main" id="{5B7D6E1F-1836-435B-B5F7-5BB719922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2" t="29301" r="45328" b="24380"/>
          <a:stretch>
            <a:fillRect/>
          </a:stretch>
        </p:blipFill>
        <p:spPr bwMode="auto">
          <a:xfrm>
            <a:off x="8331200" y="1545398"/>
            <a:ext cx="386080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438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62ADD-9E3D-17C4-E18D-7D2B8D351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D7C06E3-E600-616A-2407-1FD23D507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84BDCE-DA3B-EEB0-17A4-3AB3CEDAC43C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FA20D8FD-DF99-A3D0-8CD3-0A114A28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4CC27EB-4517-6556-E1C2-DE80DFC66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Classification of Polymers Based on Molecular Forces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51BCF189-C3E7-6D4E-47CF-1172C76F0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107124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 Thermoplastics</a:t>
            </a:r>
          </a:p>
        </p:txBody>
      </p:sp>
      <p:sp>
        <p:nvSpPr>
          <p:cNvPr id="40962" name="TextBox 5">
            <a:extLst>
              <a:ext uri="{FF2B5EF4-FFF2-40B4-BE49-F238E27FC236}">
                <a16:creationId xmlns:a16="http://schemas.microsoft.com/office/drawing/2014/main" id="{AAB777E2-A23D-4A40-AAF2-A90213C09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1765013"/>
            <a:ext cx="10941050" cy="280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Thermoplastic polymers are long-chain polymers in which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intermolecular forces 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alt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der Waal’s forces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hold the polymer chains together.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polymers when heated are softened (thick fluid like) and hardened when they are allowed to cool down, forming a hard mass.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contain any crosslinked bonds 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easily be shaped by heating and using moulds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Polystyrene and PVC (which is used in making pipes).</a:t>
            </a:r>
          </a:p>
        </p:txBody>
      </p:sp>
      <p:pic>
        <p:nvPicPr>
          <p:cNvPr id="40963" name="object 4">
            <a:extLst>
              <a:ext uri="{FF2B5EF4-FFF2-40B4-BE49-F238E27FC236}">
                <a16:creationId xmlns:a16="http://schemas.microsoft.com/office/drawing/2014/main" id="{5BE13128-8172-4C82-90BD-E052B45D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760" y="4661365"/>
            <a:ext cx="2787650" cy="194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object 5">
            <a:extLst>
              <a:ext uri="{FF2B5EF4-FFF2-40B4-BE49-F238E27FC236}">
                <a16:creationId xmlns:a16="http://schemas.microsoft.com/office/drawing/2014/main" id="{792A9964-7B54-4325-9587-CC9E4594D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160" y="4621182"/>
            <a:ext cx="4616450" cy="198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897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A5722-8FE6-2F50-D835-21CEB83E0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E9CEF93D-408F-8A39-1A53-DB958B88C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DCC342-795A-5DDE-0DEF-309BE76E68A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245A4AD-2B4B-461A-0E20-A32CDD0C0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Brief Historical Introduction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F31F3B7-03F8-4B45-817B-9CC89CE2E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87845"/>
            <a:ext cx="11509904" cy="152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Emil Fischer and his coworkers (1900)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studied many natural polymers, such as rubber, starch, polypeptides, cellulose, and lignin.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work probably entitles him to be called the </a:t>
            </a:r>
            <a:r>
              <a:rPr lang="en-US" alt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spiritual father of polymer chemistry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504FAE9A-2AA9-4AAC-593E-360CEB8FD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67448"/>
            <a:ext cx="6629400" cy="475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 Baekeland (1907) 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Bakelite;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first synthetic plastic is fabricated by Leo Baekeland.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Bakelite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heat-resistant, thermosetting, chemically stable resin (polyoxybenzylmethylenglycolanhydride, the first plastic).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formed by combining phenol and formaldehyde.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Radios, telephones and electrical insulators were made of Bakelite in the past due to its insulating and heat-resistant properties. </a:t>
            </a:r>
          </a:p>
        </p:txBody>
      </p:sp>
      <p:pic>
        <p:nvPicPr>
          <p:cNvPr id="12293" name="Picture 8">
            <a:extLst>
              <a:ext uri="{FF2B5EF4-FFF2-40B4-BE49-F238E27FC236}">
                <a16:creationId xmlns:a16="http://schemas.microsoft.com/office/drawing/2014/main" id="{AA529C06-FA27-4B57-A03B-EFFE1BC54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278" y="2340433"/>
            <a:ext cx="4800243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>
            <a:extLst>
              <a:ext uri="{FF2B5EF4-FFF2-40B4-BE49-F238E27FC236}">
                <a16:creationId xmlns:a16="http://schemas.microsoft.com/office/drawing/2014/main" id="{54852187-4478-409C-92C6-46457BA3B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160" y="5643639"/>
            <a:ext cx="1432454" cy="113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6">
            <a:extLst>
              <a:ext uri="{FF2B5EF4-FFF2-40B4-BE49-F238E27FC236}">
                <a16:creationId xmlns:a16="http://schemas.microsoft.com/office/drawing/2014/main" id="{208B3755-6AC7-4411-9105-C76D2B8D4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5901953"/>
            <a:ext cx="1346729" cy="87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169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2A3A0-9FA2-05A8-A06B-C98C4EDF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E50B054-7B53-E0EC-534B-FA71FF908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8E5B5C-6F64-3778-34A8-A7C3170C7BC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9CFED57-6048-EE1B-DE4C-D97171037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FECF6CF-7124-DE0F-9ACF-EF4EDCC4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727628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Classification of Polymers Based on Molecular Forces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A18DD890-D2EA-C39F-9652-93FEF65D2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107124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(iv) Thermosetting</a:t>
            </a:r>
          </a:p>
        </p:txBody>
      </p:sp>
      <p:sp>
        <p:nvSpPr>
          <p:cNvPr id="41986" name="TextBox 5">
            <a:extLst>
              <a:ext uri="{FF2B5EF4-FFF2-40B4-BE49-F238E27FC236}">
                <a16:creationId xmlns:a16="http://schemas.microsoft.com/office/drawing/2014/main" id="{DC66B5B6-FDFD-450F-ADC4-BBD4FEB47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1769478"/>
            <a:ext cx="10864850" cy="23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Thermosetting plastics are polymers which are semi-fluid in nature with low molecular masses.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heated, </a:t>
            </a:r>
            <a:r>
              <a:rPr lang="en-GB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start cross-linking 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polymer chains, hence becoming </a:t>
            </a:r>
            <a:r>
              <a:rPr lang="en-GB" alt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alt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infusible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form a three-dimensional structure on the application of heat.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is irreversible in nature.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Bakelite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is used in making electrical insulation.</a:t>
            </a:r>
          </a:p>
        </p:txBody>
      </p:sp>
      <p:grpSp>
        <p:nvGrpSpPr>
          <p:cNvPr id="41987" name="object 4">
            <a:extLst>
              <a:ext uri="{FF2B5EF4-FFF2-40B4-BE49-F238E27FC236}">
                <a16:creationId xmlns:a16="http://schemas.microsoft.com/office/drawing/2014/main" id="{07E48E53-2F86-4736-BEAF-AC228C62DF4B}"/>
              </a:ext>
            </a:extLst>
          </p:cNvPr>
          <p:cNvGrpSpPr>
            <a:grpSpLocks/>
          </p:cNvGrpSpPr>
          <p:nvPr/>
        </p:nvGrpSpPr>
        <p:grpSpPr bwMode="auto">
          <a:xfrm>
            <a:off x="1323355" y="4165242"/>
            <a:ext cx="6070600" cy="2498141"/>
            <a:chOff x="384047" y="2886430"/>
            <a:chExt cx="6455410" cy="2919730"/>
          </a:xfrm>
        </p:grpSpPr>
        <p:pic>
          <p:nvPicPr>
            <p:cNvPr id="41997" name="object 5">
              <a:extLst>
                <a:ext uri="{FF2B5EF4-FFF2-40B4-BE49-F238E27FC236}">
                  <a16:creationId xmlns:a16="http://schemas.microsoft.com/office/drawing/2014/main" id="{165501F6-B303-4B49-B320-DDAD83967F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447" y="2907817"/>
              <a:ext cx="3254502" cy="289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8" name="object 6">
              <a:extLst>
                <a:ext uri="{FF2B5EF4-FFF2-40B4-BE49-F238E27FC236}">
                  <a16:creationId xmlns:a16="http://schemas.microsoft.com/office/drawing/2014/main" id="{D0609FD1-7665-4E9D-A334-8BF178D08A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2568" y="3105911"/>
              <a:ext cx="2682240" cy="2319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9" name="object 7">
              <a:extLst>
                <a:ext uri="{FF2B5EF4-FFF2-40B4-BE49-F238E27FC236}">
                  <a16:creationId xmlns:a16="http://schemas.microsoft.com/office/drawing/2014/main" id="{1A186999-5D28-4FBD-90A8-C949DBC48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47" y="2886430"/>
              <a:ext cx="3254502" cy="2919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0" name="object 8">
              <a:extLst>
                <a:ext uri="{FF2B5EF4-FFF2-40B4-BE49-F238E27FC236}">
                  <a16:creationId xmlns:a16="http://schemas.microsoft.com/office/drawing/2014/main" id="{D1152AFB-0F5B-40BA-AEDD-D3DBFF87D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168" y="3124961"/>
              <a:ext cx="2682239" cy="230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01" name="object 9">
              <a:extLst>
                <a:ext uri="{FF2B5EF4-FFF2-40B4-BE49-F238E27FC236}">
                  <a16:creationId xmlns:a16="http://schemas.microsoft.com/office/drawing/2014/main" id="{FC8925B1-2CD9-43F3-98ED-1949D60FF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251" y="4454652"/>
              <a:ext cx="1263650" cy="1233805"/>
            </a:xfrm>
            <a:custGeom>
              <a:avLst/>
              <a:gdLst>
                <a:gd name="T0" fmla="*/ 98935 w 1263650"/>
                <a:gd name="T1" fmla="*/ 68873 h 1233804"/>
                <a:gd name="T2" fmla="*/ 71270 w 1263650"/>
                <a:gd name="T3" fmla="*/ 97215 h 1233804"/>
                <a:gd name="T4" fmla="*/ 1235583 w 1263650"/>
                <a:gd name="T5" fmla="*/ 1233398 h 1233804"/>
                <a:gd name="T6" fmla="*/ 1263269 w 1263650"/>
                <a:gd name="T7" fmla="*/ 1205052 h 1233804"/>
                <a:gd name="T8" fmla="*/ 98935 w 1263650"/>
                <a:gd name="T9" fmla="*/ 68873 h 1233804"/>
                <a:gd name="T10" fmla="*/ 0 w 1263650"/>
                <a:gd name="T11" fmla="*/ 0 h 1233804"/>
                <a:gd name="T12" fmla="*/ 43561 w 1263650"/>
                <a:gd name="T13" fmla="*/ 125603 h 1233804"/>
                <a:gd name="T14" fmla="*/ 71270 w 1263650"/>
                <a:gd name="T15" fmla="*/ 97215 h 1233804"/>
                <a:gd name="T16" fmla="*/ 57023 w 1263650"/>
                <a:gd name="T17" fmla="*/ 83312 h 1233804"/>
                <a:gd name="T18" fmla="*/ 84709 w 1263650"/>
                <a:gd name="T19" fmla="*/ 54991 h 1233804"/>
                <a:gd name="T20" fmla="*/ 112486 w 1263650"/>
                <a:gd name="T21" fmla="*/ 54991 h 1233804"/>
                <a:gd name="T22" fmla="*/ 126619 w 1263650"/>
                <a:gd name="T23" fmla="*/ 40512 h 1233804"/>
                <a:gd name="T24" fmla="*/ 0 w 1263650"/>
                <a:gd name="T25" fmla="*/ 0 h 1233804"/>
                <a:gd name="T26" fmla="*/ 84709 w 1263650"/>
                <a:gd name="T27" fmla="*/ 54991 h 1233804"/>
                <a:gd name="T28" fmla="*/ 57023 w 1263650"/>
                <a:gd name="T29" fmla="*/ 83312 h 1233804"/>
                <a:gd name="T30" fmla="*/ 71270 w 1263650"/>
                <a:gd name="T31" fmla="*/ 97215 h 1233804"/>
                <a:gd name="T32" fmla="*/ 98935 w 1263650"/>
                <a:gd name="T33" fmla="*/ 68873 h 1233804"/>
                <a:gd name="T34" fmla="*/ 84709 w 1263650"/>
                <a:gd name="T35" fmla="*/ 54991 h 1233804"/>
                <a:gd name="T36" fmla="*/ 112486 w 1263650"/>
                <a:gd name="T37" fmla="*/ 54991 h 1233804"/>
                <a:gd name="T38" fmla="*/ 84709 w 1263650"/>
                <a:gd name="T39" fmla="*/ 54991 h 1233804"/>
                <a:gd name="T40" fmla="*/ 98935 w 1263650"/>
                <a:gd name="T41" fmla="*/ 68873 h 1233804"/>
                <a:gd name="T42" fmla="*/ 112486 w 1263650"/>
                <a:gd name="T43" fmla="*/ 54991 h 1233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63650" h="1233804">
                  <a:moveTo>
                    <a:pt x="98935" y="68873"/>
                  </a:moveTo>
                  <a:lnTo>
                    <a:pt x="71270" y="97215"/>
                  </a:lnTo>
                  <a:lnTo>
                    <a:pt x="1235583" y="1233398"/>
                  </a:lnTo>
                  <a:lnTo>
                    <a:pt x="1263269" y="1205052"/>
                  </a:lnTo>
                  <a:lnTo>
                    <a:pt x="98935" y="68873"/>
                  </a:lnTo>
                  <a:close/>
                </a:path>
                <a:path w="1263650" h="1233804">
                  <a:moveTo>
                    <a:pt x="0" y="0"/>
                  </a:moveTo>
                  <a:lnTo>
                    <a:pt x="43561" y="125603"/>
                  </a:lnTo>
                  <a:lnTo>
                    <a:pt x="71270" y="97215"/>
                  </a:lnTo>
                  <a:lnTo>
                    <a:pt x="57023" y="83312"/>
                  </a:lnTo>
                  <a:lnTo>
                    <a:pt x="84709" y="54991"/>
                  </a:lnTo>
                  <a:lnTo>
                    <a:pt x="112486" y="54991"/>
                  </a:lnTo>
                  <a:lnTo>
                    <a:pt x="126619" y="40512"/>
                  </a:lnTo>
                  <a:lnTo>
                    <a:pt x="0" y="0"/>
                  </a:lnTo>
                  <a:close/>
                </a:path>
                <a:path w="1263650" h="1233804">
                  <a:moveTo>
                    <a:pt x="84709" y="54991"/>
                  </a:moveTo>
                  <a:lnTo>
                    <a:pt x="57023" y="83312"/>
                  </a:lnTo>
                  <a:lnTo>
                    <a:pt x="71270" y="97215"/>
                  </a:lnTo>
                  <a:lnTo>
                    <a:pt x="98935" y="68873"/>
                  </a:lnTo>
                  <a:lnTo>
                    <a:pt x="84709" y="54991"/>
                  </a:lnTo>
                  <a:close/>
                </a:path>
                <a:path w="1263650" h="1233804">
                  <a:moveTo>
                    <a:pt x="112486" y="54991"/>
                  </a:moveTo>
                  <a:lnTo>
                    <a:pt x="84709" y="54991"/>
                  </a:lnTo>
                  <a:lnTo>
                    <a:pt x="98935" y="68873"/>
                  </a:lnTo>
                  <a:lnTo>
                    <a:pt x="112486" y="54991"/>
                  </a:lnTo>
                  <a:close/>
                </a:path>
              </a:pathLst>
            </a:custGeom>
            <a:solidFill>
              <a:srgbClr val="8E29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41988" name="object 10">
            <a:extLst>
              <a:ext uri="{FF2B5EF4-FFF2-40B4-BE49-F238E27FC236}">
                <a16:creationId xmlns:a16="http://schemas.microsoft.com/office/drawing/2014/main" id="{AB33415E-AA6F-419E-9F71-E915A5F305BF}"/>
              </a:ext>
            </a:extLst>
          </p:cNvPr>
          <p:cNvGrpSpPr>
            <a:grpSpLocks/>
          </p:cNvGrpSpPr>
          <p:nvPr/>
        </p:nvGrpSpPr>
        <p:grpSpPr bwMode="auto">
          <a:xfrm>
            <a:off x="7393478" y="4123250"/>
            <a:ext cx="3371179" cy="2581690"/>
            <a:chOff x="6891528" y="2907830"/>
            <a:chExt cx="3858260" cy="3023235"/>
          </a:xfrm>
        </p:grpSpPr>
        <p:pic>
          <p:nvPicPr>
            <p:cNvPr id="41994" name="object 11">
              <a:extLst>
                <a:ext uri="{FF2B5EF4-FFF2-40B4-BE49-F238E27FC236}">
                  <a16:creationId xmlns:a16="http://schemas.microsoft.com/office/drawing/2014/main" id="{78BDAC80-2C51-407D-BBCE-00A9D19D96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528" y="2907830"/>
              <a:ext cx="3858005" cy="3022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5" name="object 12">
              <a:extLst>
                <a:ext uri="{FF2B5EF4-FFF2-40B4-BE49-F238E27FC236}">
                  <a16:creationId xmlns:a16="http://schemas.microsoft.com/office/drawing/2014/main" id="{F5EC8087-3C1F-48CF-8E7A-A883F9D285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9648" y="3105911"/>
              <a:ext cx="3285744" cy="2450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6" name="object 13">
              <a:extLst>
                <a:ext uri="{FF2B5EF4-FFF2-40B4-BE49-F238E27FC236}">
                  <a16:creationId xmlns:a16="http://schemas.microsoft.com/office/drawing/2014/main" id="{6895D226-31A8-4EAC-9B27-05EB34F5D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932" y="4683251"/>
              <a:ext cx="831850" cy="1002665"/>
            </a:xfrm>
            <a:custGeom>
              <a:avLst/>
              <a:gdLst>
                <a:gd name="T0" fmla="*/ 740670 w 831850"/>
                <a:gd name="T1" fmla="*/ 79119 h 1002664"/>
                <a:gd name="T2" fmla="*/ 0 w 831850"/>
                <a:gd name="T3" fmla="*/ 977265 h 1002664"/>
                <a:gd name="T4" fmla="*/ 30479 w 831850"/>
                <a:gd name="T5" fmla="*/ 1002474 h 1002664"/>
                <a:gd name="T6" fmla="*/ 771218 w 831850"/>
                <a:gd name="T7" fmla="*/ 104335 h 1002664"/>
                <a:gd name="T8" fmla="*/ 740670 w 831850"/>
                <a:gd name="T9" fmla="*/ 79119 h 1002664"/>
                <a:gd name="T10" fmla="*/ 816813 w 831850"/>
                <a:gd name="T11" fmla="*/ 63881 h 1002664"/>
                <a:gd name="T12" fmla="*/ 753237 w 831850"/>
                <a:gd name="T13" fmla="*/ 63881 h 1002664"/>
                <a:gd name="T14" fmla="*/ 783844 w 831850"/>
                <a:gd name="T15" fmla="*/ 89027 h 1002664"/>
                <a:gd name="T16" fmla="*/ 771218 w 831850"/>
                <a:gd name="T17" fmla="*/ 104335 h 1002664"/>
                <a:gd name="T18" fmla="*/ 801751 w 831850"/>
                <a:gd name="T19" fmla="*/ 129540 h 1002664"/>
                <a:gd name="T20" fmla="*/ 816813 w 831850"/>
                <a:gd name="T21" fmla="*/ 63881 h 1002664"/>
                <a:gd name="T22" fmla="*/ 753237 w 831850"/>
                <a:gd name="T23" fmla="*/ 63881 h 1002664"/>
                <a:gd name="T24" fmla="*/ 740670 w 831850"/>
                <a:gd name="T25" fmla="*/ 79119 h 1002664"/>
                <a:gd name="T26" fmla="*/ 771218 w 831850"/>
                <a:gd name="T27" fmla="*/ 104335 h 1002664"/>
                <a:gd name="T28" fmla="*/ 783844 w 831850"/>
                <a:gd name="T29" fmla="*/ 89027 h 1002664"/>
                <a:gd name="T30" fmla="*/ 753237 w 831850"/>
                <a:gd name="T31" fmla="*/ 63881 h 1002664"/>
                <a:gd name="T32" fmla="*/ 831469 w 831850"/>
                <a:gd name="T33" fmla="*/ 0 h 1002664"/>
                <a:gd name="T34" fmla="*/ 710057 w 831850"/>
                <a:gd name="T35" fmla="*/ 53848 h 1002664"/>
                <a:gd name="T36" fmla="*/ 740670 w 831850"/>
                <a:gd name="T37" fmla="*/ 79119 h 1002664"/>
                <a:gd name="T38" fmla="*/ 753237 w 831850"/>
                <a:gd name="T39" fmla="*/ 63881 h 1002664"/>
                <a:gd name="T40" fmla="*/ 816813 w 831850"/>
                <a:gd name="T41" fmla="*/ 63881 h 1002664"/>
                <a:gd name="T42" fmla="*/ 831469 w 831850"/>
                <a:gd name="T43" fmla="*/ 0 h 1002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31850" h="1002664">
                  <a:moveTo>
                    <a:pt x="740670" y="79119"/>
                  </a:moveTo>
                  <a:lnTo>
                    <a:pt x="0" y="977265"/>
                  </a:lnTo>
                  <a:lnTo>
                    <a:pt x="30479" y="1002474"/>
                  </a:lnTo>
                  <a:lnTo>
                    <a:pt x="771218" y="104335"/>
                  </a:lnTo>
                  <a:lnTo>
                    <a:pt x="740670" y="79119"/>
                  </a:lnTo>
                  <a:close/>
                </a:path>
                <a:path w="831850" h="1002664">
                  <a:moveTo>
                    <a:pt x="816813" y="63881"/>
                  </a:moveTo>
                  <a:lnTo>
                    <a:pt x="753237" y="63881"/>
                  </a:lnTo>
                  <a:lnTo>
                    <a:pt x="783844" y="89027"/>
                  </a:lnTo>
                  <a:lnTo>
                    <a:pt x="771218" y="104335"/>
                  </a:lnTo>
                  <a:lnTo>
                    <a:pt x="801751" y="129540"/>
                  </a:lnTo>
                  <a:lnTo>
                    <a:pt x="816813" y="63881"/>
                  </a:lnTo>
                  <a:close/>
                </a:path>
                <a:path w="831850" h="1002664">
                  <a:moveTo>
                    <a:pt x="753237" y="63881"/>
                  </a:moveTo>
                  <a:lnTo>
                    <a:pt x="740670" y="79119"/>
                  </a:lnTo>
                  <a:lnTo>
                    <a:pt x="771218" y="104335"/>
                  </a:lnTo>
                  <a:lnTo>
                    <a:pt x="783844" y="89027"/>
                  </a:lnTo>
                  <a:lnTo>
                    <a:pt x="753237" y="63881"/>
                  </a:lnTo>
                  <a:close/>
                </a:path>
                <a:path w="831850" h="1002664">
                  <a:moveTo>
                    <a:pt x="831469" y="0"/>
                  </a:moveTo>
                  <a:lnTo>
                    <a:pt x="710057" y="53848"/>
                  </a:lnTo>
                  <a:lnTo>
                    <a:pt x="740670" y="79119"/>
                  </a:lnTo>
                  <a:lnTo>
                    <a:pt x="753237" y="63881"/>
                  </a:lnTo>
                  <a:lnTo>
                    <a:pt x="816813" y="63881"/>
                  </a:lnTo>
                  <a:lnTo>
                    <a:pt x="831469" y="0"/>
                  </a:lnTo>
                  <a:close/>
                </a:path>
              </a:pathLst>
            </a:custGeom>
            <a:solidFill>
              <a:srgbClr val="8E29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42" name="object 14">
            <a:extLst>
              <a:ext uri="{FF2B5EF4-FFF2-40B4-BE49-F238E27FC236}">
                <a16:creationId xmlns:a16="http://schemas.microsoft.com/office/drawing/2014/main" id="{798DEB09-9D86-A518-7B10-46EF5A3859AA}"/>
              </a:ext>
            </a:extLst>
          </p:cNvPr>
          <p:cNvSpPr txBox="1"/>
          <p:nvPr/>
        </p:nvSpPr>
        <p:spPr>
          <a:xfrm>
            <a:off x="6789454" y="6454082"/>
            <a:ext cx="1073232" cy="327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>
              <a:lnSpc>
                <a:spcPts val="2755"/>
              </a:lnSpc>
              <a:defRPr/>
            </a:pPr>
            <a:r>
              <a:rPr sz="20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sz="2000" b="1" spc="5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sz="20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sz="2000" b="1" spc="5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000" b="1" spc="-1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0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58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A97DE-5D9E-C0EC-EC66-47B51DFF0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91AB7C4-F2A0-C457-0F8F-DF99D9D1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8033AC-0530-0BFD-7BF9-CD74810ABD0D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6036A01-F5FD-C23C-B125-C48CF6101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Classification of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20B0B41-47B7-2FCC-CA12-477774945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7276351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Classification of Polymers Based on Polymerization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A6A00438-A5E8-8414-D04B-0A2F0F89D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72633"/>
            <a:ext cx="107124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Addition polymers</a:t>
            </a:r>
          </a:p>
        </p:txBody>
      </p:sp>
      <p:sp>
        <p:nvSpPr>
          <p:cNvPr id="41986" name="TextBox 5">
            <a:extLst>
              <a:ext uri="{FF2B5EF4-FFF2-40B4-BE49-F238E27FC236}">
                <a16:creationId xmlns:a16="http://schemas.microsoft.com/office/drawing/2014/main" id="{D3BEB581-7C8D-4C0E-75BC-C63E76F8F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1706672"/>
            <a:ext cx="10864850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formed by the repeated addition of monomer molecules possessing double or triple bonds.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 polyethylene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DB1E1938-7635-23A3-BB52-F6893A320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06233"/>
            <a:ext cx="1071245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Condensation polymers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64AF0D-BAD1-5029-4843-25D583375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3835808"/>
            <a:ext cx="10864850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formed by the repeated condensation reaction between two different bi-functional or tri-functional monomeric units.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 nylon 6, 6.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44EFFA-6F4A-6D36-A5A6-1A02B30449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44" t="64876" r="42361" b="26668"/>
          <a:stretch>
            <a:fillRect/>
          </a:stretch>
        </p:blipFill>
        <p:spPr>
          <a:xfrm>
            <a:off x="2667000" y="5206232"/>
            <a:ext cx="7217768" cy="9988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80768E-3395-E21B-D4B9-55E3A6EDBA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14" t="46312" r="53785" b="47593"/>
          <a:stretch>
            <a:fillRect/>
          </a:stretch>
        </p:blipFill>
        <p:spPr>
          <a:xfrm>
            <a:off x="4019217" y="2562583"/>
            <a:ext cx="4513333" cy="68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59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2D4D-B387-2992-ADA1-EDA4B6737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86C6633-45FD-D44F-4D08-0EBCE0422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24A0173-1C68-6369-C092-65AA614F00F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10C1ABC-70F3-51F7-FFB3-555EEAF3D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Isomerism in Polymers</a:t>
            </a:r>
          </a:p>
        </p:txBody>
      </p:sp>
      <p:sp>
        <p:nvSpPr>
          <p:cNvPr id="43012" name="Rectangle 1">
            <a:extLst>
              <a:ext uri="{FF2B5EF4-FFF2-40B4-BE49-F238E27FC236}">
                <a16:creationId xmlns:a16="http://schemas.microsoft.com/office/drawing/2014/main" id="{63F8DD90-99B4-4EF9-9BDF-983D319F8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1330137"/>
            <a:ext cx="11773428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example;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poly(vinyl alcohol) and polyethylene oxide are structurally isomeric polymers.</a:t>
            </a:r>
          </a:p>
        </p:txBody>
      </p:sp>
      <p:sp>
        <p:nvSpPr>
          <p:cNvPr id="43013" name="Rectangle 6">
            <a:extLst>
              <a:ext uri="{FF2B5EF4-FFF2-40B4-BE49-F238E27FC236}">
                <a16:creationId xmlns:a16="http://schemas.microsoft.com/office/drawing/2014/main" id="{5AC61B6F-F1BD-420B-99E5-CDCFB1371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353430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Isomerism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3D27E1-11FF-8566-E1ED-B967FEA3ACA7}"/>
              </a:ext>
            </a:extLst>
          </p:cNvPr>
          <p:cNvGrpSpPr/>
          <p:nvPr/>
        </p:nvGrpSpPr>
        <p:grpSpPr>
          <a:xfrm>
            <a:off x="1153808" y="2074666"/>
            <a:ext cx="3967467" cy="1550389"/>
            <a:chOff x="689238" y="1948206"/>
            <a:chExt cx="3967467" cy="1550389"/>
          </a:xfrm>
        </p:grpSpPr>
        <p:pic>
          <p:nvPicPr>
            <p:cNvPr id="43014" name="Picture 5">
              <a:extLst>
                <a:ext uri="{FF2B5EF4-FFF2-40B4-BE49-F238E27FC236}">
                  <a16:creationId xmlns:a16="http://schemas.microsoft.com/office/drawing/2014/main" id="{97D95334-FF57-462B-BE33-424FB701CD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0" t="59419" r="30000" b="24413"/>
            <a:stretch>
              <a:fillRect/>
            </a:stretch>
          </p:blipFill>
          <p:spPr bwMode="auto">
            <a:xfrm>
              <a:off x="689238" y="1948206"/>
              <a:ext cx="3534304" cy="1224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15" name="Rectangle 8">
              <a:extLst>
                <a:ext uri="{FF2B5EF4-FFF2-40B4-BE49-F238E27FC236}">
                  <a16:creationId xmlns:a16="http://schemas.microsoft.com/office/drawing/2014/main" id="{929D6F5D-7BD8-4DDF-981D-F1AAEE9C9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238" y="3081173"/>
              <a:ext cx="1923627" cy="417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 polyvinyl alcohol</a:t>
              </a:r>
            </a:p>
          </p:txBody>
        </p:sp>
        <p:sp>
          <p:nvSpPr>
            <p:cNvPr id="43016" name="Rectangle 16">
              <a:extLst>
                <a:ext uri="{FF2B5EF4-FFF2-40B4-BE49-F238E27FC236}">
                  <a16:creationId xmlns:a16="http://schemas.microsoft.com/office/drawing/2014/main" id="{BAF6F9DF-5B6B-4B48-870E-8D40304367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4304" y="3081173"/>
              <a:ext cx="2162401" cy="417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 polyethylene glycol</a:t>
              </a:r>
            </a:p>
          </p:txBody>
        </p:sp>
      </p:grpSp>
      <p:pic>
        <p:nvPicPr>
          <p:cNvPr id="25602" name="Picture 2" descr="Polyvinyl Alcohol (PVOH)">
            <a:extLst>
              <a:ext uri="{FF2B5EF4-FFF2-40B4-BE49-F238E27FC236}">
                <a16:creationId xmlns:a16="http://schemas.microsoft.com/office/drawing/2014/main" id="{B9E2F69B-40B2-4D1D-84D8-AF81188CF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16294"/>
            <a:ext cx="1866649" cy="14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hina Manufacturer for Solvent Resistant System - Polyethylene Glycol (PEG)  – INOV Manufacturer and Supplier | INOV">
            <a:extLst>
              <a:ext uri="{FF2B5EF4-FFF2-40B4-BE49-F238E27FC236}">
                <a16:creationId xmlns:a16="http://schemas.microsoft.com/office/drawing/2014/main" id="{8F8D753D-0CB6-4808-A509-896B20D36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686670"/>
            <a:ext cx="2162400" cy="21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8A0445F-E964-2BED-59D6-B410155E4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3581400"/>
            <a:ext cx="353430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Stereoisomerism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E67D08-FADB-C416-EDB1-63F1D9F33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68872"/>
            <a:ext cx="11582400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isomerism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particularly important for polymers with a double bond in the main chain.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and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-1,4-polybutadiene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1D7D4F-8A8D-ABC8-B975-68B9893EA396}"/>
              </a:ext>
            </a:extLst>
          </p:cNvPr>
          <p:cNvSpPr/>
          <p:nvPr/>
        </p:nvSpPr>
        <p:spPr>
          <a:xfrm>
            <a:off x="501664" y="5077231"/>
            <a:ext cx="6470003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Polybutadiene (butadiene rubber) is an amorphous, sticky material.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isomer is a (partially) crystalline material with a high melting point.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00E0AC91-4749-F437-18B0-B60422C32A07}"/>
              </a:ext>
            </a:extLst>
          </p:cNvPr>
          <p:cNvGrpSpPr>
            <a:grpSpLocks/>
          </p:cNvGrpSpPr>
          <p:nvPr/>
        </p:nvGrpSpPr>
        <p:grpSpPr bwMode="auto">
          <a:xfrm>
            <a:off x="7291500" y="4878402"/>
            <a:ext cx="4800600" cy="1503350"/>
            <a:chOff x="2819400" y="2114737"/>
            <a:chExt cx="6104440" cy="1882358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6A24F0A-8910-148C-CBDB-BE46A80E75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61" t="50513" r="24374" b="33334"/>
            <a:stretch>
              <a:fillRect/>
            </a:stretch>
          </p:blipFill>
          <p:spPr bwMode="auto">
            <a:xfrm>
              <a:off x="2819400" y="2114737"/>
              <a:ext cx="6104440" cy="1784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31F510A4-E8E8-227B-B023-FB94AD21D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648" y="2636681"/>
              <a:ext cx="2928460" cy="468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en-US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cis</a:t>
              </a:r>
              <a:r>
                <a:rPr lang="en-US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-1,4-polybutadiene</a:t>
              </a:r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C95F411D-9185-5D8C-B6FB-B275E52F2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3604" y="3528867"/>
              <a:ext cx="3192620" cy="468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en-US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</a:t>
              </a:r>
              <a:r>
                <a:rPr lang="en-US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-1,4-polybutadiene</a:t>
              </a:r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CCD8D188-ECF6-6E74-65DE-9C30E782B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800" y="3253263"/>
              <a:ext cx="1536541" cy="573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en-US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butadiene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7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8A6E3-B39C-7093-763D-566901B40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F46A712-8645-C8D2-2232-90E9349B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C22CF0-704A-D558-AD35-462D3E3533D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1043C48-3B91-9563-32AF-35FD18A0B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Isomerism in Polymers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D5F3DC4-FDFA-FBA7-9669-71737FE07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1" y="715433"/>
            <a:ext cx="353430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Tacticity</a:t>
            </a:r>
          </a:p>
        </p:txBody>
      </p:sp>
      <p:sp>
        <p:nvSpPr>
          <p:cNvPr id="45060" name="Rectangle 1">
            <a:extLst>
              <a:ext uri="{FF2B5EF4-FFF2-40B4-BE49-F238E27FC236}">
                <a16:creationId xmlns:a16="http://schemas.microsoft.com/office/drawing/2014/main" id="{95F990AA-6F95-4A68-9A5E-047CC51BB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706" y="1917413"/>
            <a:ext cx="6363494" cy="280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Isotactic polypropylene (it-PP);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all its tertiary carbon atoms are configured identically.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Syndiotactic polypropylene (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-PP);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an alternating configuration of its methyl groups along the chain,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Atactic polypropylene (at-PP);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spatial orientation of the methyl groups is irregular.</a:t>
            </a:r>
          </a:p>
        </p:txBody>
      </p:sp>
      <p:pic>
        <p:nvPicPr>
          <p:cNvPr id="45061" name="Picture 5">
            <a:extLst>
              <a:ext uri="{FF2B5EF4-FFF2-40B4-BE49-F238E27FC236}">
                <a16:creationId xmlns:a16="http://schemas.microsoft.com/office/drawing/2014/main" id="{1650D458-0D94-4E8F-A753-36C9BA879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3" t="30775" r="25543" b="32347"/>
          <a:stretch>
            <a:fillRect/>
          </a:stretch>
        </p:blipFill>
        <p:spPr bwMode="auto">
          <a:xfrm>
            <a:off x="7315200" y="1907393"/>
            <a:ext cx="4812524" cy="304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3" name="Rectangle 7">
            <a:extLst>
              <a:ext uri="{FF2B5EF4-FFF2-40B4-BE49-F238E27FC236}">
                <a16:creationId xmlns:a16="http://schemas.microsoft.com/office/drawing/2014/main" id="{8A97BA31-3486-44E6-A33E-644476BDF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" y="1330137"/>
            <a:ext cx="7351712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types of polypropylene are diastereomers;</a:t>
            </a:r>
          </a:p>
        </p:txBody>
      </p:sp>
      <p:sp>
        <p:nvSpPr>
          <p:cNvPr id="45064" name="Rectangle 15">
            <a:extLst>
              <a:ext uri="{FF2B5EF4-FFF2-40B4-BE49-F238E27FC236}">
                <a16:creationId xmlns:a16="http://schemas.microsoft.com/office/drawing/2014/main" id="{F5377D10-9AC2-4864-B350-87CC844BA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065006"/>
            <a:ext cx="10668000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it-PP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highly crystalline material with a melting point of 160</a:t>
            </a:r>
            <a:r>
              <a:rPr lang="en-US" alt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at-PP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cannot crystallize because of its irregular structure, and it is an amorphous, sticky material. </a:t>
            </a:r>
          </a:p>
        </p:txBody>
      </p:sp>
    </p:spTree>
    <p:extLst>
      <p:ext uri="{BB962C8B-B14F-4D97-AF65-F5344CB8AC3E}">
        <p14:creationId xmlns:p14="http://schemas.microsoft.com/office/powerpoint/2010/main" val="1943793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742AF-E271-CD7B-3EE7-51723DB1B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38CF3CF-6E94-3A13-0643-B6ED04ECD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FB45839-85EC-C6F6-C895-ED6CEE05E5E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7C49AC9-D8FD-9BAC-E903-2D2E41116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Nomenclature of Polymers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C360C78A-7857-4900-8C2D-D0C22284F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715433"/>
            <a:ext cx="66294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Nomenclature of Chain-Growth Polymers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995B47-B7C7-450D-8503-3867339AC977}"/>
              </a:ext>
            </a:extLst>
          </p:cNvPr>
          <p:cNvSpPr/>
          <p:nvPr/>
        </p:nvSpPr>
        <p:spPr>
          <a:xfrm>
            <a:off x="355176" y="1330137"/>
            <a:ext cx="7010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prefix,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then followed by the name of the monomer.</a:t>
            </a:r>
          </a:p>
        </p:txBody>
      </p:sp>
      <p:sp>
        <p:nvSpPr>
          <p:cNvPr id="47110" name="TextBox 36">
            <a:extLst>
              <a:ext uri="{FF2B5EF4-FFF2-40B4-BE49-F238E27FC236}">
                <a16:creationId xmlns:a16="http://schemas.microsoft.com/office/drawing/2014/main" id="{78DBC89A-A440-41C0-81F4-AD363A61E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76" y="1859072"/>
            <a:ext cx="6400800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1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monomer is named by two words or is preceded by a number, like methyl methacrylate, parentheses are used.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FFB43-92E8-4AFD-83A6-97F2DF20A290}"/>
              </a:ext>
            </a:extLst>
          </p:cNvPr>
          <p:cNvSpPr/>
          <p:nvPr/>
        </p:nvSpPr>
        <p:spPr>
          <a:xfrm>
            <a:off x="355176" y="2854137"/>
            <a:ext cx="65532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poly(methyl methacrylate) or poly(1-hexene).</a:t>
            </a:r>
          </a:p>
        </p:txBody>
      </p:sp>
      <p:pic>
        <p:nvPicPr>
          <p:cNvPr id="47112" name="Picture 3">
            <a:extLst>
              <a:ext uri="{FF2B5EF4-FFF2-40B4-BE49-F238E27FC236}">
                <a16:creationId xmlns:a16="http://schemas.microsoft.com/office/drawing/2014/main" id="{9D5DB319-19AD-48E5-BA3F-F2C70D2B1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6" t="9329" r="26917" b="13333"/>
          <a:stretch>
            <a:fillRect/>
          </a:stretch>
        </p:blipFill>
        <p:spPr bwMode="auto">
          <a:xfrm>
            <a:off x="7469716" y="978190"/>
            <a:ext cx="4567767" cy="523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540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E7A9F-0D2B-DD1F-DE19-453FD9030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EAAFA1F-3A71-9C1E-BE09-B5ED233FA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1E282B-C3B0-FBD0-8405-8C69317837D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EAFFD03C-7BD1-ED36-4103-308DB9E30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Nomenclature of Polymers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FBF00C00-1846-23BA-67B7-546EBC48C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715433"/>
            <a:ext cx="66294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Nomenclature of Chain-Growth Polymers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995B47-B7C7-450D-8503-3867339AC977}"/>
              </a:ext>
            </a:extLst>
          </p:cNvPr>
          <p:cNvSpPr/>
          <p:nvPr/>
        </p:nvSpPr>
        <p:spPr>
          <a:xfrm>
            <a:off x="473075" y="1240821"/>
            <a:ext cx="110490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copolymers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designated by the prefix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CFFB43-92E8-4AFD-83A6-97F2DF20A290}"/>
              </a:ext>
            </a:extLst>
          </p:cNvPr>
          <p:cNvSpPr/>
          <p:nvPr/>
        </p:nvSpPr>
        <p:spPr>
          <a:xfrm>
            <a:off x="854075" y="1654363"/>
            <a:ext cx="1071245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poly(butadiene-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-styrene) and poly(vinyl chloride-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-vinyl acetate).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7D2C04-112D-42EF-817C-AA24F27750AC}"/>
              </a:ext>
            </a:extLst>
          </p:cNvPr>
          <p:cNvSpPr/>
          <p:nvPr/>
        </p:nvSpPr>
        <p:spPr>
          <a:xfrm>
            <a:off x="473075" y="2257053"/>
            <a:ext cx="110490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Alternating copolymers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designated by the prefix 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alt,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909C3-26AE-4E60-B3BB-81C4D54EFFAA}"/>
              </a:ext>
            </a:extLst>
          </p:cNvPr>
          <p:cNvSpPr/>
          <p:nvPr/>
        </p:nvSpPr>
        <p:spPr>
          <a:xfrm>
            <a:off x="854075" y="2666756"/>
            <a:ext cx="1071245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poly(ethylene-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-carbon monoxide).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49062D-CC31-45BA-993B-6E60746EEF92}"/>
              </a:ext>
            </a:extLst>
          </p:cNvPr>
          <p:cNvSpPr/>
          <p:nvPr/>
        </p:nvSpPr>
        <p:spPr>
          <a:xfrm>
            <a:off x="473075" y="3361337"/>
            <a:ext cx="110490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prefix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graft copolymers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BC0B9C-70C5-4F30-AE93-4CB79C8BD56C}"/>
              </a:ext>
            </a:extLst>
          </p:cNvPr>
          <p:cNvSpPr/>
          <p:nvPr/>
        </p:nvSpPr>
        <p:spPr>
          <a:xfrm>
            <a:off x="473075" y="5314158"/>
            <a:ext cx="110490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prefix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copolymers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8F48C2-420F-4902-8A84-AA6FBC3B3689}"/>
              </a:ext>
            </a:extLst>
          </p:cNvPr>
          <p:cNvSpPr/>
          <p:nvPr/>
        </p:nvSpPr>
        <p:spPr>
          <a:xfrm>
            <a:off x="854076" y="5825937"/>
            <a:ext cx="1068705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poly(acrylonitrile-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-methyl methacrylate) or poly(methyl methacrylate-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-acrylonitrile).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8C8AD6-8841-4949-ACC1-E84F52E54E67}"/>
              </a:ext>
            </a:extLst>
          </p:cNvPr>
          <p:cNvSpPr/>
          <p:nvPr/>
        </p:nvSpPr>
        <p:spPr>
          <a:xfrm>
            <a:off x="854075" y="3860000"/>
            <a:ext cx="10668000" cy="1421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polystyrene is graft copolymerized with polyethylene, the product is called poly(ethylene-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-styrene).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more complex example can be poly(butadiene-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-styrene-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-acrylonitrile-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vinylidine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chloride). </a:t>
            </a:r>
          </a:p>
        </p:txBody>
      </p:sp>
    </p:spTree>
    <p:extLst>
      <p:ext uri="{BB962C8B-B14F-4D97-AF65-F5344CB8AC3E}">
        <p14:creationId xmlns:p14="http://schemas.microsoft.com/office/powerpoint/2010/main" val="32809012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EEF29-CE2C-DAE8-079B-4289306E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A28DDCE-8D62-8A8F-E477-5A9FC395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80829F-FDFC-1FA8-28E7-B6322D4CD5D7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B13FF2D9-251D-B04D-17A9-801C375D0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Nomenclature of Polymers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98E85F22-F375-9790-D295-0A60C9374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715433"/>
            <a:ext cx="66294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Nomenclature Adopted By IUPAC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FFB43-92E8-4AFD-83A6-97F2DF20A290}"/>
              </a:ext>
            </a:extLst>
          </p:cNvPr>
          <p:cNvSpPr/>
          <p:nvPr/>
        </p:nvSpPr>
        <p:spPr>
          <a:xfrm>
            <a:off x="609600" y="1787337"/>
            <a:ext cx="10423525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polymer with oxy(1-fluoroethylene) constitutional repeat unit:</a:t>
            </a:r>
          </a:p>
        </p:txBody>
      </p:sp>
      <p:pic>
        <p:nvPicPr>
          <p:cNvPr id="49159" name="Picture 3">
            <a:extLst>
              <a:ext uri="{FF2B5EF4-FFF2-40B4-BE49-F238E27FC236}">
                <a16:creationId xmlns:a16="http://schemas.microsoft.com/office/drawing/2014/main" id="{712127F5-DABD-4699-8532-D7603F57A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9" t="66667" r="43750" b="18889"/>
          <a:stretch>
            <a:fillRect/>
          </a:stretch>
        </p:blipFill>
        <p:spPr bwMode="auto">
          <a:xfrm>
            <a:off x="2919412" y="2489182"/>
            <a:ext cx="32766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Rectangle 7">
            <a:extLst>
              <a:ext uri="{FF2B5EF4-FFF2-40B4-BE49-F238E27FC236}">
                <a16:creationId xmlns:a16="http://schemas.microsoft.com/office/drawing/2014/main" id="{847FF5AC-1E9E-452B-96AF-F3EBC69D6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53937"/>
            <a:ext cx="96774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the definitive rules for nomenclature of organic chemistry</a:t>
            </a:r>
          </a:p>
        </p:txBody>
      </p:sp>
      <p:pic>
        <p:nvPicPr>
          <p:cNvPr id="49161" name="Picture 10">
            <a:extLst>
              <a:ext uri="{FF2B5EF4-FFF2-40B4-BE49-F238E27FC236}">
                <a16:creationId xmlns:a16="http://schemas.microsoft.com/office/drawing/2014/main" id="{6AAA6B72-4AA1-4D98-9655-F0A7E4970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26178" r="35001" b="61964"/>
          <a:stretch>
            <a:fillRect/>
          </a:stretch>
        </p:blipFill>
        <p:spPr bwMode="auto">
          <a:xfrm>
            <a:off x="3124199" y="5141914"/>
            <a:ext cx="61436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3EDAF1D-2500-4008-AA22-22786133C64F}"/>
              </a:ext>
            </a:extLst>
          </p:cNvPr>
          <p:cNvSpPr/>
          <p:nvPr/>
        </p:nvSpPr>
        <p:spPr>
          <a:xfrm>
            <a:off x="609600" y="4454337"/>
            <a:ext cx="85344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are examples of simple constitutional repeat units:</a:t>
            </a:r>
          </a:p>
        </p:txBody>
      </p:sp>
      <p:pic>
        <p:nvPicPr>
          <p:cNvPr id="15" name="Picture 2" descr="Converting Step-Growth to Chain-Growth Condensation Polymerization |  Macromolecules">
            <a:extLst>
              <a:ext uri="{FF2B5EF4-FFF2-40B4-BE49-F238E27FC236}">
                <a16:creationId xmlns:a16="http://schemas.microsoft.com/office/drawing/2014/main" id="{51F0A287-D78C-4F66-8C84-D4B713A75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2634325"/>
            <a:ext cx="31718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609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326DC-27BE-AD00-AF13-721022C7C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BB14BFE-E5D8-F96F-97C9-29482066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915397-08D3-B459-A7F1-56EC23E6373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463B88C9-6976-14CF-C082-7B48FC104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Nomenclature of Polymers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1916CED3-BB8F-AD38-485D-074A3F390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715433"/>
            <a:ext cx="80391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Naming Polymers According To Functional Group Name</a:t>
            </a:r>
          </a:p>
        </p:txBody>
      </p:sp>
      <p:sp>
        <p:nvSpPr>
          <p:cNvPr id="50178" name="TextBox 5">
            <a:extLst>
              <a:ext uri="{FF2B5EF4-FFF2-40B4-BE49-F238E27FC236}">
                <a16:creationId xmlns:a16="http://schemas.microsoft.com/office/drawing/2014/main" id="{C6AFEC08-F559-42D2-A66D-45642D059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05" y="1330137"/>
            <a:ext cx="6856364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name of functional group in the polymer backbone.</a:t>
            </a:r>
          </a:p>
        </p:txBody>
      </p:sp>
      <p:sp>
        <p:nvSpPr>
          <p:cNvPr id="50179" name="TextBox 6">
            <a:extLst>
              <a:ext uri="{FF2B5EF4-FFF2-40B4-BE49-F238E27FC236}">
                <a16:creationId xmlns:a16="http://schemas.microsoft.com/office/drawing/2014/main" id="{0F50148C-FA06-42EA-B426-11926D4EB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05" y="1863537"/>
            <a:ext cx="2231958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Polyester.</a:t>
            </a:r>
          </a:p>
        </p:txBody>
      </p:sp>
      <p:sp>
        <p:nvSpPr>
          <p:cNvPr id="50180" name="TextBox 10">
            <a:extLst>
              <a:ext uri="{FF2B5EF4-FFF2-40B4-BE49-F238E27FC236}">
                <a16:creationId xmlns:a16="http://schemas.microsoft.com/office/drawing/2014/main" id="{28C07F5E-74E5-4161-9AD2-A7CB19D62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520533"/>
            <a:ext cx="1194558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Polyester</a:t>
            </a:r>
          </a:p>
        </p:txBody>
      </p:sp>
      <p:pic>
        <p:nvPicPr>
          <p:cNvPr id="50181" name="Picture 13">
            <a:extLst>
              <a:ext uri="{FF2B5EF4-FFF2-40B4-BE49-F238E27FC236}">
                <a16:creationId xmlns:a16="http://schemas.microsoft.com/office/drawing/2014/main" id="{A0801674-1D47-4FB6-9B29-CFB534FEC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359" y="2529933"/>
            <a:ext cx="1722438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5" name="Rectangle 8">
            <a:extLst>
              <a:ext uri="{FF2B5EF4-FFF2-40B4-BE49-F238E27FC236}">
                <a16:creationId xmlns:a16="http://schemas.microsoft.com/office/drawing/2014/main" id="{51EE45DA-FDB9-413E-B79E-60BE6174D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875926"/>
            <a:ext cx="10633075" cy="45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 polyester from ethylene glycol and terephthalic acid is called poly(ethylene terephthalate).</a:t>
            </a:r>
          </a:p>
        </p:txBody>
      </p:sp>
      <p:pic>
        <p:nvPicPr>
          <p:cNvPr id="50187" name="Picture 19">
            <a:extLst>
              <a:ext uri="{FF2B5EF4-FFF2-40B4-BE49-F238E27FC236}">
                <a16:creationId xmlns:a16="http://schemas.microsoft.com/office/drawing/2014/main" id="{61C601C3-CC9A-44AE-8D43-7B1DE223D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305" y="5329016"/>
            <a:ext cx="2378075" cy="137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MECHANISM OF STEP GROWTH&#10;POLYEMERIZATION&#10; ">
            <a:extLst>
              <a:ext uri="{FF2B5EF4-FFF2-40B4-BE49-F238E27FC236}">
                <a16:creationId xmlns:a16="http://schemas.microsoft.com/office/drawing/2014/main" id="{E651A22D-CC51-43BD-BAEA-A53380488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46582"/>
            <a:ext cx="3397201" cy="25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904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6C87-9313-648A-5E5A-A087EE9DC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E41D7A0-834C-3C02-418D-1A6EBDA36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B09784-B77C-0FF8-6426-BC69E0EC308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1B44D74-7D9B-996A-D870-2A9BF3591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Nomenclature of Polymers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E3AA5A7D-C2E3-4D34-1D5E-17A234C1C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715433"/>
            <a:ext cx="66294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Naming Polymers According To The Source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21FEBB-4C38-CA85-8FD1-CB5DCF68A877}"/>
              </a:ext>
            </a:extLst>
          </p:cNvPr>
          <p:cNvSpPr/>
          <p:nvPr/>
        </p:nvSpPr>
        <p:spPr>
          <a:xfrm>
            <a:off x="493712" y="1325672"/>
            <a:ext cx="11204575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product from ring opening polymerization</a:t>
            </a:r>
          </a:p>
          <a:p>
            <a:pPr marL="346075" algn="just">
              <a:lnSpc>
                <a:spcPct val="150000"/>
              </a:lnSpc>
              <a:defRPr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polymer of caprolactam might be called polycaprolactam.</a:t>
            </a:r>
          </a:p>
        </p:txBody>
      </p:sp>
      <p:pic>
        <p:nvPicPr>
          <p:cNvPr id="6" name="Picture 2" descr="Caprolactam, the building block of Nylon-6 (polycaprolactam) plastic.  Skeletal formula Stock Vector Image &amp; Art - Alamy">
            <a:extLst>
              <a:ext uri="{FF2B5EF4-FFF2-40B4-BE49-F238E27FC236}">
                <a16:creationId xmlns:a16="http://schemas.microsoft.com/office/drawing/2014/main" id="{77D640AE-3F95-D8BF-5039-68E4A220D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1" t="5992" r="10637" b="7117"/>
          <a:stretch>
            <a:fillRect/>
          </a:stretch>
        </p:blipFill>
        <p:spPr bwMode="auto">
          <a:xfrm>
            <a:off x="3429000" y="2368902"/>
            <a:ext cx="993329" cy="151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Polycaprolactam (MW 35,000)">
            <a:extLst>
              <a:ext uri="{FF2B5EF4-FFF2-40B4-BE49-F238E27FC236}">
                <a16:creationId xmlns:a16="http://schemas.microsoft.com/office/drawing/2014/main" id="{F59F4145-304F-9EE3-F34E-0804E4584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t="31715" r="8858" b="34000"/>
          <a:stretch>
            <a:fillRect/>
          </a:stretch>
        </p:blipFill>
        <p:spPr bwMode="auto">
          <a:xfrm>
            <a:off x="5530458" y="2638729"/>
            <a:ext cx="2438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4E39220B-CD75-2429-7EE3-06423A1E7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629" y="3654729"/>
            <a:ext cx="15680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Polycaprolactam</a:t>
            </a:r>
          </a:p>
          <a:p>
            <a:pPr algn="ctr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(Nylon 6)</a:t>
            </a:r>
          </a:p>
        </p:txBody>
      </p:sp>
      <p:pic>
        <p:nvPicPr>
          <p:cNvPr id="10" name="Picture 2" descr="Nylon 6 png images | PNGWing">
            <a:extLst>
              <a:ext uri="{FF2B5EF4-FFF2-40B4-BE49-F238E27FC236}">
                <a16:creationId xmlns:a16="http://schemas.microsoft.com/office/drawing/2014/main" id="{676DD7B2-23BA-BD59-D9FA-51E4601D7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677" y="2166515"/>
            <a:ext cx="21717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17CB73-241F-816C-9071-55E65085ECC0}"/>
              </a:ext>
            </a:extLst>
          </p:cNvPr>
          <p:cNvSpPr txBox="1"/>
          <p:nvPr/>
        </p:nvSpPr>
        <p:spPr>
          <a:xfrm>
            <a:off x="493712" y="4920872"/>
            <a:ext cx="1127760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polymers are named by their manufacturer commercial names such as; 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Teflon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Nylon</a:t>
            </a:r>
            <a:r>
              <a:rPr lang="en-US" sz="20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Bakelite</a:t>
            </a:r>
            <a:r>
              <a:rPr lang="en-US" sz="20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FC1152F6-712F-1C0A-8538-420CE4909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419542"/>
            <a:ext cx="6505575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Naming Polymers Based On Its Trade Name</a:t>
            </a:r>
          </a:p>
        </p:txBody>
      </p:sp>
    </p:spTree>
    <p:extLst>
      <p:ext uri="{BB962C8B-B14F-4D97-AF65-F5344CB8AC3E}">
        <p14:creationId xmlns:p14="http://schemas.microsoft.com/office/powerpoint/2010/main" val="197985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2CD0F-7225-1C89-84EA-71C5DBFCD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C44A237-D042-1EB3-AED4-8BF034DAE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6B281E-2DC3-4CF8-82B4-3F788F979A6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4CA3D3A-E724-C86D-7532-E9E9FB411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Nomenclature of Polymers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55BCDFB2-8D6F-DC6E-F0B8-0D31AD741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715433"/>
            <a:ext cx="58293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Abbreviation of Polymers Name:</a:t>
            </a:r>
          </a:p>
        </p:txBody>
      </p:sp>
      <p:sp>
        <p:nvSpPr>
          <p:cNvPr id="53250" name="TextBox 5">
            <a:extLst>
              <a:ext uri="{FF2B5EF4-FFF2-40B4-BE49-F238E27FC236}">
                <a16:creationId xmlns:a16="http://schemas.microsoft.com/office/drawing/2014/main" id="{2CB2A444-E89B-46DA-8975-871ED982C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48" y="1325672"/>
            <a:ext cx="5632425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widespread agreement on the abbreviation for large number of important polymers.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BB3991-9D10-4828-882C-910A5B0D42C9}"/>
              </a:ext>
            </a:extLst>
          </p:cNvPr>
          <p:cNvSpPr/>
          <p:nvPr/>
        </p:nvSpPr>
        <p:spPr>
          <a:xfrm>
            <a:off x="438148" y="2320737"/>
            <a:ext cx="563242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abbreviation are convenient and widely used:</a:t>
            </a:r>
          </a:p>
        </p:txBody>
      </p:sp>
      <p:pic>
        <p:nvPicPr>
          <p:cNvPr id="21506" name="Picture 2" descr="Phasing out hard-to-recycle and single-use plastics | Ministry for the  Environment">
            <a:extLst>
              <a:ext uri="{FF2B5EF4-FFF2-40B4-BE49-F238E27FC236}">
                <a16:creationId xmlns:a16="http://schemas.microsoft.com/office/drawing/2014/main" id="{BBA1B862-04BE-40EA-A020-A9176A6E9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" t="18032" r="8759" b="3489"/>
          <a:stretch>
            <a:fillRect/>
          </a:stretch>
        </p:blipFill>
        <p:spPr bwMode="auto">
          <a:xfrm>
            <a:off x="6210300" y="946874"/>
            <a:ext cx="5860069" cy="542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D48FD-859B-694D-AF2B-25D462A26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7C1BCDE6-BCD8-D2A8-900A-D524D6211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823C90-6B37-4B6E-F548-E5C5FEF3A3B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DAB59A8-D925-90C0-378F-218D51141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Brief Historical Introduction</a:t>
            </a: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C89D5441-ABD3-4581-B535-714C358FF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4" y="1643153"/>
            <a:ext cx="11534775" cy="4376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Hermann Staudinger (early 1920s) 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Staudinger et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al.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firmly established the existence of macromolecules.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1920s, he provided the basis for a systematic understanding of this class of materials. (X-ray analyses and careful use of molecular weight determinations, confirmed his findings).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explained that the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polymers are only macromolecules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assumed the existence of covalent bonds between the atoms of molecules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is the founder of polymer chemistry.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Nylon was invented in 1935 by Staudinger.</a:t>
            </a:r>
          </a:p>
          <a:p>
            <a:pPr marL="8001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work led to the knowledge of the structural formulas of the macromolecules-Nobel Prize in 1935). </a:t>
            </a:r>
            <a:endParaRPr lang="en-US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5FF3DCA-DD44-4800-B709-5DB48D7A7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4" y="5805340"/>
            <a:ext cx="11534776" cy="1052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Flory</a:t>
            </a:r>
          </a:p>
          <a:p>
            <a:pPr marL="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methods of studying the properties of macromolecules (polymers) (Nobel Prize in 1974).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E79F3AAD-3C5F-4D2E-A726-657F23912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" y="692310"/>
            <a:ext cx="11652250" cy="106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Willstatter (1913)</a:t>
            </a:r>
          </a:p>
          <a:p>
            <a:pPr marL="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Willstatter worked on the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polysaccharides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studied lignin and enzymes.</a:t>
            </a:r>
          </a:p>
        </p:txBody>
      </p:sp>
    </p:spTree>
    <p:extLst>
      <p:ext uri="{BB962C8B-B14F-4D97-AF65-F5344CB8AC3E}">
        <p14:creationId xmlns:p14="http://schemas.microsoft.com/office/powerpoint/2010/main" val="17012793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4FB2B-CADD-D144-DA50-17616A681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64C8763-11C8-0D68-863F-7D59D753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7460F7-F3F5-36D0-96D4-8A38A96D2C3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9B6232A-FB9D-69EC-91CC-43BE5EAA5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Adjustments Influences on Properties of Polymers</a:t>
            </a: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C89D5441-ABD3-4581-B535-714C358FF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69" y="705896"/>
            <a:ext cx="11849629" cy="465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properties of polymers can be varied within a broad range. The most important adjustments are: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of monomers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chemical bond between the repeating units—for example, ether vs amide bonds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Degree of polymerization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 of the chain—for example, linear or cross-linked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Incorporation of chemically different monomers along the polymer chains (copolymerization)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Sequence of monomers in a copolymerization—for example, alternately or in long sequences, which consist of only one type of monomer</a:t>
            </a:r>
          </a:p>
          <a:p>
            <a:pPr marL="803275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interactions between the components of the polymer chain, e.g., hydrogen bonding or dipole–dipole interactions</a:t>
            </a:r>
            <a:endParaRPr lang="en-US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3A3A46-E0BA-404D-A6D7-62ED90A51C5B}"/>
              </a:ext>
            </a:extLst>
          </p:cNvPr>
          <p:cNvSpPr/>
          <p:nvPr/>
        </p:nvSpPr>
        <p:spPr>
          <a:xfrm>
            <a:off x="113770" y="5359808"/>
            <a:ext cx="11849629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addition to many other factors, such as </a:t>
            </a:r>
          </a:p>
          <a:p>
            <a:pPr marL="803275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Admixtures (additives)</a:t>
            </a:r>
          </a:p>
          <a:p>
            <a:pPr marL="803275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processing.</a:t>
            </a:r>
          </a:p>
        </p:txBody>
      </p:sp>
    </p:spTree>
    <p:extLst>
      <p:ext uri="{BB962C8B-B14F-4D97-AF65-F5344CB8AC3E}">
        <p14:creationId xmlns:p14="http://schemas.microsoft.com/office/powerpoint/2010/main" val="18986366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E9E98-276A-31AD-0725-F2D17DF60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5ECB59D-61AD-9C3B-2CF9-0409CEBC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A8DBF-4632-0471-6D2A-54EA64B6DA9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949D7D6-5DA0-476A-6659-5AE4BF8B8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Characteristics of Ideal Polymer</a:t>
            </a: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1D7BD120-A61F-59B9-B534-AB8CA3CD3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698213"/>
            <a:ext cx="11582398" cy="280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66725" indent="-466725" algn="just">
              <a:lnSpc>
                <a:spcPct val="150000"/>
              </a:lnSpc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be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versatile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6725" indent="-466725" algn="just">
              <a:lnSpc>
                <a:spcPct val="150000"/>
              </a:lnSpc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possess a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range of mechanical, and physical properties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6725" indent="-466725" algn="just">
              <a:lnSpc>
                <a:spcPct val="150000"/>
              </a:lnSpc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be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non-toxic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6725" indent="-466725" algn="just">
              <a:lnSpc>
                <a:spcPct val="150000"/>
              </a:lnSpc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be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inexpensive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6725" indent="-466725" algn="just">
              <a:lnSpc>
                <a:spcPct val="150000"/>
              </a:lnSpc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to fabricate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6725" indent="-466725" algn="just">
              <a:lnSpc>
                <a:spcPct val="150000"/>
              </a:lnSpc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be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inert to host issue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123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4960A-EE77-7D8B-ECB6-D3ADDCA4F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8" name="Picture 13" descr="Related image">
            <a:extLst>
              <a:ext uri="{FF2B5EF4-FFF2-40B4-BE49-F238E27FC236}">
                <a16:creationId xmlns:a16="http://schemas.microsoft.com/office/drawing/2014/main" id="{5E9D02E6-B6AA-4680-8DB1-614646AD5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4521200"/>
            <a:ext cx="5357812" cy="2336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795B7EF4-0830-F68D-AC7D-F965BF23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F1A699C-2993-2158-48DE-86E5CD66A56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095F8F67-AB28-5057-2720-2B82849BE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4338" name="TextBox 5">
            <a:extLst>
              <a:ext uri="{FF2B5EF4-FFF2-40B4-BE49-F238E27FC236}">
                <a16:creationId xmlns:a16="http://schemas.microsoft.com/office/drawing/2014/main" id="{FEA3AA32-E6E4-4446-B37A-A5534A211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15433"/>
            <a:ext cx="289560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339" name="TextBox 6">
            <a:extLst>
              <a:ext uri="{FF2B5EF4-FFF2-40B4-BE49-F238E27FC236}">
                <a16:creationId xmlns:a16="http://schemas.microsoft.com/office/drawing/2014/main" id="{F818E4DA-2D98-4115-8585-325B296CC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725" y="2092137"/>
            <a:ext cx="1051891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</a:t>
            </a:r>
          </a:p>
        </p:txBody>
      </p:sp>
      <p:sp>
        <p:nvSpPr>
          <p:cNvPr id="14340" name="TextBox 7">
            <a:extLst>
              <a:ext uri="{FF2B5EF4-FFF2-40B4-BE49-F238E27FC236}">
                <a16:creationId xmlns:a16="http://schemas.microsoft.com/office/drawing/2014/main" id="{2B3F9BF9-7A4A-4739-9E10-2A59F89AC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074675"/>
            <a:ext cx="2634054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many;    </a:t>
            </a:r>
            <a:r>
              <a:rPr lang="en-US" altLang="en-US" sz="20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</a:t>
            </a: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5A9E1559-A584-43FE-AF10-89656E130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2" y="1249472"/>
            <a:ext cx="11590338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</a:t>
            </a:r>
            <a:r>
              <a:rPr lang="en-US" alt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molecules formed from several building blocks, called </a:t>
            </a:r>
            <a:r>
              <a:rPr lang="en-US" alt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usually connected by covalent bonds. </a:t>
            </a:r>
          </a:p>
        </p:txBody>
      </p:sp>
      <p:sp>
        <p:nvSpPr>
          <p:cNvPr id="14344" name="TextBox 55">
            <a:extLst>
              <a:ext uri="{FF2B5EF4-FFF2-40B4-BE49-F238E27FC236}">
                <a16:creationId xmlns:a16="http://schemas.microsoft.com/office/drawing/2014/main" id="{38677E95-4508-42C4-AA92-5472ACA5B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200" y="2473137"/>
            <a:ext cx="1194558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</a:t>
            </a:r>
          </a:p>
        </p:txBody>
      </p:sp>
      <p:sp>
        <p:nvSpPr>
          <p:cNvPr id="14345" name="TextBox 56">
            <a:extLst>
              <a:ext uri="{FF2B5EF4-FFF2-40B4-BE49-F238E27FC236}">
                <a16:creationId xmlns:a16="http://schemas.microsoft.com/office/drawing/2014/main" id="{D91BE59E-2B07-4850-960F-038FDC119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2455675"/>
            <a:ext cx="2675732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single;  </a:t>
            </a:r>
            <a:r>
              <a:rPr lang="en-US" altLang="en-US" sz="20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</a:t>
            </a: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</a:p>
        </p:txBody>
      </p:sp>
      <p:sp>
        <p:nvSpPr>
          <p:cNvPr id="14346" name="Rectangle 7">
            <a:extLst>
              <a:ext uri="{FF2B5EF4-FFF2-40B4-BE49-F238E27FC236}">
                <a16:creationId xmlns:a16="http://schemas.microsoft.com/office/drawing/2014/main" id="{276344C7-6D81-4C56-8F29-146DECB4F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2" y="3535472"/>
            <a:ext cx="11590338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Monomer;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any chemical molecule that can form two (or more) bonds can be used as a monomer for the synthesis of macromolecules.</a:t>
            </a:r>
          </a:p>
        </p:txBody>
      </p:sp>
      <p:pic>
        <p:nvPicPr>
          <p:cNvPr id="14347" name="Picture 11" descr="Related image">
            <a:extLst>
              <a:ext uri="{FF2B5EF4-FFF2-40B4-BE49-F238E27FC236}">
                <a16:creationId xmlns:a16="http://schemas.microsoft.com/office/drawing/2014/main" id="{76C64633-B08B-42B6-9964-1942F061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" b="2507"/>
          <a:stretch>
            <a:fillRect/>
          </a:stretch>
        </p:blipFill>
        <p:spPr bwMode="auto">
          <a:xfrm>
            <a:off x="847411" y="4616581"/>
            <a:ext cx="4791075" cy="210489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C498038F-149E-40A5-9E8D-136F274F8E65}"/>
              </a:ext>
            </a:extLst>
          </p:cNvPr>
          <p:cNvSpPr/>
          <p:nvPr/>
        </p:nvSpPr>
        <p:spPr>
          <a:xfrm>
            <a:off x="8991600" y="4576187"/>
            <a:ext cx="661988" cy="10287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50" name="Rectangle 7">
            <a:extLst>
              <a:ext uri="{FF2B5EF4-FFF2-40B4-BE49-F238E27FC236}">
                <a16:creationId xmlns:a16="http://schemas.microsoft.com/office/drawing/2014/main" id="{ADD84F0B-1DBA-4F5F-B908-D15BB28B5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2" y="3006537"/>
            <a:ext cx="11590338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long-chain molecule that is composed of many </a:t>
            </a:r>
            <a:r>
              <a:rPr lang="en-US" alt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repeating units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identical structure.</a:t>
            </a:r>
          </a:p>
        </p:txBody>
      </p:sp>
    </p:spTree>
    <p:extLst>
      <p:ext uri="{BB962C8B-B14F-4D97-AF65-F5344CB8AC3E}">
        <p14:creationId xmlns:p14="http://schemas.microsoft.com/office/powerpoint/2010/main" val="134818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82796-EEE6-6BC0-F2D8-FF80669B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32AB459-775B-2E4C-E151-047D3617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4D084C-E1B0-9F8F-DDCB-71067753823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643C37B-72E4-DE42-5C6D-A0302132B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5362" name="TextBox 4">
            <a:extLst>
              <a:ext uri="{FF2B5EF4-FFF2-40B4-BE49-F238E27FC236}">
                <a16:creationId xmlns:a16="http://schemas.microsoft.com/office/drawing/2014/main" id="{EBA43E99-48AC-4CD0-B89F-48F306C05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715433"/>
            <a:ext cx="4222631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means by 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363" name="TextBox 6">
            <a:extLst>
              <a:ext uri="{FF2B5EF4-FFF2-40B4-BE49-F238E27FC236}">
                <a16:creationId xmlns:a16="http://schemas.microsoft.com/office/drawing/2014/main" id="{9E8E2256-D3C8-41D6-A77B-33F6F21CE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99" y="1325672"/>
            <a:ext cx="11649075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 Process in which monomers (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molecular weight compounds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linked into long repeating units (chains) to form polymers (high molecular weight). </a:t>
            </a:r>
          </a:p>
        </p:txBody>
      </p:sp>
      <p:grpSp>
        <p:nvGrpSpPr>
          <p:cNvPr id="15364" name="Group 7">
            <a:extLst>
              <a:ext uri="{FF2B5EF4-FFF2-40B4-BE49-F238E27FC236}">
                <a16:creationId xmlns:a16="http://schemas.microsoft.com/office/drawing/2014/main" id="{B7AB0423-CE9B-4CF5-B623-DA02E74600CB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2489536"/>
            <a:ext cx="5503862" cy="1379538"/>
            <a:chOff x="6289963" y="2443308"/>
            <a:chExt cx="4636655" cy="985692"/>
          </a:xfrm>
        </p:grpSpPr>
        <p:pic>
          <p:nvPicPr>
            <p:cNvPr id="15371" name="Picture 8">
              <a:extLst>
                <a:ext uri="{FF2B5EF4-FFF2-40B4-BE49-F238E27FC236}">
                  <a16:creationId xmlns:a16="http://schemas.microsoft.com/office/drawing/2014/main" id="{901F5097-9A60-467C-83A4-295548334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57" r="10431" b="66495"/>
            <a:stretch>
              <a:fillRect/>
            </a:stretch>
          </p:blipFill>
          <p:spPr bwMode="auto">
            <a:xfrm>
              <a:off x="6289963" y="2443308"/>
              <a:ext cx="4636655" cy="759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2" name="Picture 9">
              <a:extLst>
                <a:ext uri="{FF2B5EF4-FFF2-40B4-BE49-F238E27FC236}">
                  <a16:creationId xmlns:a16="http://schemas.microsoft.com/office/drawing/2014/main" id="{E97DECA3-1202-496D-AA2A-336B354039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36" t="35088" r="19971" b="56764"/>
            <a:stretch>
              <a:fillRect/>
            </a:stretch>
          </p:blipFill>
          <p:spPr bwMode="auto">
            <a:xfrm>
              <a:off x="9744364" y="3244274"/>
              <a:ext cx="785091" cy="184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5" name="Group 10">
            <a:extLst>
              <a:ext uri="{FF2B5EF4-FFF2-40B4-BE49-F238E27FC236}">
                <a16:creationId xmlns:a16="http://schemas.microsoft.com/office/drawing/2014/main" id="{C8931B4D-C48D-4F36-8906-19C75521315E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4130677"/>
            <a:ext cx="6553200" cy="2590800"/>
            <a:chOff x="914400" y="4451926"/>
            <a:chExt cx="4433455" cy="1454439"/>
          </a:xfrm>
        </p:grpSpPr>
        <p:pic>
          <p:nvPicPr>
            <p:cNvPr id="15369" name="Picture 11">
              <a:extLst>
                <a:ext uri="{FF2B5EF4-FFF2-40B4-BE49-F238E27FC236}">
                  <a16:creationId xmlns:a16="http://schemas.microsoft.com/office/drawing/2014/main" id="{EEDE0250-1289-4CAA-AB0A-177D0F49FF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6" t="35841" r="15199"/>
            <a:stretch>
              <a:fillRect/>
            </a:stretch>
          </p:blipFill>
          <p:spPr bwMode="auto">
            <a:xfrm>
              <a:off x="914400" y="4451926"/>
              <a:ext cx="4433455" cy="145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8BF745-FD96-45E0-8D19-CB8B09800531}"/>
                </a:ext>
              </a:extLst>
            </p:cNvPr>
            <p:cNvSpPr/>
            <p:nvPr/>
          </p:nvSpPr>
          <p:spPr>
            <a:xfrm>
              <a:off x="4267415" y="4451926"/>
              <a:ext cx="757167" cy="1292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8F7E49-6917-4DB8-973C-9E59E2A51F6C}"/>
              </a:ext>
            </a:extLst>
          </p:cNvPr>
          <p:cNvSpPr txBox="1"/>
          <p:nvPr/>
        </p:nvSpPr>
        <p:spPr>
          <a:xfrm>
            <a:off x="1259214" y="3930622"/>
            <a:ext cx="108234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53115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F965A-C17A-E6A5-11D5-25F8D7573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502E70B-F69A-456E-C6A3-7FA465AA6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4CF09A-6BD6-AA0D-DEE5-4B89A72CAAB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45DE2305-E64C-CA0D-A880-190C0C207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6388" name="Rectangle 7">
            <a:extLst>
              <a:ext uri="{FF2B5EF4-FFF2-40B4-BE49-F238E27FC236}">
                <a16:creationId xmlns:a16="http://schemas.microsoft.com/office/drawing/2014/main" id="{D770A3CD-C523-486F-AA76-ACEB5AE7A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24" y="1253937"/>
            <a:ext cx="11530276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molecules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usually be characterized by a particular molar mass and have the same molar mass.</a:t>
            </a:r>
          </a:p>
        </p:txBody>
      </p:sp>
      <p:sp>
        <p:nvSpPr>
          <p:cNvPr id="16389" name="Rectangle 7">
            <a:extLst>
              <a:ext uri="{FF2B5EF4-FFF2-40B4-BE49-F238E27FC236}">
                <a16:creationId xmlns:a16="http://schemas.microsoft.com/office/drawing/2014/main" id="{AA501784-1D2D-426A-BD3E-F0CBB4D14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24" y="1828800"/>
            <a:ext cx="11758876" cy="18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polymers;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polymerization methods result in a mixture of molecules with different chain lengths, each chain, in some cases, being made up of a very large variety of monomer units.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mass of a polymer can also be defined by an average value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for a broad distribution the average can be calculated in several different ways.</a:t>
            </a:r>
          </a:p>
        </p:txBody>
      </p:sp>
      <p:sp>
        <p:nvSpPr>
          <p:cNvPr id="16390" name="TextBox 14">
            <a:extLst>
              <a:ext uri="{FF2B5EF4-FFF2-40B4-BE49-F238E27FC236}">
                <a16:creationId xmlns:a16="http://schemas.microsoft.com/office/drawing/2014/main" id="{C96E7DA1-4F5D-4540-8CC3-2DFC3AD3B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60" y="715433"/>
            <a:ext cx="335624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Mass Parameters</a:t>
            </a:r>
          </a:p>
        </p:txBody>
      </p:sp>
    </p:spTree>
    <p:extLst>
      <p:ext uri="{BB962C8B-B14F-4D97-AF65-F5344CB8AC3E}">
        <p14:creationId xmlns:p14="http://schemas.microsoft.com/office/powerpoint/2010/main" val="2790259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8C8DA-EA41-03AF-852D-E86075257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B7E9EB6-B154-D890-5E12-C89466F50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1436B-E230-4E4F-0BE0-767E1543E50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038E8FCF-562C-AC37-AEAF-EC0FA82EC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7412" name="Rectangle 7">
            <a:extLst>
              <a:ext uri="{FF2B5EF4-FFF2-40B4-BE49-F238E27FC236}">
                <a16:creationId xmlns:a16="http://schemas.microsoft.com/office/drawing/2014/main" id="{78527F88-BD14-4670-B709-C57312D03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056" y="4606737"/>
            <a:ext cx="10907713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number average molar mass (weight average molar mass (</a:t>
            </a:r>
            <a:r>
              <a:rPr lang="en-US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</p:txBody>
      </p:sp>
      <p:sp>
        <p:nvSpPr>
          <p:cNvPr id="17414" name="Rectangle 7">
            <a:extLst>
              <a:ext uri="{FF2B5EF4-FFF2-40B4-BE49-F238E27FC236}">
                <a16:creationId xmlns:a16="http://schemas.microsoft.com/office/drawing/2014/main" id="{F0C5653F-C896-4518-A65C-08C006F74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44" y="5034295"/>
            <a:ext cx="11060112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 material scientist’s point of view, the material consists of polymers with a molar mass of 10,000 g/mol and the other half of polymers with a molar mass of 20,000 g/mol.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this perspective it makes sense to assume a mean value of ((10+20)/2) = 15,000 g/mol.</a:t>
            </a: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598FCB5A-BC5D-40C7-86CB-32C1F2283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056" y="1249472"/>
            <a:ext cx="11758876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Assume that a polymer sample contains three separate molecules;</a:t>
            </a:r>
          </a:p>
          <a:p>
            <a:pPr marL="1427163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of which have a molar mass of 10,000 g/mol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third has a molar mass of 20,000 g/mol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392" name="Picture 1">
            <a:extLst>
              <a:ext uri="{FF2B5EF4-FFF2-40B4-BE49-F238E27FC236}">
                <a16:creationId xmlns:a16="http://schemas.microsoft.com/office/drawing/2014/main" id="{E75780E8-7F72-42B3-BAA4-20B28BCCA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t="65556" r="50000" b="17764"/>
          <a:stretch>
            <a:fillRect/>
          </a:stretch>
        </p:blipFill>
        <p:spPr bwMode="auto">
          <a:xfrm>
            <a:off x="3827498" y="2291562"/>
            <a:ext cx="3451189" cy="167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56140-037E-4990-B13B-24622AAFFE9B}"/>
              </a:ext>
            </a:extLst>
          </p:cNvPr>
          <p:cNvSpPr/>
          <p:nvPr/>
        </p:nvSpPr>
        <p:spPr>
          <a:xfrm>
            <a:off x="1159669" y="3850575"/>
            <a:ext cx="99441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Mathematically;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average molar mass (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average molar mass (</a:t>
            </a:r>
            <a:r>
              <a:rPr lang="en-US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13,333 g/mol.</a:t>
            </a:r>
            <a:endParaRPr lang="en-US" altLang="en-US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329E18DB-FF26-EA6D-86A0-86F173E4D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60" y="715433"/>
            <a:ext cx="335624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Mass Parameters</a:t>
            </a:r>
          </a:p>
        </p:txBody>
      </p:sp>
    </p:spTree>
    <p:extLst>
      <p:ext uri="{BB962C8B-B14F-4D97-AF65-F5344CB8AC3E}">
        <p14:creationId xmlns:p14="http://schemas.microsoft.com/office/powerpoint/2010/main" val="63521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3F9E5-C150-EE73-192D-34C36D410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89AB26D-EE08-FC9F-3477-14EAA2F1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B80925-E4A4-C2A8-EB9B-03DC606B347A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12045F2-13EC-E033-1927-55D26B8FE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99826C-73BA-4EF6-B012-DCF11F6E9F9C}"/>
              </a:ext>
            </a:extLst>
          </p:cNvPr>
          <p:cNvSpPr/>
          <p:nvPr/>
        </p:nvSpPr>
        <p:spPr>
          <a:xfrm>
            <a:off x="381000" y="1253937"/>
            <a:ext cx="106680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all synthetic polydisperse polymers</a:t>
            </a:r>
          </a:p>
        </p:txBody>
      </p:sp>
      <p:pic>
        <p:nvPicPr>
          <p:cNvPr id="18438" name="Picture 4">
            <a:extLst>
              <a:ext uri="{FF2B5EF4-FFF2-40B4-BE49-F238E27FC236}">
                <a16:creationId xmlns:a16="http://schemas.microsoft.com/office/drawing/2014/main" id="{0C09A00B-ABE7-423A-92F0-2ED8687F5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80000" r="64520" b="12222"/>
          <a:stretch>
            <a:fillRect/>
          </a:stretch>
        </p:blipFill>
        <p:spPr bwMode="auto">
          <a:xfrm>
            <a:off x="4830762" y="4205418"/>
            <a:ext cx="1463675" cy="74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2">
            <a:extLst>
              <a:ext uri="{FF2B5EF4-FFF2-40B4-BE49-F238E27FC236}">
                <a16:creationId xmlns:a16="http://schemas.microsoft.com/office/drawing/2014/main" id="{EABB0FFE-9000-4D3C-9C75-AD2B6EAC5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48889" r="66251" b="46057"/>
          <a:stretch>
            <a:fillRect/>
          </a:stretch>
        </p:blipFill>
        <p:spPr bwMode="auto">
          <a:xfrm>
            <a:off x="4786382" y="1730661"/>
            <a:ext cx="14636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B77C180-3ED6-4451-A473-9211BDF38F46}"/>
              </a:ext>
            </a:extLst>
          </p:cNvPr>
          <p:cNvSpPr/>
          <p:nvPr/>
        </p:nvSpPr>
        <p:spPr>
          <a:xfrm>
            <a:off x="381000" y="2383543"/>
            <a:ext cx="115824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Homogeneous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respect to their molar mass, are referred to as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monodisperse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non-monodisperse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so-called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polydisperse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samples.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polydispersity index (PDI)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quotient of weight and number averages is a measurement of the breadth of the molar mass distribution.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14DB75-A8E6-48BB-9E0C-048C81511EC5}"/>
              </a:ext>
            </a:extLst>
          </p:cNvPr>
          <p:cNvSpPr/>
          <p:nvPr/>
        </p:nvSpPr>
        <p:spPr>
          <a:xfrm>
            <a:off x="1082675" y="4847370"/>
            <a:ext cx="8077200" cy="8735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monodisperse sample has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 </a:t>
            </a:r>
          </a:p>
          <a:p>
            <a:pPr>
              <a:lnSpc>
                <a:spcPct val="150000"/>
              </a:lnSpc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larger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broader the molar mass distribution.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63D802-FEA6-4710-B36D-D9584215D4CA}"/>
              </a:ext>
            </a:extLst>
          </p:cNvPr>
          <p:cNvSpPr/>
          <p:nvPr/>
        </p:nvSpPr>
        <p:spPr>
          <a:xfrm>
            <a:off x="381000" y="5784963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determined using Gel Permeation Chromatography (GPC)/Size Exclusion Chromatography (SEC).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185D3E02-F039-6473-B503-8AA4F845D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60" y="715433"/>
            <a:ext cx="3356240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Mass Parameters</a:t>
            </a:r>
          </a:p>
        </p:txBody>
      </p:sp>
    </p:spTree>
    <p:extLst>
      <p:ext uri="{BB962C8B-B14F-4D97-AF65-F5344CB8AC3E}">
        <p14:creationId xmlns:p14="http://schemas.microsoft.com/office/powerpoint/2010/main" val="954649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New Employees.potx</Template>
  <TotalTime>0</TotalTime>
  <Words>3454</Words>
  <Application>Microsoft Office PowerPoint</Application>
  <PresentationFormat>Widescreen</PresentationFormat>
  <Paragraphs>432</Paragraphs>
  <Slides>41</Slides>
  <Notes>41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Arial</vt:lpstr>
      <vt:lpstr>Bahnschrift</vt:lpstr>
      <vt:lpstr>Calibri</vt:lpstr>
      <vt:lpstr>Calibri Light</vt:lpstr>
      <vt:lpstr>Courier New</vt:lpstr>
      <vt:lpstr>Franklin Gothic Book</vt:lpstr>
      <vt:lpstr>Times New Roman</vt:lpstr>
      <vt:lpstr>Tw Cen MT Condensed</vt:lpstr>
      <vt:lpstr>Wingdings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2010-02-01T21:33:28Z</dcterms:created>
  <dcterms:modified xsi:type="dcterms:W3CDTF">2026-01-17T11:33:28Z</dcterms:modified>
</cp:coreProperties>
</file>