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7"/>
  </p:notesMasterIdLst>
  <p:sldIdLst>
    <p:sldId id="580" r:id="rId3"/>
    <p:sldId id="488" r:id="rId4"/>
    <p:sldId id="547" r:id="rId5"/>
    <p:sldId id="548" r:id="rId6"/>
    <p:sldId id="549" r:id="rId7"/>
    <p:sldId id="550" r:id="rId8"/>
    <p:sldId id="551" r:id="rId9"/>
    <p:sldId id="543" r:id="rId10"/>
    <p:sldId id="533" r:id="rId11"/>
    <p:sldId id="554" r:id="rId12"/>
    <p:sldId id="555" r:id="rId13"/>
    <p:sldId id="558" r:id="rId14"/>
    <p:sldId id="556" r:id="rId15"/>
    <p:sldId id="559" r:id="rId16"/>
    <p:sldId id="552" r:id="rId17"/>
    <p:sldId id="581" r:id="rId18"/>
    <p:sldId id="557" r:id="rId19"/>
    <p:sldId id="560" r:id="rId20"/>
    <p:sldId id="561" r:id="rId21"/>
    <p:sldId id="563" r:id="rId22"/>
    <p:sldId id="564" r:id="rId23"/>
    <p:sldId id="565" r:id="rId24"/>
    <p:sldId id="567" r:id="rId25"/>
    <p:sldId id="568" r:id="rId26"/>
    <p:sldId id="570" r:id="rId27"/>
    <p:sldId id="589" r:id="rId28"/>
    <p:sldId id="583" r:id="rId29"/>
    <p:sldId id="585" r:id="rId30"/>
    <p:sldId id="572" r:id="rId31"/>
    <p:sldId id="573" r:id="rId32"/>
    <p:sldId id="574" r:id="rId33"/>
    <p:sldId id="587" r:id="rId34"/>
    <p:sldId id="576" r:id="rId35"/>
    <p:sldId id="5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9" d="100"/>
          <a:sy n="89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a Alsaeedi" userId="366d2db6-6f00-4a34-83f4-2ad3f8acee3b" providerId="ADAL" clId="{F87C5188-B55D-490E-8B80-8D654465A020}"/>
    <pc:docChg chg="modSld">
      <pc:chgData name="Huda Alsaeedi" userId="366d2db6-6f00-4a34-83f4-2ad3f8acee3b" providerId="ADAL" clId="{F87C5188-B55D-490E-8B80-8D654465A020}" dt="2023-01-07T05:18:40.570" v="1" actId="20577"/>
      <pc:docMkLst>
        <pc:docMk/>
      </pc:docMkLst>
      <pc:sldChg chg="modSp mod">
        <pc:chgData name="Huda Alsaeedi" userId="366d2db6-6f00-4a34-83f4-2ad3f8acee3b" providerId="ADAL" clId="{F87C5188-B55D-490E-8B80-8D654465A020}" dt="2023-01-07T05:18:40.570" v="1" actId="20577"/>
        <pc:sldMkLst>
          <pc:docMk/>
          <pc:sldMk cId="2845593980" sldId="550"/>
        </pc:sldMkLst>
        <pc:spChg chg="mod">
          <ac:chgData name="Huda Alsaeedi" userId="366d2db6-6f00-4a34-83f4-2ad3f8acee3b" providerId="ADAL" clId="{F87C5188-B55D-490E-8B80-8D654465A020}" dt="2023-01-07T05:18:40.570" v="1" actId="20577"/>
          <ac:spMkLst>
            <pc:docMk/>
            <pc:sldMk cId="2845593980" sldId="550"/>
            <ac:spMk id="15" creationId="{00000000-0000-0000-0000-000000000000}"/>
          </ac:spMkLst>
        </pc:spChg>
        <pc:graphicFrameChg chg="mod">
          <ac:chgData name="Huda Alsaeedi" userId="366d2db6-6f00-4a34-83f4-2ad3f8acee3b" providerId="ADAL" clId="{F87C5188-B55D-490E-8B80-8D654465A020}" dt="2023-01-07T05:17:41.168" v="0" actId="1076"/>
          <ac:graphicFrameMkLst>
            <pc:docMk/>
            <pc:sldMk cId="2845593980" sldId="550"/>
            <ac:graphicFrameMk id="22" creationId="{00000000-0000-0000-0000-000000000000}"/>
          </ac:graphicFrameMkLst>
        </pc:graphicFrameChg>
      </pc:sldChg>
    </pc:docChg>
  </pc:docChgLst>
  <pc:docChgLst>
    <pc:chgData name="Huda Alsaeedi" userId="366d2db6-6f00-4a34-83f4-2ad3f8acee3b" providerId="ADAL" clId="{D44C4EFC-B558-4583-8928-52D77DC31994}"/>
    <pc:docChg chg="modSld sldOrd">
      <pc:chgData name="Huda Alsaeedi" userId="366d2db6-6f00-4a34-83f4-2ad3f8acee3b" providerId="ADAL" clId="{D44C4EFC-B558-4583-8928-52D77DC31994}" dt="2022-12-18T14:23:01.840" v="3"/>
      <pc:docMkLst>
        <pc:docMk/>
      </pc:docMkLst>
      <pc:sldChg chg="ord">
        <pc:chgData name="Huda Alsaeedi" userId="366d2db6-6f00-4a34-83f4-2ad3f8acee3b" providerId="ADAL" clId="{D44C4EFC-B558-4583-8928-52D77DC31994}" dt="2022-12-18T14:23:01.840" v="3"/>
        <pc:sldMkLst>
          <pc:docMk/>
          <pc:sldMk cId="854550193" sldId="548"/>
        </pc:sldMkLst>
      </pc:sldChg>
      <pc:sldChg chg="modSp mod">
        <pc:chgData name="Huda Alsaeedi" userId="366d2db6-6f00-4a34-83f4-2ad3f8acee3b" providerId="ADAL" clId="{D44C4EFC-B558-4583-8928-52D77DC31994}" dt="2022-12-13T16:14:12.841" v="0" actId="14100"/>
        <pc:sldMkLst>
          <pc:docMk/>
          <pc:sldMk cId="4007744429" sldId="571"/>
        </pc:sldMkLst>
        <pc:spChg chg="mod">
          <ac:chgData name="Huda Alsaeedi" userId="366d2db6-6f00-4a34-83f4-2ad3f8acee3b" providerId="ADAL" clId="{D44C4EFC-B558-4583-8928-52D77DC31994}" dt="2022-12-13T16:14:12.841" v="0" actId="14100"/>
          <ac:spMkLst>
            <pc:docMk/>
            <pc:sldMk cId="4007744429" sldId="571"/>
            <ac:spMk id="24" creationId="{00000000-0000-0000-0000-000000000000}"/>
          </ac:spMkLst>
        </pc:spChg>
      </pc:sldChg>
      <pc:sldChg chg="modSp mod">
        <pc:chgData name="Huda Alsaeedi" userId="366d2db6-6f00-4a34-83f4-2ad3f8acee3b" providerId="ADAL" clId="{D44C4EFC-B558-4583-8928-52D77DC31994}" dt="2022-12-17T20:27:55.838" v="1" actId="1076"/>
        <pc:sldMkLst>
          <pc:docMk/>
          <pc:sldMk cId="4062702617" sldId="582"/>
        </pc:sldMkLst>
        <pc:picChg chg="mod">
          <ac:chgData name="Huda Alsaeedi" userId="366d2db6-6f00-4a34-83f4-2ad3f8acee3b" providerId="ADAL" clId="{D44C4EFC-B558-4583-8928-52D77DC31994}" dt="2022-12-17T20:27:55.838" v="1" actId="1076"/>
          <ac:picMkLst>
            <pc:docMk/>
            <pc:sldMk cId="4062702617" sldId="582"/>
            <ac:picMk id="3" creationId="{052ECDE5-0B33-4357-9F86-734E7843BB0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Sunday, September 3, 2023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Sunday, September 3, 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42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png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tmp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Organo</a:t>
            </a:r>
            <a:r>
              <a:rPr lang="en-US" sz="3200" b="1" dirty="0">
                <a:solidFill>
                  <a:schemeClr val="bg1"/>
                </a:solidFill>
              </a:rPr>
              <a:t>-halogen Compounds				</a:t>
            </a:r>
            <a:r>
              <a:rPr lang="en-US" sz="3200" b="1" i="1" dirty="0">
                <a:solidFill>
                  <a:srgbClr val="FFC000"/>
                </a:solidFill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4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551159"/>
            <a:ext cx="1082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Free radical chlorination or </a:t>
            </a:r>
            <a:r>
              <a:rPr lang="en-US" dirty="0" err="1">
                <a:latin typeface="Arial Narrow" panose="020B0606020202030204" pitchFamily="34" charset="0"/>
              </a:rPr>
              <a:t>bromination</a:t>
            </a:r>
            <a:r>
              <a:rPr lang="en-US" dirty="0">
                <a:latin typeface="Arial Narrow" panose="020B0606020202030204" pitchFamily="34" charset="0"/>
              </a:rPr>
              <a:t> of alkanes gives a complex mixture of isomeric mono- and </a:t>
            </a:r>
            <a:r>
              <a:rPr lang="en-US" dirty="0" err="1">
                <a:latin typeface="Arial Narrow" panose="020B0606020202030204" pitchFamily="34" charset="0"/>
              </a:rPr>
              <a:t>poly</a:t>
            </a:r>
            <a:r>
              <a:rPr lang="en-US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haloalkanes</a:t>
            </a:r>
            <a:r>
              <a:rPr lang="en-US" dirty="0">
                <a:latin typeface="Arial Narrow" panose="020B0606020202030204" pitchFamily="34" charset="0"/>
              </a:rPr>
              <a:t>,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746" y="749960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1- From Hydrocarbons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794" y="121920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(a)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By free radical halogenation; Alkyl halide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3" y="2095307"/>
            <a:ext cx="4593672" cy="87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2288" r="1521" b="30761"/>
          <a:stretch/>
        </p:blipFill>
        <p:spPr bwMode="auto">
          <a:xfrm>
            <a:off x="5322563" y="2196975"/>
            <a:ext cx="6183637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 r="2403" b="11302"/>
          <a:stretch/>
        </p:blipFill>
        <p:spPr bwMode="auto">
          <a:xfrm>
            <a:off x="6609821" y="3886200"/>
            <a:ext cx="5262425" cy="10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8728"/>
            <a:ext cx="5715000" cy="83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0" b="26863"/>
          <a:stretch/>
        </p:blipFill>
        <p:spPr bwMode="auto">
          <a:xfrm>
            <a:off x="3081583" y="5277310"/>
            <a:ext cx="2709617" cy="5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554" y="5257800"/>
            <a:ext cx="369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cs typeface="+mj-cs"/>
              </a:rPr>
              <a:t>Rate of halogenation:</a:t>
            </a:r>
            <a:endParaRPr lang="ar-SA" sz="20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1" y="5410200"/>
            <a:ext cx="4972579" cy="13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28" y="1600200"/>
            <a:ext cx="11015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 algn="just">
              <a:defRPr/>
            </a:pP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err="1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hydrogen halides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  <a:r>
              <a:rPr lang="en-US" dirty="0">
                <a:latin typeface="Arial Narrow" panose="020B0606020202030204" pitchFamily="34" charset="0"/>
              </a:rPr>
              <a:t> an alkene is converted to corresponding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alkyl halide </a:t>
            </a:r>
            <a:r>
              <a:rPr lang="en-US" dirty="0">
                <a:latin typeface="Arial Narrow" panose="020B0606020202030204" pitchFamily="34" charset="0"/>
              </a:rPr>
              <a:t>by reaction with hydrogen chloride, hydrogen bromide or hydrogen iodide.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746" y="1047498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(b)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From alkenes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328" y="3886200"/>
            <a:ext cx="11506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>
              <a:defRPr/>
            </a:pPr>
            <a:r>
              <a:rPr lang="en-US" dirty="0">
                <a:latin typeface="Arial Narrow" panose="020B0606020202030204" pitchFamily="34" charset="0"/>
              </a:rPr>
              <a:t>(ii)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halogens: </a:t>
            </a:r>
            <a:r>
              <a:rPr lang="en-US" dirty="0">
                <a:latin typeface="Arial Narrow" panose="020B0606020202030204" pitchFamily="34" charset="0"/>
              </a:rPr>
              <a:t>addition of bromine in CCl</a:t>
            </a:r>
            <a:r>
              <a:rPr lang="en-US" baseline="-25000" dirty="0">
                <a:latin typeface="Arial Narrow" panose="020B0606020202030204" pitchFamily="34" charset="0"/>
              </a:rPr>
              <a:t>4</a:t>
            </a:r>
            <a:r>
              <a:rPr lang="en-US" dirty="0">
                <a:latin typeface="Arial Narrow" panose="020B0606020202030204" pitchFamily="34" charset="0"/>
              </a:rPr>
              <a:t>  to an alkene resulting in the synthesis of </a:t>
            </a:r>
            <a:r>
              <a:rPr lang="en-US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vic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-dibromides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25360"/>
              </p:ext>
            </p:extLst>
          </p:nvPr>
        </p:nvGraphicFramePr>
        <p:xfrm>
          <a:off x="4724400" y="4388579"/>
          <a:ext cx="3777267" cy="100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S ChemDraw Drawing" r:id="rId3" imgW="3406246" imgH="892890" progId="ChemDraw.Document.6.0">
                  <p:embed/>
                </p:oleObj>
              </mc:Choice>
              <mc:Fallback>
                <p:oleObj name="CS ChemDraw Drawing" r:id="rId3" imgW="3406246" imgH="892890" progId="ChemDraw.Document.6.0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88579"/>
                        <a:ext cx="3777267" cy="1004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76473"/>
              </p:ext>
            </p:extLst>
          </p:nvPr>
        </p:nvGraphicFramePr>
        <p:xfrm>
          <a:off x="4038600" y="2951825"/>
          <a:ext cx="5561996" cy="75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S ChemDraw Drawing" r:id="rId5" imgW="4837389" imgH="644723" progId="ChemDraw.Document.6.0">
                  <p:embed/>
                </p:oleObj>
              </mc:Choice>
              <mc:Fallback>
                <p:oleObj name="CS ChemDraw Drawing" r:id="rId5" imgW="4837389" imgH="644723" progId="ChemDraw.Document.6.0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51825"/>
                        <a:ext cx="5561996" cy="750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3575"/>
              </p:ext>
            </p:extLst>
          </p:nvPr>
        </p:nvGraphicFramePr>
        <p:xfrm>
          <a:off x="4162425" y="2246313"/>
          <a:ext cx="4619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S ChemDraw Drawing" r:id="rId7" imgW="4439059" imgH="606211" progId="ChemDraw.Document.6.0">
                  <p:embed/>
                </p:oleObj>
              </mc:Choice>
              <mc:Fallback>
                <p:oleObj name="CS ChemDraw Drawing" r:id="rId7" imgW="4439059" imgH="606211" progId="ChemDraw.Document.6.0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2246313"/>
                        <a:ext cx="46196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25656"/>
            <a:ext cx="3709987" cy="11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28" y="2743200"/>
            <a:ext cx="11506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>
              <a:defRPr/>
            </a:pP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err="1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HX to alkynes: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Vinyl halides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746" y="749960"/>
            <a:ext cx="2633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From Hydrocarbons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794" y="228600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(c)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From Alkynes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550138"/>
              </p:ext>
            </p:extLst>
          </p:nvPr>
        </p:nvGraphicFramePr>
        <p:xfrm>
          <a:off x="3733800" y="3265658"/>
          <a:ext cx="4961731" cy="69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S ChemDraw Drawing" r:id="rId3" imgW="4142019" imgH="580762" progId="ChemDraw.Document.6.0">
                  <p:embed/>
                </p:oleObj>
              </mc:Choice>
              <mc:Fallback>
                <p:oleObj name="CS ChemDraw Drawing" r:id="rId3" imgW="4142019" imgH="580762" progId="ChemDraw.Document.6.0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65658"/>
                        <a:ext cx="4961731" cy="69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9328" y="4191000"/>
            <a:ext cx="7510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>
              <a:defRPr/>
            </a:pPr>
            <a:r>
              <a:rPr lang="en-US" dirty="0">
                <a:latin typeface="Arial Narrow" panose="020B0606020202030204" pitchFamily="34" charset="0"/>
              </a:rPr>
              <a:t>(ii)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Addition of Halogen: </a:t>
            </a:r>
            <a:r>
              <a:rPr lang="en-US" dirty="0">
                <a:latin typeface="Arial Narrow" panose="020B0606020202030204" pitchFamily="34" charset="0"/>
              </a:rPr>
              <a:t>Bromine adds to alkynes and the addition occurs mainly trans.</a:t>
            </a:r>
          </a:p>
        </p:txBody>
      </p:sp>
      <p:pic>
        <p:nvPicPr>
          <p:cNvPr id="17" name="Picture 8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5235" r="2739" b="11312"/>
          <a:stretch/>
        </p:blipFill>
        <p:spPr bwMode="auto">
          <a:xfrm>
            <a:off x="3887383" y="4821198"/>
            <a:ext cx="5170089" cy="10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0074"/>
              </p:ext>
            </p:extLst>
          </p:nvPr>
        </p:nvGraphicFramePr>
        <p:xfrm>
          <a:off x="3801270" y="1819615"/>
          <a:ext cx="5562822" cy="39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S ChemDraw Drawing" r:id="rId6" imgW="4562643" imgH="324494" progId="ChemDraw.Document.6.0">
                  <p:embed/>
                </p:oleObj>
              </mc:Choice>
              <mc:Fallback>
                <p:oleObj name="CS ChemDraw Drawing" r:id="rId6" imgW="4562643" imgH="324494" progId="ChemDraw.Document.6.0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270" y="1819615"/>
                        <a:ext cx="5562822" cy="39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19328" y="1371600"/>
            <a:ext cx="479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(iii)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Halogenation of alkenes: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Allyl halides</a:t>
            </a:r>
          </a:p>
        </p:txBody>
      </p:sp>
    </p:spTree>
    <p:extLst>
      <p:ext uri="{BB962C8B-B14F-4D97-AF65-F5344CB8AC3E}">
        <p14:creationId xmlns:p14="http://schemas.microsoft.com/office/powerpoint/2010/main" val="6996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28" y="1600200"/>
            <a:ext cx="11015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 algn="just">
              <a:defRPr/>
            </a:pP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err="1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Aryl chlorides and bromides </a:t>
            </a:r>
            <a:r>
              <a:rPr lang="en-US" dirty="0">
                <a:latin typeface="Arial Narrow" panose="020B0606020202030204" pitchFamily="34" charset="0"/>
              </a:rPr>
              <a:t>can be easily prepared by electrophilic substitution of </a:t>
            </a:r>
            <a:r>
              <a:rPr lang="en-US" dirty="0" err="1">
                <a:latin typeface="Arial Narrow" panose="020B0606020202030204" pitchFamily="34" charset="0"/>
              </a:rPr>
              <a:t>arenes</a:t>
            </a:r>
            <a:r>
              <a:rPr lang="en-US" dirty="0">
                <a:latin typeface="Arial Narrow" panose="020B0606020202030204" pitchFamily="34" charset="0"/>
              </a:rPr>
              <a:t> with chlorine and bromine, respectively in the presence of Lewis acid catalysts like iron or iron(III) chloride.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795" y="1015417"/>
            <a:ext cx="6059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(d)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By electrophilic substitution; Aryl halide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85004"/>
              </p:ext>
            </p:extLst>
          </p:nvPr>
        </p:nvGraphicFramePr>
        <p:xfrm>
          <a:off x="4141846" y="2281279"/>
          <a:ext cx="4517910" cy="139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S ChemDraw Drawing" r:id="rId3" imgW="4154353" imgH="1266420" progId="ChemDraw.Document.6.0">
                  <p:embed/>
                </p:oleObj>
              </mc:Choice>
              <mc:Fallback>
                <p:oleObj name="CS ChemDraw Drawing" r:id="rId3" imgW="4154353" imgH="1266420" progId="ChemDraw.Document.6.0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846" y="2281279"/>
                        <a:ext cx="4517910" cy="139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9887" y="5105400"/>
            <a:ext cx="5239738" cy="14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0430" y="4335943"/>
            <a:ext cx="3325596" cy="13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7"/>
          <p:cNvSpPr txBox="1">
            <a:spLocks/>
          </p:cNvSpPr>
          <p:nvPr/>
        </p:nvSpPr>
        <p:spPr>
          <a:xfrm>
            <a:off x="719328" y="3805416"/>
            <a:ext cx="8272272" cy="5305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(ii) </a:t>
            </a:r>
            <a:r>
              <a:rPr lang="en-US" sz="1800" b="1" i="1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Halogenation of an Alkyl Side Chain of Benzene derivatives;</a:t>
            </a:r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Benzyl halides</a:t>
            </a:r>
          </a:p>
        </p:txBody>
      </p:sp>
    </p:spTree>
    <p:extLst>
      <p:ext uri="{BB962C8B-B14F-4D97-AF65-F5344CB8AC3E}">
        <p14:creationId xmlns:p14="http://schemas.microsoft.com/office/powerpoint/2010/main" val="25026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328" y="1639669"/>
            <a:ext cx="112057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Arial Narrow" panose="020B0606020202030204" pitchFamily="34" charset="0"/>
              </a:rPr>
              <a:t>Mixing the solution of freshly prepared </a:t>
            </a:r>
            <a:r>
              <a:rPr lang="en-US" dirty="0" err="1">
                <a:latin typeface="Arial Narrow" panose="020B0606020202030204" pitchFamily="34" charset="0"/>
              </a:rPr>
              <a:t>diazonium</a:t>
            </a:r>
            <a:r>
              <a:rPr lang="en-US" dirty="0">
                <a:latin typeface="Arial Narrow" panose="020B0606020202030204" pitchFamily="34" charset="0"/>
              </a:rPr>
              <a:t> salt with cuprous chloride or cuprous bromide or potassium iodide results in the replacement of the </a:t>
            </a:r>
            <a:r>
              <a:rPr lang="en-US" dirty="0" err="1">
                <a:latin typeface="Arial Narrow" panose="020B0606020202030204" pitchFamily="34" charset="0"/>
              </a:rPr>
              <a:t>diazonium</a:t>
            </a:r>
            <a:r>
              <a:rPr lang="en-US" dirty="0">
                <a:latin typeface="Arial Narrow" panose="020B0606020202030204" pitchFamily="34" charset="0"/>
              </a:rPr>
              <a:t> group by –Cl or –Br or -I.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231" y="1087159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Arial Narrow" panose="020B0606020202030204" pitchFamily="34" charset="0"/>
                <a:cs typeface="Calibri" panose="020F0502020204030204" pitchFamily="34" charset="0"/>
              </a:rPr>
              <a:t>2- Sandmeyer’s reaction; Aryl halide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72803"/>
              </p:ext>
            </p:extLst>
          </p:nvPr>
        </p:nvGraphicFramePr>
        <p:xfrm>
          <a:off x="3240960" y="2590800"/>
          <a:ext cx="57658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S ChemDraw Drawing" r:id="rId3" imgW="5269921" imgH="2444575" progId="ChemDraw.Document.6.0">
                  <p:embed/>
                </p:oleObj>
              </mc:Choice>
              <mc:Fallback>
                <p:oleObj name="CS ChemDraw Drawing" r:id="rId3" imgW="5269921" imgH="2444575" progId="ChemDraw.Document.6.0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960" y="2590800"/>
                        <a:ext cx="576580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1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46" y="1219200"/>
            <a:ext cx="11929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The hydroxyl group of an alcohol is replaced by halogen on reaction with concentrated halogen acids, phosphorus halides or </a:t>
            </a:r>
            <a:r>
              <a:rPr lang="en-US" dirty="0" err="1">
                <a:latin typeface="Arial Narrow" panose="020B0606020202030204" pitchFamily="34" charset="0"/>
              </a:rPr>
              <a:t>thionyl</a:t>
            </a:r>
            <a:r>
              <a:rPr lang="en-US" dirty="0">
                <a:latin typeface="Arial Narrow" panose="020B0606020202030204" pitchFamily="34" charset="0"/>
              </a:rPr>
              <a:t> chloride.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746" y="749960"/>
            <a:ext cx="2328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3- From Alcohols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391558"/>
              </p:ext>
            </p:extLst>
          </p:nvPr>
        </p:nvGraphicFramePr>
        <p:xfrm>
          <a:off x="734219" y="1605398"/>
          <a:ext cx="55133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S ChemDraw Drawing" r:id="rId3" imgW="4479284" imgH="281853" progId="ChemDraw.Document.6.0">
                  <p:embed/>
                </p:oleObj>
              </mc:Choice>
              <mc:Fallback>
                <p:oleObj name="CS ChemDraw Drawing" r:id="rId3" imgW="4479284" imgH="281853" progId="ChemDraw.Document.6.0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9" y="1605398"/>
                        <a:ext cx="5513387" cy="349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26125" y="4114800"/>
            <a:ext cx="1143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</a:rPr>
              <a:t>The reactions of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primary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secondary alcohols </a:t>
            </a:r>
            <a:r>
              <a:rPr lang="en-US" dirty="0">
                <a:latin typeface="Arial Narrow" panose="020B0606020202030204" pitchFamily="34" charset="0"/>
              </a:rPr>
              <a:t>with </a:t>
            </a:r>
            <a:r>
              <a:rPr lang="en-US" dirty="0" err="1">
                <a:latin typeface="Arial Narrow" panose="020B0606020202030204" pitchFamily="34" charset="0"/>
              </a:rPr>
              <a:t>HCl</a:t>
            </a:r>
            <a:r>
              <a:rPr lang="en-US" dirty="0">
                <a:latin typeface="Arial Narrow" panose="020B0606020202030204" pitchFamily="34" charset="0"/>
              </a:rPr>
              <a:t> require the presence of a catalyst, ZnCl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. 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3" y="4800600"/>
            <a:ext cx="6578055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4458" r="9027"/>
          <a:stretch/>
        </p:blipFill>
        <p:spPr bwMode="auto">
          <a:xfrm>
            <a:off x="2476709" y="2012014"/>
            <a:ext cx="5524291" cy="10386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8473" r="16174" b="12318"/>
          <a:stretch/>
        </p:blipFill>
        <p:spPr bwMode="auto">
          <a:xfrm>
            <a:off x="683116" y="3155333"/>
            <a:ext cx="5870084" cy="832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3806CF-8BDB-4625-BA91-ABF9B7C0984D}"/>
              </a:ext>
            </a:extLst>
          </p:cNvPr>
          <p:cNvSpPr/>
          <p:nvPr/>
        </p:nvSpPr>
        <p:spPr>
          <a:xfrm>
            <a:off x="76200" y="1371600"/>
            <a:ext cx="111286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with concentrated HCl at room temperature.</a:t>
            </a:r>
          </a:p>
          <a:p>
            <a:pPr algn="just"/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28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Arial Narrow" panose="020B0606020202030204" pitchFamily="34" charset="0"/>
              </a:rPr>
              <a:t>With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tertiary alcohols</a:t>
            </a:r>
            <a:r>
              <a:rPr lang="en-US" sz="2800" dirty="0">
                <a:latin typeface="Arial Narrow" panose="020B0606020202030204" pitchFamily="34" charset="0"/>
              </a:rPr>
              <a:t>, the reaction is conducted by simply shaking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2800" dirty="0">
              <a:latin typeface="Arial Narrow" panose="020B0606020202030204" pitchFamily="34" charset="0"/>
            </a:endParaRPr>
          </a:p>
          <a:p>
            <a:pPr algn="just"/>
            <a:r>
              <a:rPr lang="en-US" sz="28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B3805F-C369-4C98-9F2A-D2BB55E6ABB4}"/>
              </a:ext>
            </a:extLst>
          </p:cNvPr>
          <p:cNvSpPr txBox="1"/>
          <p:nvPr/>
        </p:nvSpPr>
        <p:spPr>
          <a:xfrm>
            <a:off x="76200" y="18288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order of reactivity of alcohols </a:t>
            </a:r>
            <a:r>
              <a:rPr lang="en-US" sz="2400" dirty="0">
                <a:latin typeface="Arial Narrow" panose="020B0606020202030204" pitchFamily="34" charset="0"/>
              </a:rPr>
              <a:t>is 3°&gt;2°&gt;1°.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05BA44-07E8-4515-A746-9A89BB98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4547"/>
            <a:ext cx="7699768" cy="1043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4BCD36-2376-4CE2-AF37-020DE16EE233}"/>
              </a:ext>
            </a:extLst>
          </p:cNvPr>
          <p:cNvSpPr/>
          <p:nvPr/>
        </p:nvSpPr>
        <p:spPr>
          <a:xfrm>
            <a:off x="105833" y="4800600"/>
            <a:ext cx="1162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>
                <a:latin typeface="Arial Narrow" panose="020B0606020202030204" pitchFamily="34" charset="0"/>
              </a:rPr>
              <a:t>The above methods are not applicable for the preparation of </a:t>
            </a:r>
            <a:r>
              <a:rPr 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aryl halides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>
                <a:latin typeface="Arial Narrow" panose="020B0606020202030204" pitchFamily="34" charset="0"/>
              </a:rPr>
              <a:t>because the carbon-oxygen bond in phenols has a partial double bond character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>
                <a:latin typeface="Arial Narrow" panose="020B0606020202030204" pitchFamily="34" charset="0"/>
              </a:rPr>
              <a:t>and is difficult to break being stronger than a single bond. </a:t>
            </a:r>
          </a:p>
        </p:txBody>
      </p:sp>
    </p:spTree>
    <p:extLst>
      <p:ext uri="{BB962C8B-B14F-4D97-AF65-F5344CB8AC3E}">
        <p14:creationId xmlns:p14="http://schemas.microsoft.com/office/powerpoint/2010/main" val="10527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5909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Halogen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28" y="1295400"/>
            <a:ext cx="1150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 algn="just">
              <a:defRPr/>
            </a:pP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err="1">
                <a:latin typeface="Arial Narrow" panose="020B0606020202030204" pitchFamily="34" charset="0"/>
              </a:rPr>
              <a:t>i</a:t>
            </a:r>
            <a:r>
              <a:rPr lang="en-US" dirty="0">
                <a:latin typeface="Arial Narrow" panose="020B0606020202030204" pitchFamily="34" charset="0"/>
              </a:rPr>
              <a:t>)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Alkyl iodides </a:t>
            </a:r>
            <a:r>
              <a:rPr lang="en-US" dirty="0">
                <a:latin typeface="Arial Narrow" panose="020B0606020202030204" pitchFamily="34" charset="0"/>
              </a:rPr>
              <a:t>are often prepared by the reaction of alkyl chlorides/bromides with </a:t>
            </a:r>
            <a:r>
              <a:rPr lang="en-US" dirty="0" err="1">
                <a:latin typeface="Arial Narrow" panose="020B0606020202030204" pitchFamily="34" charset="0"/>
              </a:rPr>
              <a:t>NaI</a:t>
            </a:r>
            <a:r>
              <a:rPr lang="en-US" dirty="0">
                <a:latin typeface="Arial Narrow" panose="020B0606020202030204" pitchFamily="34" charset="0"/>
              </a:rPr>
              <a:t> in dry acetone. This reaction is known as </a:t>
            </a:r>
            <a:r>
              <a:rPr lang="en-US" b="1" dirty="0">
                <a:latin typeface="Arial Narrow" panose="020B0606020202030204" pitchFamily="34" charset="0"/>
              </a:rPr>
              <a:t>Finkelstein reaction.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746" y="749960"/>
            <a:ext cx="2480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Halogen Exchange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328" y="2971800"/>
            <a:ext cx="11506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4163" indent="-284163">
              <a:defRPr/>
            </a:pPr>
            <a:r>
              <a:rPr lang="en-US" dirty="0">
                <a:latin typeface="Arial Narrow" panose="020B0606020202030204" pitchFamily="34" charset="0"/>
              </a:rPr>
              <a:t>(ii) The synthesis of </a:t>
            </a:r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alkyl fluorides </a:t>
            </a:r>
            <a:r>
              <a:rPr lang="en-US" dirty="0">
                <a:latin typeface="Arial Narrow" panose="020B0606020202030204" pitchFamily="34" charset="0"/>
              </a:rPr>
              <a:t>is best accomplished by heating an alkyl chloride/bromide in the presence of a metallic fluoride such as </a:t>
            </a:r>
            <a:r>
              <a:rPr lang="en-US" dirty="0" err="1">
                <a:latin typeface="Arial Narrow" panose="020B0606020202030204" pitchFamily="34" charset="0"/>
              </a:rPr>
              <a:t>AgF</a:t>
            </a:r>
            <a:r>
              <a:rPr lang="en-US" dirty="0">
                <a:latin typeface="Arial Narrow" panose="020B0606020202030204" pitchFamily="34" charset="0"/>
              </a:rPr>
              <a:t>, Hg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F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, CoF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or SbF</a:t>
            </a:r>
            <a:r>
              <a:rPr lang="en-US" baseline="-25000" dirty="0">
                <a:latin typeface="Arial Narrow" panose="020B0606020202030204" pitchFamily="34" charset="0"/>
              </a:rPr>
              <a:t>3</a:t>
            </a:r>
            <a:r>
              <a:rPr lang="en-US" dirty="0">
                <a:latin typeface="Arial Narrow" panose="020B0606020202030204" pitchFamily="34" charset="0"/>
              </a:rPr>
              <a:t>. The reaction is termed as </a:t>
            </a:r>
            <a:r>
              <a:rPr lang="en-US" b="1" dirty="0" err="1">
                <a:latin typeface="Arial Narrow" panose="020B0606020202030204" pitchFamily="34" charset="0"/>
              </a:rPr>
              <a:t>Swarts</a:t>
            </a:r>
            <a:r>
              <a:rPr lang="en-US" b="1" dirty="0">
                <a:latin typeface="Arial Narrow" panose="020B0606020202030204" pitchFamily="34" charset="0"/>
              </a:rPr>
              <a:t> reaction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44487"/>
              </p:ext>
            </p:extLst>
          </p:nvPr>
        </p:nvGraphicFramePr>
        <p:xfrm>
          <a:off x="3857625" y="2199611"/>
          <a:ext cx="5117640" cy="36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3648669" imgH="260533" progId="ChemDraw.Document.6.0">
                  <p:embed/>
                </p:oleObj>
              </mc:Choice>
              <mc:Fallback>
                <p:oleObj name="CS ChemDraw Drawing" r:id="rId3" imgW="3648669" imgH="260533" progId="ChemDraw.Document.6.0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199611"/>
                        <a:ext cx="5117640" cy="364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44180"/>
              </p:ext>
            </p:extLst>
          </p:nvPr>
        </p:nvGraphicFramePr>
        <p:xfrm>
          <a:off x="3857625" y="3886200"/>
          <a:ext cx="4781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S ChemDraw Drawing" r:id="rId5" imgW="2630070" imgH="335154" progId="ChemDraw.Document.6.0">
                  <p:embed/>
                </p:oleObj>
              </mc:Choice>
              <mc:Fallback>
                <p:oleObj name="CS ChemDraw Drawing" r:id="rId5" imgW="2630070" imgH="335154" progId="ChemDraw.Document.6.0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886200"/>
                        <a:ext cx="4781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534618"/>
              </p:ext>
            </p:extLst>
          </p:nvPr>
        </p:nvGraphicFramePr>
        <p:xfrm>
          <a:off x="3661568" y="5261749"/>
          <a:ext cx="51736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S ChemDraw Drawing" r:id="rId7" imgW="3119593" imgH="335154" progId="ChemDraw.Document.6.0">
                  <p:embed/>
                </p:oleObj>
              </mc:Choice>
              <mc:Fallback>
                <p:oleObj name="CS ChemDraw Drawing" r:id="rId7" imgW="3119593" imgH="335154" progId="ChemDraw.Document.6.0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568" y="5261749"/>
                        <a:ext cx="51736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107250" y="48006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manufacture of chlorofluoro compounds, known as </a:t>
            </a:r>
            <a:r>
              <a:rPr lang="en-US" sz="2000" i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Freons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2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274" y="799983"/>
            <a:ext cx="7541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reactions of organic halides fall into three categories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1260296"/>
            <a:ext cx="4697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Nucleophiic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substitution, or </a:t>
            </a:r>
            <a:r>
              <a:rPr lang="en-US" sz="2000" b="1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sz="2000" b="1" i="1" baseline="-25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, reactions.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66088" y="1651065"/>
            <a:ext cx="722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Those in which the halogen is replaced by some other atom or group.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2151790"/>
            <a:ext cx="3328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(ii) Elimination, or E, reactions.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66088" y="2530666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Those that involve the loss of HX from the halide.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69136" y="340989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Those that involve reaction with certain metals.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3000" y="304026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(iii) Reaction with metals (Formation of organometallic compounds).</a:t>
            </a:r>
          </a:p>
        </p:txBody>
      </p:sp>
    </p:spTree>
    <p:extLst>
      <p:ext uri="{BB962C8B-B14F-4D97-AF65-F5344CB8AC3E}">
        <p14:creationId xmlns:p14="http://schemas.microsoft.com/office/powerpoint/2010/main" val="31739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698" y="1295400"/>
            <a:ext cx="117039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</a:rPr>
              <a:t>A nucleophile reacts with </a:t>
            </a:r>
            <a:r>
              <a:rPr lang="en-US" sz="2000" dirty="0" err="1">
                <a:latin typeface="Arial Narrow" panose="020B0606020202030204" pitchFamily="34" charset="0"/>
              </a:rPr>
              <a:t>haloalkane</a:t>
            </a:r>
            <a:r>
              <a:rPr lang="en-US" sz="2000" dirty="0">
                <a:latin typeface="Arial Narrow" panose="020B0606020202030204" pitchFamily="34" charset="0"/>
              </a:rPr>
              <a:t> (the substrate) having a partial positive charge on the carbon atom bonded to halogen.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746" y="749960"/>
            <a:ext cx="5147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Nucleophilic Substitution (S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dirty="0">
                <a:latin typeface="Arial Narrow" panose="020B0606020202030204" pitchFamily="34" charset="0"/>
              </a:rPr>
              <a:t>)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00" y="3677603"/>
            <a:ext cx="269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Nu: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, is the </a:t>
            </a:r>
            <a:r>
              <a:rPr lang="en-US" b="1" dirty="0" err="1"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9084" y="4364291"/>
            <a:ext cx="2642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X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, is the leaving group.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3957340"/>
            <a:ext cx="7169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dirty="0" err="1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 has an unshared electron pair available for bonding.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88378" y="4659868"/>
            <a:ext cx="5187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The leaving group is also a </a:t>
            </a:r>
            <a:r>
              <a:rPr lang="en-US" i="1" dirty="0" err="1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5858" y="2038290"/>
            <a:ext cx="5423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overall process describing any S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reaction is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786178"/>
              </p:ext>
            </p:extLst>
          </p:nvPr>
        </p:nvGraphicFramePr>
        <p:xfrm>
          <a:off x="2867759" y="2625464"/>
          <a:ext cx="5803071" cy="76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S ChemDraw Drawing" r:id="rId3" imgW="3560206" imgH="464781" progId="ChemDraw.Document.6.0">
                  <p:embed/>
                </p:oleObj>
              </mc:Choice>
              <mc:Fallback>
                <p:oleObj name="CS ChemDraw Drawing" r:id="rId3" imgW="3560206" imgH="464781" progId="ChemDraw.Document.6.0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759" y="2625464"/>
                        <a:ext cx="5803071" cy="762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19" grpId="0"/>
      <p:bldP spid="2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1794" y="2187714"/>
            <a:ext cx="1169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On the basis of number of halogen atoms; 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Haloalkanes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 and 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haloarenes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 may be classified as follows: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746" y="155005"/>
            <a:ext cx="7433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Classification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999" y="2647871"/>
            <a:ext cx="1051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mono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di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, or </a:t>
            </a:r>
            <a:r>
              <a:rPr lang="en-US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polyhalogen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 (tri-,tetra-, etc.) compounds </a:t>
            </a:r>
            <a:r>
              <a:rPr lang="en-US" i="1" dirty="0">
                <a:latin typeface="Arial Narrow" panose="020B0606020202030204" pitchFamily="34" charset="0"/>
                <a:cs typeface="Calibri" panose="020F0502020204030204" pitchFamily="34" charset="0"/>
              </a:rPr>
              <a:t>depending on whether they contain one, two or more halogen atoms in their structures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746" y="5311914"/>
            <a:ext cx="1170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Monohalocompounds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may further be classified according to the hybridization of the carbon atom to which the halogen is bonded, as following: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5244"/>
              </p:ext>
            </p:extLst>
          </p:nvPr>
        </p:nvGraphicFramePr>
        <p:xfrm>
          <a:off x="457200" y="3381681"/>
          <a:ext cx="6858000" cy="160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S ChemDraw Drawing" r:id="rId3" imgW="5602082" imgH="1307782" progId="ChemDraw.Document.6.0">
                  <p:embed/>
                </p:oleObj>
              </mc:Choice>
              <mc:Fallback>
                <p:oleObj name="CS ChemDraw Drawing" r:id="rId3" imgW="5602082" imgH="1307782" progId="ChemDraw.Document.6.0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81681"/>
                        <a:ext cx="6858000" cy="1607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65005"/>
              </p:ext>
            </p:extLst>
          </p:nvPr>
        </p:nvGraphicFramePr>
        <p:xfrm>
          <a:off x="7620000" y="3679217"/>
          <a:ext cx="40671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S ChemDraw Drawing" r:id="rId5" imgW="3218688" imgH="1033177" progId="ChemDraw.Document.6.0">
                  <p:embed/>
                </p:oleObj>
              </mc:Choice>
              <mc:Fallback>
                <p:oleObj name="CS ChemDraw Drawing" r:id="rId5" imgW="3218688" imgH="1033177" progId="ChemDraw.Document.6.0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679217"/>
                        <a:ext cx="4067175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745" y="933271"/>
            <a:ext cx="1158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The replacement of hydrogen atom(s) in a hydrocarbon, aliphatic or aromatic, by halogen atom(s) (</a:t>
            </a:r>
            <a:r>
              <a:rPr lang="en-US" sz="2000" i="1" dirty="0">
                <a:latin typeface="Arial Narrow" panose="020B0606020202030204" pitchFamily="34" charset="0"/>
                <a:cs typeface="Calibri" panose="020F0502020204030204" pitchFamily="34" charset="0"/>
              </a:rPr>
              <a:t>X = F, Cl, Br, or I; </a:t>
            </a:r>
            <a:r>
              <a:rPr lang="it-IT" sz="2000" i="1" dirty="0">
                <a:latin typeface="Arial Narrow" panose="020B0606020202030204" pitchFamily="34" charset="0"/>
                <a:cs typeface="Calibri" panose="020F0502020204030204" pitchFamily="34" charset="0"/>
              </a:rPr>
              <a:t>fluoro, chloro, bromo, and iodo compounds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) results in the formation of alkyl halide (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haloalkane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) and aryl halide (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haloarene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0821" y="5950804"/>
            <a:ext cx="61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</a:t>
            </a:r>
            <a:endParaRPr lang="en-US" sz="40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674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Mechanism of Nucleophilic Substitution (S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dirty="0">
                <a:latin typeface="Arial Narrow" panose="020B0606020202030204" pitchFamily="34" charset="0"/>
              </a:rPr>
              <a:t>)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682" y="1224599"/>
            <a:ext cx="8420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Alkyl halides may undergo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nucleophilic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substitutions in two different ways: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6288" y="1571648"/>
            <a:ext cx="3034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) by a one-step mechanism.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6288" y="19050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(ii) by a two-step mechanism.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2398" y="2296264"/>
            <a:ext cx="3898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Which route is taken depends 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96288" y="2620008"/>
            <a:ext cx="322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) The structure of the halide.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6288" y="2929421"/>
            <a:ext cx="359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(ii) The nature of the solvent.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6288" y="3229453"/>
            <a:ext cx="417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(iii) The strength of the nucleophile, Nu:.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1682" y="5799835"/>
            <a:ext cx="8165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Let us consider the </a:t>
            </a:r>
            <a:r>
              <a:rPr lang="en-US" sz="20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conversion of an alkyl halide to an alcohol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 by hydroxide.</a:t>
            </a:r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08321"/>
              </p:ext>
            </p:extLst>
          </p:nvPr>
        </p:nvGraphicFramePr>
        <p:xfrm>
          <a:off x="2596488" y="6199945"/>
          <a:ext cx="4479516" cy="46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S ChemDraw Drawing" r:id="rId3" imgW="2848675" imgH="298909" progId="ChemDraw.Document.6.0">
                  <p:embed/>
                </p:oleObj>
              </mc:Choice>
              <mc:Fallback>
                <p:oleObj name="CS ChemDraw Drawing" r:id="rId3" imgW="2848675" imgH="298909" progId="ChemDraw.Document.6.0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488" y="6199945"/>
                        <a:ext cx="4479516" cy="469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61682" y="3620043"/>
            <a:ext cx="1642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general;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96288" y="3984131"/>
            <a:ext cx="570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Primary alkyl halides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undergo </a:t>
            </a:r>
            <a:r>
              <a:rPr lang="en-US" dirty="0" err="1">
                <a:latin typeface="Arial Narrow" panose="020B0606020202030204" pitchFamily="34" charset="0"/>
                <a:cs typeface="Calibri" pitchFamily="34" charset="0"/>
              </a:rPr>
              <a:t>nucleophilic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substitutions by the </a:t>
            </a:r>
            <a:r>
              <a:rPr lang="en-US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one-step mechanism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6288" y="5363428"/>
            <a:ext cx="5130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Secondary halides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react by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either mechanism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96288" y="4682974"/>
            <a:ext cx="570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Tertiary alkyl halides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undergo </a:t>
            </a:r>
            <a:r>
              <a:rPr lang="en-US" dirty="0" err="1">
                <a:latin typeface="Arial Narrow" panose="020B0606020202030204" pitchFamily="34" charset="0"/>
                <a:cs typeface="Calibri" pitchFamily="34" charset="0"/>
              </a:rPr>
              <a:t>nucleophilic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substitutions by the </a:t>
            </a:r>
            <a:r>
              <a:rPr lang="en-US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two-step mechanism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8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  <p:bldP spid="28" grpId="0"/>
      <p:bldP spid="29" grpId="0"/>
      <p:bldP spid="32" grpId="0"/>
      <p:bldP spid="34" grpId="0"/>
      <p:bldP spid="36" grpId="0"/>
      <p:bldP spid="39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One-Step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2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682" y="3657600"/>
            <a:ext cx="1134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incoming nucleophile interacts with alkyl halide causing;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u="sng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carbon-halide bond to break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while </a:t>
            </a:r>
            <a:r>
              <a:rPr lang="en-US" i="1" u="sng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forming a new carbon-OH bond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29096"/>
              </p:ext>
            </p:extLst>
          </p:nvPr>
        </p:nvGraphicFramePr>
        <p:xfrm>
          <a:off x="2133600" y="1524000"/>
          <a:ext cx="8114111" cy="129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S ChemDraw Drawing" r:id="rId3" imgW="5803250" imgH="928282" progId="ChemDraw.Document.6.0">
                  <p:embed/>
                </p:oleObj>
              </mc:Choice>
              <mc:Fallback>
                <p:oleObj name="CS ChemDraw Drawing" r:id="rId3" imgW="5803250" imgH="928282" progId="ChemDraw.Document.6.0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8114111" cy="1299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61682" y="4419600"/>
            <a:ext cx="1134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These two processes take place in a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single step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no intermediate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is formed.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682" y="4888468"/>
            <a:ext cx="1134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dirty="0" err="1"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attacks the halogen-bearing carbon from the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side opposite the leaving group;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 so-called </a:t>
            </a:r>
            <a:r>
              <a:rPr lang="en-US" i="1" u="sng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backside attack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682" y="6031468"/>
            <a:ext cx="651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flipping of the bonds, known as the 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Walden inversion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1682" y="5311914"/>
            <a:ext cx="11349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At the same time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that the </a:t>
            </a:r>
            <a:r>
              <a:rPr lang="en-US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attacks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from the back side and the 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leaving group departs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other bonds to the carbon invert (or “</a:t>
            </a:r>
            <a:r>
              <a:rPr lang="en-US" i="1" u="sng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flip ove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r”).</a:t>
            </a:r>
          </a:p>
        </p:txBody>
      </p:sp>
    </p:spTree>
    <p:extLst>
      <p:ext uri="{BB962C8B-B14F-4D97-AF65-F5344CB8AC3E}">
        <p14:creationId xmlns:p14="http://schemas.microsoft.com/office/powerpoint/2010/main" val="28106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One-Step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2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682" y="3048000"/>
            <a:ext cx="1134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imolecular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ucleophilic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ubstitution (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) reaction.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1682" y="3524776"/>
            <a:ext cx="11349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200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reaction rate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depends on the concentrations of both reactants, the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alkyl halide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and the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682" y="3981976"/>
            <a:ext cx="113493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For a given concentration of alkyl halide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66846"/>
            <a:ext cx="922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The rate of the reaction increases proportionally with the concentration of hydroxide 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6104" y="4766956"/>
            <a:ext cx="1101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i.e. This means that if we double the concentration of hydroxide ion, but maintain the same concentration of alkyl halide, the S</a:t>
            </a:r>
            <a:r>
              <a:rPr lang="en-US" sz="2200" i="1" baseline="-25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reaction proceeds twice as fast.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27215"/>
              </p:ext>
            </p:extLst>
          </p:nvPr>
        </p:nvGraphicFramePr>
        <p:xfrm>
          <a:off x="2133600" y="1524000"/>
          <a:ext cx="8114111" cy="129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S ChemDraw Drawing" r:id="rId3" imgW="5803250" imgH="928282" progId="ChemDraw.Document.6.0">
                  <p:embed/>
                </p:oleObj>
              </mc:Choice>
              <mc:Fallback>
                <p:oleObj name="CS ChemDraw Drawing" r:id="rId3" imgW="5803250" imgH="928282" progId="ChemDraw.Document.6.0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0"/>
                        <a:ext cx="8114111" cy="1299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8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2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One-Step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2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878" y="3162989"/>
            <a:ext cx="1260582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Summary;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2682" y="4565181"/>
            <a:ext cx="9840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2) The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is a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single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concerted process.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6586" y="5052078"/>
            <a:ext cx="984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3) The rate of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depends on the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concentrations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of both the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alkyl halide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nucleophile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6585" y="5564484"/>
            <a:ext cx="984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4) The reaction is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fastest for primary halides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slowest for tertiary halides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586" y="6076890"/>
            <a:ext cx="984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5) All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proceed with complete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inversion of configuration.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6587" y="3662499"/>
            <a:ext cx="162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1) S</a:t>
            </a:r>
            <a:r>
              <a:rPr lang="en-US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51459" y="4063728"/>
            <a:ext cx="2065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substitution;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6769" y="4063456"/>
            <a:ext cx="242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nucleophilic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2293" y="4078284"/>
            <a:ext cx="201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bimolecular.</a:t>
            </a:r>
          </a:p>
        </p:txBody>
      </p:sp>
      <p:pic>
        <p:nvPicPr>
          <p:cNvPr id="15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70" y="1498195"/>
            <a:ext cx="7560029" cy="16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20" grpId="0"/>
      <p:bldP spid="22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Two-Step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972" y="1295400"/>
            <a:ext cx="1132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The reaction between </a:t>
            </a:r>
            <a:r>
              <a:rPr lang="en-US" i="1" dirty="0" err="1">
                <a:latin typeface="Arial Narrow" panose="020B0606020202030204" pitchFamily="34" charset="0"/>
              </a:rPr>
              <a:t>tert</a:t>
            </a:r>
            <a:r>
              <a:rPr lang="en-US" dirty="0">
                <a:latin typeface="Arial Narrow" panose="020B0606020202030204" pitchFamily="34" charset="0"/>
              </a:rPr>
              <a:t>-butyl bromide and hydroxide ion yields </a:t>
            </a:r>
            <a:r>
              <a:rPr lang="en-US" i="1" dirty="0" err="1">
                <a:latin typeface="Arial Narrow" panose="020B0606020202030204" pitchFamily="34" charset="0"/>
              </a:rPr>
              <a:t>tert</a:t>
            </a:r>
            <a:r>
              <a:rPr lang="en-US" dirty="0">
                <a:latin typeface="Arial Narrow" panose="020B0606020202030204" pitchFamily="34" charset="0"/>
              </a:rPr>
              <a:t>-butyl alcohol and follows the first order kinetics, </a:t>
            </a:r>
          </a:p>
          <a:p>
            <a:pPr marL="398463" algn="just"/>
            <a:r>
              <a:rPr lang="en-US" i="1" dirty="0">
                <a:solidFill>
                  <a:srgbClr val="00B050"/>
                </a:solidFill>
                <a:latin typeface="Arial Narrow" panose="020B0606020202030204" pitchFamily="34" charset="0"/>
              </a:rPr>
              <a:t>i.e., the rate of reaction depends upon the concentration of only one reactant</a:t>
            </a:r>
            <a:r>
              <a:rPr lang="en-US" dirty="0">
                <a:latin typeface="Arial Narrow" panose="020B0606020202030204" pitchFamily="34" charset="0"/>
              </a:rPr>
              <a:t>, which is </a:t>
            </a:r>
            <a:r>
              <a:rPr lang="en-US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tert</a:t>
            </a:r>
            <a:r>
              <a:rPr lang="en-US" i="1" dirty="0">
                <a:solidFill>
                  <a:srgbClr val="00B050"/>
                </a:solidFill>
                <a:latin typeface="Arial Narrow" panose="020B0606020202030204" pitchFamily="34" charset="0"/>
              </a:rPr>
              <a:t>- butyl bromide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35606"/>
              </p:ext>
            </p:extLst>
          </p:nvPr>
        </p:nvGraphicFramePr>
        <p:xfrm>
          <a:off x="3373148" y="4803194"/>
          <a:ext cx="5830726" cy="147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S ChemDraw Drawing" r:id="rId3" imgW="4491618" imgH="1138499" progId="ChemDraw.Document.6.0">
                  <p:embed/>
                </p:oleObj>
              </mc:Choice>
              <mc:Fallback>
                <p:oleObj name="CS ChemDraw Drawing" r:id="rId3" imgW="4491618" imgH="1138499" progId="ChemDraw.Document.6.0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148" y="4803194"/>
                        <a:ext cx="5830726" cy="1478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90876" y="3333690"/>
            <a:ext cx="6807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A mechanism that accounts for these facts involves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two steps</a:t>
            </a:r>
            <a:r>
              <a:rPr lang="en-US" sz="2000" b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" y="3810000"/>
            <a:ext cx="982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Step 1</a:t>
            </a:r>
            <a:r>
              <a:rPr lang="en-US" b="1" i="1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The polarized C—Br bond undergoes slow cleavage to produce a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carbocation 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and a bromide ion.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6400" y="41148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is the slow, </a:t>
            </a:r>
            <a:r>
              <a:rPr lang="en-US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rate-determining step.</a:t>
            </a:r>
            <a:endParaRPr lang="en-US" dirty="0">
              <a:solidFill>
                <a:srgbClr val="00B05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21095"/>
              </p:ext>
            </p:extLst>
          </p:nvPr>
        </p:nvGraphicFramePr>
        <p:xfrm>
          <a:off x="3200400" y="2265381"/>
          <a:ext cx="5994330" cy="73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S ChemDraw Drawing" r:id="rId5" imgW="4151376" imgH="512111" progId="ChemDraw.Document.6.0">
                  <p:embed/>
                </p:oleObj>
              </mc:Choice>
              <mc:Fallback>
                <p:oleObj name="CS ChemDraw Drawing" r:id="rId5" imgW="4151376" imgH="512111" progId="ChemDraw.Document.6.0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65381"/>
                        <a:ext cx="5994330" cy="737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3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Two-Step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1295400"/>
            <a:ext cx="982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Step 2</a:t>
            </a:r>
            <a:r>
              <a:rPr lang="en-US" b="1" i="1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The carbocation thus formed is then attacked by nucleophile to complete the substitution reaction.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2461" y="1600200"/>
            <a:ext cx="2264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This step occurs rapidly.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16355"/>
              </p:ext>
            </p:extLst>
          </p:nvPr>
        </p:nvGraphicFramePr>
        <p:xfrm>
          <a:off x="4419600" y="2916680"/>
          <a:ext cx="4343400" cy="131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CS ChemDraw Drawing" r:id="rId3" imgW="3791570" imgH="1146174" progId="ChemDraw.Document.6.0">
                  <p:embed/>
                </p:oleObj>
              </mc:Choice>
              <mc:Fallback>
                <p:oleObj name="CS ChemDraw Drawing" r:id="rId3" imgW="3791570" imgH="1146174" progId="ChemDraw.Document.6.0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16680"/>
                        <a:ext cx="4343400" cy="131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26568"/>
              </p:ext>
            </p:extLst>
          </p:nvPr>
        </p:nvGraphicFramePr>
        <p:xfrm>
          <a:off x="4419600" y="4682083"/>
          <a:ext cx="4343400" cy="149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S ChemDraw Drawing" r:id="rId5" imgW="3616346" imgH="1242115" progId="ChemDraw.Document.6.0">
                  <p:embed/>
                </p:oleObj>
              </mc:Choice>
              <mc:Fallback>
                <p:oleObj name="CS ChemDraw Drawing" r:id="rId5" imgW="3616346" imgH="1242115" progId="ChemDraw.Document.6.0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82083"/>
                        <a:ext cx="4343400" cy="1490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712461" y="2057400"/>
            <a:ext cx="7431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nucleophile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has as much chance to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bond with the positively charged carbon; 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8702" y="2437294"/>
            <a:ext cx="749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on </a:t>
            </a:r>
            <a:r>
              <a:rPr lang="en-US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same side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as the departed leaving group (giving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retention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of configuration)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8703" y="4278868"/>
            <a:ext cx="427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on </a:t>
            </a:r>
            <a:r>
              <a:rPr lang="en-US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the back side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(leading to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inversion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)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12461" y="6248400"/>
            <a:ext cx="7888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If the starting alkyl halide were optically active, the product would be a </a:t>
            </a:r>
            <a:r>
              <a:rPr lang="en-US" b="1" i="1" u="sng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racemic mixture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6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5" grpId="0"/>
      <p:bldP spid="16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538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Two-Step Mechanism: S</a:t>
            </a:r>
            <a:r>
              <a:rPr lang="en-US" sz="2400" b="1" baseline="-25000" dirty="0">
                <a:latin typeface="Arial Narrow" panose="020B0606020202030204" pitchFamily="34" charset="0"/>
              </a:rPr>
              <a:t>N</a:t>
            </a:r>
            <a:r>
              <a:rPr lang="en-US" sz="2400" b="1" baseline="30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879" y="1219200"/>
            <a:ext cx="1260582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Summary;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2683" y="2552580"/>
            <a:ext cx="9840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) The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sz="2200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is a 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two-step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process.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6587" y="3009780"/>
            <a:ext cx="9846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3) The rate-determining step is the formation of a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carbocation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6586" y="3466980"/>
            <a:ext cx="984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4) The rates of S</a:t>
            </a:r>
            <a:r>
              <a:rPr lang="en-US" baseline="-25000" dirty="0"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" dirty="0">
                <a:latin typeface="Arial Narrow" panose="020B0606020202030204" pitchFamily="34" charset="0"/>
                <a:cs typeface="Calibri" pitchFamily="34" charset="0"/>
              </a:rPr>
              <a:t>reactions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follow the order of stability of carbocation.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6587" y="4248090"/>
            <a:ext cx="984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5) S</a:t>
            </a:r>
            <a:r>
              <a:rPr lang="en-US" baseline="-25000" dirty="0"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baseline="30000" dirty="0"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reactions proceed with racemization.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6588" y="1718710"/>
            <a:ext cx="1845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1) S</a:t>
            </a:r>
            <a:r>
              <a:rPr lang="en-US" sz="2200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51460" y="2119939"/>
            <a:ext cx="2065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substitution;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6770" y="2119667"/>
            <a:ext cx="2420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</a:t>
            </a:r>
            <a:r>
              <a:rPr lang="en-US" sz="2200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nucleophilic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2294" y="2134495"/>
            <a:ext cx="20127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= </a:t>
            </a:r>
            <a:r>
              <a:rPr lang="en-US" sz="2200" dirty="0" err="1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unimolecular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1964" y="3847980"/>
            <a:ext cx="4685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Benzylic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 &gt;  </a:t>
            </a:r>
            <a:r>
              <a:rPr lang="en-US" sz="2200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allylic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 =  3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  <a:sym typeface="Symbol"/>
              </a:rPr>
              <a:t> 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&gt;  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  <a:sym typeface="Symbol"/>
              </a:rPr>
              <a:t>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 </a:t>
            </a:r>
            <a:r>
              <a:rPr lang="en-US" sz="2200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&gt;  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1° halide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204" y="212794"/>
            <a:ext cx="5108891" cy="228619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77" y="2491128"/>
            <a:ext cx="22252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20" grpId="0"/>
      <p:bldP spid="22" grpId="0"/>
      <p:bldP spid="24" grpId="0"/>
      <p:bldP spid="25" grpId="0"/>
      <p:bldP spid="26" grpId="0"/>
      <p:bldP spid="2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6708" r="2210" b="5011"/>
          <a:stretch/>
        </p:blipFill>
        <p:spPr>
          <a:xfrm>
            <a:off x="2902009" y="630675"/>
            <a:ext cx="5708591" cy="21535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80270" y="140538"/>
            <a:ext cx="4671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Favoring S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versus S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Reaction: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32" y="2920741"/>
            <a:ext cx="610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of Common Nucleophiles with Alkyl Halides: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35" y="3320851"/>
            <a:ext cx="7102738" cy="347472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853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87" y="1244913"/>
            <a:ext cx="7449958" cy="48467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425026"/>
            <a:ext cx="610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 of Common Nucleophiles with Alkyl Halides: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861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Elimination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28" y="1258184"/>
            <a:ext cx="31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General consideration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6800" y="1600200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Alkyl halides can lose H and X from adjacent carbons to </a:t>
            </a:r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form alkenes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by an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elimination process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4576" y="3738959"/>
            <a:ext cx="6243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Mechanism of Eliminations are of two types: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68399" y="4175935"/>
            <a:ext cx="60907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en-US" sz="22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elimination </a:t>
            </a:r>
            <a:r>
              <a:rPr lang="en-US" sz="2200" dirty="0" err="1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unimolecular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) reaction.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68400" y="4495800"/>
            <a:ext cx="6184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E2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en-US" sz="22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elimination bimolecular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) reaction.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527" y="5029200"/>
            <a:ext cx="2163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i="1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Generally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68399" y="5384587"/>
            <a:ext cx="6279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The El process accompanies the S</a:t>
            </a:r>
            <a:r>
              <a:rPr lang="en-US" sz="2200" baseline="-25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baseline="30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1</a:t>
            </a:r>
            <a:r>
              <a:rPr lang="en-US" sz="22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reaction.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68400" y="5772090"/>
            <a:ext cx="6483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The E2 reaction accompanies the S</a:t>
            </a:r>
            <a:r>
              <a:rPr lang="en-US" sz="2200" baseline="-25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N</a:t>
            </a:r>
            <a:r>
              <a:rPr lang="en-US" sz="2200" baseline="300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200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 reaction.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44" t="43575" r="38963" b="38126"/>
          <a:stretch/>
        </p:blipFill>
        <p:spPr>
          <a:xfrm>
            <a:off x="4114800" y="1891235"/>
            <a:ext cx="5274480" cy="150975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68399" y="6172200"/>
            <a:ext cx="60460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E2 eliminations 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follow </a:t>
            </a:r>
            <a:r>
              <a:rPr lang="en-US" sz="2200" dirty="0" err="1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Saytzeff’s</a:t>
            </a:r>
            <a:r>
              <a:rPr lang="en-US" sz="2200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 rule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5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29" grpId="0"/>
      <p:bldP spid="30" grpId="0"/>
      <p:bldP spid="34" grpId="0"/>
      <p:bldP spid="37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1794" y="121920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(a)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Alkyl halides or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haloalkanes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(R—X)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1587371"/>
            <a:ext cx="111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 halogen atom is bonded to an alkyl group (R) &amp; the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general formula 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is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2n+1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X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794" y="327660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(b)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Allylic halides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57600"/>
            <a:ext cx="111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 halogen atom is bonded to an </a:t>
            </a:r>
            <a:r>
              <a:rPr lang="en-US" i="1" dirty="0">
                <a:latin typeface="Arial Narrow" panose="020B0606020202030204" pitchFamily="34" charset="0"/>
                <a:cs typeface="Calibri" panose="020F0502020204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-hybridized carbon atom next to carbon-carbon double bond (C=C).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63093"/>
              </p:ext>
            </p:extLst>
          </p:nvPr>
        </p:nvGraphicFramePr>
        <p:xfrm>
          <a:off x="3595688" y="4140200"/>
          <a:ext cx="53800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S ChemDraw Drawing" r:id="rId3" imgW="4326601" imgH="806330" progId="ChemDraw.Document.6.0">
                  <p:embed/>
                </p:oleObj>
              </mc:Choice>
              <mc:Fallback>
                <p:oleObj name="CS ChemDraw Drawing" r:id="rId3" imgW="4326601" imgH="806330" progId="ChemDraw.Document.6.0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140200"/>
                        <a:ext cx="53800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8746" y="749960"/>
            <a:ext cx="6595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Compounds Containing </a:t>
            </a:r>
            <a:r>
              <a:rPr lang="en-US" sz="2400" b="1" i="1" dirty="0">
                <a:latin typeface="Arial Narrow" panose="020B0606020202030204" pitchFamily="34" charset="0"/>
              </a:rPr>
              <a:t>sp</a:t>
            </a:r>
            <a:r>
              <a:rPr lang="en-US" sz="2400" b="1" i="1" baseline="30000" dirty="0">
                <a:latin typeface="Arial Narrow" panose="020B0606020202030204" pitchFamily="34" charset="0"/>
              </a:rPr>
              <a:t>3</a:t>
            </a:r>
            <a:r>
              <a:rPr lang="en-US" sz="2400" b="1" dirty="0">
                <a:latin typeface="Arial Narrow" panose="020B0606020202030204" pitchFamily="34" charset="0"/>
              </a:rPr>
              <a:t> C—X Bond (X= F, Cl, Br, I)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46" y="155005"/>
            <a:ext cx="7433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Classification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3635"/>
              </p:ext>
            </p:extLst>
          </p:nvPr>
        </p:nvGraphicFramePr>
        <p:xfrm>
          <a:off x="4267200" y="2349054"/>
          <a:ext cx="4038600" cy="93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5" imgW="3727775" imgH="856646" progId="ChemDraw.Document.6.0">
                  <p:embed/>
                </p:oleObj>
              </mc:Choice>
              <mc:Fallback>
                <p:oleObj name="CS ChemDraw Drawing" r:id="rId5" imgW="3727775" imgH="856646" progId="ChemDraw.Document.6.0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49054"/>
                        <a:ext cx="4038600" cy="933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794" y="516249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(c)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Benzylic halides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486400"/>
            <a:ext cx="111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 halogen atom is bonded to an </a:t>
            </a:r>
            <a:r>
              <a:rPr lang="en-US" i="1" dirty="0">
                <a:latin typeface="Arial Narrow" panose="020B0606020202030204" pitchFamily="34" charset="0"/>
                <a:cs typeface="Calibri" panose="020F0502020204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-hybridized carbon atom next to an aromatic ring.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446385"/>
              </p:ext>
            </p:extLst>
          </p:nvPr>
        </p:nvGraphicFramePr>
        <p:xfrm>
          <a:off x="5029200" y="5889075"/>
          <a:ext cx="3048000" cy="8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7" imgW="3084163" imgH="903467" progId="ChemDraw.Document.6.0">
                  <p:embed/>
                </p:oleObj>
              </mc:Choice>
              <mc:Fallback>
                <p:oleObj name="CS ChemDraw Drawing" r:id="rId7" imgW="3084163" imgH="903467" progId="ChemDraw.Document.6.0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889075"/>
                        <a:ext cx="3048000" cy="8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1931968"/>
            <a:ext cx="111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They are classified as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primary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secondary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tertiary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according to the nature of carbon to which halogen is attached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3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6" grpId="0"/>
      <p:bldP spid="7" grpId="0"/>
      <p:bldP spid="11" grpId="0"/>
      <p:bldP spid="1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099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E1 Mechanism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134012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 involves the </a:t>
            </a:r>
            <a:r>
              <a:rPr lang="en-US" sz="2000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formation of a </a:t>
            </a:r>
            <a:r>
              <a:rPr lang="en-US" sz="2000" i="1" dirty="0" err="1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carbocation</a:t>
            </a:r>
            <a:r>
              <a:rPr lang="en-US" sz="2000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in the rate-determining step.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167" y="3752000"/>
            <a:ext cx="4221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order of reactivity of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 reactions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4181847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Benzyl  &gt;  </a:t>
            </a: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allyl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 =  3°  &gt;  2°  &gt;  1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  <a:sym typeface="Symbol"/>
              </a:rPr>
              <a:t>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halide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9732" y="4947406"/>
            <a:ext cx="4466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product of an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 reaction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 an 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alkene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5386"/>
              </p:ext>
            </p:extLst>
          </p:nvPr>
        </p:nvGraphicFramePr>
        <p:xfrm>
          <a:off x="3276600" y="1843611"/>
          <a:ext cx="5936930" cy="133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S ChemDraw Drawing" r:id="rId3" imgW="4631542" imgH="1039147" progId="ChemDraw.Document.6.0">
                  <p:embed/>
                </p:oleObj>
              </mc:Choice>
              <mc:Fallback>
                <p:oleObj name="CS ChemDraw Drawing" r:id="rId3" imgW="4631542" imgH="1039147" progId="ChemDraw.Document.6.0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43611"/>
                        <a:ext cx="5936930" cy="1330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78740"/>
              </p:ext>
            </p:extLst>
          </p:nvPr>
        </p:nvGraphicFramePr>
        <p:xfrm>
          <a:off x="2185657" y="5476013"/>
          <a:ext cx="8497483" cy="103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S ChemDraw Drawing" r:id="rId5" imgW="6109468" imgH="742370" progId="ChemDraw.Document.6.0">
                  <p:embed/>
                </p:oleObj>
              </mc:Choice>
              <mc:Fallback>
                <p:oleObj name="CS ChemDraw Drawing" r:id="rId5" imgW="6109468" imgH="742370" progId="ChemDraw.Document.6.0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657" y="5476013"/>
                        <a:ext cx="8497483" cy="1033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023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E2 Mechanism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528" y="1295400"/>
            <a:ext cx="218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In eliminations;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1676400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attack by the </a:t>
            </a:r>
            <a:r>
              <a:rPr lang="en-US" dirty="0" err="1">
                <a:latin typeface="Arial Narrow" panose="020B0606020202030204" pitchFamily="34" charset="0"/>
                <a:cs typeface="Calibri" pitchFamily="34" charset="0"/>
              </a:rPr>
              <a:t>nucleophile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(acting as a base, B:) is on the hydrogen atom attached to the carbon next to the one bearing the halogen (the /3 hydrogen).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528" y="2477869"/>
            <a:ext cx="1118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E2 mechanism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involves simultaneous bond breaking and bond formation and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occurs most readily when the </a:t>
            </a:r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  <a:sym typeface="Symbol"/>
              </a:rPr>
              <a:t></a:t>
            </a:r>
            <a:r>
              <a:rPr lang="en-US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hydrogen and the halogen atom are trans to one another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001" y="3276600"/>
            <a:ext cx="3541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single-step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E2 elimination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002" y="5105400"/>
            <a:ext cx="468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order of reactivity of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E2 elimination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30256" y="5540283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1° RX   &gt;   2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  <a:sym typeface="Symbol"/>
              </a:rPr>
              <a:t>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RX   &gt;   3° RX 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42812"/>
              </p:ext>
            </p:extLst>
          </p:nvPr>
        </p:nvGraphicFramePr>
        <p:xfrm>
          <a:off x="4495800" y="3597127"/>
          <a:ext cx="4347626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CS ChemDraw Drawing" r:id="rId3" imgW="3546596" imgH="1081787" progId="ChemDraw.Document.6.0">
                  <p:embed/>
                </p:oleObj>
              </mc:Choice>
              <mc:Fallback>
                <p:oleObj name="CS ChemDraw Drawing" r:id="rId3" imgW="3546596" imgH="1081787" progId="ChemDraw.Document.6.0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97127"/>
                        <a:ext cx="4347626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9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6" y="395544"/>
            <a:ext cx="6094268" cy="2043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270" y="89137"/>
            <a:ext cx="4867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Elimination in Competition: 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8296" y="1791489"/>
            <a:ext cx="4206240" cy="2651760"/>
            <a:chOff x="8127050" y="612044"/>
            <a:chExt cx="3913973" cy="2532808"/>
          </a:xfrm>
        </p:grpSpPr>
        <p:grpSp>
          <p:nvGrpSpPr>
            <p:cNvPr id="11" name="Group 10"/>
            <p:cNvGrpSpPr/>
            <p:nvPr/>
          </p:nvGrpSpPr>
          <p:grpSpPr>
            <a:xfrm>
              <a:off x="8127050" y="682897"/>
              <a:ext cx="3913973" cy="2461955"/>
              <a:chOff x="6032506" y="1529697"/>
              <a:chExt cx="5700046" cy="3206423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8" t="4716" r="4106" b="4409"/>
              <a:stretch/>
            </p:blipFill>
            <p:spPr>
              <a:xfrm>
                <a:off x="6032506" y="1529697"/>
                <a:ext cx="5700046" cy="320642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6032506" y="1538243"/>
                <a:ext cx="889587" cy="239281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8127050" y="612044"/>
              <a:ext cx="709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Hint: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t="54294"/>
          <a:stretch/>
        </p:blipFill>
        <p:spPr>
          <a:xfrm>
            <a:off x="5216638" y="5522273"/>
            <a:ext cx="5564145" cy="10058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036013" y="489247"/>
            <a:ext cx="1720599" cy="40011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Zaitsev’s</a:t>
            </a:r>
            <a:r>
              <a:rPr lang="en-US" altLang="zh-TW" sz="20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Rule 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4" y="2345074"/>
            <a:ext cx="5029636" cy="3040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18432" b="43251"/>
          <a:stretch/>
        </p:blipFill>
        <p:spPr>
          <a:xfrm>
            <a:off x="430033" y="5441315"/>
            <a:ext cx="465233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2709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 with Metals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3704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Most organic chlorides, bromides, and iodides react with certain metals to give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organo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-metallic compounds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molecules with </a:t>
            </a: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carbon-metal bonds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905000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Grignard reagents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are obtained by the reaction of alkyl or aryl halides with metallic magnesium in dry ether as the solvent.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687510"/>
              </p:ext>
            </p:extLst>
          </p:nvPr>
        </p:nvGraphicFramePr>
        <p:xfrm>
          <a:off x="3237156" y="2363785"/>
          <a:ext cx="5968609" cy="48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CS ChemDraw Drawing" r:id="rId3" imgW="3809858" imgH="309143" progId="ChemDraw.Document.6.0">
                  <p:embed/>
                </p:oleObj>
              </mc:Choice>
              <mc:Fallback>
                <p:oleObj name="CS ChemDraw Drawing" r:id="rId3" imgW="3809858" imgH="309143" progId="ChemDraw.Document.6.0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156" y="2363785"/>
                        <a:ext cx="5968609" cy="48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45765"/>
              </p:ext>
            </p:extLst>
          </p:nvPr>
        </p:nvGraphicFramePr>
        <p:xfrm>
          <a:off x="3237156" y="3040842"/>
          <a:ext cx="6112460" cy="101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CS ChemDraw Drawing" r:id="rId5" imgW="4195182" imgH="694612" progId="ChemDraw.Document.6.0">
                  <p:embed/>
                </p:oleObj>
              </mc:Choice>
              <mc:Fallback>
                <p:oleObj name="CS ChemDraw Drawing" r:id="rId5" imgW="4195182" imgH="694612" progId="ChemDraw.Document.6.0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156" y="3040842"/>
                        <a:ext cx="6112460" cy="1014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36231"/>
              </p:ext>
            </p:extLst>
          </p:nvPr>
        </p:nvGraphicFramePr>
        <p:xfrm>
          <a:off x="3461568" y="4876800"/>
          <a:ext cx="5519787" cy="43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CS ChemDraw Drawing" r:id="rId7" imgW="3140858" imgH="243903" progId="ChemDraw.Document.6.0">
                  <p:embed/>
                </p:oleObj>
              </mc:Choice>
              <mc:Fallback>
                <p:oleObj name="CS ChemDraw Drawing" r:id="rId7" imgW="3140858" imgH="243903" progId="ChemDraw.Document.6.0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568" y="4876800"/>
                        <a:ext cx="5519787" cy="430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3400" y="4355068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Grignard reagents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react readily with any source of protons to give hydrocarbons.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486400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</a:rPr>
              <a:t>Wurtz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 reaction</a:t>
            </a:r>
            <a:r>
              <a:rPr lang="en-US" dirty="0">
                <a:latin typeface="Arial Narrow" panose="020B0606020202030204" pitchFamily="34" charset="0"/>
              </a:rPr>
              <a:t>; Alkyl halides react with sodium in dry ether to give hydrocarbons containing double the number of carbon atoms present in the halide.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75276"/>
              </p:ext>
            </p:extLst>
          </p:nvPr>
        </p:nvGraphicFramePr>
        <p:xfrm>
          <a:off x="3868738" y="6172200"/>
          <a:ext cx="46831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CS ChemDraw Drawing" r:id="rId9" imgW="2796788" imgH="217893" progId="ChemDraw.Document.6.0">
                  <p:embed/>
                </p:oleObj>
              </mc:Choice>
              <mc:Fallback>
                <p:oleObj name="CS ChemDraw Drawing" r:id="rId9" imgW="2796788" imgH="217893" progId="ChemDraw.Document.6.0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6172200"/>
                        <a:ext cx="46831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749960"/>
            <a:ext cx="4080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Replacement by hydroxyl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4309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Reactions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37045"/>
            <a:ext cx="1135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Chlorobenzene can be converted into phenol by heating in aqueous sodium hydroxide solution at a temperature of 623K and a pressure of 300 atmospheres.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2810470"/>
            <a:ext cx="1135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Electrophilic substitution reactions;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undergo the usual electrophilic reactions of the benzene ring such as halogenation, nitration,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sulphonation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200" dirty="0" err="1">
                <a:latin typeface="Arial Narrow" panose="020B0606020202030204" pitchFamily="34" charset="0"/>
                <a:cs typeface="Calibri" pitchFamily="34" charset="0"/>
              </a:rPr>
              <a:t>Friedel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-Crafts reactions.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Halogen atom besides being slightly deactivating is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-, </a:t>
            </a:r>
            <a:r>
              <a:rPr lang="en-US" sz="2200" i="1" dirty="0">
                <a:latin typeface="Arial Narrow" panose="020B0606020202030204" pitchFamily="34" charset="0"/>
                <a:cs typeface="Calibri" pitchFamily="34" charset="0"/>
              </a:rPr>
              <a:t>p</a:t>
            </a:r>
            <a:r>
              <a:rPr lang="en-US" sz="2200" dirty="0">
                <a:latin typeface="Arial Narrow" panose="020B0606020202030204" pitchFamily="34" charset="0"/>
                <a:cs typeface="Calibri" pitchFamily="34" charset="0"/>
              </a:rPr>
              <a:t>-directing;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667" t="40585" r="36250" b="44600"/>
          <a:stretch/>
        </p:blipFill>
        <p:spPr>
          <a:xfrm>
            <a:off x="4419600" y="1863025"/>
            <a:ext cx="4419600" cy="947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496" t="18591" r="29583" b="60083"/>
          <a:stretch/>
        </p:blipFill>
        <p:spPr>
          <a:xfrm>
            <a:off x="2819401" y="3842074"/>
            <a:ext cx="6431772" cy="1500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417" t="51906" r="36666" b="39212"/>
          <a:stretch/>
        </p:blipFill>
        <p:spPr>
          <a:xfrm>
            <a:off x="4295454" y="5887246"/>
            <a:ext cx="4619945" cy="701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420900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Wurtz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reaction</a:t>
            </a:r>
            <a:r>
              <a:rPr lang="en-US" sz="2000" dirty="0">
                <a:latin typeface="Arial Narrow" panose="020B0606020202030204" pitchFamily="34" charset="0"/>
              </a:rPr>
              <a:t>;  a mixture of an alkyl halide and aryl halide gives an </a:t>
            </a:r>
            <a:r>
              <a:rPr lang="en-US" sz="2000" dirty="0" err="1">
                <a:latin typeface="Arial Narrow" panose="020B0606020202030204" pitchFamily="34" charset="0"/>
              </a:rPr>
              <a:t>alkylarene</a:t>
            </a:r>
            <a:r>
              <a:rPr lang="en-US" sz="2000" dirty="0">
                <a:latin typeface="Arial Narrow" panose="020B0606020202030204" pitchFamily="34" charset="0"/>
              </a:rPr>
              <a:t> when treated with sodium in dry ether</a:t>
            </a:r>
          </a:p>
        </p:txBody>
      </p:sp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794" y="121920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(a) </a:t>
            </a:r>
            <a:r>
              <a:rPr lang="en-US" sz="20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Vinylic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halides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1116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These are the compounds in which the halogen atom is bonded to an </a:t>
            </a:r>
            <a:r>
              <a:rPr lang="en-US" i="1" dirty="0">
                <a:latin typeface="Arial Narrow" panose="020B0606020202030204" pitchFamily="34" charset="0"/>
                <a:cs typeface="Calibri" panose="020F0502020204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-hybridized carbon atom of a carbon-carbon double bond (C = 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794" y="3868870"/>
            <a:ext cx="1158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(b)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Aryl halides</a:t>
            </a:r>
            <a:endParaRPr lang="en-US" sz="20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249870"/>
            <a:ext cx="1116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These are the compounds in which the halogen atom is bonded to the </a:t>
            </a:r>
            <a:r>
              <a:rPr lang="en-US" i="1" dirty="0">
                <a:latin typeface="Arial Narrow" panose="020B0606020202030204" pitchFamily="34" charset="0"/>
                <a:cs typeface="Calibri" panose="020F0502020204030204" pitchFamily="34" charset="0"/>
              </a:rPr>
              <a:t>sp</a:t>
            </a:r>
            <a:r>
              <a:rPr lang="en-US" i="1" baseline="30000" dirty="0">
                <a:latin typeface="Arial Narrow" panose="020B0606020202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-hybridized carbon atom of an aromatic ring.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749960"/>
            <a:ext cx="6595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Compounds Containing </a:t>
            </a:r>
            <a:r>
              <a:rPr lang="en-US" sz="2400" b="1" i="1" dirty="0">
                <a:latin typeface="Arial Narrow" panose="020B0606020202030204" pitchFamily="34" charset="0"/>
              </a:rPr>
              <a:t>sp</a:t>
            </a:r>
            <a:r>
              <a:rPr lang="en-US" sz="2400" b="1" i="1" baseline="30000" dirty="0">
                <a:latin typeface="Arial Narrow" panose="020B0606020202030204" pitchFamily="34" charset="0"/>
              </a:rPr>
              <a:t>2</a:t>
            </a:r>
            <a:r>
              <a:rPr lang="en-US" sz="2400" b="1" dirty="0">
                <a:latin typeface="Arial Narrow" panose="020B0606020202030204" pitchFamily="34" charset="0"/>
              </a:rPr>
              <a:t> C—X Bond (X= F, Cl, Br, I) 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464762"/>
              </p:ext>
            </p:extLst>
          </p:nvPr>
        </p:nvGraphicFramePr>
        <p:xfrm>
          <a:off x="4419600" y="2287419"/>
          <a:ext cx="3592844" cy="11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3" imgW="2456309" imgH="771009" progId="ChemDraw.Document.6.0">
                  <p:embed/>
                </p:oleObj>
              </mc:Choice>
              <mc:Fallback>
                <p:oleObj name="CS ChemDraw Drawing" r:id="rId3" imgW="2456309" imgH="771009" progId="ChemDraw.Document.6.0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7419"/>
                        <a:ext cx="3592844" cy="1128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88832"/>
              </p:ext>
            </p:extLst>
          </p:nvPr>
        </p:nvGraphicFramePr>
        <p:xfrm>
          <a:off x="4038600" y="5222875"/>
          <a:ext cx="483265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S ChemDraw Drawing" r:id="rId5" imgW="4226904" imgH="895898" progId="ChemDraw.Document.6.0">
                  <p:embed/>
                </p:oleObj>
              </mc:Choice>
              <mc:Fallback>
                <p:oleObj name="CS ChemDraw Drawing" r:id="rId5" imgW="4226904" imgH="895898" progId="ChemDraw.Document.6.0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222875"/>
                        <a:ext cx="483265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8746" y="155005"/>
            <a:ext cx="7433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Classification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219200"/>
            <a:ext cx="1116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Common names;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alkyl halides are derived by naming the alkyl group followed by the halide.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Alkyl halide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IUPAC system;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alkyl halides are named as </a:t>
            </a:r>
            <a:r>
              <a:rPr lang="en-US" sz="2000" b="1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halosubstituted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hydrocarbons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749960"/>
            <a:ext cx="1718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 Narrow" panose="020B0606020202030204" pitchFamily="34" charset="0"/>
              </a:rPr>
              <a:t>Haloalkanes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7433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Haloalkanes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Haloarenes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746" y="2008127"/>
            <a:ext cx="2328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Aromatic Halides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999" y="2489537"/>
            <a:ext cx="1116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Narrow" panose="020B0606020202030204" pitchFamily="34" charset="0"/>
              </a:rPr>
              <a:t>Aromatic Halides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 (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aryl halides)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. When halogen atom is bonded to aromatic ring. For </a:t>
            </a:r>
            <a:r>
              <a:rPr lang="en-US" sz="2000" dirty="0" err="1">
                <a:latin typeface="Arial Narrow" panose="020B0606020202030204" pitchFamily="34" charset="0"/>
                <a:cs typeface="Calibri" panose="020F0502020204030204" pitchFamily="34" charset="0"/>
              </a:rPr>
              <a:t>dihalogen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 derivatives, the prefixes </a:t>
            </a:r>
            <a:r>
              <a:rPr lang="en-US" sz="2000" i="1" dirty="0">
                <a:latin typeface="Arial Narrow" panose="020B0606020202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-, </a:t>
            </a:r>
            <a:r>
              <a:rPr lang="en-US" sz="2000" i="1" dirty="0">
                <a:latin typeface="Arial Narrow" panose="020B0606020202030204" pitchFamily="34" charset="0"/>
                <a:cs typeface="Calibri" panose="020F0502020204030204" pitchFamily="34" charset="0"/>
              </a:rPr>
              <a:t>m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-, </a:t>
            </a:r>
            <a:r>
              <a:rPr lang="en-US" sz="2000" i="1" dirty="0">
                <a:latin typeface="Arial Narrow" panose="020B0606020202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- are used in common system but in IUPAC system, the numerals 1,2; 1,3 and 1,4 are used.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630852"/>
              </p:ext>
            </p:extLst>
          </p:nvPr>
        </p:nvGraphicFramePr>
        <p:xfrm>
          <a:off x="336550" y="3730625"/>
          <a:ext cx="57785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S ChemDraw Drawing" r:id="rId3" imgW="4760834" imgH="862616" progId="ChemDraw.Document.6.0">
                  <p:embed/>
                </p:oleObj>
              </mc:Choice>
              <mc:Fallback>
                <p:oleObj name="CS ChemDraw Drawing" r:id="rId3" imgW="4760834" imgH="862616" progId="ChemDraw.Document.6.0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730625"/>
                        <a:ext cx="57785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96549"/>
              </p:ext>
            </p:extLst>
          </p:nvPr>
        </p:nvGraphicFramePr>
        <p:xfrm>
          <a:off x="6324600" y="4332317"/>
          <a:ext cx="5763936" cy="44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S ChemDraw Drawing" r:id="rId5" imgW="5222713" imgH="399114" progId="ChemDraw.Document.6.0">
                  <p:embed/>
                </p:oleObj>
              </mc:Choice>
              <mc:Fallback>
                <p:oleObj name="CS ChemDraw Drawing" r:id="rId5" imgW="5222713" imgH="399114" progId="ChemDraw.Document.6.0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32317"/>
                        <a:ext cx="5763936" cy="440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25525"/>
              </p:ext>
            </p:extLst>
          </p:nvPr>
        </p:nvGraphicFramePr>
        <p:xfrm>
          <a:off x="6704013" y="3192463"/>
          <a:ext cx="43354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S ChemDraw Drawing" r:id="rId7" imgW="4169664" imgH="886921" progId="ChemDraw.Document.6.0">
                  <p:embed/>
                </p:oleObj>
              </mc:Choice>
              <mc:Fallback>
                <p:oleObj name="CS ChemDraw Drawing" r:id="rId7" imgW="4169664" imgH="886921" progId="ChemDraw.Document.6.0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3192463"/>
                        <a:ext cx="4335462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82123"/>
              </p:ext>
            </p:extLst>
          </p:nvPr>
        </p:nvGraphicFramePr>
        <p:xfrm>
          <a:off x="338746" y="4956903"/>
          <a:ext cx="6756400" cy="148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S ChemDraw Drawing" r:id="rId9" imgW="5958911" imgH="1309061" progId="ChemDraw.Document.6.0">
                  <p:embed/>
                </p:oleObj>
              </mc:Choice>
              <mc:Fallback>
                <p:oleObj name="CS ChemDraw Drawing" r:id="rId9" imgW="5958911" imgH="1309061" progId="ChemDraw.Document.6.0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46" y="4956903"/>
                        <a:ext cx="6756400" cy="1489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4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4919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Nature of C-X Bond</a:t>
            </a:r>
            <a:endParaRPr lang="en-US" sz="3200" b="1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746" y="838200"/>
            <a:ext cx="1139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Since halogen atoms are more electronegative than carbon, the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carbon-halogen bond of alkyl halide is polarized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; the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carbon atom bears a partial positive charge 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whereas the </a:t>
            </a: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halogen atom bears a partial negative charge</a:t>
            </a:r>
            <a:r>
              <a:rPr lang="en-US" sz="2000" dirty="0"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30955"/>
              </p:ext>
            </p:extLst>
          </p:nvPr>
        </p:nvGraphicFramePr>
        <p:xfrm>
          <a:off x="5271047" y="1522323"/>
          <a:ext cx="1295400" cy="92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3" imgW="937260" imgH="665480" progId="ChemDraw.Document.6.0">
                  <p:embed/>
                </p:oleObj>
              </mc:Choice>
              <mc:Fallback>
                <p:oleObj name="CS ChemDraw Drawing" r:id="rId3" imgW="937260" imgH="665480" progId="ChemDraw.Document.6.0">
                  <p:embed/>
                  <p:pic>
                    <p:nvPicPr>
                      <p:cNvPr id="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047" y="1522323"/>
                        <a:ext cx="1295400" cy="92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54791"/>
              </p:ext>
            </p:extLst>
          </p:nvPr>
        </p:nvGraphicFramePr>
        <p:xfrm>
          <a:off x="2209800" y="2889504"/>
          <a:ext cx="6778752" cy="19050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847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0136">
                  <a:extLst>
                    <a:ext uri="{9D8B030D-6E8A-4147-A177-3AD203B41FA5}">
                      <a16:colId xmlns:a16="http://schemas.microsoft.com/office/drawing/2014/main" xmlns="" val="1075600409"/>
                    </a:ext>
                  </a:extLst>
                </a:gridCol>
                <a:gridCol w="1987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Dipole moment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Arial"/>
                        </a:rPr>
                        <a:t>(Debye)</a:t>
                      </a: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Bond Strength (kJ/</a:t>
                      </a:r>
                      <a:r>
                        <a:rPr lang="en-US" sz="2000" dirty="0" err="1"/>
                        <a:t>mol</a:t>
                      </a:r>
                      <a:r>
                        <a:rPr lang="en-US" sz="2000" dirty="0"/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Bond Length (Å)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Bond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1.847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452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1.39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–F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1.860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351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1.78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–Cl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1.830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293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/>
                        <a:t>1.93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–Br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1.636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234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2.14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/>
                        <a:t>CH</a:t>
                      </a:r>
                      <a:r>
                        <a:rPr lang="en-US" sz="2000" baseline="-25000" dirty="0"/>
                        <a:t>3</a:t>
                      </a:r>
                      <a:r>
                        <a:rPr lang="en-US" sz="2000" dirty="0"/>
                        <a:t>–I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69673" y="2489394"/>
            <a:ext cx="7235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Carbon-Halogen (C—X) Bond Lengths, Bond Strength and Dipole Moments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31080"/>
            <a:ext cx="7235952" cy="18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8746" y="155005"/>
            <a:ext cx="6976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Importance of </a:t>
            </a:r>
            <a:r>
              <a:rPr lang="en-US" sz="3200" b="1" dirty="0" err="1">
                <a:latin typeface="Arial Narrow" panose="020B0606020202030204" pitchFamily="34" charset="0"/>
                <a:cs typeface="Calibri" pitchFamily="34" charset="0"/>
              </a:rPr>
              <a:t>Organohalogen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 Compounds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74192"/>
            <a:ext cx="11353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</a:t>
            </a:r>
            <a:r>
              <a:rPr lang="en-US" sz="2000" b="1" dirty="0">
                <a:latin typeface="Arial Narrow" panose="020B0606020202030204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Solvents: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Alkyl halides are used 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solvents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for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relatively non-polar compounds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: CCl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 CHCl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CCl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CH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 CH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Cl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 ….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11353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Reagents: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33400" indent="-258763">
              <a:buFont typeface="Arial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Alkyl halides are used as the </a:t>
            </a:r>
            <a:r>
              <a:rPr lang="en-US" b="1" dirty="0">
                <a:latin typeface="Arial Narrow" panose="020B0606020202030204" pitchFamily="34" charset="0"/>
              </a:rPr>
              <a:t>starting materials</a:t>
            </a:r>
            <a:r>
              <a:rPr lang="en-US" dirty="0">
                <a:latin typeface="Arial Narrow" panose="020B0606020202030204" pitchFamily="34" charset="0"/>
              </a:rPr>
              <a:t> for the </a:t>
            </a:r>
            <a:r>
              <a:rPr lang="en-US" b="1" dirty="0">
                <a:latin typeface="Arial Narrow" panose="020B0606020202030204" pitchFamily="34" charset="0"/>
              </a:rPr>
              <a:t>synthesis of many compounds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 marL="533400" indent="-258763">
              <a:buFont typeface="Arial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Alkyl halides are used in </a:t>
            </a:r>
            <a:r>
              <a:rPr lang="en-US" b="1" dirty="0">
                <a:latin typeface="Arial Narrow" panose="020B0606020202030204" pitchFamily="34" charset="0"/>
              </a:rPr>
              <a:t>nucleophilic reactions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b="1" dirty="0">
                <a:latin typeface="Arial Narrow" panose="020B0606020202030204" pitchFamily="34" charset="0"/>
              </a:rPr>
              <a:t>elimination reactions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b="1" dirty="0">
                <a:latin typeface="Arial Narrow" panose="020B0606020202030204" pitchFamily="34" charset="0"/>
              </a:rPr>
              <a:t>formation of organometallics</a:t>
            </a:r>
            <a:r>
              <a:rPr lang="en-US" dirty="0">
                <a:latin typeface="Arial Narrow" panose="020B0606020202030204" pitchFamily="34" charset="0"/>
              </a:rPr>
              <a:t>, and </a:t>
            </a:r>
            <a:r>
              <a:rPr lang="en-US" i="1" dirty="0">
                <a:latin typeface="Arial Narrow" panose="020B0606020202030204" pitchFamily="34" charset="0"/>
              </a:rPr>
              <a:t>etc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95600"/>
            <a:ext cx="6840537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c)  Refrigerants: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Freons</a:t>
            </a:r>
            <a:r>
              <a:rPr lang="en-US" dirty="0">
                <a:latin typeface="Arial Narrow" panose="020B0606020202030204" pitchFamily="34" charset="0"/>
              </a:rPr>
              <a:t> (</a:t>
            </a:r>
            <a:r>
              <a:rPr lang="en-US" b="1" dirty="0" err="1">
                <a:latin typeface="Arial Narrow" panose="020B0606020202030204" pitchFamily="34" charset="0"/>
              </a:rPr>
              <a:t>C</a:t>
            </a:r>
            <a:r>
              <a:rPr lang="en-US" dirty="0" err="1">
                <a:latin typeface="Arial Narrow" panose="020B0606020202030204" pitchFamily="34" charset="0"/>
              </a:rPr>
              <a:t>hloro</a:t>
            </a:r>
            <a:r>
              <a:rPr lang="en-US" b="1" dirty="0" err="1">
                <a:latin typeface="Arial Narrow" panose="020B0606020202030204" pitchFamily="34" charset="0"/>
              </a:rPr>
              <a:t>F</a:t>
            </a:r>
            <a:r>
              <a:rPr lang="en-US" dirty="0" err="1">
                <a:latin typeface="Arial Narrow" panose="020B0606020202030204" pitchFamily="34" charset="0"/>
              </a:rPr>
              <a:t>luoro</a:t>
            </a:r>
            <a:r>
              <a:rPr lang="en-US" b="1" dirty="0" err="1">
                <a:latin typeface="Arial Narrow" panose="020B0606020202030204" pitchFamily="34" charset="0"/>
              </a:rPr>
              <a:t>C</a:t>
            </a:r>
            <a:r>
              <a:rPr lang="en-US" dirty="0" err="1">
                <a:latin typeface="Arial Narrow" panose="020B0606020202030204" pitchFamily="34" charset="0"/>
              </a:rPr>
              <a:t>arbon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5256212" cy="40011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d)  Pesticides: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DDT, Aldrin, </a:t>
            </a:r>
            <a:r>
              <a:rPr lang="en-US" dirty="0" err="1">
                <a:latin typeface="Arial Narrow" panose="020B0606020202030204" pitchFamily="34" charset="0"/>
              </a:rPr>
              <a:t>Chlordan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44574"/>
              </p:ext>
            </p:extLst>
          </p:nvPr>
        </p:nvGraphicFramePr>
        <p:xfrm>
          <a:off x="2743200" y="3759005"/>
          <a:ext cx="2344162" cy="69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S ChemDraw Drawing" r:id="rId3" imgW="2882900" imgH="861060" progId="ChemDraw.Document.6.0">
                  <p:embed/>
                </p:oleObj>
              </mc:Choice>
              <mc:Fallback>
                <p:oleObj name="CS ChemDraw Drawing" r:id="rId3" imgW="2882900" imgH="861060" progId="ChemDraw.Document.6.0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759005"/>
                        <a:ext cx="2344162" cy="696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535104" y="4001421"/>
            <a:ext cx="4561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DDT:</a:t>
            </a:r>
            <a:r>
              <a:rPr lang="en-US" alt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dirty="0">
                <a:latin typeface="Arial Narrow" panose="020B0606020202030204" pitchFamily="34" charset="0"/>
              </a:rPr>
              <a:t>[1,1,1-trichloro-2,2-bis(</a:t>
            </a:r>
            <a:r>
              <a:rPr lang="en-US" altLang="en-US" i="1" dirty="0">
                <a:latin typeface="Arial Narrow" panose="020B0606020202030204" pitchFamily="34" charset="0"/>
              </a:rPr>
              <a:t>p</a:t>
            </a:r>
            <a:r>
              <a:rPr lang="en-US" altLang="en-US" dirty="0">
                <a:latin typeface="Arial Narrow" panose="020B0606020202030204" pitchFamily="34" charset="0"/>
              </a:rPr>
              <a:t>-</a:t>
            </a:r>
            <a:r>
              <a:rPr lang="en-US" altLang="en-US" dirty="0" err="1">
                <a:latin typeface="Arial Narrow" panose="020B0606020202030204" pitchFamily="34" charset="0"/>
              </a:rPr>
              <a:t>chlorophenyl</a:t>
            </a:r>
            <a:r>
              <a:rPr lang="en-US" altLang="en-US" dirty="0">
                <a:latin typeface="Arial Narrow" panose="020B0606020202030204" pitchFamily="34" charset="0"/>
              </a:rPr>
              <a:t>)ethane]</a:t>
            </a:r>
            <a:endParaRPr lang="ar-SA" altLang="en-US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419600"/>
            <a:ext cx="11125200" cy="495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e)  Herbicides: </a:t>
            </a:r>
            <a:r>
              <a:rPr lang="en-US" dirty="0">
                <a:latin typeface="Arial Narrow" panose="020B0606020202030204" pitchFamily="34" charset="0"/>
              </a:rPr>
              <a:t>Kills broad leaf weeds but allow narrow leaf plants to grow unharmed and in greater yield </a:t>
            </a: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13336"/>
              </p:ext>
            </p:extLst>
          </p:nvPr>
        </p:nvGraphicFramePr>
        <p:xfrm>
          <a:off x="3429000" y="4962405"/>
          <a:ext cx="1777538" cy="7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S ChemDraw Drawing" r:id="rId5" imgW="2136140" imgH="866140" progId="ChemDraw.Document.6.0">
                  <p:embed/>
                </p:oleObj>
              </mc:Choice>
              <mc:Fallback>
                <p:oleObj name="CS ChemDraw Drawing" r:id="rId5" imgW="2136140" imgH="866140" progId="ChemDraw.Document.6.0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62405"/>
                        <a:ext cx="1777538" cy="72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94540" y="5074775"/>
            <a:ext cx="40277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2,4-DCPA</a:t>
            </a:r>
          </a:p>
          <a:p>
            <a:pPr>
              <a:defRPr/>
            </a:pPr>
            <a:r>
              <a:rPr lang="en-US" dirty="0">
                <a:latin typeface="Arial Narrow" panose="020B0606020202030204" pitchFamily="34" charset="0"/>
              </a:rPr>
              <a:t>2,4-dichlorophenoxyacetic acid</a:t>
            </a:r>
            <a:endParaRPr lang="ar-SA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0666" y="1182469"/>
            <a:ext cx="1100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 Narrow" panose="020B0606020202030204" pitchFamily="34" charset="0"/>
                <a:cs typeface="Calibri" pitchFamily="34" charset="0"/>
              </a:rPr>
              <a:t>They are good solvents for fats and oils.</a:t>
            </a:r>
          </a:p>
          <a:p>
            <a:pPr algn="just"/>
            <a:r>
              <a:rPr lang="en-US" b="1" i="1" dirty="0" err="1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Polychloro</a:t>
            </a:r>
            <a:r>
              <a:rPr lang="en-US" b="1" i="1" dirty="0">
                <a:solidFill>
                  <a:srgbClr val="00B050"/>
                </a:solidFill>
                <a:latin typeface="Arial Narrow" panose="020B0606020202030204" pitchFamily="34" charset="0"/>
                <a:cs typeface="Calibri" pitchFamily="34" charset="0"/>
              </a:rPr>
              <a:t> compounds, such as trichloroethylene and tetrachloroethylene, are widely used as solvents for dry cleaning.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638800"/>
            <a:ext cx="11125200" cy="495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f) Chlorine containing antibiotic, chloramphenicol: </a:t>
            </a:r>
            <a:r>
              <a:rPr lang="en-US" dirty="0">
                <a:latin typeface="Arial Narrow" panose="020B0606020202030204" pitchFamily="34" charset="0"/>
              </a:rPr>
              <a:t>is very effective for the treatment of typhoid fever.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6098429"/>
            <a:ext cx="11125200" cy="495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g) Our body produces iodine containing hormone, thyroxine: </a:t>
            </a:r>
            <a:r>
              <a:rPr lang="en-US" dirty="0">
                <a:latin typeface="Arial Narrow" panose="020B0606020202030204" pitchFamily="34" charset="0"/>
              </a:rPr>
              <a:t>the deficiency of which causes a disease called goiter. </a:t>
            </a:r>
          </a:p>
        </p:txBody>
      </p:sp>
    </p:spTree>
    <p:extLst>
      <p:ext uri="{BB962C8B-B14F-4D97-AF65-F5344CB8AC3E}">
        <p14:creationId xmlns:p14="http://schemas.microsoft.com/office/powerpoint/2010/main" val="133776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89193"/>
              </p:ext>
            </p:extLst>
          </p:nvPr>
        </p:nvGraphicFramePr>
        <p:xfrm>
          <a:off x="1676400" y="3480479"/>
          <a:ext cx="9107692" cy="30480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305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31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94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97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97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Iodide</a:t>
                      </a:r>
                      <a:endParaRPr lang="ar-SA" sz="1800" b="1" dirty="0">
                        <a:latin typeface="+mn-lt"/>
                      </a:endParaRPr>
                    </a:p>
                  </a:txBody>
                  <a:tcPr marL="91441" marR="91441" marT="45727" marB="45727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Bromide</a:t>
                      </a:r>
                      <a:endParaRPr lang="ar-SA" sz="1800" b="1" dirty="0">
                        <a:latin typeface="+mn-lt"/>
                      </a:endParaRPr>
                    </a:p>
                  </a:txBody>
                  <a:tcPr marL="91441" marR="91441" marT="45727" marB="45727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Chloride</a:t>
                      </a:r>
                      <a:endParaRPr lang="ar-SA" sz="1800" b="1" dirty="0">
                        <a:latin typeface="+mn-lt"/>
                      </a:endParaRPr>
                    </a:p>
                  </a:txBody>
                  <a:tcPr marL="91441" marR="91441" marT="45727" marB="45727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</a:rPr>
                        <a:t>Flouride</a:t>
                      </a:r>
                      <a:endParaRPr lang="ar-SA" sz="1800" b="1" dirty="0">
                        <a:latin typeface="+mn-lt"/>
                      </a:endParaRPr>
                    </a:p>
                  </a:txBody>
                  <a:tcPr marL="91441" marR="91441" marT="45727" marB="45727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Group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DFKai-SB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Density (g mL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–1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bp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(°C)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Density (g mL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–1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bp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(°C)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Density (g mL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–1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bp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(°C)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Density (g mL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–1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bp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(°C)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1441" marR="91441" marT="45727" marB="45727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00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2.28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42.5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1.73</a:t>
                      </a:r>
                      <a:r>
                        <a:rPr lang="en-US" sz="1400" baseline="30000" dirty="0">
                          <a:latin typeface="+mn-lt"/>
                        </a:rPr>
                        <a:t>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3.6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0.92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–23.8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0.84</a:t>
                      </a:r>
                      <a:r>
                        <a:rPr lang="en-US" sz="1400" baseline="30000" dirty="0">
                          <a:latin typeface="+mn-lt"/>
                        </a:rPr>
                        <a:t>–60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–78.4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Methyl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1.95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72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1.46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38.4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0.91</a:t>
                      </a:r>
                      <a:r>
                        <a:rPr lang="en-US" sz="1400" baseline="30000" dirty="0">
                          <a:latin typeface="+mn-lt"/>
                        </a:rPr>
                        <a:t>15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13.1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0.72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–37.7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Ethyl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1.74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102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1.35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70.8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0.89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46.6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0.78</a:t>
                      </a:r>
                      <a:r>
                        <a:rPr lang="en-US" sz="1400" baseline="30000" dirty="0">
                          <a:latin typeface="+mn-lt"/>
                        </a:rPr>
                        <a:t>–3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–2.5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n-lt"/>
                        </a:rPr>
                        <a:t>Propyl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1.61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130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1.27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101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0.89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78.4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0.78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32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Butyl</a:t>
                      </a:r>
                      <a:endParaRPr lang="en-US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2.04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56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1.52</a:t>
                      </a:r>
                      <a:r>
                        <a:rPr lang="en-US" sz="1400" baseline="30000" dirty="0">
                          <a:latin typeface="+mn-lt"/>
                        </a:rPr>
                        <a:t>14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16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0.91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–13.9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0.68</a:t>
                      </a:r>
                      <a:r>
                        <a:rPr lang="en-US" sz="1400" baseline="30000" dirty="0">
                          <a:latin typeface="+mn-lt"/>
                        </a:rPr>
                        <a:t>26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–72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CH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r>
                        <a:rPr lang="en-US" sz="1400" dirty="0">
                          <a:latin typeface="+mn-lt"/>
                        </a:rPr>
                        <a:t>=CH–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1.84</a:t>
                      </a:r>
                      <a:r>
                        <a:rPr lang="en-US" sz="1400" baseline="30000" dirty="0">
                          <a:latin typeface="+mn-lt"/>
                        </a:rPr>
                        <a:t>22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102-103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1.40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70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0.94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45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–3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CH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r>
                        <a:rPr lang="en-US" sz="1400" dirty="0">
                          <a:latin typeface="+mn-lt"/>
                        </a:rPr>
                        <a:t>=CHCH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r>
                        <a:rPr lang="en-US" sz="1400" dirty="0">
                          <a:latin typeface="+mn-lt"/>
                        </a:rPr>
                        <a:t>–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1.82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189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1.52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155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1.10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132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1.02</a:t>
                      </a:r>
                      <a:r>
                        <a:rPr lang="en-US" sz="1400" baseline="30000" dirty="0">
                          <a:latin typeface="+mn-lt"/>
                        </a:rPr>
                        <a:t>20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85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</a:t>
                      </a:r>
                      <a:r>
                        <a:rPr lang="en-US" sz="1400" baseline="-25000" dirty="0">
                          <a:latin typeface="+mn-lt"/>
                        </a:rPr>
                        <a:t>6</a:t>
                      </a:r>
                      <a:r>
                        <a:rPr lang="en-US" sz="1400" dirty="0">
                          <a:latin typeface="+mn-lt"/>
                        </a:rPr>
                        <a:t>H</a:t>
                      </a:r>
                      <a:r>
                        <a:rPr lang="en-US" sz="1400" baseline="-25000" dirty="0">
                          <a:latin typeface="+mn-lt"/>
                        </a:rPr>
                        <a:t>5</a:t>
                      </a:r>
                      <a:r>
                        <a:rPr lang="en-US" sz="1400" dirty="0">
                          <a:latin typeface="+mn-lt"/>
                        </a:rPr>
                        <a:t>–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1.73</a:t>
                      </a:r>
                      <a:r>
                        <a:rPr lang="en-US" sz="1400" baseline="30000" dirty="0">
                          <a:latin typeface="+mn-lt"/>
                        </a:rPr>
                        <a:t>25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93</a:t>
                      </a:r>
                      <a:r>
                        <a:rPr lang="en-US" sz="1400" baseline="30000" dirty="0">
                          <a:latin typeface="+mn-lt"/>
                        </a:rPr>
                        <a:t> 10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1.44</a:t>
                      </a:r>
                      <a:r>
                        <a:rPr lang="en-US" sz="1400" baseline="30000" dirty="0">
                          <a:latin typeface="+mn-lt"/>
                        </a:rPr>
                        <a:t>22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201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1.10</a:t>
                      </a:r>
                      <a:r>
                        <a:rPr lang="en-US" sz="1400" baseline="30000" dirty="0">
                          <a:latin typeface="+mn-lt"/>
                        </a:rPr>
                        <a:t>25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179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dec"/>
                        </a:tabLst>
                      </a:pPr>
                      <a:r>
                        <a:rPr lang="en-US" sz="1400" dirty="0">
                          <a:latin typeface="+mn-lt"/>
                        </a:rPr>
                        <a:t>1.02</a:t>
                      </a:r>
                      <a:r>
                        <a:rPr lang="en-US" sz="1400" baseline="30000" dirty="0">
                          <a:latin typeface="+mn-lt"/>
                        </a:rPr>
                        <a:t>25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140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tc>
                  <a:txBody>
                    <a:bodyPr/>
                    <a:lstStyle/>
                    <a:p>
                      <a:pPr marL="7175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</a:rPr>
                        <a:t>C</a:t>
                      </a:r>
                      <a:r>
                        <a:rPr lang="en-US" sz="1400" baseline="-25000" dirty="0">
                          <a:latin typeface="+mn-lt"/>
                        </a:rPr>
                        <a:t>6</a:t>
                      </a:r>
                      <a:r>
                        <a:rPr lang="en-US" sz="1400" dirty="0">
                          <a:latin typeface="+mn-lt"/>
                        </a:rPr>
                        <a:t>H</a:t>
                      </a:r>
                      <a:r>
                        <a:rPr lang="en-US" sz="1400" baseline="-25000" dirty="0">
                          <a:latin typeface="+mn-lt"/>
                        </a:rPr>
                        <a:t>5</a:t>
                      </a:r>
                      <a:r>
                        <a:rPr lang="en-US" sz="1400" dirty="0">
                          <a:latin typeface="+mn-lt"/>
                        </a:rPr>
                        <a:t>CH</a:t>
                      </a:r>
                      <a:r>
                        <a:rPr lang="en-US" sz="1400" baseline="-25000" dirty="0">
                          <a:latin typeface="+mn-lt"/>
                        </a:rPr>
                        <a:t>2</a:t>
                      </a:r>
                      <a:r>
                        <a:rPr lang="en-US" sz="1400" dirty="0">
                          <a:latin typeface="+mn-lt"/>
                        </a:rPr>
                        <a:t>–</a:t>
                      </a:r>
                      <a:endParaRPr lang="en-US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6609" marR="1660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20450" y="2297668"/>
            <a:ext cx="937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simple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monofluoro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monochloro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compounds are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less dense than water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0450" y="2678668"/>
            <a:ext cx="937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monobromo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monoiodo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 derivatives have densities 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greater than water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20450" y="3059668"/>
            <a:ext cx="717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As the number of halogen atoms increases, the density increases.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732" y="1885890"/>
            <a:ext cx="1348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Density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0450" y="1169390"/>
            <a:ext cx="485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All organic halides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are insoluble in water.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3658" y="1486627"/>
            <a:ext cx="941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All organic halides 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are soluble in common organic solvents (benzene, ether, etc.).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6732" y="852153"/>
            <a:ext cx="181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Solubility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8746" y="155005"/>
            <a:ext cx="6443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Organic Halides</a:t>
            </a:r>
          </a:p>
        </p:txBody>
      </p:sp>
    </p:spTree>
    <p:extLst>
      <p:ext uri="{BB962C8B-B14F-4D97-AF65-F5344CB8AC3E}">
        <p14:creationId xmlns:p14="http://schemas.microsoft.com/office/powerpoint/2010/main" val="10580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465" y="819234"/>
            <a:ext cx="2046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B0F0"/>
                </a:solidFill>
                <a:latin typeface="Arial Narrow" panose="020B0606020202030204" pitchFamily="34" charset="0"/>
                <a:cs typeface="Calibri" pitchFamily="34" charset="0"/>
              </a:rPr>
              <a:t>Boiling 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1043" y="1224057"/>
            <a:ext cx="6513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Within a series of halides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the boiling points increase with increasing molecular weights. </a:t>
            </a:r>
          </a:p>
          <a:p>
            <a:pPr marL="344488" algn="just"/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This is due to the increase in van der Waals forces when the size and mass of the halogen atom increases.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1043" y="2485072"/>
            <a:ext cx="651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Within a homologous series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the boiling points also increase regularly with molecular weights.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1043" y="3247072"/>
            <a:ext cx="651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 Narrow" panose="020B0606020202030204" pitchFamily="34" charset="0"/>
                <a:cs typeface="Calibri" pitchFamily="34" charset="0"/>
              </a:rPr>
              <a:t>Within a series of isomers</a:t>
            </a:r>
            <a:r>
              <a:rPr lang="en-US" dirty="0">
                <a:latin typeface="Arial Narrow" panose="020B0606020202030204" pitchFamily="34" charset="0"/>
                <a:cs typeface="Calibri" pitchFamily="34" charset="0"/>
              </a:rPr>
              <a:t>, the straight-chain compound has the highest boiling point, and the most branched isomer the lowest boiling point.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87063"/>
            <a:ext cx="4334420" cy="30096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72" t="4687" r="2128" b="7312"/>
          <a:stretch/>
        </p:blipFill>
        <p:spPr>
          <a:xfrm>
            <a:off x="7696200" y="3581400"/>
            <a:ext cx="4334421" cy="30272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01042" y="4009072"/>
            <a:ext cx="65134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cs typeface="Calibri" panose="020F0502020204030204" pitchFamily="34" charset="0"/>
              </a:rPr>
              <a:t>Haloalkanes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 generally have a boiling point that is higher than the alkane they are derived from due to </a:t>
            </a:r>
          </a:p>
          <a:p>
            <a:pPr marL="625475" indent="-285750" algn="just">
              <a:buFontTx/>
              <a:buChar char="-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 increased molecular weight due to the large halogen atoms </a:t>
            </a:r>
          </a:p>
          <a:p>
            <a:pPr marL="625475" indent="-285750" algn="just">
              <a:buFontTx/>
              <a:buChar char="-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The increased intermolecular forces due to the polar bonds, and the increasing </a:t>
            </a:r>
            <a:r>
              <a:rPr lang="en-US" dirty="0" err="1">
                <a:latin typeface="Arial Narrow" panose="020B0606020202030204" pitchFamily="34" charset="0"/>
                <a:cs typeface="Calibri" panose="020F0502020204030204" pitchFamily="34" charset="0"/>
              </a:rPr>
              <a:t>polarizabilty</a:t>
            </a: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 of the halogen.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746" y="155005"/>
            <a:ext cx="6443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Organic Halides</a:t>
            </a:r>
          </a:p>
        </p:txBody>
      </p:sp>
    </p:spTree>
    <p:extLst>
      <p:ext uri="{BB962C8B-B14F-4D97-AF65-F5344CB8AC3E}">
        <p14:creationId xmlns:p14="http://schemas.microsoft.com/office/powerpoint/2010/main" val="16693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</TotalTime>
  <Words>2697</Words>
  <Application>Microsoft Office PowerPoint</Application>
  <PresentationFormat>Custom</PresentationFormat>
  <Paragraphs>341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Equity</vt:lpstr>
      <vt:lpstr>Trek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Shatha Alaqeel</cp:lastModifiedBy>
  <cp:revision>565</cp:revision>
  <dcterms:created xsi:type="dcterms:W3CDTF">2010-02-13T17:30:42Z</dcterms:created>
  <dcterms:modified xsi:type="dcterms:W3CDTF">2023-09-03T05:43:40Z</dcterms:modified>
</cp:coreProperties>
</file>