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64" r:id="rId4"/>
    <p:sldId id="265" r:id="rId5"/>
    <p:sldId id="257" r:id="rId6"/>
    <p:sldId id="258" r:id="rId7"/>
    <p:sldId id="259" r:id="rId8"/>
    <p:sldId id="260" r:id="rId9"/>
    <p:sldId id="272" r:id="rId10"/>
    <p:sldId id="273" r:id="rId11"/>
    <p:sldId id="274" r:id="rId12"/>
    <p:sldId id="261" r:id="rId13"/>
    <p:sldId id="262" r:id="rId14"/>
    <p:sldId id="266" r:id="rId15"/>
    <p:sldId id="267" r:id="rId16"/>
    <p:sldId id="268" r:id="rId17"/>
    <p:sldId id="275" r:id="rId18"/>
    <p:sldId id="269" r:id="rId19"/>
    <p:sldId id="270" r:id="rId20"/>
    <p:sldId id="271"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4EFACC4-8DC5-4658-8096-8DC21FD050DA}" type="datetimeFigureOut">
              <a:rPr lang="ar-SA" smtClean="0"/>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121270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EFACC4-8DC5-4658-8096-8DC21FD050DA}" type="datetimeFigureOut">
              <a:rPr lang="ar-SA" smtClean="0"/>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313378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EFACC4-8DC5-4658-8096-8DC21FD050DA}" type="datetimeFigureOut">
              <a:rPr lang="ar-SA" smtClean="0"/>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9932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4EFACC4-8DC5-4658-8096-8DC21FD050DA}" type="datetimeFigureOut">
              <a:rPr lang="ar-SA" smtClean="0"/>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324451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EFACC4-8DC5-4658-8096-8DC21FD050DA}" type="datetimeFigureOut">
              <a:rPr lang="ar-SA" smtClean="0"/>
              <a:t>09/05/35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181756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4EFACC4-8DC5-4658-8096-8DC21FD050DA}" type="datetimeFigureOut">
              <a:rPr lang="ar-SA" smtClean="0"/>
              <a:t>09/05/35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406044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4EFACC4-8DC5-4658-8096-8DC21FD050DA}" type="datetimeFigureOut">
              <a:rPr lang="ar-SA" smtClean="0"/>
              <a:t>09/05/35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412567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4EFACC4-8DC5-4658-8096-8DC21FD050DA}" type="datetimeFigureOut">
              <a:rPr lang="ar-SA" smtClean="0"/>
              <a:t>09/05/35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398742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EFACC4-8DC5-4658-8096-8DC21FD050DA}" type="datetimeFigureOut">
              <a:rPr lang="ar-SA" smtClean="0"/>
              <a:t>09/05/35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550130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EFACC4-8DC5-4658-8096-8DC21FD050DA}" type="datetimeFigureOut">
              <a:rPr lang="ar-SA" smtClean="0"/>
              <a:t>09/05/35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139531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EFACC4-8DC5-4658-8096-8DC21FD050DA}" type="datetimeFigureOut">
              <a:rPr lang="ar-SA" smtClean="0"/>
              <a:t>09/05/35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3BFDA3F-2398-494B-87E5-2542077DC60E}" type="slidenum">
              <a:rPr lang="ar-SA" smtClean="0"/>
              <a:t>‹#›</a:t>
            </a:fld>
            <a:endParaRPr lang="ar-SA"/>
          </a:p>
        </p:txBody>
      </p:sp>
    </p:spTree>
    <p:extLst>
      <p:ext uri="{BB962C8B-B14F-4D97-AF65-F5344CB8AC3E}">
        <p14:creationId xmlns:p14="http://schemas.microsoft.com/office/powerpoint/2010/main" val="91290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EFACC4-8DC5-4658-8096-8DC21FD050DA}" type="datetimeFigureOut">
              <a:rPr lang="ar-SA" smtClean="0"/>
              <a:t>09/05/35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BFDA3F-2398-494B-87E5-2542077DC60E}" type="slidenum">
              <a:rPr lang="ar-SA" smtClean="0"/>
              <a:t>‹#›</a:t>
            </a:fld>
            <a:endParaRPr lang="ar-SA"/>
          </a:p>
        </p:txBody>
      </p:sp>
    </p:spTree>
    <p:extLst>
      <p:ext uri="{BB962C8B-B14F-4D97-AF65-F5344CB8AC3E}">
        <p14:creationId xmlns:p14="http://schemas.microsoft.com/office/powerpoint/2010/main" val="3558753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المحاضرة الاولى</a:t>
            </a:r>
            <a:endParaRPr lang="ar-SA" dirty="0"/>
          </a:p>
        </p:txBody>
      </p:sp>
      <p:sp>
        <p:nvSpPr>
          <p:cNvPr id="3" name="عنوان فرعي 2"/>
          <p:cNvSpPr>
            <a:spLocks noGrp="1"/>
          </p:cNvSpPr>
          <p:nvPr>
            <p:ph type="subTitle" idx="1"/>
          </p:nvPr>
        </p:nvSpPr>
        <p:spPr/>
        <p:txBody>
          <a:bodyPr/>
          <a:lstStyle/>
          <a:p>
            <a:r>
              <a:rPr lang="ar-SA" dirty="0" smtClean="0"/>
              <a:t>العمل الحقلي في الدراسة وعلاقته بالصور الفضائية وتفسيرها</a:t>
            </a:r>
            <a:endParaRPr lang="ar-SA" dirty="0"/>
          </a:p>
        </p:txBody>
      </p:sp>
    </p:spTree>
    <p:extLst>
      <p:ext uri="{BB962C8B-B14F-4D97-AF65-F5344CB8AC3E}">
        <p14:creationId xmlns:p14="http://schemas.microsoft.com/office/powerpoint/2010/main" val="3828149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انواع البيانات الحقلية:</a:t>
            </a:r>
            <a:br>
              <a:rPr lang="ar-SA" dirty="0" smtClean="0"/>
            </a:br>
            <a:endParaRPr lang="ar-SA" dirty="0"/>
          </a:p>
        </p:txBody>
      </p:sp>
      <p:sp>
        <p:nvSpPr>
          <p:cNvPr id="3" name="عنصر نائب للمحتوى 2"/>
          <p:cNvSpPr>
            <a:spLocks noGrp="1"/>
          </p:cNvSpPr>
          <p:nvPr>
            <p:ph idx="1"/>
          </p:nvPr>
        </p:nvSpPr>
        <p:spPr/>
        <p:txBody>
          <a:bodyPr/>
          <a:lstStyle/>
          <a:p>
            <a:r>
              <a:rPr lang="ar-SA" dirty="0" smtClean="0"/>
              <a:t>تقسم انواع البيانات الحقلية الى 3 انواع بحسب الهدف منها:</a:t>
            </a:r>
          </a:p>
          <a:p>
            <a:pPr marL="0" indent="0">
              <a:buNone/>
            </a:pPr>
            <a:r>
              <a:rPr lang="ar-SA" dirty="0" smtClean="0"/>
              <a:t>1- استخدام البيانات الحقلية لتقييم والتحقق في نتائج الاستشعار عن بعد.</a:t>
            </a:r>
          </a:p>
          <a:p>
            <a:pPr marL="0" indent="0">
              <a:buNone/>
            </a:pPr>
            <a:r>
              <a:rPr lang="ar-SA" dirty="0" smtClean="0"/>
              <a:t>2- يقدم بيانات حقيقية للقياسات الارضية الجيوديسية او انشاء تدريبات حقلية لدعم التصنيف المراقب فهو يجمع بين البيانات النوعية والتحليلات الكمية.</a:t>
            </a:r>
          </a:p>
          <a:p>
            <a:pPr marL="0" indent="0">
              <a:buNone/>
            </a:pPr>
            <a:r>
              <a:rPr lang="ar-SA" dirty="0" smtClean="0"/>
              <a:t>3- يقدم معلومات يمكن استخدامها في بناء نماذج طبيعية وهي خاصة بالمنظر الطبيعي (من نبات وترب واجسام مائية) </a:t>
            </a:r>
            <a:endParaRPr lang="ar-SA" dirty="0"/>
          </a:p>
        </p:txBody>
      </p:sp>
    </p:spTree>
    <p:extLst>
      <p:ext uri="{BB962C8B-B14F-4D97-AF65-F5344CB8AC3E}">
        <p14:creationId xmlns:p14="http://schemas.microsoft.com/office/powerpoint/2010/main" val="771300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العينات</a:t>
            </a:r>
            <a:endParaRPr lang="ar-SA" dirty="0"/>
          </a:p>
        </p:txBody>
      </p:sp>
      <p:sp>
        <p:nvSpPr>
          <p:cNvPr id="3" name="عنصر نائب للمحتوى 2"/>
          <p:cNvSpPr>
            <a:spLocks noGrp="1"/>
          </p:cNvSpPr>
          <p:nvPr>
            <p:ph idx="1"/>
          </p:nvPr>
        </p:nvSpPr>
        <p:spPr/>
        <p:txBody>
          <a:bodyPr/>
          <a:lstStyle/>
          <a:p>
            <a:r>
              <a:rPr lang="ar-SA" dirty="0" smtClean="0"/>
              <a:t>لكي تكون نتائج العمل الحقلي مكتملة ودقيقة لابد من قياس العينات الخاصة اذا كانت منطقة الدراسة كبيرة ولم تظهر بعض التفاصيل هنا تصبح كلمة الملاحظة تدل على الخلايا والبكسل في الصورة بينما العينة تشير الى الملاحظة التي تستخدم لاستخراج اخطاء الخوارزميات في الخلايا.</a:t>
            </a:r>
            <a:endParaRPr lang="ar-SA" dirty="0"/>
          </a:p>
        </p:txBody>
      </p:sp>
    </p:spTree>
    <p:extLst>
      <p:ext uri="{BB962C8B-B14F-4D97-AF65-F5344CB8AC3E}">
        <p14:creationId xmlns:p14="http://schemas.microsoft.com/office/powerpoint/2010/main" val="244037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r>
              <a:rPr lang="ar-SA" dirty="0" smtClean="0"/>
              <a:t>ان مهارات تفسير الصورة وتحليلها تعتمد على مهارات الملاحظة في الحقل . ففي كل مرة للعمل بالحقل نجد ان الملاحظة المرئية تعتمد على الاستطاعة في اشتقاق المعاني والمعلومات من الشكل واللون والحجم والنسيج للأشكال والظواهر في العالم المحيط بنا .</a:t>
            </a:r>
          </a:p>
          <a:p>
            <a:r>
              <a:rPr lang="ar-SA" dirty="0" smtClean="0"/>
              <a:t>وهنا نشير الى نقطة هامة الا وهي الانارة والظل .</a:t>
            </a:r>
          </a:p>
          <a:p>
            <a:r>
              <a:rPr lang="ar-SA" dirty="0" smtClean="0"/>
              <a:t>فخبراتنا المرئية يسيطر عليها المكان وليس الطيف ولا المعلومات . فالمشاهدة الافقية بالارتفاع بأمتار قليلة عن سطح الارض وتحت تأثير التغيرات المطلقة للأشعة والانارة ومن خلال مشاهدة سطح الارض من الطائرات والاقمار الصناعية فيحصل عدم تشابه المنظر وتغير الدقة والمقياس . فمثلا اسقف المنازل واعالي الغابات الظليلة وهنا تغير المنظر ناتج عن تغير الظل ولحل هذه الظاهرة قد يسبب لنا فهم خاطئ عن طبوغرافية السطح .</a:t>
            </a:r>
          </a:p>
          <a:p>
            <a:pPr marL="0" indent="0">
              <a:buNone/>
            </a:pPr>
            <a:endParaRPr lang="ar-SA" dirty="0"/>
          </a:p>
        </p:txBody>
      </p:sp>
    </p:spTree>
    <p:extLst>
      <p:ext uri="{BB962C8B-B14F-4D97-AF65-F5344CB8AC3E}">
        <p14:creationId xmlns:p14="http://schemas.microsoft.com/office/powerpoint/2010/main" val="373788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dirty="0" smtClean="0"/>
              <a:t>وبالرغم من ذلك ومع خبراتنا يمكننا تفسير الاشكال في الصور المأخوذة من السماء العالية وعلى امتداد المساحة على سطح الارض وتبقى الميزة هي من لديه الخبرة في الحقل لتفسير غطاء الارض وباختلاف المقاييس.</a:t>
            </a:r>
          </a:p>
          <a:p>
            <a:r>
              <a:rPr lang="ar-SA" dirty="0" smtClean="0"/>
              <a:t>مثال ذلك اذا تعرفنا الى نهر مورين كنهر جليدي غير واضح في الصورة فان ذلك سيرجع الى وجود منظر مشابه له من قبل او اننا درسنا وقراءنا من بعض المصادر الشبيهة له. فنحن نقارن ما نراه مع العديد من الاشكال المخزنة في عقولنا وبالتالي نتعرف عليها. </a:t>
            </a:r>
            <a:endParaRPr lang="ar-SA" dirty="0"/>
          </a:p>
        </p:txBody>
      </p:sp>
    </p:spTree>
    <p:extLst>
      <p:ext uri="{BB962C8B-B14F-4D97-AF65-F5344CB8AC3E}">
        <p14:creationId xmlns:p14="http://schemas.microsoft.com/office/powerpoint/2010/main" val="417313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جهاز قياس الضغط الواقع على النبات</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1916832"/>
            <a:ext cx="6552728" cy="2860749"/>
          </a:xfrm>
        </p:spPr>
      </p:pic>
    </p:spTree>
    <p:extLst>
      <p:ext uri="{BB962C8B-B14F-4D97-AF65-F5344CB8AC3E}">
        <p14:creationId xmlns:p14="http://schemas.microsoft.com/office/powerpoint/2010/main" val="1798371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قياس ارتفاع التربة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744" y="2636912"/>
            <a:ext cx="5532437" cy="2952328"/>
          </a:xfrm>
        </p:spPr>
      </p:pic>
    </p:spTree>
    <p:extLst>
      <p:ext uri="{BB962C8B-B14F-4D97-AF65-F5344CB8AC3E}">
        <p14:creationId xmlns:p14="http://schemas.microsoft.com/office/powerpoint/2010/main" val="18077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جهاز يقيس مكونات الصخور والترب</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63688" y="2348880"/>
            <a:ext cx="6048672" cy="2673871"/>
          </a:xfrm>
        </p:spPr>
      </p:pic>
    </p:spTree>
    <p:extLst>
      <p:ext uri="{BB962C8B-B14F-4D97-AF65-F5344CB8AC3E}">
        <p14:creationId xmlns:p14="http://schemas.microsoft.com/office/powerpoint/2010/main" val="125418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قياسات الحقل الراديو مترية</a:t>
            </a:r>
            <a:endParaRPr lang="ar-SA" dirty="0"/>
          </a:p>
        </p:txBody>
      </p:sp>
      <p:sp>
        <p:nvSpPr>
          <p:cNvPr id="3" name="عنصر نائب للمحتوى 2"/>
          <p:cNvSpPr>
            <a:spLocks noGrp="1"/>
          </p:cNvSpPr>
          <p:nvPr>
            <p:ph idx="1"/>
          </p:nvPr>
        </p:nvSpPr>
        <p:spPr/>
        <p:txBody>
          <a:bodyPr/>
          <a:lstStyle/>
          <a:p>
            <a:r>
              <a:rPr lang="ar-SA" dirty="0" smtClean="0"/>
              <a:t>وفيها تقاس الاضاءة والسطوع بالقرب من سطح الارض بواسطة مستشعر جوي . وكذلك الانعكاس من الظواهر بواسطة اجهزة خاصة تسجل الانعكاس مباشرة في الحاسب الالي . اضافة الى وجود شاحنات خاصة لإجراء القياس. </a:t>
            </a:r>
          </a:p>
          <a:p>
            <a:pPr marL="0" indent="0">
              <a:buNone/>
            </a:pPr>
            <a:r>
              <a:rPr lang="ar-SA" dirty="0" smtClean="0"/>
              <a:t>اضافة الى مجموعة من الادوات مثل </a:t>
            </a:r>
            <a:r>
              <a:rPr lang="en-US" dirty="0" smtClean="0"/>
              <a:t>GPS ,</a:t>
            </a:r>
            <a:r>
              <a:rPr lang="ar-SA" dirty="0" smtClean="0"/>
              <a:t>. </a:t>
            </a:r>
            <a:r>
              <a:rPr lang="ar-SA" smtClean="0"/>
              <a:t>والكاميرا وغيرها.</a:t>
            </a:r>
            <a:endParaRPr lang="ar-SA" dirty="0" smtClean="0"/>
          </a:p>
        </p:txBody>
      </p:sp>
    </p:spTree>
    <p:extLst>
      <p:ext uri="{BB962C8B-B14F-4D97-AF65-F5344CB8AC3E}">
        <p14:creationId xmlns:p14="http://schemas.microsoft.com/office/powerpoint/2010/main" val="3533931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بعض ادوات العمل الحقلي (منصة لحمل الاجهزة وجهاز الحاسب الالي المتنقل والكاميرا)</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7784" y="2572544"/>
            <a:ext cx="4032447" cy="3592760"/>
          </a:xfrm>
        </p:spPr>
      </p:pic>
    </p:spTree>
    <p:extLst>
      <p:ext uri="{BB962C8B-B14F-4D97-AF65-F5344CB8AC3E}">
        <p14:creationId xmlns:p14="http://schemas.microsoft.com/office/powerpoint/2010/main" val="3749733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بعض اجهزة الجي بي اس (نظام تحديد </a:t>
            </a:r>
            <a:r>
              <a:rPr lang="ar-SA" smtClean="0"/>
              <a:t>المواقع العالمي)</a:t>
            </a:r>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1720" y="2132856"/>
            <a:ext cx="5400600" cy="3240360"/>
          </a:xfrm>
        </p:spPr>
      </p:pic>
    </p:spTree>
    <p:extLst>
      <p:ext uri="{BB962C8B-B14F-4D97-AF65-F5344CB8AC3E}">
        <p14:creationId xmlns:p14="http://schemas.microsoft.com/office/powerpoint/2010/main" val="7938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مقدمة عن تحليل الصور الفضائية وتفسيرها</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ان المعلومات الطيفية عن الاماكن في سياق تفسير الصورة هي ادوات قوية لفهم غطاء الارض والتي نحصل عليها غالبا وبشكل موثوق من الصورة الفضائية بواسطة نماذج طبيعية معقدة والتي يمكن من خلالها قياس الصور من حيث المواد والظواهر على الارض.</a:t>
            </a:r>
          </a:p>
          <a:p>
            <a:r>
              <a:rPr lang="ar-SA" dirty="0" smtClean="0"/>
              <a:t>ان المقدرة البشرية لاستخراج المعلومات من المنظر الارضي كان له تطور تاريخي عبر الزمن . فالأجيال السابقة علمتنا كيفية قراءة المنظر الارضي للعثور على الموارد وسماع صوت الخطر خاصة مع زيادة التلوث حول العالم في نظامنا البيئي </a:t>
            </a:r>
            <a:endParaRPr lang="ar-SA" dirty="0"/>
          </a:p>
        </p:txBody>
      </p:sp>
    </p:spTree>
    <p:extLst>
      <p:ext uri="{BB962C8B-B14F-4D97-AF65-F5344CB8AC3E}">
        <p14:creationId xmlns:p14="http://schemas.microsoft.com/office/powerpoint/2010/main" val="680567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جهاز قياس الترب في العمل الحقلي مباشرة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2204864"/>
            <a:ext cx="5760640" cy="3096344"/>
          </a:xfrm>
        </p:spPr>
      </p:pic>
    </p:spTree>
    <p:extLst>
      <p:ext uri="{BB962C8B-B14F-4D97-AF65-F5344CB8AC3E}">
        <p14:creationId xmlns:p14="http://schemas.microsoft.com/office/powerpoint/2010/main" val="402449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476672"/>
            <a:ext cx="8229600" cy="5904656"/>
          </a:xfrm>
        </p:spPr>
        <p:txBody>
          <a:bodyPr>
            <a:normAutofit fontScale="92500" lnSpcReduction="10000"/>
          </a:bodyPr>
          <a:lstStyle/>
          <a:p>
            <a:r>
              <a:rPr lang="ar-SA" dirty="0" smtClean="0"/>
              <a:t>استطعنا ان نقرأ ونفسر الصور الفضائية للمناظر الطبيعية ليس فقط للعثور على مصادر اكثر وانما النجاح في مواجهة الاخطار ولكن مع الاشارة الى الجانب البشري الذي يؤثر في عالمنا وبنفس الوقت له دور ايجابي في دعم النظام البيئي .فالبعض يولي انتباهه لمشاكل بيئية مثل استهلاك الماء الجوفي واقتلاع الغابات وتوسع الصحاري وتراجع الانهار الجليدية هذه والعديد من المشكلات هي جهل بالعالم المتزايد مع الزيادة السكانية والتوسع الحضري . من جانب اخر الصور الجوية والفضائية اليوم تسمح لنا بملاحظة المنظر الارضي من خلال نظرة جديدة وطريقة جديدة فيمكننا مشاهدة مساحات واسعة للكل وللجزء , كما يمكننا بناء الصور التي تقيس التباين والاختلاف في خصائص المنظر الارضي , كما يمكننا ان نقارن الصور المأخوذة بأوقات مختلفة لاكتشاف التغير خاصة وان التغيرات </a:t>
            </a:r>
          </a:p>
          <a:p>
            <a:pPr marL="0" indent="0">
              <a:buNone/>
            </a:pPr>
            <a:endParaRPr lang="ar-SA" dirty="0"/>
          </a:p>
        </p:txBody>
      </p:sp>
    </p:spTree>
    <p:extLst>
      <p:ext uri="{BB962C8B-B14F-4D97-AF65-F5344CB8AC3E}">
        <p14:creationId xmlns:p14="http://schemas.microsoft.com/office/powerpoint/2010/main" val="67706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dirty="0" smtClean="0"/>
              <a:t>اصبحت سريعة في العالم بسبب مناشط الانسان السلبية .</a:t>
            </a:r>
          </a:p>
          <a:p>
            <a:r>
              <a:rPr lang="ar-SA" dirty="0" smtClean="0"/>
              <a:t>الاستشعار عن بعد ليس فقط تقنية ممتعة او ظاهرة غير اعتيادية بل جاء كجزء ضروري وجوهري للبحث السريع المُلحْ لفهم تغيرات بيئتنا .</a:t>
            </a:r>
          </a:p>
          <a:p>
            <a:r>
              <a:rPr lang="ar-SA" dirty="0" smtClean="0">
                <a:solidFill>
                  <a:schemeClr val="accent2"/>
                </a:solidFill>
              </a:rPr>
              <a:t>هل الصورة لوحدها كافية لتفسيرها وتحليلها بشكل دقيق ؟</a:t>
            </a:r>
            <a:endParaRPr lang="ar-SA" dirty="0">
              <a:solidFill>
                <a:schemeClr val="accent2"/>
              </a:solidFill>
            </a:endParaRPr>
          </a:p>
        </p:txBody>
      </p:sp>
    </p:spTree>
    <p:extLst>
      <p:ext uri="{BB962C8B-B14F-4D97-AF65-F5344CB8AC3E}">
        <p14:creationId xmlns:p14="http://schemas.microsoft.com/office/powerpoint/2010/main" val="82191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pPr marL="0" indent="0">
              <a:buNone/>
            </a:pPr>
            <a:r>
              <a:rPr lang="ar-SA" sz="2800" dirty="0" smtClean="0">
                <a:solidFill>
                  <a:srgbClr val="FF0000"/>
                </a:solidFill>
              </a:rPr>
              <a:t>هل يمكن للصورة  ان تقدم لنا عدد هائل من الكلمات التي تشرح منطقة الدراسة؟</a:t>
            </a:r>
          </a:p>
          <a:p>
            <a:pPr marL="0" indent="0">
              <a:buNone/>
            </a:pPr>
            <a:endParaRPr lang="ar-SA" sz="2800" dirty="0" smtClean="0"/>
          </a:p>
          <a:p>
            <a:pPr marL="0" indent="0">
              <a:buNone/>
            </a:pPr>
            <a:r>
              <a:rPr lang="ar-SA" sz="2800" dirty="0" smtClean="0"/>
              <a:t>فهي تمثل الواقع تمثيلا حقيقيا . </a:t>
            </a:r>
          </a:p>
          <a:p>
            <a:pPr marL="0" indent="0">
              <a:buNone/>
            </a:pPr>
            <a:endParaRPr lang="ar-SA" sz="2800" dirty="0" smtClean="0"/>
          </a:p>
          <a:p>
            <a:pPr marL="0" indent="0">
              <a:buNone/>
            </a:pPr>
            <a:endParaRPr lang="ar-SA" sz="2800" dirty="0" smtClean="0"/>
          </a:p>
          <a:p>
            <a:pPr marL="0" indent="0">
              <a:buNone/>
            </a:pPr>
            <a:r>
              <a:rPr lang="ar-SA" sz="2800" dirty="0" smtClean="0">
                <a:solidFill>
                  <a:srgbClr val="FF0000"/>
                </a:solidFill>
              </a:rPr>
              <a:t>ولكن لماذا يصعب تفسير الصورة احيانا ؟</a:t>
            </a:r>
          </a:p>
          <a:p>
            <a:pPr marL="0" indent="0">
              <a:buNone/>
            </a:pPr>
            <a:endParaRPr lang="ar-SA" sz="2800" dirty="0">
              <a:solidFill>
                <a:srgbClr val="FF0000"/>
              </a:solidFill>
            </a:endParaRPr>
          </a:p>
          <a:p>
            <a:pPr marL="0" indent="0">
              <a:buNone/>
            </a:pPr>
            <a:r>
              <a:rPr lang="ar-SA" sz="2800" dirty="0" smtClean="0"/>
              <a:t>في الحقيقة توجد اختلافات هامة مثل عدم مقدرة العين المجردة على مشاهدة المواد في مجال غير مرئي. فتظهر لنا المنطقة كوحدة واحدة يصعب تمييز الفروق بينها .</a:t>
            </a:r>
          </a:p>
          <a:p>
            <a:pPr marL="0" indent="0">
              <a:buNone/>
            </a:pPr>
            <a:endParaRPr lang="ar-SA" sz="2800" dirty="0">
              <a:solidFill>
                <a:srgbClr val="FF0000"/>
              </a:solidFill>
            </a:endParaRPr>
          </a:p>
          <a:p>
            <a:pPr marL="0" indent="0">
              <a:buNone/>
            </a:pPr>
            <a:endParaRPr lang="ar-SA" sz="2800" dirty="0" smtClean="0">
              <a:solidFill>
                <a:srgbClr val="FF0000"/>
              </a:solidFill>
            </a:endParaRPr>
          </a:p>
          <a:p>
            <a:pPr marL="0" indent="0">
              <a:buNone/>
            </a:pPr>
            <a:endParaRPr lang="ar-SA" sz="2800" dirty="0"/>
          </a:p>
        </p:txBody>
      </p:sp>
    </p:spTree>
    <p:extLst>
      <p:ext uri="{BB962C8B-B14F-4D97-AF65-F5344CB8AC3E}">
        <p14:creationId xmlns:p14="http://schemas.microsoft.com/office/powerpoint/2010/main" val="233932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a:bodyPr>
          <a:lstStyle/>
          <a:p>
            <a:r>
              <a:rPr lang="ar-SA" dirty="0" smtClean="0"/>
              <a:t>ومن هنا جاءت اهمية العمل الحقلي اذ يوجد ارتباط وثيق بين العمل الحقلي وتفسير الصورة . فالبيانات المستخرجة من الصور والتي اكدها العمل الحقلي هي ما يجعل البيانات غنية بالمهارات التحليلية بناء على الملاحظة الحقلية التي تعيدك الى الحقل مرة بعد مرة من اجل تفسير صورة واحدة والتي تعطيك معلومات جديدة في كل مرة . هذا التباين ينمي مهاراتنا وخبراتنا في تحليل الصور وتفسيرها .</a:t>
            </a:r>
          </a:p>
          <a:p>
            <a:r>
              <a:rPr lang="ar-SA" dirty="0" smtClean="0"/>
              <a:t>ومن ثم نسأل عن البيانات ؟ ما الذي نريد ان نعرفه من الصورة؟ </a:t>
            </a:r>
          </a:p>
          <a:p>
            <a:r>
              <a:rPr lang="ar-SA" dirty="0" smtClean="0"/>
              <a:t>على سبيل المثال الخرائط الموضوعية لاستخدامات الاراضي هي منتج اساسي للدراسة الحقلية مع الاهتمام بالتربة والنبات</a:t>
            </a:r>
            <a:endParaRPr lang="ar-SA" dirty="0"/>
          </a:p>
        </p:txBody>
      </p:sp>
    </p:spTree>
    <p:extLst>
      <p:ext uri="{BB962C8B-B14F-4D97-AF65-F5344CB8AC3E}">
        <p14:creationId xmlns:p14="http://schemas.microsoft.com/office/powerpoint/2010/main" val="169489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10000"/>
          </a:bodyPr>
          <a:lstStyle/>
          <a:p>
            <a:r>
              <a:rPr lang="ar-SA" dirty="0" smtClean="0"/>
              <a:t>والجيولوجيا وجميع المواضيع ذات العلاقة.</a:t>
            </a:r>
          </a:p>
          <a:p>
            <a:r>
              <a:rPr lang="ar-SA" dirty="0" smtClean="0"/>
              <a:t>من مميزات العمل الحقلي انه يساعد في تسجيل وتنظيم وتفسير المعلومات ذات العلاقة . </a:t>
            </a:r>
          </a:p>
          <a:p>
            <a:pPr marL="0" indent="0">
              <a:buNone/>
            </a:pPr>
            <a:r>
              <a:rPr lang="ar-SA" dirty="0" smtClean="0"/>
              <a:t>وبالتالي تأتي اهمية الملاحظة والقياس الجيوديسي من خلال وضع الاسئلة والفرضيات .</a:t>
            </a:r>
          </a:p>
          <a:p>
            <a:pPr marL="0" indent="0">
              <a:buNone/>
            </a:pPr>
            <a:r>
              <a:rPr lang="ar-SA" dirty="0" smtClean="0"/>
              <a:t>فصياغة الاسئلة تحدد ماذا تقيس؟ </a:t>
            </a:r>
          </a:p>
          <a:p>
            <a:pPr marL="0" indent="0">
              <a:buNone/>
            </a:pPr>
            <a:r>
              <a:rPr lang="ar-SA" dirty="0" smtClean="0"/>
              <a:t>مثال ذلك هل هناك الكثير من الاشجار فوق التل ام على المنحدرات؟</a:t>
            </a:r>
          </a:p>
          <a:p>
            <a:pPr marL="0" indent="0">
              <a:buNone/>
            </a:pPr>
            <a:r>
              <a:rPr lang="ar-SA" dirty="0" smtClean="0"/>
              <a:t>هل الترب الحمراء احدث من الترب البنية؟</a:t>
            </a:r>
          </a:p>
          <a:p>
            <a:pPr marL="0" indent="0">
              <a:buNone/>
            </a:pPr>
            <a:r>
              <a:rPr lang="ar-SA" dirty="0" smtClean="0"/>
              <a:t>هل الحقول خلف الصخور البعيدة مشابهة لما نراه في الصورة هنا؟</a:t>
            </a:r>
          </a:p>
          <a:p>
            <a:pPr marL="0" indent="0">
              <a:buNone/>
            </a:pPr>
            <a:r>
              <a:rPr lang="ar-SA" dirty="0" smtClean="0"/>
              <a:t>اذن الفرضيات تستخدم لصياغة الافكار الخاصة بالعمليات التي تشكل غطاء الارض وبالتالي فان الفرضيات تثير اسئلة جديدة تساعد على فهم الصورة بشكل اكبر. </a:t>
            </a:r>
          </a:p>
          <a:p>
            <a:pPr marL="0" indent="0">
              <a:buNone/>
            </a:pPr>
            <a:r>
              <a:rPr lang="ar-SA" dirty="0" smtClean="0"/>
              <a:t>اذن الاسئلة الجديدة تعود الى ملاحظات جديدة والى قياسات اكثر.</a:t>
            </a:r>
            <a:endParaRPr lang="ar-SA" dirty="0"/>
          </a:p>
        </p:txBody>
      </p:sp>
    </p:spTree>
    <p:extLst>
      <p:ext uri="{BB962C8B-B14F-4D97-AF65-F5344CB8AC3E}">
        <p14:creationId xmlns:p14="http://schemas.microsoft.com/office/powerpoint/2010/main" val="153978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SA" dirty="0" smtClean="0">
                <a:solidFill>
                  <a:schemeClr val="tx2"/>
                </a:solidFill>
              </a:rPr>
              <a:t>العلاقة بين العمل الحقلي وتحليل الصور:</a:t>
            </a:r>
            <a:endParaRPr lang="ar-SA" dirty="0">
              <a:solidFill>
                <a:schemeClr val="tx2"/>
              </a:solidFill>
            </a:endParaRPr>
          </a:p>
        </p:txBody>
      </p:sp>
      <p:sp>
        <p:nvSpPr>
          <p:cNvPr id="5" name="عنصر نائب للمحتوى 4"/>
          <p:cNvSpPr>
            <a:spLocks noGrp="1"/>
          </p:cNvSpPr>
          <p:nvPr>
            <p:ph idx="1"/>
          </p:nvPr>
        </p:nvSpPr>
        <p:spPr/>
        <p:txBody>
          <a:bodyPr>
            <a:normAutofit fontScale="92500"/>
          </a:bodyPr>
          <a:lstStyle/>
          <a:p>
            <a:r>
              <a:rPr lang="ar-SA" dirty="0" smtClean="0"/>
              <a:t>كلاهما يتطلب عينة غطاء الارض . ففي العمل الحقلي الباحثين يختبرون البراهين بجميع المقاييس لكن في الصورة العينة الاصغر لغطاء الارض محددة بواسطة حجم البكسل.</a:t>
            </a:r>
          </a:p>
          <a:p>
            <a:r>
              <a:rPr lang="ar-SA" dirty="0" smtClean="0"/>
              <a:t>وهناك امر هام ان الاسئلة التي نتوصل لها من الحقل لا يمكن ان تطبق على جميع الاماكن فمن خلال التجربة والخبرة يستطيع الباحث ان يقرر ماهي المعلومات الهامة وما هي المعلومات غير الهامة فمثلا وجود نوع من النبات او دليل عمري لنوعين من الصخور نجد انها متشابهة في اماكن قليلة وهذا جزء جوهري في العمل الحقلي فهو تركيب دقيق وتلقائي مميز.</a:t>
            </a:r>
            <a:endParaRPr lang="ar-SA" dirty="0"/>
          </a:p>
        </p:txBody>
      </p:sp>
    </p:spTree>
    <p:extLst>
      <p:ext uri="{BB962C8B-B14F-4D97-AF65-F5344CB8AC3E}">
        <p14:creationId xmlns:p14="http://schemas.microsoft.com/office/powerpoint/2010/main" val="171020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lstStyle/>
          <a:p>
            <a:r>
              <a:rPr lang="ar-SA" dirty="0" smtClean="0"/>
              <a:t>جميع تطبيقات الاستشعار عن بعد يجب ان تطبق الملاحظة الحقلية . لان التحليل يجب ان يعرف العلاقات بين بيانات الصورة والعوامل المؤثرة والتي تكون مرتبطة بالنقاط الارضية . اضافة الى ان استخدام بيانات الحقل أمر ضروري لا ثبات البراهين والادلة وهو أمر ممتع ومعقد بنفس الوقت . والبيانات الحقلية تجمع بالملاحظة والتي تدعم تحليل صور الاستشعار عن بعد. ويمكن اعتبار العمل الحقلي سياحة للتعرف على منطقة الدراسة وهي طريقة للتأكد من دقة تحليلاتنا في الصور الفضائية وحتى نحقق اهداف الدراسة وتكون الدراسة موثوقة.</a:t>
            </a:r>
            <a:endParaRPr lang="ar-SA" dirty="0"/>
          </a:p>
        </p:txBody>
      </p:sp>
    </p:spTree>
    <p:extLst>
      <p:ext uri="{BB962C8B-B14F-4D97-AF65-F5344CB8AC3E}">
        <p14:creationId xmlns:p14="http://schemas.microsoft.com/office/powerpoint/2010/main" val="41883003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1100</Words>
  <Application>Microsoft Office PowerPoint</Application>
  <PresentationFormat>عرض على الشاشة (3:4)‏</PresentationFormat>
  <Paragraphs>55</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المحاضرة الاولى</vt:lpstr>
      <vt:lpstr>مقدمة عن تحليل الصور الفضائية وتفسيرها</vt:lpstr>
      <vt:lpstr>عرض تقديمي في PowerPoint</vt:lpstr>
      <vt:lpstr>عرض تقديمي في PowerPoint</vt:lpstr>
      <vt:lpstr>عرض تقديمي في PowerPoint</vt:lpstr>
      <vt:lpstr>عرض تقديمي في PowerPoint</vt:lpstr>
      <vt:lpstr>عرض تقديمي في PowerPoint</vt:lpstr>
      <vt:lpstr>العلاقة بين العمل الحقلي وتحليل الصور:</vt:lpstr>
      <vt:lpstr>عرض تقديمي في PowerPoint</vt:lpstr>
      <vt:lpstr>انواع البيانات الحقلية: </vt:lpstr>
      <vt:lpstr>العينات</vt:lpstr>
      <vt:lpstr>عرض تقديمي في PowerPoint</vt:lpstr>
      <vt:lpstr>عرض تقديمي في PowerPoint</vt:lpstr>
      <vt:lpstr>جهاز قياس الضغط الواقع على النبات</vt:lpstr>
      <vt:lpstr>قياس ارتفاع التربة </vt:lpstr>
      <vt:lpstr>جهاز يقيس مكونات الصخور والترب</vt:lpstr>
      <vt:lpstr>قياسات الحقل الراديو مترية</vt:lpstr>
      <vt:lpstr>بعض ادوات العمل الحقلي (منصة لحمل الاجهزة وجهاز الحاسب الالي المتنقل والكاميرا)</vt:lpstr>
      <vt:lpstr>بعض اجهزة الجي بي اس (نظام تحديد المواقع العالمي)</vt:lpstr>
      <vt:lpstr>جهاز قياس الترب في العمل الحقلي مباشرة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dc:title>
  <dc:creator>mey</dc:creator>
  <cp:lastModifiedBy>mey</cp:lastModifiedBy>
  <cp:revision>19</cp:revision>
  <dcterms:created xsi:type="dcterms:W3CDTF">2014-02-02T11:52:21Z</dcterms:created>
  <dcterms:modified xsi:type="dcterms:W3CDTF">2014-03-10T11:32:54Z</dcterms:modified>
</cp:coreProperties>
</file>