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1"/>
  </p:handoutMasterIdLst>
  <p:sldIdLst>
    <p:sldId id="256" r:id="rId2"/>
    <p:sldId id="257" r:id="rId3"/>
    <p:sldId id="260" r:id="rId4"/>
    <p:sldId id="261" r:id="rId5"/>
    <p:sldId id="262" r:id="rId6"/>
    <p:sldId id="263" r:id="rId7"/>
    <p:sldId id="264" r:id="rId8"/>
    <p:sldId id="265" r:id="rId9"/>
    <p:sldId id="279"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0" r:id="rId24"/>
    <p:sldId id="281" r:id="rId25"/>
    <p:sldId id="282" r:id="rId26"/>
    <p:sldId id="283" r:id="rId27"/>
    <p:sldId id="284" r:id="rId28"/>
    <p:sldId id="285" r:id="rId29"/>
    <p:sldId id="28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BAA142C-F99E-4D1F-9930-4F3E9B4ACE29}" type="datetimeFigureOut">
              <a:rPr lang="en-US" smtClean="0"/>
              <a:pPr/>
              <a:t>9/9/2018</a:t>
            </a:fld>
            <a:endParaRPr lang="en-US"/>
          </a:p>
        </p:txBody>
      </p:sp>
      <p:sp>
        <p:nvSpPr>
          <p:cNvPr id="4" name="عنصر نائب للتذييل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عنصر نائب لرقم الشريحة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150A318-66E0-4A44-986F-3C867AE7198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09D8011D-0BE1-4D9A-977E-A2DE87905FED}" type="datetimeFigureOut">
              <a:rPr lang="en-US" smtClean="0"/>
              <a:pPr/>
              <a:t>9/9/2018</a:t>
            </a:fld>
            <a:endParaRPr lang="en-US"/>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B987D98F-5B5B-4148-A4DE-B83277709A9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9D8011D-0BE1-4D9A-977E-A2DE87905FED}" type="datetimeFigureOut">
              <a:rPr lang="en-US" smtClean="0"/>
              <a:pPr/>
              <a:t>9/9/2018</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B987D98F-5B5B-4148-A4DE-B83277709A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9D8011D-0BE1-4D9A-977E-A2DE87905FED}" type="datetimeFigureOut">
              <a:rPr lang="en-US" smtClean="0"/>
              <a:pPr/>
              <a:t>9/9/2018</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B987D98F-5B5B-4148-A4DE-B83277709A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9D8011D-0BE1-4D9A-977E-A2DE87905FED}" type="datetimeFigureOut">
              <a:rPr lang="en-US" smtClean="0"/>
              <a:pPr/>
              <a:t>9/9/2018</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B987D98F-5B5B-4148-A4DE-B83277709A97}" type="slidenum">
              <a:rPr lang="en-US" smtClean="0"/>
              <a:pPr/>
              <a:t>‹#›</a:t>
            </a:fld>
            <a:endParaRPr lang="en-US"/>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09D8011D-0BE1-4D9A-977E-A2DE87905FED}" type="datetimeFigureOut">
              <a:rPr lang="en-US" smtClean="0"/>
              <a:pPr/>
              <a:t>9/9/2018</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B987D98F-5B5B-4148-A4DE-B83277709A97}" type="slidenum">
              <a:rPr lang="en-US" smtClean="0"/>
              <a:pPr/>
              <a:t>‹#›</a:t>
            </a:fld>
            <a:endParaRPr lang="en-US"/>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9D8011D-0BE1-4D9A-977E-A2DE87905FED}" type="datetimeFigureOut">
              <a:rPr lang="en-US" smtClean="0"/>
              <a:pPr/>
              <a:t>9/9/2018</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B987D98F-5B5B-4148-A4DE-B83277709A97}" type="slidenum">
              <a:rPr lang="en-US" smtClean="0"/>
              <a:pPr/>
              <a:t>‹#›</a:t>
            </a:fld>
            <a:endParaRPr lang="en-US"/>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09D8011D-0BE1-4D9A-977E-A2DE87905FED}" type="datetimeFigureOut">
              <a:rPr lang="en-US" smtClean="0"/>
              <a:pPr/>
              <a:t>9/9/2018</a:t>
            </a:fld>
            <a:endParaRPr lang="en-US"/>
          </a:p>
        </p:txBody>
      </p:sp>
      <p:sp>
        <p:nvSpPr>
          <p:cNvPr id="8" name="عنصر نائب للتذييل 7"/>
          <p:cNvSpPr>
            <a:spLocks noGrp="1"/>
          </p:cNvSpPr>
          <p:nvPr>
            <p:ph type="ftr" sz="quarter" idx="11"/>
          </p:nvPr>
        </p:nvSpPr>
        <p:spPr/>
        <p:txBody>
          <a:bodyPr/>
          <a:lstStyle>
            <a:extLst/>
          </a:lstStyle>
          <a:p>
            <a:endParaRPr lang="en-US"/>
          </a:p>
        </p:txBody>
      </p:sp>
      <p:sp>
        <p:nvSpPr>
          <p:cNvPr id="9" name="عنصر نائب لرقم الشريحة 8"/>
          <p:cNvSpPr>
            <a:spLocks noGrp="1"/>
          </p:cNvSpPr>
          <p:nvPr>
            <p:ph type="sldNum" sz="quarter" idx="12"/>
          </p:nvPr>
        </p:nvSpPr>
        <p:spPr/>
        <p:txBody>
          <a:bodyPr/>
          <a:lstStyle>
            <a:extLst/>
          </a:lstStyle>
          <a:p>
            <a:fld id="{B987D98F-5B5B-4148-A4DE-B83277709A9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09D8011D-0BE1-4D9A-977E-A2DE87905FED}" type="datetimeFigureOut">
              <a:rPr lang="en-US" smtClean="0"/>
              <a:pPr/>
              <a:t>9/9/2018</a:t>
            </a:fld>
            <a:endParaRPr lang="en-US"/>
          </a:p>
        </p:txBody>
      </p:sp>
      <p:sp>
        <p:nvSpPr>
          <p:cNvPr id="4" name="عنصر نائب للتذييل 3"/>
          <p:cNvSpPr>
            <a:spLocks noGrp="1"/>
          </p:cNvSpPr>
          <p:nvPr>
            <p:ph type="ftr" sz="quarter" idx="11"/>
          </p:nvPr>
        </p:nvSpPr>
        <p:spPr/>
        <p:txBody>
          <a:bodyPr/>
          <a:lstStyle>
            <a:extLst/>
          </a:lstStyle>
          <a:p>
            <a:endParaRPr lang="en-US"/>
          </a:p>
        </p:txBody>
      </p:sp>
      <p:sp>
        <p:nvSpPr>
          <p:cNvPr id="5" name="عنصر نائب لرقم الشريحة 4"/>
          <p:cNvSpPr>
            <a:spLocks noGrp="1"/>
          </p:cNvSpPr>
          <p:nvPr>
            <p:ph type="sldNum" sz="quarter" idx="12"/>
          </p:nvPr>
        </p:nvSpPr>
        <p:spPr/>
        <p:txBody>
          <a:bodyPr/>
          <a:lstStyle>
            <a:extLst/>
          </a:lstStyle>
          <a:p>
            <a:fld id="{B987D98F-5B5B-4148-A4DE-B83277709A97}" type="slidenum">
              <a:rPr lang="en-US" smtClean="0"/>
              <a:pPr/>
              <a:t>‹#›</a:t>
            </a:fld>
            <a:endParaRPr lang="en-US"/>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09D8011D-0BE1-4D9A-977E-A2DE87905FED}" type="datetimeFigureOut">
              <a:rPr lang="en-US" smtClean="0"/>
              <a:pPr/>
              <a:t>9/9/2018</a:t>
            </a:fld>
            <a:endParaRPr lang="en-US"/>
          </a:p>
        </p:txBody>
      </p:sp>
      <p:sp>
        <p:nvSpPr>
          <p:cNvPr id="3" name="عنصر نائب للتذييل 2"/>
          <p:cNvSpPr>
            <a:spLocks noGrp="1"/>
          </p:cNvSpPr>
          <p:nvPr>
            <p:ph type="ftr" sz="quarter" idx="11"/>
          </p:nvPr>
        </p:nvSpPr>
        <p:spPr/>
        <p:txBody>
          <a:bodyPr/>
          <a:lstStyle>
            <a:extLst/>
          </a:lstStyle>
          <a:p>
            <a:endParaRPr lang="en-US"/>
          </a:p>
        </p:txBody>
      </p:sp>
      <p:sp>
        <p:nvSpPr>
          <p:cNvPr id="4" name="عنصر نائب لرقم الشريحة 3"/>
          <p:cNvSpPr>
            <a:spLocks noGrp="1"/>
          </p:cNvSpPr>
          <p:nvPr>
            <p:ph type="sldNum" sz="quarter" idx="12"/>
          </p:nvPr>
        </p:nvSpPr>
        <p:spPr/>
        <p:txBody>
          <a:bodyPr/>
          <a:lstStyle>
            <a:extLst/>
          </a:lstStyle>
          <a:p>
            <a:fld id="{B987D98F-5B5B-4148-A4DE-B83277709A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09D8011D-0BE1-4D9A-977E-A2DE87905FED}" type="datetimeFigureOut">
              <a:rPr lang="en-US" smtClean="0"/>
              <a:pPr/>
              <a:t>9/9/2018</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B987D98F-5B5B-4148-A4DE-B83277709A9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09D8011D-0BE1-4D9A-977E-A2DE87905FED}" type="datetimeFigureOut">
              <a:rPr lang="en-US" smtClean="0"/>
              <a:pPr/>
              <a:t>9/9/2018</a:t>
            </a:fld>
            <a:endParaRPr lang="en-US"/>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B987D98F-5B5B-4148-A4DE-B83277709A97}" type="slidenum">
              <a:rPr lang="en-US" smtClean="0"/>
              <a:pPr/>
              <a:t>‹#›</a:t>
            </a:fld>
            <a:endParaRPr lang="en-US"/>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9D8011D-0BE1-4D9A-977E-A2DE87905FED}" type="datetimeFigureOut">
              <a:rPr lang="en-US" smtClean="0"/>
              <a:pPr/>
              <a:t>9/9/2018</a:t>
            </a:fld>
            <a:endParaRPr lang="en-US"/>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987D98F-5B5B-4148-A4DE-B83277709A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amazon.com/Jay-R.-Galbraith/e/B001HD3BIW/ref=sr_ntt_srch_lnk_1?qid=1422522638&amp;sr=1-1"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714348" y="1357298"/>
            <a:ext cx="7772400" cy="1981200"/>
          </a:xfrm>
        </p:spPr>
        <p:txBody>
          <a:bodyPr>
            <a:normAutofit/>
          </a:bodyPr>
          <a:lstStyle/>
          <a:p>
            <a:pPr algn="ctr">
              <a:defRPr/>
            </a:pPr>
            <a:r>
              <a:rPr lang="ar-SA" sz="6000" b="1" kern="0" dirty="0" smtClean="0">
                <a:ln w="11430"/>
                <a:solidFill>
                  <a:srgbClr val="000066"/>
                </a:solidFill>
                <a:effectLst>
                  <a:outerShdw blurRad="80000" dist="40000" dir="5040000" algn="tl">
                    <a:srgbClr val="000000">
                      <a:alpha val="30000"/>
                    </a:srgbClr>
                  </a:outerShdw>
                </a:effectLst>
                <a:latin typeface="Traditional Arabic" pitchFamily="18" charset="-78"/>
                <a:cs typeface="Traditional Arabic" pitchFamily="18" charset="-78"/>
              </a:rPr>
              <a:t>التنظيم وأساليب العمل </a:t>
            </a:r>
            <a:endParaRPr lang="ar-SA" sz="6000" b="1" kern="0" dirty="0">
              <a:ln w="11430"/>
              <a:solidFill>
                <a:srgbClr val="000066"/>
              </a:solidFill>
              <a:effectLst>
                <a:outerShdw blurRad="80000" dist="40000" dir="5040000" algn="tl">
                  <a:srgbClr val="000000">
                    <a:alpha val="30000"/>
                  </a:srgbClr>
                </a:outerShdw>
              </a:effectLst>
              <a:latin typeface="Traditional Arabic" pitchFamily="18" charset="-78"/>
              <a:cs typeface="Traditional Arabic" pitchFamily="18" charset="-78"/>
            </a:endParaRPr>
          </a:p>
        </p:txBody>
      </p:sp>
      <p:sp>
        <p:nvSpPr>
          <p:cNvPr id="5" name="Rectangle 3"/>
          <p:cNvSpPr/>
          <p:nvPr/>
        </p:nvSpPr>
        <p:spPr>
          <a:xfrm>
            <a:off x="4419600" y="152400"/>
            <a:ext cx="4572000" cy="923330"/>
          </a:xfrm>
          <a:prstGeom prst="rect">
            <a:avLst/>
          </a:prstGeom>
        </p:spPr>
        <p:txBody>
          <a:bodyPr>
            <a:spAutoFit/>
          </a:bodyPr>
          <a:lstStyle/>
          <a:p>
            <a:pPr algn="r"/>
            <a:r>
              <a:rPr lang="ar-SA" altLang="en-US" dirty="0" smtClean="0">
                <a:solidFill>
                  <a:srgbClr val="000099"/>
                </a:solidFill>
                <a:latin typeface="Traditional Arabic" pitchFamily="18" charset="-78"/>
                <a:cs typeface="Traditional Arabic" pitchFamily="18" charset="-78"/>
              </a:rPr>
              <a:t>المملكة العربية السعودية</a:t>
            </a:r>
            <a:endParaRPr lang="en-US" altLang="en-US" dirty="0" smtClean="0">
              <a:solidFill>
                <a:srgbClr val="000099"/>
              </a:solidFill>
              <a:latin typeface="Traditional Arabic" pitchFamily="18" charset="-78"/>
              <a:cs typeface="Traditional Arabic" pitchFamily="18" charset="-78"/>
            </a:endParaRPr>
          </a:p>
          <a:p>
            <a:pPr algn="r"/>
            <a:r>
              <a:rPr lang="ar-SA" altLang="en-US" dirty="0" smtClean="0">
                <a:solidFill>
                  <a:srgbClr val="000099"/>
                </a:solidFill>
                <a:latin typeface="Traditional Arabic" pitchFamily="18" charset="-78"/>
                <a:cs typeface="Traditional Arabic" pitchFamily="18" charset="-78"/>
              </a:rPr>
              <a:t>وزارة التعليم</a:t>
            </a:r>
            <a:endParaRPr lang="en-US" altLang="en-US" dirty="0" smtClean="0">
              <a:solidFill>
                <a:srgbClr val="000099"/>
              </a:solidFill>
              <a:latin typeface="Traditional Arabic" pitchFamily="18" charset="-78"/>
              <a:cs typeface="Traditional Arabic" pitchFamily="18" charset="-78"/>
            </a:endParaRPr>
          </a:p>
          <a:p>
            <a:pPr algn="r"/>
            <a:r>
              <a:rPr lang="ar-SA" altLang="en-US" dirty="0" smtClean="0">
                <a:solidFill>
                  <a:srgbClr val="000099"/>
                </a:solidFill>
                <a:latin typeface="Traditional Arabic" pitchFamily="18" charset="-78"/>
                <a:cs typeface="Traditional Arabic" pitchFamily="18" charset="-78"/>
              </a:rPr>
              <a:t>جامعة الملك سعود</a:t>
            </a:r>
            <a:endParaRPr lang="en-US" altLang="en-US" dirty="0">
              <a:solidFill>
                <a:srgbClr val="000099"/>
              </a:solidFill>
              <a:latin typeface="Traditional Arabic" pitchFamily="18" charset="-78"/>
              <a:cs typeface="Traditional Arabic" pitchFamily="18" charset="-78"/>
            </a:endParaRPr>
          </a:p>
        </p:txBody>
      </p:sp>
      <p:sp>
        <p:nvSpPr>
          <p:cNvPr id="6" name="مستطيل 5"/>
          <p:cNvSpPr/>
          <p:nvPr/>
        </p:nvSpPr>
        <p:spPr>
          <a:xfrm>
            <a:off x="3040639" y="3962400"/>
            <a:ext cx="3337773" cy="584775"/>
          </a:xfrm>
          <a:prstGeom prst="rect">
            <a:avLst/>
          </a:prstGeom>
        </p:spPr>
        <p:txBody>
          <a:bodyPr wrap="square">
            <a:spAutoFit/>
          </a:bodyPr>
          <a:lstStyle/>
          <a:p>
            <a:pPr algn="ctr">
              <a:defRPr/>
            </a:pPr>
            <a:r>
              <a:rPr lang="ar-SA" sz="32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raditional Arabic" pitchFamily="18" charset="-78"/>
                <a:ea typeface="Calibri" pitchFamily="34" charset="0"/>
                <a:cs typeface="Traditional Arabic" pitchFamily="18" charset="-78"/>
              </a:rPr>
              <a:t>14</a:t>
            </a:r>
            <a:r>
              <a:rPr lang="en-US" sz="32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raditional Arabic" pitchFamily="18" charset="-78"/>
                <a:ea typeface="Calibri" pitchFamily="34" charset="0"/>
                <a:cs typeface="Traditional Arabic" pitchFamily="18" charset="-78"/>
              </a:rPr>
              <a:t>40 </a:t>
            </a:r>
            <a:r>
              <a:rPr lang="ar-SA" sz="3200" b="1" cap="all"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raditional Arabic" pitchFamily="18" charset="-78"/>
                <a:ea typeface="Calibri" pitchFamily="34" charset="0"/>
                <a:cs typeface="Traditional Arabic" pitchFamily="18" charset="-78"/>
              </a:rPr>
              <a:t>هــــ</a:t>
            </a:r>
            <a:endParaRPr lang="ar-SA" sz="4800" b="1" cap="all" dirty="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latin typeface="Traditional Arabic" pitchFamily="18" charset="-78"/>
              <a:cs typeface="Traditional Arabic" pitchFamily="18"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1676400" y="457200"/>
            <a:ext cx="6229350" cy="719138"/>
            <a:chOff x="0" y="0"/>
            <a:chExt cx="6228000" cy="719137"/>
          </a:xfrm>
        </p:grpSpPr>
        <p:sp>
          <p:nvSpPr>
            <p:cNvPr id="4"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5"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6"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العناصر الرئيسة للتنظيم</a:t>
            </a:r>
            <a:endParaRPr lang="zh-CN" altLang="en-US" sz="3000" b="1" dirty="0">
              <a:latin typeface="Traditional Arabic" pitchFamily="18" charset="-78"/>
              <a:ea typeface="Microsoft YaHei" pitchFamily="34" charset="-122"/>
              <a:cs typeface="Traditional Arabic" pitchFamily="18" charset="-78"/>
            </a:endParaRPr>
          </a:p>
        </p:txBody>
      </p:sp>
      <p:sp>
        <p:nvSpPr>
          <p:cNvPr id="7" name="مستطيل 6"/>
          <p:cNvSpPr/>
          <p:nvPr/>
        </p:nvSpPr>
        <p:spPr>
          <a:xfrm>
            <a:off x="152400" y="1357298"/>
            <a:ext cx="8763000" cy="4985980"/>
          </a:xfrm>
          <a:prstGeom prst="rect">
            <a:avLst/>
          </a:prstGeom>
        </p:spPr>
        <p:txBody>
          <a:bodyPr wrap="square">
            <a:spAutoFit/>
          </a:bodyPr>
          <a:lstStyle/>
          <a:p>
            <a:pPr algn="just" rtl="1">
              <a:lnSpc>
                <a:spcPct val="150000"/>
              </a:lnSpc>
              <a:spcBef>
                <a:spcPts val="1200"/>
              </a:spcBef>
              <a:buFont typeface="Arial" pitchFamily="34" charset="0"/>
              <a:buChar char="•"/>
            </a:pPr>
            <a:r>
              <a:rPr lang="ar-SA" sz="3200" dirty="0" smtClean="0">
                <a:latin typeface="Simplified Arabic" pitchFamily="18" charset="-78"/>
                <a:cs typeface="AL-Mohanad Bold" pitchFamily="2" charset="-78"/>
              </a:rPr>
              <a:t>وجود هدف محدد ومتفق عليه </a:t>
            </a:r>
          </a:p>
          <a:p>
            <a:pPr algn="just" rtl="1">
              <a:lnSpc>
                <a:spcPct val="150000"/>
              </a:lnSpc>
              <a:spcBef>
                <a:spcPts val="1200"/>
              </a:spcBef>
              <a:buFont typeface="Arial" pitchFamily="34" charset="0"/>
              <a:buChar char="•"/>
            </a:pPr>
            <a:r>
              <a:rPr lang="ar-SA" sz="3200" dirty="0" smtClean="0">
                <a:latin typeface="Simplified Arabic" pitchFamily="18" charset="-78"/>
                <a:cs typeface="AL-Mohanad Bold" pitchFamily="2" charset="-78"/>
              </a:rPr>
              <a:t>وجود نشاطات وأعمال يلزم القيام </a:t>
            </a:r>
            <a:r>
              <a:rPr lang="ar-SA" sz="3200" dirty="0" err="1" smtClean="0">
                <a:latin typeface="Simplified Arabic" pitchFamily="18" charset="-78"/>
                <a:cs typeface="AL-Mohanad Bold" pitchFamily="2" charset="-78"/>
              </a:rPr>
              <a:t>بها</a:t>
            </a:r>
            <a:r>
              <a:rPr lang="ar-SA" sz="3200" dirty="0" smtClean="0">
                <a:latin typeface="Simplified Arabic" pitchFamily="18" charset="-78"/>
                <a:cs typeface="AL-Mohanad Bold" pitchFamily="2" charset="-78"/>
              </a:rPr>
              <a:t> للوصول إلى الهدف</a:t>
            </a:r>
            <a:r>
              <a:rPr lang="ar-SA" sz="3000" dirty="0" smtClean="0">
                <a:latin typeface="Sakkal Majalla" pitchFamily="2" charset="-78"/>
                <a:cs typeface="AL-Mohanad Bold" pitchFamily="2" charset="-78"/>
              </a:rPr>
              <a:t>.</a:t>
            </a:r>
          </a:p>
          <a:p>
            <a:pPr algn="just" rtl="1">
              <a:lnSpc>
                <a:spcPct val="150000"/>
              </a:lnSpc>
              <a:spcBef>
                <a:spcPts val="1200"/>
              </a:spcBef>
              <a:buFont typeface="Arial" pitchFamily="34" charset="0"/>
              <a:buChar char="•"/>
            </a:pPr>
            <a:r>
              <a:rPr lang="ar-SA" sz="3200" dirty="0" smtClean="0">
                <a:latin typeface="Simplified Arabic" pitchFamily="18" charset="-78"/>
                <a:cs typeface="AL-Mohanad Bold" pitchFamily="2" charset="-78"/>
              </a:rPr>
              <a:t>وجود مجموعة من الأفراد تقوم بينهم علاقة محددة</a:t>
            </a:r>
            <a:r>
              <a:rPr lang="ar-SA" sz="3000" dirty="0" smtClean="0">
                <a:latin typeface="Sakkal Majalla" pitchFamily="2" charset="-78"/>
                <a:cs typeface="AL-Mohanad Bold" pitchFamily="2" charset="-78"/>
              </a:rPr>
              <a:t>.</a:t>
            </a:r>
          </a:p>
          <a:p>
            <a:pPr algn="just" rtl="1">
              <a:lnSpc>
                <a:spcPct val="150000"/>
              </a:lnSpc>
              <a:spcBef>
                <a:spcPts val="1200"/>
              </a:spcBef>
              <a:buFont typeface="Arial" pitchFamily="34" charset="0"/>
              <a:buChar char="•"/>
            </a:pPr>
            <a:r>
              <a:rPr lang="ar-SA" sz="3200" dirty="0" smtClean="0">
                <a:latin typeface="Simplified Arabic" pitchFamily="18" charset="-78"/>
                <a:cs typeface="AL-Mohanad Bold" pitchFamily="2" charset="-78"/>
              </a:rPr>
              <a:t>اشتراك الأفراد في تحقيق الهدف، وذلك بتقسيم الأعمال بينهم. واستخدام الوسائل والإمكانيات، والأجهزة والأدوات المتوفرة لديهم للقيام بالأعمال.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1676400" y="457200"/>
            <a:ext cx="6229350" cy="719138"/>
            <a:chOff x="0" y="0"/>
            <a:chExt cx="6228000" cy="719137"/>
          </a:xfrm>
        </p:grpSpPr>
        <p:sp>
          <p:nvSpPr>
            <p:cNvPr id="4"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5"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6"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تعريف المنظمة</a:t>
            </a:r>
            <a:endParaRPr lang="zh-CN" altLang="en-US" sz="3000" b="1" dirty="0">
              <a:latin typeface="Traditional Arabic" pitchFamily="18" charset="-78"/>
              <a:ea typeface="Microsoft YaHei" pitchFamily="34" charset="-122"/>
              <a:cs typeface="Traditional Arabic" pitchFamily="18" charset="-78"/>
            </a:endParaRPr>
          </a:p>
        </p:txBody>
      </p:sp>
      <p:sp>
        <p:nvSpPr>
          <p:cNvPr id="7" name="مستطيل 6"/>
          <p:cNvSpPr/>
          <p:nvPr/>
        </p:nvSpPr>
        <p:spPr>
          <a:xfrm>
            <a:off x="152400" y="1656884"/>
            <a:ext cx="8763000" cy="3200876"/>
          </a:xfrm>
          <a:prstGeom prst="rect">
            <a:avLst/>
          </a:prstGeom>
        </p:spPr>
        <p:txBody>
          <a:bodyPr wrap="square">
            <a:spAutoFit/>
          </a:bodyPr>
          <a:lstStyle/>
          <a:p>
            <a:pPr algn="just" rtl="1">
              <a:lnSpc>
                <a:spcPct val="150000"/>
              </a:lnSpc>
              <a:spcBef>
                <a:spcPts val="1200"/>
              </a:spcBef>
              <a:buFont typeface="Arial" pitchFamily="34" charset="0"/>
              <a:buChar char="•"/>
            </a:pPr>
            <a:r>
              <a:rPr lang="ar-SA" sz="3200" dirty="0" smtClean="0">
                <a:latin typeface="Simplified Arabic" pitchFamily="18" charset="-78"/>
                <a:cs typeface="AL-Mohanad Bold" pitchFamily="2" charset="-78"/>
              </a:rPr>
              <a:t> (المنظمة): مجموعة من الأفراد يعملون معاً لتحقيق أهداف مشتركة بطريقة منظمة. </a:t>
            </a:r>
            <a:r>
              <a:rPr lang="en-US" sz="3200" dirty="0" smtClean="0">
                <a:latin typeface="Simplified Arabic" pitchFamily="18" charset="-78"/>
                <a:cs typeface="AL-Mohanad Bold" pitchFamily="2" charset="-78"/>
              </a:rPr>
              <a:t>Cambridge dictionary</a:t>
            </a:r>
            <a:endParaRPr lang="ar-SA" sz="3200" dirty="0" smtClean="0">
              <a:latin typeface="Simplified Arabic" pitchFamily="18" charset="-78"/>
              <a:cs typeface="AL-Mohanad Bold" pitchFamily="2" charset="-78"/>
            </a:endParaRPr>
          </a:p>
          <a:p>
            <a:pPr algn="just" rtl="1">
              <a:lnSpc>
                <a:spcPct val="150000"/>
              </a:lnSpc>
              <a:spcBef>
                <a:spcPts val="1200"/>
              </a:spcBef>
              <a:buFont typeface="Arial" pitchFamily="34" charset="0"/>
              <a:buChar char="•"/>
            </a:pPr>
            <a:r>
              <a:rPr lang="ar-SA" sz="3200" dirty="0" smtClean="0">
                <a:latin typeface="Simplified Arabic" pitchFamily="18" charset="-78"/>
                <a:cs typeface="AL-Mohanad Bold" pitchFamily="2" charset="-78"/>
              </a:rPr>
              <a:t>(المنظمة): الإطار الذي يجمع العاملين، والوسائل والإمكانيات، التي بواسطتها، يستطيع الإداري، القيام بتنفيذ خططه</a:t>
            </a:r>
            <a:r>
              <a:rPr lang="ar-JO" sz="3200" dirty="0" smtClean="0">
                <a:latin typeface="Simplified Arabic" pitchFamily="18" charset="-78"/>
                <a:cs typeface="AL-Mohanad Bold" pitchFamily="2" charset="-78"/>
              </a:rPr>
              <a:t> </a:t>
            </a:r>
            <a:endParaRPr lang="ar-SA" sz="3200" dirty="0" smtClean="0">
              <a:latin typeface="Simplified Arabic" pitchFamily="18" charset="-78"/>
              <a:cs typeface="AL-Mohanad Bold"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457200"/>
            <a:ext cx="6229350" cy="719138"/>
            <a:chOff x="0" y="0"/>
            <a:chExt cx="6228000" cy="719137"/>
          </a:xfrm>
        </p:grpSpPr>
        <p:sp>
          <p:nvSpPr>
            <p:cNvPr id="3"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4"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5"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الجهة التي تقوم بالتنظيم</a:t>
            </a:r>
            <a:endParaRPr lang="zh-CN" altLang="en-US" sz="3000" b="1" dirty="0">
              <a:latin typeface="Traditional Arabic" pitchFamily="18" charset="-78"/>
              <a:ea typeface="Microsoft YaHei" pitchFamily="34" charset="-122"/>
              <a:cs typeface="Traditional Arabic" pitchFamily="18" charset="-78"/>
            </a:endParaRPr>
          </a:p>
        </p:txBody>
      </p:sp>
      <p:sp>
        <p:nvSpPr>
          <p:cNvPr id="6" name="مستطيل 5"/>
          <p:cNvSpPr/>
          <p:nvPr/>
        </p:nvSpPr>
        <p:spPr>
          <a:xfrm>
            <a:off x="152400" y="1656884"/>
            <a:ext cx="8763000" cy="4093428"/>
          </a:xfrm>
          <a:prstGeom prst="rect">
            <a:avLst/>
          </a:prstGeom>
        </p:spPr>
        <p:txBody>
          <a:bodyPr wrap="square">
            <a:spAutoFit/>
          </a:bodyPr>
          <a:lstStyle/>
          <a:p>
            <a:pPr algn="just" rtl="1">
              <a:lnSpc>
                <a:spcPct val="150000"/>
              </a:lnSpc>
              <a:spcBef>
                <a:spcPts val="1200"/>
              </a:spcBef>
              <a:buFont typeface="Arial" pitchFamily="34" charset="0"/>
              <a:buChar char="•"/>
            </a:pPr>
            <a:r>
              <a:rPr lang="ar-SA" sz="3200" dirty="0" smtClean="0">
                <a:latin typeface="Simplified Arabic" pitchFamily="18" charset="-78"/>
                <a:cs typeface="AL-Mohanad Bold" pitchFamily="2" charset="-78"/>
              </a:rPr>
              <a:t> (الإدارة) تلعب دوراً كبيراً في بناء المنظمة وفي إخراج فكرتها إلى حيز الوجود.  </a:t>
            </a:r>
          </a:p>
          <a:p>
            <a:pPr algn="just" rtl="1">
              <a:lnSpc>
                <a:spcPct val="150000"/>
              </a:lnSpc>
              <a:spcBef>
                <a:spcPts val="1200"/>
              </a:spcBef>
              <a:buFont typeface="Arial" pitchFamily="34" charset="0"/>
              <a:buChar char="•"/>
            </a:pPr>
            <a:r>
              <a:rPr lang="ar-SA" sz="3200" dirty="0" smtClean="0">
                <a:latin typeface="Simplified Arabic" pitchFamily="18" charset="-78"/>
                <a:cs typeface="AL-Mohanad Bold" pitchFamily="2" charset="-78"/>
              </a:rPr>
              <a:t>(المستشار الإداري): يسهم في تأسيس المنظمات، وفي تصميم هياكلها التنظيمية، وذلك بتقديم الدراسات والمقترحات عنها للمدير الإداري.</a:t>
            </a:r>
          </a:p>
          <a:p>
            <a:pPr algn="just" rtl="1">
              <a:lnSpc>
                <a:spcPct val="150000"/>
              </a:lnSpc>
              <a:spcBef>
                <a:spcPts val="1200"/>
              </a:spcBef>
              <a:buFont typeface="Arial" pitchFamily="34" charset="0"/>
              <a:buChar char="•"/>
            </a:pPr>
            <a:r>
              <a:rPr lang="ar-SA" sz="3200" dirty="0" smtClean="0">
                <a:latin typeface="Simplified Arabic" pitchFamily="18" charset="-78"/>
                <a:cs typeface="AL-Mohanad Bold" pitchFamily="2" charset="-78"/>
              </a:rPr>
              <a:t>(مشاركة الموظفين).</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1676400" y="457200"/>
            <a:ext cx="6229350" cy="719138"/>
            <a:chOff x="0" y="0"/>
            <a:chExt cx="6228000" cy="719137"/>
          </a:xfrm>
        </p:grpSpPr>
        <p:sp>
          <p:nvSpPr>
            <p:cNvPr id="5"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6"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7"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مبادئ التنظيم</a:t>
            </a:r>
            <a:endParaRPr lang="zh-CN" altLang="en-US" sz="3000" b="1" dirty="0">
              <a:latin typeface="Traditional Arabic" pitchFamily="18" charset="-78"/>
              <a:ea typeface="Microsoft YaHei" pitchFamily="34" charset="-122"/>
              <a:cs typeface="Traditional Arabic" pitchFamily="18" charset="-78"/>
            </a:endParaRPr>
          </a:p>
        </p:txBody>
      </p:sp>
      <p:sp>
        <p:nvSpPr>
          <p:cNvPr id="8" name="مستطيل 7"/>
          <p:cNvSpPr/>
          <p:nvPr/>
        </p:nvSpPr>
        <p:spPr>
          <a:xfrm>
            <a:off x="4572000" y="1285860"/>
            <a:ext cx="4343400" cy="4462760"/>
          </a:xfrm>
          <a:prstGeom prst="rect">
            <a:avLst/>
          </a:prstGeom>
        </p:spPr>
        <p:txBody>
          <a:bodyPr wrap="square">
            <a:spAutoFit/>
          </a:bodyPr>
          <a:lstStyle/>
          <a:p>
            <a:pPr algn="just" rtl="1">
              <a:spcBef>
                <a:spcPts val="1200"/>
              </a:spcBef>
              <a:buFont typeface="Arial" pitchFamily="34" charset="0"/>
              <a:buChar char="•"/>
            </a:pPr>
            <a:r>
              <a:rPr lang="ar-SA" sz="3200" dirty="0" smtClean="0">
                <a:latin typeface="Simplified Arabic" pitchFamily="18" charset="-78"/>
                <a:cs typeface="AL-Mohanad Bold" pitchFamily="2" charset="-78"/>
              </a:rPr>
              <a:t> مبدأ الهدف.</a:t>
            </a:r>
          </a:p>
          <a:p>
            <a:pPr algn="just" rtl="1">
              <a:spcBef>
                <a:spcPts val="1200"/>
              </a:spcBef>
              <a:buFont typeface="Arial" pitchFamily="34" charset="0"/>
              <a:buChar char="•"/>
            </a:pPr>
            <a:r>
              <a:rPr lang="ar-SA" sz="3200" dirty="0" smtClean="0">
                <a:latin typeface="Simplified Arabic" pitchFamily="18" charset="-78"/>
                <a:cs typeface="AL-Mohanad Bold" pitchFamily="2" charset="-78"/>
              </a:rPr>
              <a:t>مبدأ تقسم العمل والتخصص.</a:t>
            </a:r>
          </a:p>
          <a:p>
            <a:pPr algn="just" rtl="1">
              <a:spcBef>
                <a:spcPts val="1200"/>
              </a:spcBef>
              <a:buFont typeface="Arial" pitchFamily="34" charset="0"/>
              <a:buChar char="•"/>
            </a:pPr>
            <a:r>
              <a:rPr lang="ar-SA" sz="3200" dirty="0" smtClean="0">
                <a:latin typeface="Simplified Arabic" pitchFamily="18" charset="-78"/>
                <a:cs typeface="AL-Mohanad Bold" pitchFamily="2" charset="-78"/>
              </a:rPr>
              <a:t>مبدأ الوظيفة.</a:t>
            </a:r>
          </a:p>
          <a:p>
            <a:pPr algn="just" rtl="1">
              <a:spcBef>
                <a:spcPts val="1200"/>
              </a:spcBef>
              <a:buFont typeface="Arial" pitchFamily="34" charset="0"/>
              <a:buChar char="•"/>
            </a:pPr>
            <a:r>
              <a:rPr lang="ar-SA" sz="3200" dirty="0" smtClean="0">
                <a:latin typeface="Simplified Arabic" pitchFamily="18" charset="-78"/>
                <a:cs typeface="AL-Mohanad Bold" pitchFamily="2" charset="-78"/>
              </a:rPr>
              <a:t>مبدأ وحدة الرئاسة.</a:t>
            </a:r>
          </a:p>
          <a:p>
            <a:pPr algn="just" rtl="1">
              <a:spcBef>
                <a:spcPts val="1200"/>
              </a:spcBef>
              <a:buFont typeface="Arial" pitchFamily="34" charset="0"/>
              <a:buChar char="•"/>
            </a:pPr>
            <a:r>
              <a:rPr lang="ar-SA" sz="3200" dirty="0" smtClean="0">
                <a:latin typeface="Simplified Arabic" pitchFamily="18" charset="-78"/>
                <a:cs typeface="AL-Mohanad Bold" pitchFamily="2" charset="-78"/>
              </a:rPr>
              <a:t>مبدأ تكافؤ السلطة والمسئولية.</a:t>
            </a:r>
          </a:p>
          <a:p>
            <a:pPr algn="just" rtl="1">
              <a:spcBef>
                <a:spcPts val="1200"/>
              </a:spcBef>
              <a:buFont typeface="Arial" pitchFamily="34" charset="0"/>
              <a:buChar char="•"/>
            </a:pPr>
            <a:r>
              <a:rPr lang="ar-SA" sz="3200" dirty="0" smtClean="0">
                <a:latin typeface="Simplified Arabic" pitchFamily="18" charset="-78"/>
                <a:cs typeface="AL-Mohanad Bold" pitchFamily="2" charset="-78"/>
              </a:rPr>
              <a:t>مبدأ نطاق الإشراف.</a:t>
            </a:r>
          </a:p>
          <a:p>
            <a:pPr algn="just" rtl="1">
              <a:spcBef>
                <a:spcPts val="1200"/>
              </a:spcBef>
              <a:buFont typeface="Arial" pitchFamily="34" charset="0"/>
              <a:buChar char="•"/>
            </a:pPr>
            <a:endParaRPr lang="ar-SA" sz="3200" dirty="0" smtClean="0">
              <a:latin typeface="Simplified Arabic" pitchFamily="18" charset="-78"/>
              <a:cs typeface="AL-Mohanad Bold" pitchFamily="2" charset="-78"/>
            </a:endParaRPr>
          </a:p>
        </p:txBody>
      </p:sp>
      <p:sp>
        <p:nvSpPr>
          <p:cNvPr id="10" name="مستطيل 9"/>
          <p:cNvSpPr/>
          <p:nvPr/>
        </p:nvSpPr>
        <p:spPr>
          <a:xfrm>
            <a:off x="71406" y="1438260"/>
            <a:ext cx="4343400" cy="3170099"/>
          </a:xfrm>
          <a:prstGeom prst="rect">
            <a:avLst/>
          </a:prstGeom>
        </p:spPr>
        <p:txBody>
          <a:bodyPr wrap="square">
            <a:spAutoFit/>
          </a:bodyPr>
          <a:lstStyle/>
          <a:p>
            <a:pPr algn="just" rtl="1">
              <a:spcBef>
                <a:spcPts val="1200"/>
              </a:spcBef>
              <a:buFont typeface="Arial" pitchFamily="34" charset="0"/>
              <a:buChar char="•"/>
            </a:pPr>
            <a:r>
              <a:rPr lang="ar-SA" sz="3200" dirty="0" smtClean="0">
                <a:latin typeface="Simplified Arabic" pitchFamily="18" charset="-78"/>
                <a:cs typeface="AL-Mohanad Bold" pitchFamily="2" charset="-78"/>
              </a:rPr>
              <a:t> مبدأ المركزية واللامركزية.</a:t>
            </a:r>
          </a:p>
          <a:p>
            <a:pPr algn="just" rtl="1">
              <a:spcBef>
                <a:spcPts val="1200"/>
              </a:spcBef>
              <a:buFont typeface="Arial" pitchFamily="34" charset="0"/>
              <a:buChar char="•"/>
            </a:pPr>
            <a:r>
              <a:rPr lang="ar-SA" sz="3200" dirty="0" smtClean="0">
                <a:latin typeface="Simplified Arabic" pitchFamily="18" charset="-78"/>
                <a:cs typeface="AL-Mohanad Bold" pitchFamily="2" charset="-78"/>
              </a:rPr>
              <a:t>مبدأ قصر خط السلطة.</a:t>
            </a:r>
          </a:p>
          <a:p>
            <a:pPr algn="just" rtl="1">
              <a:spcBef>
                <a:spcPts val="1200"/>
              </a:spcBef>
              <a:buFont typeface="Arial" pitchFamily="34" charset="0"/>
              <a:buChar char="•"/>
            </a:pPr>
            <a:r>
              <a:rPr lang="ar-SA" sz="3200" dirty="0" smtClean="0">
                <a:latin typeface="Simplified Arabic" pitchFamily="18" charset="-78"/>
                <a:cs typeface="AL-Mohanad Bold" pitchFamily="2" charset="-78"/>
              </a:rPr>
              <a:t>مبدأ الكفاءة.</a:t>
            </a:r>
          </a:p>
          <a:p>
            <a:pPr algn="just" rtl="1">
              <a:spcBef>
                <a:spcPts val="1200"/>
              </a:spcBef>
              <a:buFont typeface="Arial" pitchFamily="34" charset="0"/>
              <a:buChar char="•"/>
            </a:pPr>
            <a:r>
              <a:rPr lang="ar-SA" sz="3200" dirty="0" smtClean="0">
                <a:latin typeface="Simplified Arabic" pitchFamily="18" charset="-78"/>
                <a:cs typeface="AL-Mohanad Bold" pitchFamily="2" charset="-78"/>
              </a:rPr>
              <a:t>مبدأ العلاقات الإنسانية.</a:t>
            </a:r>
          </a:p>
          <a:p>
            <a:pPr algn="just" rtl="1">
              <a:spcBef>
                <a:spcPts val="1200"/>
              </a:spcBef>
              <a:buFont typeface="Arial" pitchFamily="34" charset="0"/>
              <a:buChar char="•"/>
            </a:pPr>
            <a:endParaRPr lang="ar-SA" sz="3200" dirty="0" smtClean="0">
              <a:latin typeface="Simplified Arabic" pitchFamily="18" charset="-78"/>
              <a:cs typeface="AL-Mohanad Bold"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457200"/>
            <a:ext cx="6229350" cy="719138"/>
            <a:chOff x="0" y="0"/>
            <a:chExt cx="6228000" cy="719137"/>
          </a:xfrm>
        </p:grpSpPr>
        <p:sp>
          <p:nvSpPr>
            <p:cNvPr id="3"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4"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5"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مبدأ الهدف</a:t>
            </a:r>
            <a:endParaRPr lang="zh-CN" altLang="en-US" sz="3000" b="1" dirty="0">
              <a:latin typeface="Traditional Arabic" pitchFamily="18" charset="-78"/>
              <a:ea typeface="Microsoft YaHei" pitchFamily="34" charset="-122"/>
              <a:cs typeface="Traditional Arabic" pitchFamily="18" charset="-78"/>
            </a:endParaRPr>
          </a:p>
        </p:txBody>
      </p:sp>
      <p:sp>
        <p:nvSpPr>
          <p:cNvPr id="6" name="مستطيل 5"/>
          <p:cNvSpPr/>
          <p:nvPr/>
        </p:nvSpPr>
        <p:spPr>
          <a:xfrm>
            <a:off x="214282" y="1285860"/>
            <a:ext cx="8701118" cy="3785652"/>
          </a:xfrm>
          <a:prstGeom prst="rect">
            <a:avLst/>
          </a:prstGeom>
        </p:spPr>
        <p:txBody>
          <a:bodyPr wrap="square">
            <a:spAutoFit/>
          </a:bodyPr>
          <a:lstStyle/>
          <a:p>
            <a:pPr algn="just" rtl="1">
              <a:lnSpc>
                <a:spcPct val="150000"/>
              </a:lnSpc>
              <a:spcBef>
                <a:spcPts val="1200"/>
              </a:spcBef>
            </a:pPr>
            <a:r>
              <a:rPr lang="ar-SA" sz="3200" dirty="0" smtClean="0">
                <a:latin typeface="Simplified Arabic" pitchFamily="18" charset="-78"/>
                <a:cs typeface="AL-Mohanad Bold" pitchFamily="2" charset="-78"/>
              </a:rPr>
              <a:t>يتم النظر إلى أية منظمة على أنها وحدة هادفة لذا يجب أن يكون لكل منظمة هدف أو أهداف ، تسعى إلى تحقيقها.</a:t>
            </a:r>
          </a:p>
          <a:p>
            <a:pPr algn="just" rtl="1">
              <a:lnSpc>
                <a:spcPct val="150000"/>
              </a:lnSpc>
            </a:pPr>
            <a:r>
              <a:rPr lang="ar-SA" sz="3200" dirty="0" smtClean="0">
                <a:latin typeface="Simplified Arabic" pitchFamily="18" charset="-78"/>
                <a:cs typeface="AL-Mohanad Bold" pitchFamily="2" charset="-78"/>
              </a:rPr>
              <a:t>ويعتبر هذا المبدأ من البديهيات في التنظيم الإداري، لأنّ التنظيم ما هو إلا وسيلة لتحقيق غاية أو هدف، وإذا لم يكن هناك هدف فلا حاجة لوجود التنظيم.</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457200"/>
            <a:ext cx="6229350" cy="719138"/>
            <a:chOff x="0" y="0"/>
            <a:chExt cx="6228000" cy="719137"/>
          </a:xfrm>
        </p:grpSpPr>
        <p:sp>
          <p:nvSpPr>
            <p:cNvPr id="3"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4"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5"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مبدأ تقسيم العمل والتخصص</a:t>
            </a:r>
            <a:endParaRPr lang="zh-CN" altLang="en-US" sz="3000" b="1" dirty="0">
              <a:latin typeface="Traditional Arabic" pitchFamily="18" charset="-78"/>
              <a:ea typeface="Microsoft YaHei" pitchFamily="34" charset="-122"/>
              <a:cs typeface="Traditional Arabic" pitchFamily="18" charset="-78"/>
            </a:endParaRPr>
          </a:p>
        </p:txBody>
      </p:sp>
      <p:sp>
        <p:nvSpPr>
          <p:cNvPr id="6" name="مستطيل 5"/>
          <p:cNvSpPr/>
          <p:nvPr/>
        </p:nvSpPr>
        <p:spPr>
          <a:xfrm>
            <a:off x="214282" y="1977932"/>
            <a:ext cx="8701118" cy="2308324"/>
          </a:xfrm>
          <a:prstGeom prst="rect">
            <a:avLst/>
          </a:prstGeom>
        </p:spPr>
        <p:txBody>
          <a:bodyPr wrap="square">
            <a:spAutoFit/>
          </a:bodyPr>
          <a:lstStyle/>
          <a:p>
            <a:pPr algn="justLow" rtl="1">
              <a:lnSpc>
                <a:spcPct val="150000"/>
              </a:lnSpc>
              <a:spcBef>
                <a:spcPts val="1200"/>
              </a:spcBef>
            </a:pPr>
            <a:r>
              <a:rPr lang="ar-SA" sz="3200" dirty="0" smtClean="0">
                <a:cs typeface="AL-Mohanad Bold" pitchFamily="2" charset="-78"/>
              </a:rPr>
              <a:t>طريقة لتنظيم الإنتاج و تقضي بأن يتخصص كل عامل بجزء من العملية الإنتاجية. التخصص في العمل يعطي مخرجات أعلى لأن العامل يصبح أكثر مهارة في إنجاز مهمة محددة.</a:t>
            </a:r>
            <a:endParaRPr lang="ar-SA" sz="3200" dirty="0" smtClean="0">
              <a:latin typeface="Simplified Arabic" pitchFamily="18" charset="-78"/>
              <a:cs typeface="AL-Mohanad Bold"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457200"/>
            <a:ext cx="6229350" cy="719138"/>
            <a:chOff x="0" y="0"/>
            <a:chExt cx="6228000" cy="719137"/>
          </a:xfrm>
        </p:grpSpPr>
        <p:sp>
          <p:nvSpPr>
            <p:cNvPr id="3"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4"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5"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مبدأ الوظيفة</a:t>
            </a:r>
            <a:endParaRPr lang="zh-CN" altLang="en-US" sz="3000" b="1" dirty="0">
              <a:latin typeface="Traditional Arabic" pitchFamily="18" charset="-78"/>
              <a:ea typeface="Microsoft YaHei" pitchFamily="34" charset="-122"/>
              <a:cs typeface="Traditional Arabic" pitchFamily="18" charset="-78"/>
            </a:endParaRPr>
          </a:p>
        </p:txBody>
      </p:sp>
      <p:sp>
        <p:nvSpPr>
          <p:cNvPr id="6" name="مستطيل 5"/>
          <p:cNvSpPr/>
          <p:nvPr/>
        </p:nvSpPr>
        <p:spPr>
          <a:xfrm>
            <a:off x="285720" y="1357298"/>
            <a:ext cx="8701118" cy="4031873"/>
          </a:xfrm>
          <a:prstGeom prst="rect">
            <a:avLst/>
          </a:prstGeom>
        </p:spPr>
        <p:txBody>
          <a:bodyPr wrap="square">
            <a:spAutoFit/>
          </a:bodyPr>
          <a:lstStyle/>
          <a:p>
            <a:pPr algn="just" rtl="1"/>
            <a:r>
              <a:rPr lang="ar-SA" sz="3200" dirty="0" smtClean="0">
                <a:latin typeface="Simplified Arabic" pitchFamily="18" charset="-78"/>
                <a:cs typeface="AL-Mohanad Bold" pitchFamily="2" charset="-78"/>
              </a:rPr>
              <a:t>يجب أن يتم التنظيم الإداري لأية منظمة (حكومية أو خاصة) على أساس الوظائف (نوع الأعمال المطلوب القيام </a:t>
            </a:r>
            <a:r>
              <a:rPr lang="ar-SA" sz="3200" dirty="0" err="1" smtClean="0">
                <a:latin typeface="Simplified Arabic" pitchFamily="18" charset="-78"/>
                <a:cs typeface="AL-Mohanad Bold" pitchFamily="2" charset="-78"/>
              </a:rPr>
              <a:t>بها</a:t>
            </a:r>
            <a:r>
              <a:rPr lang="ar-SA" sz="3200" dirty="0" smtClean="0">
                <a:latin typeface="Simplified Arabic" pitchFamily="18" charset="-78"/>
                <a:cs typeface="AL-Mohanad Bold" pitchFamily="2" charset="-78"/>
              </a:rPr>
              <a:t>) وليس حول الأشخاص (الموظفين).</a:t>
            </a:r>
            <a:endParaRPr lang="en-US" sz="3200" dirty="0" smtClean="0">
              <a:latin typeface="Simplified Arabic" pitchFamily="18" charset="-78"/>
              <a:cs typeface="AL-Mohanad Bold" pitchFamily="2" charset="-78"/>
            </a:endParaRPr>
          </a:p>
          <a:p>
            <a:pPr algn="just" rtl="1"/>
            <a:r>
              <a:rPr lang="ar-SA" sz="3200" b="1" dirty="0" smtClean="0">
                <a:latin typeface="Simplified Arabic" pitchFamily="18" charset="-78"/>
                <a:cs typeface="AL-Mohanad Bold" pitchFamily="2" charset="-78"/>
              </a:rPr>
              <a:t>الوظيفة :</a:t>
            </a:r>
            <a:r>
              <a:rPr lang="ar-SA" sz="3200" dirty="0" smtClean="0">
                <a:latin typeface="Simplified Arabic" pitchFamily="18" charset="-78"/>
                <a:cs typeface="AL-Mohanad Bold" pitchFamily="2" charset="-78"/>
              </a:rPr>
              <a:t>هي الوحدة الأساسية التي يتكون منها كل تنظيم، وهي عبارة عن منصب أو عمل معين يتضمن واجبات ومسئوليات محددة.</a:t>
            </a:r>
            <a:endParaRPr lang="en-US" sz="3200" dirty="0" smtClean="0">
              <a:latin typeface="Simplified Arabic" pitchFamily="18" charset="-78"/>
              <a:cs typeface="AL-Mohanad Bold" pitchFamily="2" charset="-78"/>
            </a:endParaRPr>
          </a:p>
          <a:p>
            <a:pPr algn="just" rtl="1"/>
            <a:r>
              <a:rPr lang="ar-SA" sz="3200" b="1" dirty="0" smtClean="0">
                <a:latin typeface="Simplified Arabic" pitchFamily="18" charset="-78"/>
                <a:cs typeface="AL-Mohanad Bold" pitchFamily="2" charset="-78"/>
              </a:rPr>
              <a:t>أما الموظف : </a:t>
            </a:r>
            <a:r>
              <a:rPr lang="ar-SA" sz="3200" dirty="0" smtClean="0">
                <a:latin typeface="Simplified Arabic" pitchFamily="18" charset="-78"/>
                <a:cs typeface="AL-Mohanad Bold" pitchFamily="2" charset="-78"/>
              </a:rPr>
              <a:t>فهو الشخص الذي يشغل الوظيفة بحقوقها وواجباتها ويمارس الموظف سلطات وظيفية طالما بقي شاغلاً لها، ويفقدها ويصبح مواطناً عادياً إذا ترك وظيفته.</a:t>
            </a:r>
            <a:endParaRPr lang="en-US" sz="3200" dirty="0" smtClean="0">
              <a:latin typeface="Simplified Arabic" pitchFamily="18" charset="-78"/>
              <a:cs typeface="AL-Mohanad Bold"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457200"/>
            <a:ext cx="6229350" cy="719138"/>
            <a:chOff x="0" y="0"/>
            <a:chExt cx="6228000" cy="719137"/>
          </a:xfrm>
        </p:grpSpPr>
        <p:sp>
          <p:nvSpPr>
            <p:cNvPr id="3"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4"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5"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مبدأ وحدة الرئاسة</a:t>
            </a:r>
            <a:endParaRPr lang="zh-CN" altLang="en-US" sz="3000" b="1" dirty="0">
              <a:latin typeface="Traditional Arabic" pitchFamily="18" charset="-78"/>
              <a:ea typeface="Microsoft YaHei" pitchFamily="34" charset="-122"/>
              <a:cs typeface="Traditional Arabic" pitchFamily="18" charset="-78"/>
            </a:endParaRPr>
          </a:p>
        </p:txBody>
      </p:sp>
      <p:sp>
        <p:nvSpPr>
          <p:cNvPr id="6" name="مستطيل 5"/>
          <p:cNvSpPr/>
          <p:nvPr/>
        </p:nvSpPr>
        <p:spPr>
          <a:xfrm>
            <a:off x="285720" y="1357298"/>
            <a:ext cx="8701118" cy="4524315"/>
          </a:xfrm>
          <a:prstGeom prst="rect">
            <a:avLst/>
          </a:prstGeom>
        </p:spPr>
        <p:txBody>
          <a:bodyPr wrap="square">
            <a:spAutoFit/>
          </a:bodyPr>
          <a:lstStyle/>
          <a:p>
            <a:pPr algn="just" rtl="1"/>
            <a:r>
              <a:rPr lang="ar-SA" sz="3200" dirty="0" smtClean="0">
                <a:latin typeface="Simplified Arabic" pitchFamily="18" charset="-78"/>
                <a:cs typeface="AL-Mohanad Bold" pitchFamily="2" charset="-78"/>
              </a:rPr>
              <a:t>يجب أن يكون للموظف رئيس واحد، يستلم منه الأوامر، والتعليمات والتوجيهات، ويكون مسئولاً عن أعماله أمامه. ويقصد بهذا المبدأ أن لا يكون الموظف مسئولاً أمام أكثر من رئيس، وأن تنحصر سلطة الأمر في كل مستوى من المستويات الإدارية في رئيس واحد، يكون مسئولاً عن توجيه العمل بالنسبة إلى من يعملون تحت رئاسته، وهذا من شأنه أن يساعد في تحديد المسئولية، ويضمن التنسيق، ويوحد الجهود. وإن عدم احترام مبدأ وحدة الرئاسة يؤدي إلى الإخلال بالنظام والفوضى، وإلى إرباك الموظفين، وإلى الاحتكاك بين الرؤساء والمرؤوسين.</a:t>
            </a:r>
            <a:endParaRPr lang="en-US" sz="3200" dirty="0" smtClean="0">
              <a:latin typeface="Simplified Arabic" pitchFamily="18" charset="-78"/>
              <a:cs typeface="AL-Mohanad Bold" pitchFamily="2"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457200"/>
            <a:ext cx="6229350" cy="719138"/>
            <a:chOff x="0" y="0"/>
            <a:chExt cx="6228000" cy="719137"/>
          </a:xfrm>
        </p:grpSpPr>
        <p:sp>
          <p:nvSpPr>
            <p:cNvPr id="3"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4"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5"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مبدأ تكافؤ السلطة والمسئولية</a:t>
            </a:r>
            <a:endParaRPr lang="zh-CN" altLang="en-US" sz="3000" b="1" dirty="0">
              <a:latin typeface="Traditional Arabic" pitchFamily="18" charset="-78"/>
              <a:ea typeface="Microsoft YaHei" pitchFamily="34" charset="-122"/>
              <a:cs typeface="Traditional Arabic" pitchFamily="18" charset="-78"/>
            </a:endParaRPr>
          </a:p>
        </p:txBody>
      </p:sp>
      <p:sp>
        <p:nvSpPr>
          <p:cNvPr id="6" name="مستطيل 5"/>
          <p:cNvSpPr/>
          <p:nvPr/>
        </p:nvSpPr>
        <p:spPr>
          <a:xfrm>
            <a:off x="285720" y="1746958"/>
            <a:ext cx="8701118" cy="3539430"/>
          </a:xfrm>
          <a:prstGeom prst="rect">
            <a:avLst/>
          </a:prstGeom>
        </p:spPr>
        <p:txBody>
          <a:bodyPr wrap="square">
            <a:spAutoFit/>
          </a:bodyPr>
          <a:lstStyle/>
          <a:p>
            <a:pPr algn="just" rtl="1"/>
            <a:r>
              <a:rPr lang="ar-SA" sz="3200" dirty="0" smtClean="0">
                <a:latin typeface="Simplified Arabic" pitchFamily="18" charset="-78"/>
                <a:cs typeface="AL-Mohanad Bold" pitchFamily="2" charset="-78"/>
              </a:rPr>
              <a:t>يقصد بالسلطة الصلاحيات المخولة (للرئيس الإداري أو الموظف) وتتضمن حق إعطاء الأوامر والتوجيهات للمرؤوسين، والطاعة والامتثال منهم. كما تعني حق اتخاذ القرارات ضمن حدود معينة، والتنفيذ من جانب المرؤوسين.</a:t>
            </a:r>
            <a:endParaRPr lang="en-US" sz="3200" dirty="0" smtClean="0">
              <a:latin typeface="Simplified Arabic" pitchFamily="18" charset="-78"/>
              <a:cs typeface="AL-Mohanad Bold" pitchFamily="2" charset="-78"/>
            </a:endParaRPr>
          </a:p>
          <a:p>
            <a:pPr algn="just" rtl="1"/>
            <a:r>
              <a:rPr lang="ar-SA" sz="3200" dirty="0" smtClean="0">
                <a:latin typeface="Simplified Arabic" pitchFamily="18" charset="-78"/>
                <a:cs typeface="AL-Mohanad Bold" pitchFamily="2" charset="-78"/>
              </a:rPr>
              <a:t>أما المسئولية فهي محاسبة الآخرين عن أداء الواجبات وتتضمن المسئولية الالتزام من قبل الموظف بالقيام بواجبات الوظيفة، وتحقيق أهدافها، والمحاسبة عن نتائج عمله.</a:t>
            </a:r>
            <a:endParaRPr lang="en-US" sz="3200" dirty="0" smtClean="0">
              <a:latin typeface="Simplified Arabic" pitchFamily="18" charset="-78"/>
              <a:cs typeface="AL-Mohanad Bold"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2"/>
          <p:cNvGrpSpPr>
            <a:grpSpLocks/>
          </p:cNvGrpSpPr>
          <p:nvPr/>
        </p:nvGrpSpPr>
        <p:grpSpPr bwMode="auto">
          <a:xfrm>
            <a:off x="1676400" y="457200"/>
            <a:ext cx="6229350" cy="719138"/>
            <a:chOff x="0" y="0"/>
            <a:chExt cx="6228000" cy="719137"/>
          </a:xfrm>
        </p:grpSpPr>
        <p:sp>
          <p:nvSpPr>
            <p:cNvPr id="6"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7"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8"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 يتبع مبدأ تكافؤ السلطة والمسئولية</a:t>
            </a:r>
            <a:endParaRPr lang="zh-CN" altLang="en-US" sz="3000" b="1" dirty="0">
              <a:latin typeface="Traditional Arabic" pitchFamily="18" charset="-78"/>
              <a:ea typeface="Microsoft YaHei" pitchFamily="34" charset="-122"/>
              <a:cs typeface="Traditional Arabic" pitchFamily="18" charset="-78"/>
            </a:endParaRPr>
          </a:p>
        </p:txBody>
      </p:sp>
      <p:sp>
        <p:nvSpPr>
          <p:cNvPr id="11" name="Content Placeholder 1"/>
          <p:cNvSpPr txBox="1">
            <a:spLocks/>
          </p:cNvSpPr>
          <p:nvPr/>
        </p:nvSpPr>
        <p:spPr>
          <a:xfrm>
            <a:off x="457200" y="1357298"/>
            <a:ext cx="8229600" cy="5072098"/>
          </a:xfrm>
          <a:prstGeom prst="rect">
            <a:avLst/>
          </a:prstGeom>
        </p:spPr>
        <p:txBody>
          <a:bodyPr/>
          <a:lstStyle/>
          <a:p>
            <a:pPr marL="365760" marR="0" lvl="0" indent="-256032" algn="just" defTabSz="914400" rtl="1" eaLnBrk="1" fontAlgn="auto" latinLnBrk="0" hangingPunct="1">
              <a:lnSpc>
                <a:spcPct val="150000"/>
              </a:lnSpc>
              <a:spcBef>
                <a:spcPts val="400"/>
              </a:spcBef>
              <a:spcAft>
                <a:spcPts val="0"/>
              </a:spcAft>
              <a:buClr>
                <a:schemeClr val="accent1"/>
              </a:buClr>
              <a:buSzPct val="68000"/>
              <a:tabLst/>
              <a:defRPr/>
            </a:pPr>
            <a:r>
              <a:rPr kumimoji="0" lang="ar-SA" sz="3000" b="0" i="0" u="none" strike="noStrike" kern="1200" cap="none" spc="0" normalizeH="0" baseline="0" noProof="0" dirty="0" smtClean="0">
                <a:ln>
                  <a:noFill/>
                </a:ln>
                <a:solidFill>
                  <a:schemeClr val="tx1"/>
                </a:solidFill>
                <a:effectLst/>
                <a:uLnTx/>
                <a:uFillTx/>
                <a:latin typeface="Simplified Arabic" pitchFamily="18" charset="-78"/>
                <a:cs typeface="AL-Mohanad Bold" pitchFamily="2" charset="-78"/>
              </a:rPr>
              <a:t>-يشير هذا المبدأ (مبدأ تكافؤ المسئولية مع السلطة) على وجوب تساوي المسئولية مع السلطة المفوضة للوظيفة، وعلى أن يكون هناك توازن بين السلطة والمسئولية، حتى يستطيع الموظف القيام بعمله بكفاية وفعالية.</a:t>
            </a:r>
            <a:endParaRPr kumimoji="0" lang="ar-JO" sz="3000" b="0" i="0" u="none" strike="noStrike" kern="1200" cap="none" spc="0" normalizeH="0" baseline="0" noProof="0" dirty="0" smtClean="0">
              <a:ln>
                <a:noFill/>
              </a:ln>
              <a:solidFill>
                <a:schemeClr val="tx1"/>
              </a:solidFill>
              <a:effectLst/>
              <a:uLnTx/>
              <a:uFillTx/>
              <a:latin typeface="Simplified Arabic" pitchFamily="18" charset="-78"/>
              <a:cs typeface="AL-Mohanad Bold" pitchFamily="2" charset="-78"/>
            </a:endParaRPr>
          </a:p>
          <a:p>
            <a:pPr marL="365760" marR="0" lvl="0" indent="-256032" algn="just" defTabSz="914400" rtl="1" eaLnBrk="1" fontAlgn="auto" latinLnBrk="0" hangingPunct="1">
              <a:lnSpc>
                <a:spcPct val="150000"/>
              </a:lnSpc>
              <a:spcBef>
                <a:spcPts val="400"/>
              </a:spcBef>
              <a:spcAft>
                <a:spcPts val="0"/>
              </a:spcAft>
              <a:buClr>
                <a:schemeClr val="accent1"/>
              </a:buClr>
              <a:buSzPct val="68000"/>
              <a:tabLst/>
              <a:defRPr/>
            </a:pPr>
            <a:r>
              <a:rPr kumimoji="0" lang="ar-SA" sz="3000" b="0" i="0" u="none" strike="noStrike" kern="1200" cap="none" spc="0" normalizeH="0" baseline="0" noProof="0" dirty="0" smtClean="0">
                <a:ln>
                  <a:noFill/>
                </a:ln>
                <a:solidFill>
                  <a:schemeClr val="tx1"/>
                </a:solidFill>
                <a:effectLst/>
                <a:uLnTx/>
                <a:uFillTx/>
                <a:latin typeface="Simplified Arabic" pitchFamily="18" charset="-78"/>
                <a:cs typeface="AL-Mohanad Bold" pitchFamily="2" charset="-78"/>
              </a:rPr>
              <a:t>-فالمسئولية عن عمل معين يلزم أن تقابلها السلطة الكافية لإنجاز ذلك العمل وتفويض الاختصاص يجب أن يقرن بتفويض السلطة المناسبة لممارسة العمل.</a:t>
            </a:r>
            <a:endParaRPr kumimoji="0" lang="en-US" sz="3000" b="0" i="0" u="none" strike="noStrike" kern="1200" cap="none" spc="0" normalizeH="0" baseline="0" noProof="0" dirty="0" smtClean="0">
              <a:ln>
                <a:noFill/>
              </a:ln>
              <a:solidFill>
                <a:schemeClr val="tx1"/>
              </a:solidFill>
              <a:effectLst/>
              <a:uLnTx/>
              <a:uFillTx/>
              <a:latin typeface="Simplified Arabic" pitchFamily="18" charset="-78"/>
              <a:cs typeface="AL-Mohanad Bold" pitchFamily="2" charset="-78"/>
            </a:endParaRPr>
          </a:p>
          <a:p>
            <a:pPr marL="365760" marR="0" lvl="0" indent="-256032" algn="just" defTabSz="914400" rtl="0" eaLnBrk="1" fontAlgn="auto" latinLnBrk="0" hangingPunct="1">
              <a:lnSpc>
                <a:spcPct val="150000"/>
              </a:lnSpc>
              <a:spcBef>
                <a:spcPts val="400"/>
              </a:spcBef>
              <a:spcAft>
                <a:spcPts val="0"/>
              </a:spcAft>
              <a:buClr>
                <a:schemeClr val="accent1"/>
              </a:buClr>
              <a:buSzPct val="68000"/>
              <a:buFont typeface="Wingdings 3" pitchFamily="18" charset="2"/>
              <a:buNone/>
              <a:tabLst/>
              <a:defRPr/>
            </a:pPr>
            <a:endParaRPr kumimoji="0" lang="en-US" sz="3000" b="0" i="0" u="none" strike="noStrike" kern="1200" cap="none" spc="0" normalizeH="0" baseline="0" noProof="0" dirty="0" smtClean="0">
              <a:ln>
                <a:noFill/>
              </a:ln>
              <a:solidFill>
                <a:schemeClr val="tx1"/>
              </a:solidFill>
              <a:effectLst/>
              <a:uLnTx/>
              <a:uFillTx/>
              <a:latin typeface="Simplified Arabic" pitchFamily="18" charset="-78"/>
              <a:cs typeface="AL-Mohanad Bold"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7162800" y="2057400"/>
            <a:ext cx="762000" cy="665163"/>
            <a:chOff x="0" y="0"/>
            <a:chExt cx="1549" cy="1351"/>
          </a:xfrm>
        </p:grpSpPr>
        <p:sp>
          <p:nvSpPr>
            <p:cNvPr id="3" name="AutoShape 4"/>
            <p:cNvSpPr>
              <a:spLocks noChangeArrowheads="1"/>
            </p:cNvSpPr>
            <p:nvPr/>
          </p:nvSpPr>
          <p:spPr bwMode="auto">
            <a:xfrm>
              <a:off x="13" y="23"/>
              <a:ext cx="1536" cy="1328"/>
            </a:xfrm>
            <a:prstGeom prst="hexagon">
              <a:avLst>
                <a:gd name="adj" fmla="val 28916"/>
                <a:gd name="vf" fmla="val 115470"/>
              </a:avLst>
            </a:prstGeom>
            <a:solidFill>
              <a:srgbClr val="808080"/>
            </a:solidFill>
            <a:ln w="9525">
              <a:noFill/>
              <a:miter lim="800000"/>
              <a:headEnd/>
              <a:tailEnd/>
            </a:ln>
            <a:effectLst/>
          </p:spPr>
          <p:txBody>
            <a:bodyPr wrap="none" anchor="ctr"/>
            <a:lstStyle/>
            <a:p>
              <a:endParaRPr lang="ar-SA"/>
            </a:p>
          </p:txBody>
        </p:sp>
        <p:sp>
          <p:nvSpPr>
            <p:cNvPr id="4" name="AutoShape 5"/>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p:spPr>
          <p:txBody>
            <a:bodyPr wrap="none" anchor="ctr"/>
            <a:lstStyle/>
            <a:p>
              <a:endParaRPr lang="ar-SA"/>
            </a:p>
          </p:txBody>
        </p:sp>
        <p:sp>
          <p:nvSpPr>
            <p:cNvPr id="5" name="AutoShape 6"/>
            <p:cNvSpPr>
              <a:spLocks noChangeArrowheads="1"/>
            </p:cNvSpPr>
            <p:nvPr/>
          </p:nvSpPr>
          <p:spPr bwMode="auto">
            <a:xfrm>
              <a:off x="90" y="80"/>
              <a:ext cx="1350" cy="1168"/>
            </a:xfrm>
            <a:prstGeom prst="hexagon">
              <a:avLst>
                <a:gd name="adj" fmla="val 28896"/>
                <a:gd name="vf" fmla="val 115470"/>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endParaRPr lang="ar-SA"/>
            </a:p>
          </p:txBody>
        </p:sp>
      </p:grpSp>
      <p:sp>
        <p:nvSpPr>
          <p:cNvPr id="6" name="Line 7"/>
          <p:cNvSpPr>
            <a:spLocks noChangeShapeType="1"/>
          </p:cNvSpPr>
          <p:nvPr/>
        </p:nvSpPr>
        <p:spPr bwMode="auto">
          <a:xfrm>
            <a:off x="1524000" y="2667000"/>
            <a:ext cx="5638800" cy="0"/>
          </a:xfrm>
          <a:prstGeom prst="line">
            <a:avLst/>
          </a:prstGeom>
          <a:noFill/>
          <a:ln w="25400" cmpd="sng">
            <a:solidFill>
              <a:schemeClr val="bg2"/>
            </a:solidFill>
            <a:prstDash val="sysDot"/>
            <a:round/>
            <a:headEnd/>
            <a:tailEnd type="oval" w="med" len="med"/>
          </a:ln>
          <a:effectLst/>
        </p:spPr>
        <p:txBody>
          <a:bodyPr wrap="none" anchor="ctr"/>
          <a:lstStyle/>
          <a:p>
            <a:endParaRPr lang="ar-SA"/>
          </a:p>
        </p:txBody>
      </p:sp>
      <p:sp>
        <p:nvSpPr>
          <p:cNvPr id="7" name="Text Box 8"/>
          <p:cNvSpPr txBox="1">
            <a:spLocks noChangeArrowheads="1"/>
          </p:cNvSpPr>
          <p:nvPr/>
        </p:nvSpPr>
        <p:spPr bwMode="auto">
          <a:xfrm>
            <a:off x="1219200" y="2057400"/>
            <a:ext cx="5679875" cy="553998"/>
          </a:xfrm>
          <a:prstGeom prst="rect">
            <a:avLst/>
          </a:prstGeom>
          <a:noFill/>
          <a:ln w="9525">
            <a:noFill/>
            <a:miter lim="800000"/>
            <a:headEnd/>
            <a:tailEnd/>
          </a:ln>
          <a:effectLst/>
        </p:spPr>
        <p:txBody>
          <a:bodyPr wrap="square">
            <a:spAutoFit/>
          </a:bodyPr>
          <a:lstStyle/>
          <a:p>
            <a:pPr algn="r" eaLnBrk="0" hangingPunct="0"/>
            <a:r>
              <a:rPr lang="ar-SA" sz="3000" b="1" dirty="0" smtClean="0">
                <a:latin typeface="Traditional Arabic" pitchFamily="18" charset="-78"/>
                <a:cs typeface="Traditional Arabic" pitchFamily="18" charset="-78"/>
              </a:rPr>
              <a:t>نبذة عن المقرر</a:t>
            </a:r>
            <a:endParaRPr lang="en-US" sz="3000" b="1" dirty="0">
              <a:latin typeface="Traditional Arabic" pitchFamily="18" charset="-78"/>
              <a:cs typeface="Traditional Arabic" pitchFamily="18" charset="-78"/>
            </a:endParaRPr>
          </a:p>
        </p:txBody>
      </p:sp>
      <p:sp>
        <p:nvSpPr>
          <p:cNvPr id="8" name="Text Box 9"/>
          <p:cNvSpPr txBox="1">
            <a:spLocks noChangeArrowheads="1"/>
          </p:cNvSpPr>
          <p:nvPr/>
        </p:nvSpPr>
        <p:spPr bwMode="auto">
          <a:xfrm>
            <a:off x="7359650" y="2155825"/>
            <a:ext cx="354013" cy="457200"/>
          </a:xfrm>
          <a:prstGeom prst="rect">
            <a:avLst/>
          </a:prstGeom>
          <a:noFill/>
          <a:ln w="9525">
            <a:noFill/>
            <a:miter lim="800000"/>
            <a:headEnd/>
            <a:tailEnd/>
          </a:ln>
          <a:effectLst/>
        </p:spPr>
        <p:txBody>
          <a:bodyPr wrap="none">
            <a:spAutoFit/>
          </a:bodyPr>
          <a:lstStyle/>
          <a:p>
            <a:pPr algn="ctr" eaLnBrk="0" hangingPunct="0"/>
            <a:r>
              <a:rPr lang="en-US" sz="2400" b="1">
                <a:solidFill>
                  <a:schemeClr val="bg1"/>
                </a:solidFill>
                <a:latin typeface="Arial" pitchFamily="34" charset="0"/>
              </a:rPr>
              <a:t>1</a:t>
            </a:r>
          </a:p>
        </p:txBody>
      </p:sp>
      <p:grpSp>
        <p:nvGrpSpPr>
          <p:cNvPr id="9" name="Group 10"/>
          <p:cNvGrpSpPr>
            <a:grpSpLocks/>
          </p:cNvGrpSpPr>
          <p:nvPr/>
        </p:nvGrpSpPr>
        <p:grpSpPr bwMode="auto">
          <a:xfrm>
            <a:off x="7162800" y="2971800"/>
            <a:ext cx="762000" cy="665163"/>
            <a:chOff x="0" y="0"/>
            <a:chExt cx="1549" cy="1351"/>
          </a:xfrm>
        </p:grpSpPr>
        <p:sp>
          <p:nvSpPr>
            <p:cNvPr id="10" name="AutoShape 11"/>
            <p:cNvSpPr>
              <a:spLocks noChangeArrowheads="1"/>
            </p:cNvSpPr>
            <p:nvPr/>
          </p:nvSpPr>
          <p:spPr bwMode="auto">
            <a:xfrm>
              <a:off x="13" y="23"/>
              <a:ext cx="1536" cy="1328"/>
            </a:xfrm>
            <a:prstGeom prst="hexagon">
              <a:avLst>
                <a:gd name="adj" fmla="val 28916"/>
                <a:gd name="vf" fmla="val 115470"/>
              </a:avLst>
            </a:prstGeom>
            <a:solidFill>
              <a:srgbClr val="808080"/>
            </a:solidFill>
            <a:ln w="9525">
              <a:noFill/>
              <a:miter lim="800000"/>
              <a:headEnd/>
              <a:tailEnd/>
            </a:ln>
            <a:effectLst/>
          </p:spPr>
          <p:txBody>
            <a:bodyPr wrap="none" anchor="ctr"/>
            <a:lstStyle/>
            <a:p>
              <a:endParaRPr lang="ar-SA"/>
            </a:p>
          </p:txBody>
        </p:sp>
        <p:sp>
          <p:nvSpPr>
            <p:cNvPr id="11" name="AutoShape 12"/>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p:spPr>
          <p:txBody>
            <a:bodyPr wrap="none" anchor="ctr"/>
            <a:lstStyle/>
            <a:p>
              <a:endParaRPr lang="ar-SA"/>
            </a:p>
          </p:txBody>
        </p:sp>
        <p:sp>
          <p:nvSpPr>
            <p:cNvPr id="12" name="AutoShape 13"/>
            <p:cNvSpPr>
              <a:spLocks noChangeArrowheads="1"/>
            </p:cNvSpPr>
            <p:nvPr/>
          </p:nvSpPr>
          <p:spPr bwMode="auto">
            <a:xfrm>
              <a:off x="90" y="80"/>
              <a:ext cx="1350" cy="1168"/>
            </a:xfrm>
            <a:prstGeom prst="hexagon">
              <a:avLst>
                <a:gd name="adj" fmla="val 28896"/>
                <a:gd name="vf" fmla="val 115470"/>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endParaRPr lang="ar-SA"/>
            </a:p>
          </p:txBody>
        </p:sp>
      </p:grpSp>
      <p:sp>
        <p:nvSpPr>
          <p:cNvPr id="13" name="Line 14"/>
          <p:cNvSpPr>
            <a:spLocks noChangeShapeType="1"/>
          </p:cNvSpPr>
          <p:nvPr/>
        </p:nvSpPr>
        <p:spPr bwMode="auto">
          <a:xfrm>
            <a:off x="1524000" y="3581400"/>
            <a:ext cx="5638800" cy="0"/>
          </a:xfrm>
          <a:prstGeom prst="line">
            <a:avLst/>
          </a:prstGeom>
          <a:noFill/>
          <a:ln w="25400" cmpd="sng">
            <a:solidFill>
              <a:schemeClr val="bg2"/>
            </a:solidFill>
            <a:prstDash val="sysDot"/>
            <a:round/>
            <a:headEnd/>
            <a:tailEnd type="oval" w="med" len="med"/>
          </a:ln>
          <a:effectLst/>
        </p:spPr>
        <p:txBody>
          <a:bodyPr wrap="none" anchor="ctr"/>
          <a:lstStyle/>
          <a:p>
            <a:endParaRPr lang="ar-SA"/>
          </a:p>
        </p:txBody>
      </p:sp>
      <p:sp>
        <p:nvSpPr>
          <p:cNvPr id="14" name="Text Box 15"/>
          <p:cNvSpPr txBox="1">
            <a:spLocks noChangeArrowheads="1"/>
          </p:cNvSpPr>
          <p:nvPr/>
        </p:nvSpPr>
        <p:spPr bwMode="auto">
          <a:xfrm>
            <a:off x="2057400" y="3048000"/>
            <a:ext cx="4800600" cy="553998"/>
          </a:xfrm>
          <a:prstGeom prst="rect">
            <a:avLst/>
          </a:prstGeom>
          <a:noFill/>
          <a:ln w="9525">
            <a:noFill/>
            <a:miter lim="800000"/>
            <a:headEnd/>
            <a:tailEnd/>
          </a:ln>
          <a:effectLst/>
        </p:spPr>
        <p:txBody>
          <a:bodyPr wrap="square">
            <a:spAutoFit/>
          </a:bodyPr>
          <a:lstStyle/>
          <a:p>
            <a:pPr algn="r" eaLnBrk="0" hangingPunct="0"/>
            <a:r>
              <a:rPr lang="ar-SA" sz="3000" b="1" dirty="0" smtClean="0">
                <a:latin typeface="Traditional Arabic" pitchFamily="18" charset="-78"/>
                <a:cs typeface="Traditional Arabic" pitchFamily="18" charset="-78"/>
              </a:rPr>
              <a:t>الكتاب المقرر</a:t>
            </a:r>
            <a:endParaRPr lang="en-US" sz="3000" b="1" dirty="0">
              <a:latin typeface="Traditional Arabic" pitchFamily="18" charset="-78"/>
              <a:cs typeface="Traditional Arabic" pitchFamily="18" charset="-78"/>
            </a:endParaRPr>
          </a:p>
        </p:txBody>
      </p:sp>
      <p:sp>
        <p:nvSpPr>
          <p:cNvPr id="15" name="Text Box 16"/>
          <p:cNvSpPr txBox="1">
            <a:spLocks noChangeArrowheads="1"/>
          </p:cNvSpPr>
          <p:nvPr/>
        </p:nvSpPr>
        <p:spPr bwMode="auto">
          <a:xfrm>
            <a:off x="7359650" y="3070225"/>
            <a:ext cx="354013" cy="457200"/>
          </a:xfrm>
          <a:prstGeom prst="rect">
            <a:avLst/>
          </a:prstGeom>
          <a:noFill/>
          <a:ln w="9525">
            <a:noFill/>
            <a:miter lim="800000"/>
            <a:headEnd/>
            <a:tailEnd/>
          </a:ln>
          <a:effectLst/>
        </p:spPr>
        <p:txBody>
          <a:bodyPr wrap="none">
            <a:spAutoFit/>
          </a:bodyPr>
          <a:lstStyle/>
          <a:p>
            <a:pPr algn="ctr" eaLnBrk="0" hangingPunct="0"/>
            <a:r>
              <a:rPr lang="en-US" sz="2400" b="1">
                <a:solidFill>
                  <a:schemeClr val="bg1"/>
                </a:solidFill>
                <a:latin typeface="Arial" pitchFamily="34" charset="0"/>
              </a:rPr>
              <a:t>2</a:t>
            </a:r>
          </a:p>
        </p:txBody>
      </p:sp>
      <p:grpSp>
        <p:nvGrpSpPr>
          <p:cNvPr id="16" name="Group 17"/>
          <p:cNvGrpSpPr>
            <a:grpSpLocks/>
          </p:cNvGrpSpPr>
          <p:nvPr/>
        </p:nvGrpSpPr>
        <p:grpSpPr bwMode="auto">
          <a:xfrm>
            <a:off x="7162800" y="3863975"/>
            <a:ext cx="762000" cy="665163"/>
            <a:chOff x="0" y="0"/>
            <a:chExt cx="1549" cy="1351"/>
          </a:xfrm>
        </p:grpSpPr>
        <p:sp>
          <p:nvSpPr>
            <p:cNvPr id="17" name="AutoShape 18"/>
            <p:cNvSpPr>
              <a:spLocks noChangeArrowheads="1"/>
            </p:cNvSpPr>
            <p:nvPr/>
          </p:nvSpPr>
          <p:spPr bwMode="auto">
            <a:xfrm>
              <a:off x="13" y="23"/>
              <a:ext cx="1536" cy="1328"/>
            </a:xfrm>
            <a:prstGeom prst="hexagon">
              <a:avLst>
                <a:gd name="adj" fmla="val 28916"/>
                <a:gd name="vf" fmla="val 115470"/>
              </a:avLst>
            </a:prstGeom>
            <a:solidFill>
              <a:srgbClr val="808080"/>
            </a:solidFill>
            <a:ln w="9525">
              <a:noFill/>
              <a:miter lim="800000"/>
              <a:headEnd/>
              <a:tailEnd/>
            </a:ln>
            <a:effectLst/>
          </p:spPr>
          <p:txBody>
            <a:bodyPr wrap="none" anchor="ctr"/>
            <a:lstStyle/>
            <a:p>
              <a:endParaRPr lang="ar-SA"/>
            </a:p>
          </p:txBody>
        </p:sp>
        <p:sp>
          <p:nvSpPr>
            <p:cNvPr id="18" name="AutoShape 19"/>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p:spPr>
          <p:txBody>
            <a:bodyPr wrap="none" anchor="ctr"/>
            <a:lstStyle/>
            <a:p>
              <a:endParaRPr lang="ar-SA"/>
            </a:p>
          </p:txBody>
        </p:sp>
        <p:sp>
          <p:nvSpPr>
            <p:cNvPr id="19" name="AutoShape 20"/>
            <p:cNvSpPr>
              <a:spLocks noChangeArrowheads="1"/>
            </p:cNvSpPr>
            <p:nvPr/>
          </p:nvSpPr>
          <p:spPr bwMode="auto">
            <a:xfrm>
              <a:off x="90" y="80"/>
              <a:ext cx="1350" cy="1168"/>
            </a:xfrm>
            <a:prstGeom prst="hexagon">
              <a:avLst>
                <a:gd name="adj" fmla="val 28896"/>
                <a:gd name="vf" fmla="val 115470"/>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endParaRPr lang="ar-SA"/>
            </a:p>
          </p:txBody>
        </p:sp>
      </p:grpSp>
      <p:sp>
        <p:nvSpPr>
          <p:cNvPr id="20" name="Line 21"/>
          <p:cNvSpPr>
            <a:spLocks noChangeShapeType="1"/>
          </p:cNvSpPr>
          <p:nvPr/>
        </p:nvSpPr>
        <p:spPr bwMode="auto">
          <a:xfrm flipV="1">
            <a:off x="1524000" y="4473574"/>
            <a:ext cx="5638800" cy="22225"/>
          </a:xfrm>
          <a:prstGeom prst="line">
            <a:avLst/>
          </a:prstGeom>
          <a:noFill/>
          <a:ln w="25400" cmpd="sng">
            <a:solidFill>
              <a:schemeClr val="bg2"/>
            </a:solidFill>
            <a:prstDash val="sysDot"/>
            <a:round/>
            <a:headEnd/>
            <a:tailEnd type="oval" w="med" len="med"/>
          </a:ln>
          <a:effectLst/>
        </p:spPr>
        <p:txBody>
          <a:bodyPr wrap="none" anchor="ctr"/>
          <a:lstStyle/>
          <a:p>
            <a:endParaRPr lang="ar-SA"/>
          </a:p>
        </p:txBody>
      </p:sp>
      <p:sp>
        <p:nvSpPr>
          <p:cNvPr id="21" name="Text Box 22"/>
          <p:cNvSpPr txBox="1">
            <a:spLocks noChangeArrowheads="1"/>
          </p:cNvSpPr>
          <p:nvPr/>
        </p:nvSpPr>
        <p:spPr bwMode="auto">
          <a:xfrm>
            <a:off x="1447800" y="3886200"/>
            <a:ext cx="5410200" cy="553998"/>
          </a:xfrm>
          <a:prstGeom prst="rect">
            <a:avLst/>
          </a:prstGeom>
          <a:noFill/>
          <a:ln w="9525">
            <a:noFill/>
            <a:miter lim="800000"/>
            <a:headEnd/>
            <a:tailEnd/>
          </a:ln>
          <a:effectLst/>
        </p:spPr>
        <p:txBody>
          <a:bodyPr wrap="square">
            <a:spAutoFit/>
          </a:bodyPr>
          <a:lstStyle/>
          <a:p>
            <a:pPr algn="r" eaLnBrk="0" hangingPunct="0"/>
            <a:r>
              <a:rPr lang="ar-SA" sz="3000" b="1" dirty="0" smtClean="0">
                <a:latin typeface="Traditional Arabic" pitchFamily="18" charset="-78"/>
                <a:cs typeface="Traditional Arabic" pitchFamily="18" charset="-78"/>
              </a:rPr>
              <a:t>الخطة الدراسية</a:t>
            </a:r>
            <a:endParaRPr lang="en-US" sz="3000" b="1" dirty="0">
              <a:latin typeface="Traditional Arabic" pitchFamily="18" charset="-78"/>
              <a:cs typeface="Traditional Arabic" pitchFamily="18" charset="-78"/>
            </a:endParaRPr>
          </a:p>
        </p:txBody>
      </p:sp>
      <p:sp>
        <p:nvSpPr>
          <p:cNvPr id="22" name="Text Box 23"/>
          <p:cNvSpPr txBox="1">
            <a:spLocks noChangeArrowheads="1"/>
          </p:cNvSpPr>
          <p:nvPr/>
        </p:nvSpPr>
        <p:spPr bwMode="auto">
          <a:xfrm>
            <a:off x="7359650" y="3962400"/>
            <a:ext cx="354013" cy="457200"/>
          </a:xfrm>
          <a:prstGeom prst="rect">
            <a:avLst/>
          </a:prstGeom>
          <a:noFill/>
          <a:ln w="9525">
            <a:noFill/>
            <a:miter lim="800000"/>
            <a:headEnd/>
            <a:tailEnd/>
          </a:ln>
          <a:effectLst/>
        </p:spPr>
        <p:txBody>
          <a:bodyPr wrap="none">
            <a:spAutoFit/>
          </a:bodyPr>
          <a:lstStyle/>
          <a:p>
            <a:pPr algn="ctr" eaLnBrk="0" hangingPunct="0"/>
            <a:r>
              <a:rPr lang="en-US" sz="2400" b="1" dirty="0">
                <a:solidFill>
                  <a:schemeClr val="bg1"/>
                </a:solidFill>
                <a:latin typeface="Arial" pitchFamily="34" charset="0"/>
              </a:rPr>
              <a:t>3</a:t>
            </a:r>
          </a:p>
        </p:txBody>
      </p:sp>
      <p:grpSp>
        <p:nvGrpSpPr>
          <p:cNvPr id="23" name="Group 24"/>
          <p:cNvGrpSpPr>
            <a:grpSpLocks/>
          </p:cNvGrpSpPr>
          <p:nvPr/>
        </p:nvGrpSpPr>
        <p:grpSpPr bwMode="auto">
          <a:xfrm>
            <a:off x="7162800" y="4778375"/>
            <a:ext cx="762000" cy="665163"/>
            <a:chOff x="0" y="0"/>
            <a:chExt cx="1549" cy="1351"/>
          </a:xfrm>
        </p:grpSpPr>
        <p:sp>
          <p:nvSpPr>
            <p:cNvPr id="24" name="AutoShape 25"/>
            <p:cNvSpPr>
              <a:spLocks noChangeArrowheads="1"/>
            </p:cNvSpPr>
            <p:nvPr/>
          </p:nvSpPr>
          <p:spPr bwMode="auto">
            <a:xfrm>
              <a:off x="13" y="23"/>
              <a:ext cx="1536" cy="1328"/>
            </a:xfrm>
            <a:prstGeom prst="hexagon">
              <a:avLst>
                <a:gd name="adj" fmla="val 28916"/>
                <a:gd name="vf" fmla="val 115470"/>
              </a:avLst>
            </a:prstGeom>
            <a:solidFill>
              <a:srgbClr val="808080"/>
            </a:solidFill>
            <a:ln w="9525">
              <a:noFill/>
              <a:miter lim="800000"/>
              <a:headEnd/>
              <a:tailEnd/>
            </a:ln>
            <a:effectLst/>
          </p:spPr>
          <p:txBody>
            <a:bodyPr wrap="none" anchor="ctr"/>
            <a:lstStyle/>
            <a:p>
              <a:endParaRPr lang="ar-SA"/>
            </a:p>
          </p:txBody>
        </p:sp>
        <p:sp>
          <p:nvSpPr>
            <p:cNvPr id="25" name="AutoShape 26"/>
            <p:cNvSpPr>
              <a:spLocks noChangeArrowheads="1"/>
            </p:cNvSpPr>
            <p:nvPr/>
          </p:nvSpPr>
          <p:spPr bwMode="auto">
            <a:xfrm>
              <a:off x="0" y="0"/>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cmpd="sng">
              <a:solidFill>
                <a:srgbClr val="C0C0C0"/>
              </a:solidFill>
              <a:miter lim="800000"/>
              <a:headEnd/>
              <a:tailEnd/>
            </a:ln>
            <a:effectLst/>
          </p:spPr>
          <p:txBody>
            <a:bodyPr wrap="none" anchor="ctr"/>
            <a:lstStyle/>
            <a:p>
              <a:endParaRPr lang="ar-SA"/>
            </a:p>
          </p:txBody>
        </p:sp>
        <p:sp>
          <p:nvSpPr>
            <p:cNvPr id="26" name="AutoShape 27"/>
            <p:cNvSpPr>
              <a:spLocks noChangeArrowheads="1"/>
            </p:cNvSpPr>
            <p:nvPr/>
          </p:nvSpPr>
          <p:spPr bwMode="auto">
            <a:xfrm>
              <a:off x="90" y="80"/>
              <a:ext cx="1350" cy="1168"/>
            </a:xfrm>
            <a:prstGeom prst="hexagon">
              <a:avLst>
                <a:gd name="adj" fmla="val 28896"/>
                <a:gd name="vf" fmla="val 115470"/>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endParaRPr lang="ar-SA"/>
            </a:p>
          </p:txBody>
        </p:sp>
      </p:grpSp>
      <p:sp>
        <p:nvSpPr>
          <p:cNvPr id="27" name="Line 28"/>
          <p:cNvSpPr>
            <a:spLocks noChangeShapeType="1"/>
          </p:cNvSpPr>
          <p:nvPr/>
        </p:nvSpPr>
        <p:spPr bwMode="auto">
          <a:xfrm>
            <a:off x="1524000" y="5334000"/>
            <a:ext cx="5638800" cy="53975"/>
          </a:xfrm>
          <a:prstGeom prst="line">
            <a:avLst/>
          </a:prstGeom>
          <a:noFill/>
          <a:ln w="25400" cmpd="sng">
            <a:solidFill>
              <a:schemeClr val="bg2"/>
            </a:solidFill>
            <a:prstDash val="sysDot"/>
            <a:round/>
            <a:headEnd/>
            <a:tailEnd type="oval" w="med" len="med"/>
          </a:ln>
          <a:effectLst/>
        </p:spPr>
        <p:txBody>
          <a:bodyPr wrap="none" anchor="ctr"/>
          <a:lstStyle/>
          <a:p>
            <a:endParaRPr lang="ar-SA"/>
          </a:p>
        </p:txBody>
      </p:sp>
      <p:sp>
        <p:nvSpPr>
          <p:cNvPr id="28" name="Text Box 29"/>
          <p:cNvSpPr txBox="1">
            <a:spLocks noChangeArrowheads="1"/>
          </p:cNvSpPr>
          <p:nvPr/>
        </p:nvSpPr>
        <p:spPr bwMode="auto">
          <a:xfrm>
            <a:off x="1447800" y="4854575"/>
            <a:ext cx="5410200" cy="553998"/>
          </a:xfrm>
          <a:prstGeom prst="rect">
            <a:avLst/>
          </a:prstGeom>
          <a:noFill/>
          <a:ln w="9525">
            <a:noFill/>
            <a:miter lim="800000"/>
            <a:headEnd/>
            <a:tailEnd/>
          </a:ln>
          <a:effectLst/>
        </p:spPr>
        <p:txBody>
          <a:bodyPr wrap="square">
            <a:spAutoFit/>
          </a:bodyPr>
          <a:lstStyle/>
          <a:p>
            <a:pPr algn="r" eaLnBrk="0" hangingPunct="0"/>
            <a:r>
              <a:rPr lang="ar-SA" sz="3000" b="1" dirty="0" smtClean="0">
                <a:latin typeface="Traditional Arabic" pitchFamily="18" charset="-78"/>
                <a:cs typeface="Traditional Arabic" pitchFamily="18" charset="-78"/>
              </a:rPr>
              <a:t>الوحدة الأولى: التنظيم الإداري: المفهوم والأهمية</a:t>
            </a:r>
            <a:endParaRPr lang="en-US" sz="3000" b="1" dirty="0">
              <a:latin typeface="Traditional Arabic" pitchFamily="18" charset="-78"/>
              <a:cs typeface="Traditional Arabic" pitchFamily="18" charset="-78"/>
            </a:endParaRPr>
          </a:p>
        </p:txBody>
      </p:sp>
      <p:sp>
        <p:nvSpPr>
          <p:cNvPr id="29" name="Text Box 30"/>
          <p:cNvSpPr txBox="1">
            <a:spLocks noChangeArrowheads="1"/>
          </p:cNvSpPr>
          <p:nvPr/>
        </p:nvSpPr>
        <p:spPr bwMode="auto">
          <a:xfrm>
            <a:off x="7359650" y="4876800"/>
            <a:ext cx="354013" cy="457200"/>
          </a:xfrm>
          <a:prstGeom prst="rect">
            <a:avLst/>
          </a:prstGeom>
          <a:noFill/>
          <a:ln w="9525">
            <a:noFill/>
            <a:miter lim="800000"/>
            <a:headEnd/>
            <a:tailEnd/>
          </a:ln>
          <a:effectLst/>
        </p:spPr>
        <p:txBody>
          <a:bodyPr wrap="none">
            <a:spAutoFit/>
          </a:bodyPr>
          <a:lstStyle/>
          <a:p>
            <a:pPr algn="ctr" eaLnBrk="0" hangingPunct="0"/>
            <a:r>
              <a:rPr lang="en-US" sz="2400" b="1" dirty="0">
                <a:solidFill>
                  <a:schemeClr val="bg1"/>
                </a:solidFill>
                <a:latin typeface="Arial" pitchFamily="34" charset="0"/>
              </a:rPr>
              <a:t>4</a:t>
            </a:r>
          </a:p>
        </p:txBody>
      </p:sp>
      <p:sp>
        <p:nvSpPr>
          <p:cNvPr id="30" name="Title 1"/>
          <p:cNvSpPr txBox="1">
            <a:spLocks/>
          </p:cNvSpPr>
          <p:nvPr/>
        </p:nvSpPr>
        <p:spPr>
          <a:xfrm>
            <a:off x="2514600" y="533400"/>
            <a:ext cx="3781722" cy="914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spcBef>
                <a:spcPts val="0"/>
              </a:spcBef>
            </a:pPr>
            <a:r>
              <a:rPr lang="ar-SA" sz="4000" b="1" dirty="0" smtClean="0">
                <a:solidFill>
                  <a:srgbClr val="0070C0"/>
                </a:solidFill>
                <a:latin typeface="Traditional Arabic" pitchFamily="18" charset="-78"/>
                <a:cs typeface="Traditional Arabic" pitchFamily="18" charset="-78"/>
              </a:rPr>
              <a:t>الموضوعات الرئيسة</a:t>
            </a:r>
            <a:endParaRPr lang="en-US" sz="4000" b="1" dirty="0" smtClean="0">
              <a:solidFill>
                <a:srgbClr val="0070C0"/>
              </a:solidFill>
              <a:latin typeface="Traditional Arabic" pitchFamily="18" charset="-78"/>
              <a:cs typeface="Traditional Arabic" pitchFamily="18" charset="-78"/>
            </a:endParaRPr>
          </a:p>
          <a:p>
            <a:pPr rtl="1">
              <a:spcBef>
                <a:spcPts val="0"/>
              </a:spcBef>
            </a:pPr>
            <a:endParaRPr lang="en-US" sz="4000" b="1" dirty="0">
              <a:effectLst>
                <a:outerShdw blurRad="50800" dist="50800" dir="5400000" algn="ctr" rotWithShape="0">
                  <a:schemeClr val="bg1"/>
                </a:outerShdw>
              </a:effectLst>
              <a:latin typeface="Traditional Arabic" pitchFamily="18" charset="-78"/>
              <a:cs typeface="Traditional Arabic" pitchFamily="18"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1676400" y="457200"/>
            <a:ext cx="6229350" cy="719138"/>
            <a:chOff x="0" y="0"/>
            <a:chExt cx="6228000" cy="719137"/>
          </a:xfrm>
        </p:grpSpPr>
        <p:sp>
          <p:nvSpPr>
            <p:cNvPr id="4"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5"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6"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 مبدأ نطاق الإشراف</a:t>
            </a:r>
            <a:endParaRPr lang="zh-CN" altLang="en-US" sz="3000" b="1" dirty="0">
              <a:latin typeface="Traditional Arabic" pitchFamily="18" charset="-78"/>
              <a:ea typeface="Microsoft YaHei" pitchFamily="34" charset="-122"/>
              <a:cs typeface="Traditional Arabic" pitchFamily="18" charset="-78"/>
            </a:endParaRPr>
          </a:p>
        </p:txBody>
      </p:sp>
      <p:sp>
        <p:nvSpPr>
          <p:cNvPr id="9" name="Content Placeholder 1"/>
          <p:cNvSpPr txBox="1">
            <a:spLocks/>
          </p:cNvSpPr>
          <p:nvPr/>
        </p:nvSpPr>
        <p:spPr>
          <a:xfrm>
            <a:off x="214282" y="1142984"/>
            <a:ext cx="8786874" cy="5500726"/>
          </a:xfrm>
          <a:prstGeom prst="rect">
            <a:avLst/>
          </a:prstGeom>
        </p:spPr>
        <p:txBody>
          <a:bodyPr/>
          <a:lstStyle/>
          <a:p>
            <a:pPr marL="365760" marR="0" lvl="0" indent="-256032" algn="just" defTabSz="914400" rtl="1" eaLnBrk="1" fontAlgn="auto" latinLnBrk="0" hangingPunct="1">
              <a:lnSpc>
                <a:spcPct val="100000"/>
              </a:lnSpc>
              <a:spcBef>
                <a:spcPts val="400"/>
              </a:spcBef>
              <a:spcAft>
                <a:spcPts val="0"/>
              </a:spcAft>
              <a:buClr>
                <a:schemeClr val="accent1"/>
              </a:buClr>
              <a:buSzPct val="68000"/>
              <a:buFont typeface="Wingdings 3" pitchFamily="18" charset="2"/>
              <a:buNone/>
              <a:tabLst/>
              <a:defRPr/>
            </a:pPr>
            <a:endParaRPr kumimoji="0" lang="ar-SA" sz="3000" b="0" i="0" u="none" strike="noStrike" kern="1200" cap="none" spc="0" normalizeH="0" baseline="0" noProof="0" dirty="0" smtClean="0">
              <a:ln>
                <a:noFill/>
              </a:ln>
              <a:solidFill>
                <a:schemeClr val="tx1"/>
              </a:solidFill>
              <a:effectLst/>
              <a:uLnTx/>
              <a:uFillTx/>
              <a:latin typeface="Simplified Arabic" pitchFamily="18" charset="-78"/>
              <a:cs typeface="AL-Mohanad Bold" pitchFamily="2" charset="-78"/>
            </a:endParaRPr>
          </a:p>
          <a:p>
            <a:pPr marL="365760" marR="0" lvl="0" indent="-256032" algn="just" defTabSz="914400" rtl="1" eaLnBrk="1" fontAlgn="auto" latinLnBrk="0" hangingPunct="1">
              <a:lnSpc>
                <a:spcPct val="150000"/>
              </a:lnSpc>
              <a:spcBef>
                <a:spcPts val="400"/>
              </a:spcBef>
              <a:spcAft>
                <a:spcPts val="0"/>
              </a:spcAft>
              <a:buClr>
                <a:schemeClr val="accent1"/>
              </a:buClr>
              <a:buSzPct val="68000"/>
              <a:buFont typeface="Wingdings 3" pitchFamily="18" charset="2"/>
              <a:buNone/>
              <a:tabLst/>
              <a:defRPr/>
            </a:pPr>
            <a:r>
              <a:rPr lang="ar-SA" sz="3000" dirty="0" smtClean="0">
                <a:latin typeface="Simplified Arabic" pitchFamily="18" charset="-78"/>
                <a:cs typeface="AL-Mohanad Bold" pitchFamily="2" charset="-78"/>
              </a:rPr>
              <a:t>    </a:t>
            </a:r>
            <a:r>
              <a:rPr kumimoji="0" lang="ar-SA" sz="3000" b="0" i="0" u="none" strike="noStrike" kern="1200" cap="none" spc="0" normalizeH="0" baseline="0" noProof="0" dirty="0" smtClean="0">
                <a:ln>
                  <a:noFill/>
                </a:ln>
                <a:solidFill>
                  <a:schemeClr val="tx1"/>
                </a:solidFill>
                <a:effectLst/>
                <a:uLnTx/>
                <a:uFillTx/>
                <a:latin typeface="Simplified Arabic" pitchFamily="18" charset="-78"/>
                <a:cs typeface="AL-Mohanad Bold" pitchFamily="2" charset="-78"/>
              </a:rPr>
              <a:t>يرتبط نطاق الإشراف بعدد المرؤوسين الذين يمكن للرئيس المباشر، الإشراف عليهم بشكل فعال.</a:t>
            </a:r>
          </a:p>
          <a:p>
            <a:pPr marL="365760" marR="0" lvl="0" indent="-256032" algn="just" defTabSz="914400" rtl="1" eaLnBrk="1" fontAlgn="auto" latinLnBrk="0" hangingPunct="1">
              <a:lnSpc>
                <a:spcPct val="150000"/>
              </a:lnSpc>
              <a:spcBef>
                <a:spcPts val="400"/>
              </a:spcBef>
              <a:spcAft>
                <a:spcPts val="0"/>
              </a:spcAft>
              <a:buClr>
                <a:schemeClr val="accent1"/>
              </a:buClr>
              <a:buSzPct val="68000"/>
              <a:buFont typeface="Wingdings 3" pitchFamily="18" charset="2"/>
              <a:buNone/>
              <a:tabLst/>
              <a:defRPr/>
            </a:pPr>
            <a:r>
              <a:rPr kumimoji="0" lang="ar-SA" sz="3000" b="0" i="0" u="none" strike="noStrike" kern="1200" cap="none" spc="0" normalizeH="0" baseline="0" noProof="0" dirty="0" smtClean="0">
                <a:ln>
                  <a:noFill/>
                </a:ln>
                <a:solidFill>
                  <a:schemeClr val="tx1"/>
                </a:solidFill>
                <a:effectLst/>
                <a:uLnTx/>
                <a:uFillTx/>
                <a:latin typeface="Simplified Arabic" pitchFamily="18" charset="-78"/>
                <a:cs typeface="AL-Mohanad Bold" pitchFamily="2" charset="-78"/>
              </a:rPr>
              <a:t>    والفكرة الرئيسية : في هذا المبدأ أن لكل رئيس طاقة محدودة للإشراف على المرؤوسين ، فإذا كان عدد المرؤوسين كبيرا يصعب على الرئيس الإشراف عليهم ، أما إذا كان عدد المرؤوسين صغيرا فإن الرئيس يكون لديه متسعا من الوقت مما يدفعه إلى القيام ببعض أعمال المرؤوسين وإلى التدخل الكبير في أعمالهم ومضايقتهم.</a:t>
            </a:r>
            <a:endParaRPr kumimoji="0" lang="en-US" sz="3000" b="0" i="0" u="none" strike="noStrike" kern="1200" cap="none" spc="0" normalizeH="0" baseline="0" noProof="0" dirty="0" smtClean="0">
              <a:ln>
                <a:noFill/>
              </a:ln>
              <a:solidFill>
                <a:schemeClr val="tx1"/>
              </a:solidFill>
              <a:effectLst/>
              <a:uLnTx/>
              <a:uFillTx/>
              <a:latin typeface="Simplified Arabic" pitchFamily="18" charset="-78"/>
              <a:cs typeface="AL-Mohanad Bold" pitchFamily="2"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457200"/>
            <a:ext cx="6229350" cy="719138"/>
            <a:chOff x="0" y="0"/>
            <a:chExt cx="6228000" cy="719137"/>
          </a:xfrm>
        </p:grpSpPr>
        <p:sp>
          <p:nvSpPr>
            <p:cNvPr id="3"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4"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5" name="Rectangle 13"/>
          <p:cNvSpPr>
            <a:spLocks noChangeArrowheads="1"/>
          </p:cNvSpPr>
          <p:nvPr/>
        </p:nvSpPr>
        <p:spPr bwMode="auto">
          <a:xfrm>
            <a:off x="1428728" y="533400"/>
            <a:ext cx="6715172" cy="523220"/>
          </a:xfrm>
          <a:prstGeom prst="rect">
            <a:avLst/>
          </a:prstGeom>
          <a:noFill/>
          <a:ln w="9525">
            <a:noFill/>
            <a:miter lim="800000"/>
            <a:headEnd/>
            <a:tailEnd/>
          </a:ln>
        </p:spPr>
        <p:txBody>
          <a:bodyPr wrap="square">
            <a:spAutoFit/>
          </a:bodyPr>
          <a:lstStyle/>
          <a:p>
            <a:pPr algn="ctr" eaLnBrk="0" hangingPunct="0"/>
            <a:r>
              <a:rPr lang="ar-SA" altLang="zh-CN" sz="2800" b="1" dirty="0" smtClean="0">
                <a:latin typeface="Traditional Arabic" pitchFamily="18" charset="-78"/>
                <a:ea typeface="Microsoft YaHei" pitchFamily="34" charset="-122"/>
                <a:cs typeface="Traditional Arabic" pitchFamily="18" charset="-78"/>
              </a:rPr>
              <a:t> يتبع /الاعتبارات التي يتعين دراستها عند تحديد نطاق الإشراف</a:t>
            </a:r>
            <a:endParaRPr lang="zh-CN" altLang="en-US" sz="2800" b="1" dirty="0">
              <a:latin typeface="Traditional Arabic" pitchFamily="18" charset="-78"/>
              <a:ea typeface="Microsoft YaHei" pitchFamily="34" charset="-122"/>
              <a:cs typeface="Traditional Arabic" pitchFamily="18" charset="-78"/>
            </a:endParaRPr>
          </a:p>
        </p:txBody>
      </p:sp>
      <p:sp>
        <p:nvSpPr>
          <p:cNvPr id="9" name="مستطيل 8"/>
          <p:cNvSpPr/>
          <p:nvPr/>
        </p:nvSpPr>
        <p:spPr>
          <a:xfrm>
            <a:off x="214282" y="1285860"/>
            <a:ext cx="8701118" cy="5093702"/>
          </a:xfrm>
          <a:prstGeom prst="rect">
            <a:avLst/>
          </a:prstGeom>
        </p:spPr>
        <p:txBody>
          <a:bodyPr wrap="square">
            <a:spAutoFit/>
          </a:bodyPr>
          <a:lstStyle/>
          <a:p>
            <a:pPr algn="just" rtl="1">
              <a:lnSpc>
                <a:spcPct val="150000"/>
              </a:lnSpc>
              <a:spcBef>
                <a:spcPts val="1200"/>
              </a:spcBef>
              <a:buFont typeface="Arial" pitchFamily="34" charset="0"/>
              <a:buChar char="•"/>
            </a:pPr>
            <a:r>
              <a:rPr lang="ar-SA" sz="3000" dirty="0" smtClean="0">
                <a:latin typeface="Simplified Arabic" pitchFamily="18" charset="-78"/>
                <a:cs typeface="AL-Mohanad Bold" pitchFamily="2" charset="-78"/>
              </a:rPr>
              <a:t> تعقد وصعوبة العمل: </a:t>
            </a:r>
            <a:r>
              <a:rPr lang="ar-SA" sz="3000" dirty="0" smtClean="0">
                <a:cs typeface="AL-Mohanad Bold" pitchFamily="2" charset="-78"/>
              </a:rPr>
              <a:t>كلما كان العمل صعباً ويحتاج إلى إشراف مباشر أدى ذلك إلى ضيق نطاق الإشراف حيث أن المسئول لا يستطيع الإشراف على عدد أكبر من المرؤوسين.</a:t>
            </a:r>
          </a:p>
          <a:p>
            <a:pPr algn="just" rtl="1">
              <a:lnSpc>
                <a:spcPct val="150000"/>
              </a:lnSpc>
              <a:spcBef>
                <a:spcPts val="1200"/>
              </a:spcBef>
              <a:buFont typeface="Arial" pitchFamily="34" charset="0"/>
              <a:buChar char="•"/>
            </a:pPr>
            <a:r>
              <a:rPr lang="ar-SA" sz="3000" dirty="0" smtClean="0">
                <a:latin typeface="Simplified Arabic" pitchFamily="18" charset="-78"/>
                <a:cs typeface="AL-Mohanad Bold" pitchFamily="2" charset="-78"/>
              </a:rPr>
              <a:t>تنوع واختلاف العمل:</a:t>
            </a:r>
            <a:r>
              <a:rPr lang="ar-SA" sz="3000" dirty="0" smtClean="0">
                <a:cs typeface="AL-Mohanad Bold" pitchFamily="2" charset="-78"/>
              </a:rPr>
              <a:t> كلما كانت الأعمال التي يشرف عليها الشخص متجانسة (متشابهة) أدى ذلك إلى اتساع نطاق الإشراف على عكس لو كانت الأعمال مختلفة فتحتاج إلى درجة أكبر من الإشراف وهنا يضيق نطاق الإشراف.</a:t>
            </a:r>
            <a:endParaRPr lang="ar-SA" sz="3000" dirty="0" smtClean="0">
              <a:latin typeface="Simplified Arabic" pitchFamily="18" charset="-78"/>
              <a:cs typeface="AL-Mohanad Bold"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457200"/>
            <a:ext cx="6229350" cy="719138"/>
            <a:chOff x="0" y="0"/>
            <a:chExt cx="6228000" cy="719137"/>
          </a:xfrm>
        </p:grpSpPr>
        <p:sp>
          <p:nvSpPr>
            <p:cNvPr id="3"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4"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5" name="Rectangle 13"/>
          <p:cNvSpPr>
            <a:spLocks noChangeArrowheads="1"/>
          </p:cNvSpPr>
          <p:nvPr/>
        </p:nvSpPr>
        <p:spPr bwMode="auto">
          <a:xfrm>
            <a:off x="1428728" y="533400"/>
            <a:ext cx="6715172" cy="523220"/>
          </a:xfrm>
          <a:prstGeom prst="rect">
            <a:avLst/>
          </a:prstGeom>
          <a:noFill/>
          <a:ln w="9525">
            <a:noFill/>
            <a:miter lim="800000"/>
            <a:headEnd/>
            <a:tailEnd/>
          </a:ln>
        </p:spPr>
        <p:txBody>
          <a:bodyPr wrap="square">
            <a:spAutoFit/>
          </a:bodyPr>
          <a:lstStyle/>
          <a:p>
            <a:pPr algn="ctr" eaLnBrk="0" hangingPunct="0"/>
            <a:r>
              <a:rPr lang="ar-SA" altLang="zh-CN" sz="2800" b="1" dirty="0" smtClean="0">
                <a:latin typeface="Traditional Arabic" pitchFamily="18" charset="-78"/>
                <a:ea typeface="Microsoft YaHei" pitchFamily="34" charset="-122"/>
                <a:cs typeface="Traditional Arabic" pitchFamily="18" charset="-78"/>
              </a:rPr>
              <a:t> يتبع /الاعتبارات التي يتعين دراستها عند تحديد نطاق الإشراف</a:t>
            </a:r>
            <a:endParaRPr lang="zh-CN" altLang="en-US" sz="2800" b="1" dirty="0">
              <a:latin typeface="Traditional Arabic" pitchFamily="18" charset="-78"/>
              <a:ea typeface="Microsoft YaHei" pitchFamily="34" charset="-122"/>
              <a:cs typeface="Traditional Arabic" pitchFamily="18" charset="-78"/>
            </a:endParaRPr>
          </a:p>
        </p:txBody>
      </p:sp>
      <p:sp>
        <p:nvSpPr>
          <p:cNvPr id="7" name="مستطيل 6"/>
          <p:cNvSpPr/>
          <p:nvPr/>
        </p:nvSpPr>
        <p:spPr>
          <a:xfrm>
            <a:off x="152400" y="1357298"/>
            <a:ext cx="8763000" cy="3939540"/>
          </a:xfrm>
          <a:prstGeom prst="rect">
            <a:avLst/>
          </a:prstGeom>
        </p:spPr>
        <p:txBody>
          <a:bodyPr wrap="square">
            <a:spAutoFit/>
          </a:bodyPr>
          <a:lstStyle/>
          <a:p>
            <a:pPr algn="just" rtl="1">
              <a:lnSpc>
                <a:spcPct val="150000"/>
              </a:lnSpc>
              <a:spcBef>
                <a:spcPts val="1200"/>
              </a:spcBef>
              <a:buFont typeface="Arial" pitchFamily="34" charset="0"/>
              <a:buChar char="•"/>
            </a:pPr>
            <a:r>
              <a:rPr lang="ar-SA" sz="3000" dirty="0" smtClean="0">
                <a:latin typeface="Simplified Arabic" pitchFamily="18" charset="-78"/>
                <a:cs typeface="AL-Mohanad Bold" pitchFamily="2" charset="-78"/>
              </a:rPr>
              <a:t> </a:t>
            </a:r>
            <a:r>
              <a:rPr lang="ar-SA" sz="3200" dirty="0" smtClean="0">
                <a:cs typeface="AL-Mohanad Bold" pitchFamily="2" charset="-78"/>
              </a:rPr>
              <a:t>وضوح الأهداف والسياسات </a:t>
            </a:r>
            <a:r>
              <a:rPr lang="ar-SA" sz="3000" dirty="0" smtClean="0">
                <a:latin typeface="Simplified Arabic" pitchFamily="18" charset="-78"/>
                <a:cs typeface="AL-Mohanad Bold" pitchFamily="2" charset="-78"/>
              </a:rPr>
              <a:t>: </a:t>
            </a:r>
            <a:r>
              <a:rPr lang="ar-SA" sz="3200" dirty="0" smtClean="0">
                <a:cs typeface="AL-Mohanad Bold" pitchFamily="2" charset="-78"/>
              </a:rPr>
              <a:t>كلما كانت الأهداف والسياسات واضحة ولا تقبل التفسير الخاطئ من المرؤوسين أدى ذلك إلى اتساع نطاق الإشراف.</a:t>
            </a:r>
          </a:p>
          <a:p>
            <a:pPr algn="just" rtl="1">
              <a:lnSpc>
                <a:spcPct val="150000"/>
              </a:lnSpc>
              <a:spcBef>
                <a:spcPts val="1200"/>
              </a:spcBef>
              <a:buFont typeface="Arial" pitchFamily="34" charset="0"/>
              <a:buChar char="•"/>
            </a:pPr>
            <a:r>
              <a:rPr lang="ar-SA" sz="3200" dirty="0" smtClean="0">
                <a:cs typeface="AL-Mohanad Bold" pitchFamily="2" charset="-78"/>
              </a:rPr>
              <a:t>مشاركة المرؤوسين في وضع الخطط: المشاركة تعزز التزام المرؤوسين بالخطط ومن ثم يؤدي ذلك إلى اتساع نطاق الإشراف</a:t>
            </a:r>
            <a:endParaRPr lang="ar-SA" sz="3000" dirty="0" smtClean="0">
              <a:latin typeface="Simplified Arabic" pitchFamily="18" charset="-78"/>
              <a:cs typeface="AL-Mohanad Bold" pitchFamily="2"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457200"/>
            <a:ext cx="6229350" cy="719138"/>
            <a:chOff x="0" y="0"/>
            <a:chExt cx="6228000" cy="719137"/>
          </a:xfrm>
        </p:grpSpPr>
        <p:sp>
          <p:nvSpPr>
            <p:cNvPr id="3"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4"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5"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مبدأ قصر خط السلطة</a:t>
            </a:r>
            <a:endParaRPr lang="zh-CN" altLang="en-US" sz="3000" b="1" dirty="0">
              <a:latin typeface="Traditional Arabic" pitchFamily="18" charset="-78"/>
              <a:ea typeface="Microsoft YaHei" pitchFamily="34" charset="-122"/>
              <a:cs typeface="Traditional Arabic" pitchFamily="18" charset="-78"/>
            </a:endParaRPr>
          </a:p>
        </p:txBody>
      </p:sp>
      <p:sp>
        <p:nvSpPr>
          <p:cNvPr id="8" name="Content Placeholder 1"/>
          <p:cNvSpPr txBox="1">
            <a:spLocks/>
          </p:cNvSpPr>
          <p:nvPr/>
        </p:nvSpPr>
        <p:spPr>
          <a:xfrm>
            <a:off x="468313" y="1268413"/>
            <a:ext cx="8229600" cy="4525962"/>
          </a:xfrm>
          <a:prstGeom prst="rect">
            <a:avLst/>
          </a:prstGeom>
        </p:spPr>
        <p:txBody>
          <a:bodyPr/>
          <a:lstStyle/>
          <a:p>
            <a:pPr marL="365760" marR="0" lvl="0" indent="-256032" algn="just" defTabSz="914400" rtl="1" eaLnBrk="1" fontAlgn="auto" latinLnBrk="0" hangingPunct="1">
              <a:lnSpc>
                <a:spcPct val="100000"/>
              </a:lnSpc>
              <a:spcBef>
                <a:spcPts val="400"/>
              </a:spcBef>
              <a:spcAft>
                <a:spcPts val="0"/>
              </a:spcAft>
              <a:buClr>
                <a:schemeClr val="accent1"/>
              </a:buClr>
              <a:buSzPct val="68000"/>
              <a:buFont typeface="Wingdings 3" pitchFamily="18" charset="2"/>
              <a:buNone/>
              <a:tabLst/>
              <a:defRPr/>
            </a:pPr>
            <a:endParaRPr kumimoji="0" lang="ar-SA" sz="2700" b="0" i="0" u="none" strike="noStrike" kern="1200" cap="none" spc="0" normalizeH="0" baseline="0" noProof="0" dirty="0" smtClean="0">
              <a:ln>
                <a:noFill/>
              </a:ln>
              <a:solidFill>
                <a:schemeClr val="tx1"/>
              </a:solidFill>
              <a:effectLst/>
              <a:uLnTx/>
              <a:uFillTx/>
              <a:latin typeface="Simplified Arabic" pitchFamily="18" charset="-78"/>
              <a:ea typeface="+mn-ea"/>
              <a:cs typeface="Simplified Arabic" pitchFamily="18" charset="-78"/>
            </a:endParaRPr>
          </a:p>
          <a:p>
            <a:pPr marL="365760" marR="0" lvl="0" indent="-256032" algn="just" defTabSz="914400" rtl="1" eaLnBrk="1" fontAlgn="auto" latinLnBrk="0" hangingPunct="1">
              <a:lnSpc>
                <a:spcPct val="150000"/>
              </a:lnSpc>
              <a:spcBef>
                <a:spcPts val="400"/>
              </a:spcBef>
              <a:spcAft>
                <a:spcPts val="0"/>
              </a:spcAft>
              <a:buClr>
                <a:schemeClr val="accent1"/>
              </a:buClr>
              <a:buSzPct val="68000"/>
              <a:tabLst/>
              <a:defRPr/>
            </a:pPr>
            <a:r>
              <a:rPr kumimoji="0" lang="ar-SA" sz="2400" b="0" i="0" u="none" strike="noStrike" kern="1200" cap="none" spc="0" normalizeH="0" baseline="0" noProof="0" dirty="0" smtClean="0">
                <a:ln>
                  <a:noFill/>
                </a:ln>
                <a:solidFill>
                  <a:schemeClr val="tx1"/>
                </a:solidFill>
                <a:effectLst/>
                <a:uLnTx/>
                <a:uFillTx/>
                <a:latin typeface="Simplified Arabic" pitchFamily="18" charset="-78"/>
                <a:ea typeface="+mn-ea"/>
                <a:cs typeface="Simplified Arabic" pitchFamily="18" charset="-78"/>
              </a:rPr>
              <a:t>- </a:t>
            </a:r>
            <a:r>
              <a:rPr kumimoji="0" lang="ar-SA" sz="3000" b="1" i="0" u="none" strike="noStrike" kern="1200" cap="none" spc="0" normalizeH="0" baseline="0" noProof="0" dirty="0" err="1" smtClean="0">
                <a:ln>
                  <a:noFill/>
                </a:ln>
                <a:solidFill>
                  <a:schemeClr val="tx1"/>
                </a:solidFill>
                <a:effectLst/>
                <a:uLnTx/>
                <a:uFillTx/>
                <a:latin typeface="Traditional Arabic" pitchFamily="18" charset="-78"/>
                <a:cs typeface="Traditional Arabic" pitchFamily="18" charset="-78"/>
              </a:rPr>
              <a:t>ينص</a:t>
            </a:r>
            <a:r>
              <a:rPr kumimoji="0" lang="ar-SA" sz="3000" b="1"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rPr>
              <a:t> هذا المبدأ على أن الكفاية والفعالية الإدارية تزيد كلما قلت المستويات الإدارية في المنظمة (بين الإدارة العليا، والوحدات الإدارية التنفيذية في المنظمة).</a:t>
            </a:r>
            <a:endParaRPr kumimoji="0" lang="en-US" sz="3000" b="1"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endParaRPr>
          </a:p>
          <a:p>
            <a:pPr marL="365760" marR="0" lvl="0" indent="-256032" algn="just" defTabSz="914400" rtl="1" eaLnBrk="1" fontAlgn="auto" latinLnBrk="0" hangingPunct="1">
              <a:lnSpc>
                <a:spcPct val="150000"/>
              </a:lnSpc>
              <a:spcBef>
                <a:spcPts val="400"/>
              </a:spcBef>
              <a:spcAft>
                <a:spcPts val="0"/>
              </a:spcAft>
              <a:buClr>
                <a:schemeClr val="accent1"/>
              </a:buClr>
              <a:buSzPct val="68000"/>
              <a:tabLst/>
              <a:defRPr/>
            </a:pPr>
            <a:r>
              <a:rPr kumimoji="0" lang="ar-SA" sz="3000" b="1"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rPr>
              <a:t>- ويقضي هذا المبدأ بأن تختصر المراحل التي تمر فيها الأمور قبل إبرامها إلى أقل عدد ممكن. فكلما قلت المستويات الإدارية والمراحل التي تمر فيها، المعاملات (الاتصالات) كلما زادت الكفاءة الإدارية. </a:t>
            </a:r>
            <a:endParaRPr kumimoji="0" lang="en-US" sz="3000" b="1"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457200"/>
            <a:ext cx="6229350" cy="719138"/>
            <a:chOff x="0" y="0"/>
            <a:chExt cx="6228000" cy="719137"/>
          </a:xfrm>
        </p:grpSpPr>
        <p:sp>
          <p:nvSpPr>
            <p:cNvPr id="3"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4"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5"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مبدأ الكفاءة</a:t>
            </a:r>
            <a:endParaRPr lang="zh-CN" altLang="en-US" sz="3000" b="1" dirty="0">
              <a:latin typeface="Traditional Arabic" pitchFamily="18" charset="-78"/>
              <a:ea typeface="Microsoft YaHei" pitchFamily="34" charset="-122"/>
              <a:cs typeface="Traditional Arabic" pitchFamily="18" charset="-78"/>
            </a:endParaRPr>
          </a:p>
        </p:txBody>
      </p:sp>
      <p:sp>
        <p:nvSpPr>
          <p:cNvPr id="8" name="Content Placeholder 1"/>
          <p:cNvSpPr txBox="1">
            <a:spLocks/>
          </p:cNvSpPr>
          <p:nvPr/>
        </p:nvSpPr>
        <p:spPr>
          <a:xfrm>
            <a:off x="457200" y="1481138"/>
            <a:ext cx="8229600" cy="4525962"/>
          </a:xfrm>
          <a:prstGeom prst="rect">
            <a:avLst/>
          </a:prstGeom>
        </p:spPr>
        <p:txBody>
          <a:bodyPr/>
          <a:lstStyle/>
          <a:p>
            <a:pPr marL="365760" marR="0" lvl="0" indent="-256032" algn="just" defTabSz="914400" rtl="1" eaLnBrk="1" fontAlgn="auto" latinLnBrk="0" hangingPunct="1">
              <a:lnSpc>
                <a:spcPct val="100000"/>
              </a:lnSpc>
              <a:spcBef>
                <a:spcPts val="400"/>
              </a:spcBef>
              <a:spcAft>
                <a:spcPts val="0"/>
              </a:spcAft>
              <a:buClr>
                <a:schemeClr val="accent1"/>
              </a:buClr>
              <a:buSzPct val="68000"/>
              <a:buFont typeface="Wingdings 3" pitchFamily="18" charset="2"/>
              <a:buNone/>
              <a:tabLst/>
              <a:defRPr/>
            </a:pPr>
            <a:endParaRPr kumimoji="0" lang="ar-JO" sz="2700" b="0"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endParaRPr>
          </a:p>
          <a:p>
            <a:pPr marL="365760" marR="0" lvl="0" indent="-256032" algn="just" defTabSz="914400" rtl="1" eaLnBrk="1" fontAlgn="auto" latinLnBrk="0" hangingPunct="1">
              <a:lnSpc>
                <a:spcPct val="150000"/>
              </a:lnSpc>
              <a:spcBef>
                <a:spcPts val="400"/>
              </a:spcBef>
              <a:spcAft>
                <a:spcPts val="0"/>
              </a:spcAft>
              <a:buClr>
                <a:schemeClr val="accent1"/>
              </a:buClr>
              <a:buSzPct val="68000"/>
              <a:tabLst/>
              <a:defRPr/>
            </a:pPr>
            <a:r>
              <a:rPr kumimoji="0" lang="ar-SA" sz="3000" b="0"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rPr>
              <a:t> -</a:t>
            </a:r>
            <a:r>
              <a:rPr kumimoji="0" lang="ar-SA" sz="3000" b="0" i="0" u="none" strike="noStrike" kern="1200" cap="none" spc="0" normalizeH="0" noProof="0" dirty="0" smtClean="0">
                <a:ln>
                  <a:noFill/>
                </a:ln>
                <a:solidFill>
                  <a:schemeClr val="tx1"/>
                </a:solidFill>
                <a:effectLst/>
                <a:uLnTx/>
                <a:uFillTx/>
                <a:latin typeface="Traditional Arabic" pitchFamily="18" charset="-78"/>
                <a:cs typeface="Traditional Arabic" pitchFamily="18" charset="-78"/>
              </a:rPr>
              <a:t> </a:t>
            </a:r>
            <a:r>
              <a:rPr kumimoji="0" lang="ar-SA" sz="3000" b="1"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rPr>
              <a:t>يعتبر التنظيم ذو كفاءة عندما يتمكن من الوصول إلى الأهداف، بأقصر وقت، وبأقل تكلفة، وتستخدم كلمة الكفاءة لتعني الإنتاجية، وهي استخدام الإمكانيات المتوفرة (مال، عمال، مواد، آلات) لإنتاج سلعة، أو تقديم خدمة، بأقل جهد ممكن، وبأقل تكلفة، وبأقصر وقت والتنظيم </a:t>
            </a:r>
            <a:r>
              <a:rPr kumimoji="0" lang="ar-SA" sz="3000" b="1" i="0" u="none" strike="noStrike" kern="1200" cap="none" spc="0" normalizeH="0" baseline="0" noProof="0" dirty="0" err="1" smtClean="0">
                <a:ln>
                  <a:noFill/>
                </a:ln>
                <a:solidFill>
                  <a:schemeClr val="tx1"/>
                </a:solidFill>
                <a:effectLst/>
                <a:uLnTx/>
                <a:uFillTx/>
                <a:latin typeface="Traditional Arabic" pitchFamily="18" charset="-78"/>
                <a:cs typeface="Traditional Arabic" pitchFamily="18" charset="-78"/>
              </a:rPr>
              <a:t>الكفؤ</a:t>
            </a:r>
            <a:r>
              <a:rPr kumimoji="0" lang="ar-SA" sz="3000" b="1"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rPr>
              <a:t> هو الذي يكون فيه تقسيم للسلطة واضح المعالم، وتكاليف أقل في الوصول إلى الهدف.</a:t>
            </a:r>
            <a:endParaRPr kumimoji="0" lang="en-US" sz="3000" b="1"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endParaRPr>
          </a:p>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3" pitchFamily="18" charset="2"/>
              <a:buNone/>
              <a:tabLst/>
              <a:defRPr/>
            </a:pPr>
            <a:endParaRPr kumimoji="0" lang="en-US" sz="2700" b="0"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1676400" y="457200"/>
            <a:ext cx="6229350" cy="719138"/>
            <a:chOff x="0" y="0"/>
            <a:chExt cx="6228000" cy="719137"/>
          </a:xfrm>
        </p:grpSpPr>
        <p:sp>
          <p:nvSpPr>
            <p:cNvPr id="4"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5"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6"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مبدأ العلاقات الإنسانية</a:t>
            </a:r>
            <a:endParaRPr lang="zh-CN" altLang="en-US" sz="3000" b="1" dirty="0">
              <a:latin typeface="Traditional Arabic" pitchFamily="18" charset="-78"/>
              <a:ea typeface="Microsoft YaHei" pitchFamily="34" charset="-122"/>
              <a:cs typeface="Traditional Arabic" pitchFamily="18" charset="-78"/>
            </a:endParaRPr>
          </a:p>
        </p:txBody>
      </p:sp>
      <p:sp>
        <p:nvSpPr>
          <p:cNvPr id="9" name="Content Placeholder 1"/>
          <p:cNvSpPr txBox="1">
            <a:spLocks/>
          </p:cNvSpPr>
          <p:nvPr/>
        </p:nvSpPr>
        <p:spPr>
          <a:xfrm>
            <a:off x="428596" y="1214422"/>
            <a:ext cx="8229600" cy="5162572"/>
          </a:xfrm>
          <a:prstGeom prst="rect">
            <a:avLst/>
          </a:prstGeom>
        </p:spPr>
        <p:txBody>
          <a:bodyPr/>
          <a:lstStyle/>
          <a:p>
            <a:pPr marL="365760" marR="0" lvl="0" indent="-256032" algn="just" defTabSz="914400" rtl="1" eaLnBrk="1" fontAlgn="auto" latinLnBrk="0" hangingPunct="1">
              <a:lnSpc>
                <a:spcPct val="100000"/>
              </a:lnSpc>
              <a:spcBef>
                <a:spcPts val="400"/>
              </a:spcBef>
              <a:spcAft>
                <a:spcPts val="0"/>
              </a:spcAft>
              <a:buClr>
                <a:schemeClr val="accent1"/>
              </a:buClr>
              <a:buSzPct val="68000"/>
              <a:buFont typeface="Wingdings 3" pitchFamily="18" charset="2"/>
              <a:buNone/>
              <a:tabLst/>
              <a:defRPr/>
            </a:pPr>
            <a:endParaRPr kumimoji="0" lang="ar-JO" sz="3000" b="0"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endParaRPr>
          </a:p>
          <a:p>
            <a:pPr marL="365760" marR="0" lvl="0" indent="-256032" algn="just" defTabSz="914400" rtl="1" eaLnBrk="1" fontAlgn="auto" latinLnBrk="0" hangingPunct="1">
              <a:lnSpc>
                <a:spcPct val="150000"/>
              </a:lnSpc>
              <a:spcBef>
                <a:spcPts val="400"/>
              </a:spcBef>
              <a:spcAft>
                <a:spcPts val="0"/>
              </a:spcAft>
              <a:buClr>
                <a:schemeClr val="accent1"/>
              </a:buClr>
              <a:buSzPct val="68000"/>
              <a:tabLst/>
              <a:defRPr/>
            </a:pPr>
            <a:r>
              <a:rPr kumimoji="0" lang="ar-SA" sz="3000" b="1"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rPr>
              <a:t>هناك العديد من المبادئ والإرشادات في مجال العلاقات الإنسانية نختار منها ما</a:t>
            </a:r>
            <a:r>
              <a:rPr kumimoji="0" lang="ar-SA" sz="3000" b="1" i="0" u="none" strike="noStrike" kern="1200" cap="none" spc="0" normalizeH="0" noProof="0" dirty="0" smtClean="0">
                <a:ln>
                  <a:noFill/>
                </a:ln>
                <a:solidFill>
                  <a:schemeClr val="tx1"/>
                </a:solidFill>
                <a:effectLst/>
                <a:uLnTx/>
                <a:uFillTx/>
                <a:latin typeface="Traditional Arabic" pitchFamily="18" charset="-78"/>
                <a:cs typeface="Traditional Arabic" pitchFamily="18" charset="-78"/>
              </a:rPr>
              <a:t> يلي:</a:t>
            </a:r>
            <a:endParaRPr kumimoji="0" lang="en-US" sz="3000" b="1"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endParaRPr>
          </a:p>
          <a:p>
            <a:pPr marL="365760" marR="0" lvl="0" indent="-256032" algn="just" defTabSz="914400" rtl="1" eaLnBrk="1" fontAlgn="auto" latinLnBrk="0" hangingPunct="1">
              <a:lnSpc>
                <a:spcPct val="150000"/>
              </a:lnSpc>
              <a:spcBef>
                <a:spcPts val="400"/>
              </a:spcBef>
              <a:spcAft>
                <a:spcPts val="0"/>
              </a:spcAft>
              <a:buClr>
                <a:schemeClr val="accent1"/>
              </a:buClr>
              <a:buSzPct val="68000"/>
              <a:tabLst/>
              <a:defRPr/>
            </a:pPr>
            <a:r>
              <a:rPr kumimoji="0" lang="ar-SA" sz="3000" b="1"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rPr>
              <a:t>أ)  مبدأ عدم توجيه الانتقاد علناً أمام الآخرين (الزملاء أو المرؤوسين أو غيرهم).</a:t>
            </a:r>
            <a:endParaRPr kumimoji="0" lang="en-US" sz="3000" b="1"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endParaRPr>
          </a:p>
          <a:p>
            <a:pPr marL="365760" marR="0" lvl="0" indent="-256032" algn="just" defTabSz="914400" rtl="1" eaLnBrk="1" fontAlgn="auto" latinLnBrk="0" hangingPunct="1">
              <a:lnSpc>
                <a:spcPct val="150000"/>
              </a:lnSpc>
              <a:spcBef>
                <a:spcPts val="400"/>
              </a:spcBef>
              <a:spcAft>
                <a:spcPts val="0"/>
              </a:spcAft>
              <a:buClr>
                <a:schemeClr val="accent1"/>
              </a:buClr>
              <a:buSzPct val="68000"/>
              <a:tabLst/>
              <a:defRPr/>
            </a:pPr>
            <a:r>
              <a:rPr kumimoji="0" lang="ar-SA" sz="3000" b="1"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rPr>
              <a:t>ب) مبدأ عدم انتقاد الموظفين لبعضهم.</a:t>
            </a:r>
            <a:endParaRPr kumimoji="0" lang="en-US" sz="3000" b="1"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endParaRPr>
          </a:p>
          <a:p>
            <a:pPr marL="365760" marR="0" lvl="0" indent="-256032" algn="just" defTabSz="914400" rtl="1" eaLnBrk="1" fontAlgn="auto" latinLnBrk="0" hangingPunct="1">
              <a:lnSpc>
                <a:spcPct val="150000"/>
              </a:lnSpc>
              <a:spcBef>
                <a:spcPts val="400"/>
              </a:spcBef>
              <a:spcAft>
                <a:spcPts val="0"/>
              </a:spcAft>
              <a:buClr>
                <a:schemeClr val="accent1"/>
              </a:buClr>
              <a:buSzPct val="68000"/>
              <a:tabLst/>
              <a:defRPr/>
            </a:pPr>
            <a:r>
              <a:rPr kumimoji="0" lang="ar-SA" sz="3000" b="1"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rPr>
              <a:t>ج)  مبدأ تنمية الموظفين.</a:t>
            </a:r>
          </a:p>
          <a:p>
            <a:pPr marL="365760" marR="0" lvl="0" indent="-256032" algn="just" defTabSz="914400" rtl="1" eaLnBrk="1" fontAlgn="auto" latinLnBrk="0" hangingPunct="1">
              <a:lnSpc>
                <a:spcPct val="150000"/>
              </a:lnSpc>
              <a:spcBef>
                <a:spcPts val="400"/>
              </a:spcBef>
              <a:spcAft>
                <a:spcPts val="0"/>
              </a:spcAft>
              <a:buClr>
                <a:schemeClr val="accent1"/>
              </a:buClr>
              <a:buSzPct val="68000"/>
              <a:tabLst/>
              <a:defRPr/>
            </a:pPr>
            <a:endParaRPr kumimoji="0" lang="en-US" sz="3000" b="0"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endParaRPr>
          </a:p>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3" pitchFamily="18" charset="2"/>
              <a:buNone/>
              <a:tabLst/>
              <a:defRPr/>
            </a:pPr>
            <a:endParaRPr kumimoji="0" lang="en-US" sz="3000" b="0"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28596" y="1396261"/>
            <a:ext cx="8286808" cy="4247317"/>
          </a:xfrm>
          <a:prstGeom prst="rect">
            <a:avLst/>
          </a:prstGeom>
        </p:spPr>
        <p:txBody>
          <a:bodyPr wrap="square">
            <a:spAutoFit/>
          </a:bodyPr>
          <a:lstStyle/>
          <a:p>
            <a:pPr algn="just" rtl="1"/>
            <a:r>
              <a:rPr lang="ar-SA" sz="3000" b="1" dirty="0" smtClean="0">
                <a:latin typeface="Traditional Arabic" pitchFamily="18" charset="-78"/>
                <a:cs typeface="Traditional Arabic" pitchFamily="18" charset="-78"/>
              </a:rPr>
              <a:t>د) مبدأ مشاركة الموظفين في تحديد الهدف وممارسة السلطة.</a:t>
            </a:r>
            <a:endParaRPr lang="ar-JO" sz="3000" b="1" dirty="0" smtClean="0">
              <a:latin typeface="Traditional Arabic" pitchFamily="18" charset="-78"/>
              <a:cs typeface="Traditional Arabic" pitchFamily="18" charset="-78"/>
            </a:endParaRPr>
          </a:p>
          <a:p>
            <a:pPr algn="just" rtl="1"/>
            <a:endParaRPr lang="ar-SA" sz="3000" b="1" dirty="0" smtClean="0">
              <a:latin typeface="Traditional Arabic" pitchFamily="18" charset="-78"/>
              <a:cs typeface="Traditional Arabic" pitchFamily="18" charset="-78"/>
            </a:endParaRPr>
          </a:p>
          <a:p>
            <a:pPr algn="just" rtl="1"/>
            <a:r>
              <a:rPr lang="ar-SA" sz="3000" b="1" dirty="0" smtClean="0">
                <a:latin typeface="Traditional Arabic" pitchFamily="18" charset="-78"/>
                <a:cs typeface="Traditional Arabic" pitchFamily="18" charset="-78"/>
              </a:rPr>
              <a:t>هـ) مبدأ إشاعة العلاقات الحسنة بين أفراد الجماعة.</a:t>
            </a:r>
            <a:endParaRPr lang="ar-JO" sz="3000" b="1" dirty="0" smtClean="0">
              <a:latin typeface="Traditional Arabic" pitchFamily="18" charset="-78"/>
              <a:cs typeface="Traditional Arabic" pitchFamily="18" charset="-78"/>
            </a:endParaRPr>
          </a:p>
          <a:p>
            <a:pPr algn="just" rtl="1"/>
            <a:endParaRPr lang="en-US" sz="3000" b="1" dirty="0" smtClean="0">
              <a:latin typeface="Traditional Arabic" pitchFamily="18" charset="-78"/>
              <a:cs typeface="Traditional Arabic" pitchFamily="18" charset="-78"/>
            </a:endParaRPr>
          </a:p>
          <a:p>
            <a:pPr algn="just" rtl="1"/>
            <a:r>
              <a:rPr lang="ar-SA" sz="3000" b="1" dirty="0" smtClean="0">
                <a:latin typeface="Traditional Arabic" pitchFamily="18" charset="-78"/>
                <a:cs typeface="Traditional Arabic" pitchFamily="18" charset="-78"/>
              </a:rPr>
              <a:t>و) مبدأ عدم إهمال الخلافات البسيطة بين الرؤساء.</a:t>
            </a:r>
            <a:endParaRPr lang="ar-JO" sz="3000" b="1" dirty="0" smtClean="0">
              <a:latin typeface="Traditional Arabic" pitchFamily="18" charset="-78"/>
              <a:cs typeface="Traditional Arabic" pitchFamily="18" charset="-78"/>
            </a:endParaRPr>
          </a:p>
          <a:p>
            <a:pPr algn="just" rtl="1"/>
            <a:endParaRPr lang="en-US" sz="3000" b="1" dirty="0" smtClean="0">
              <a:latin typeface="Traditional Arabic" pitchFamily="18" charset="-78"/>
              <a:cs typeface="Traditional Arabic" pitchFamily="18" charset="-78"/>
            </a:endParaRPr>
          </a:p>
          <a:p>
            <a:pPr algn="just" rtl="1"/>
            <a:r>
              <a:rPr lang="ar-SA" sz="3000" b="1" dirty="0" smtClean="0">
                <a:latin typeface="Traditional Arabic" pitchFamily="18" charset="-78"/>
                <a:cs typeface="Traditional Arabic" pitchFamily="18" charset="-78"/>
              </a:rPr>
              <a:t>ز) مبدأ المعاملة العادلة والمتساوية لأفراد الجماعة.</a:t>
            </a:r>
            <a:endParaRPr lang="ar-JO" sz="3000" b="1" dirty="0" smtClean="0">
              <a:latin typeface="Traditional Arabic" pitchFamily="18" charset="-78"/>
              <a:cs typeface="Traditional Arabic" pitchFamily="18" charset="-78"/>
            </a:endParaRPr>
          </a:p>
          <a:p>
            <a:pPr algn="just" rtl="1"/>
            <a:endParaRPr lang="en-US" sz="3000" b="1" dirty="0" smtClean="0">
              <a:latin typeface="Traditional Arabic" pitchFamily="18" charset="-78"/>
              <a:cs typeface="Traditional Arabic" pitchFamily="18" charset="-78"/>
            </a:endParaRPr>
          </a:p>
          <a:p>
            <a:pPr algn="just" rtl="1"/>
            <a:r>
              <a:rPr lang="ar-SA" sz="3000" b="1" dirty="0" smtClean="0">
                <a:latin typeface="Traditional Arabic" pitchFamily="18" charset="-78"/>
                <a:cs typeface="Traditional Arabic" pitchFamily="18" charset="-78"/>
              </a:rPr>
              <a:t>ي) مبدأ الإشادة بالعمل الجيد للموظف.</a:t>
            </a:r>
            <a:endParaRPr lang="en-US" sz="3000" b="1" dirty="0" smtClean="0">
              <a:latin typeface="Traditional Arabic" pitchFamily="18" charset="-78"/>
              <a:cs typeface="Traditional Arabic" pitchFamily="18" charset="-78"/>
            </a:endParaRPr>
          </a:p>
        </p:txBody>
      </p:sp>
      <p:grpSp>
        <p:nvGrpSpPr>
          <p:cNvPr id="3" name="Group 2"/>
          <p:cNvGrpSpPr>
            <a:grpSpLocks/>
          </p:cNvGrpSpPr>
          <p:nvPr/>
        </p:nvGrpSpPr>
        <p:grpSpPr bwMode="auto">
          <a:xfrm>
            <a:off x="1714480" y="214290"/>
            <a:ext cx="6229350" cy="719138"/>
            <a:chOff x="0" y="0"/>
            <a:chExt cx="6228000" cy="719137"/>
          </a:xfrm>
        </p:grpSpPr>
        <p:sp>
          <p:nvSpPr>
            <p:cNvPr id="4"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5"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r>
                <a:rPr lang="ar-SA" altLang="zh-CN" sz="3000" dirty="0" smtClean="0">
                  <a:latin typeface="Traditional Arabic" pitchFamily="18" charset="-78"/>
                  <a:ea typeface="Microsoft YaHei" pitchFamily="34" charset="-122"/>
                  <a:cs typeface="Traditional Arabic" pitchFamily="18" charset="-78"/>
                </a:rPr>
                <a:t>يتبع </a:t>
              </a:r>
              <a:endParaRPr lang="zh-CN" altLang="en-US" sz="3000" dirty="0">
                <a:latin typeface="Traditional Arabic" pitchFamily="18" charset="-78"/>
                <a:ea typeface="Microsoft YaHei" pitchFamily="34" charset="-122"/>
                <a:cs typeface="Traditional Arabic" pitchFamily="18" charset="-78"/>
              </a:endParaRPr>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457200"/>
            <a:ext cx="6229350" cy="719138"/>
            <a:chOff x="0" y="0"/>
            <a:chExt cx="6228000" cy="719137"/>
          </a:xfrm>
        </p:grpSpPr>
        <p:sp>
          <p:nvSpPr>
            <p:cNvPr id="3"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4"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5"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مبدأ المركزية واللامركزية</a:t>
            </a:r>
            <a:endParaRPr lang="zh-CN" altLang="en-US" sz="3000" b="1" dirty="0">
              <a:latin typeface="Traditional Arabic" pitchFamily="18" charset="-78"/>
              <a:ea typeface="Microsoft YaHei" pitchFamily="34" charset="-122"/>
              <a:cs typeface="Traditional Arabic" pitchFamily="18" charset="-78"/>
            </a:endParaRPr>
          </a:p>
        </p:txBody>
      </p:sp>
      <p:sp>
        <p:nvSpPr>
          <p:cNvPr id="7" name="Content Placeholder 1"/>
          <p:cNvSpPr txBox="1">
            <a:spLocks/>
          </p:cNvSpPr>
          <p:nvPr/>
        </p:nvSpPr>
        <p:spPr>
          <a:xfrm>
            <a:off x="457200" y="1214422"/>
            <a:ext cx="8229600" cy="4792678"/>
          </a:xfrm>
          <a:prstGeom prst="rect">
            <a:avLst/>
          </a:prstGeom>
        </p:spPr>
        <p:txBody>
          <a:bodyPr/>
          <a:lstStyle/>
          <a:p>
            <a:pPr marL="365760" marR="0" lvl="0" indent="-256032" algn="just" defTabSz="914400" rtl="1" eaLnBrk="1" fontAlgn="auto" latinLnBrk="0" hangingPunct="1">
              <a:lnSpc>
                <a:spcPct val="150000"/>
              </a:lnSpc>
              <a:spcBef>
                <a:spcPts val="400"/>
              </a:spcBef>
              <a:spcAft>
                <a:spcPts val="0"/>
              </a:spcAft>
              <a:buClr>
                <a:schemeClr val="accent1"/>
              </a:buClr>
              <a:buSzPct val="68000"/>
              <a:buFont typeface="Wingdings 3" pitchFamily="18" charset="2"/>
              <a:buNone/>
              <a:tabLst/>
              <a:defRPr/>
            </a:pPr>
            <a:endParaRPr kumimoji="0" lang="ar-JO" sz="3200" b="0"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endParaRPr>
          </a:p>
          <a:p>
            <a:pPr algn="justLow" rtl="1">
              <a:lnSpc>
                <a:spcPct val="150000"/>
              </a:lnSpc>
            </a:pPr>
            <a:r>
              <a:rPr kumimoji="0" lang="ar-SA" sz="3200" b="0"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rPr>
              <a:t> -</a:t>
            </a:r>
            <a:r>
              <a:rPr kumimoji="0" lang="ar-SA" sz="3200" b="0" i="0" u="none" strike="noStrike" kern="1200" cap="none" spc="0" normalizeH="0" noProof="0" dirty="0" smtClean="0">
                <a:ln>
                  <a:noFill/>
                </a:ln>
                <a:solidFill>
                  <a:schemeClr val="tx1"/>
                </a:solidFill>
                <a:effectLst/>
                <a:uLnTx/>
                <a:uFillTx/>
                <a:latin typeface="Traditional Arabic" pitchFamily="18" charset="-78"/>
                <a:cs typeface="Traditional Arabic" pitchFamily="18" charset="-78"/>
              </a:rPr>
              <a:t> (</a:t>
            </a:r>
            <a:r>
              <a:rPr kumimoji="0" lang="ar-SA" sz="3200" b="1" i="0" u="none" strike="noStrike" kern="1200" cap="none" spc="0" normalizeH="0" noProof="0" dirty="0" smtClean="0">
                <a:ln>
                  <a:noFill/>
                </a:ln>
                <a:solidFill>
                  <a:schemeClr val="tx1"/>
                </a:solidFill>
                <a:effectLst/>
                <a:uLnTx/>
                <a:uFillTx/>
                <a:latin typeface="Traditional Arabic" pitchFamily="18" charset="-78"/>
                <a:cs typeface="Traditional Arabic" pitchFamily="18" charset="-78"/>
              </a:rPr>
              <a:t>المركزية</a:t>
            </a:r>
            <a:r>
              <a:rPr kumimoji="0" lang="ar-SA" sz="3200" b="0" i="0" u="none" strike="noStrike" kern="1200" cap="none" spc="0" normalizeH="0" noProof="0" dirty="0" smtClean="0">
                <a:ln>
                  <a:noFill/>
                </a:ln>
                <a:solidFill>
                  <a:schemeClr val="tx1"/>
                </a:solidFill>
                <a:effectLst/>
                <a:uLnTx/>
                <a:uFillTx/>
                <a:latin typeface="Traditional Arabic" pitchFamily="18" charset="-78"/>
                <a:cs typeface="Traditional Arabic" pitchFamily="18" charset="-78"/>
              </a:rPr>
              <a:t>): هي </a:t>
            </a:r>
            <a:r>
              <a:rPr lang="ar-SA" sz="3200" dirty="0" smtClean="0">
                <a:latin typeface="Traditional Arabic" pitchFamily="18" charset="-78"/>
                <a:cs typeface="Traditional Arabic" pitchFamily="18" charset="-78"/>
              </a:rPr>
              <a:t>الاحتفاظ بالسلطة، والتقليل من تفويضها إلى المرؤوسين بمعنى؛ أن اتخاذ القرارات يتم فقط على المستويات الإدارية العليا.</a:t>
            </a:r>
          </a:p>
          <a:p>
            <a:pPr algn="justLow" rtl="1">
              <a:lnSpc>
                <a:spcPct val="150000"/>
              </a:lnSpc>
            </a:pPr>
            <a:r>
              <a:rPr lang="ar-SA" sz="3200" dirty="0" smtClean="0">
                <a:latin typeface="Traditional Arabic" pitchFamily="18" charset="-78"/>
                <a:cs typeface="Traditional Arabic" pitchFamily="18" charset="-78"/>
              </a:rPr>
              <a:t> - (</a:t>
            </a:r>
            <a:r>
              <a:rPr lang="ar-SA" sz="3200" b="1" dirty="0" smtClean="0">
                <a:latin typeface="Traditional Arabic" pitchFamily="18" charset="-78"/>
                <a:cs typeface="Traditional Arabic" pitchFamily="18" charset="-78"/>
              </a:rPr>
              <a:t>اللامركزية</a:t>
            </a:r>
            <a:r>
              <a:rPr lang="ar-SA" sz="3200" dirty="0" smtClean="0">
                <a:latin typeface="Traditional Arabic" pitchFamily="18" charset="-78"/>
                <a:cs typeface="Traditional Arabic" pitchFamily="18" charset="-78"/>
              </a:rPr>
              <a:t>): تعني تفويض السلطة إلى مستويات إدارية أدنى، أي أن المستويات الإدارية الأخرى تشارك في اتخاذ القرارات.</a:t>
            </a:r>
          </a:p>
          <a:p>
            <a:pPr marL="365760" marR="0" lvl="0" indent="-256032" algn="just" defTabSz="914400" rtl="1" eaLnBrk="1" fontAlgn="auto" latinLnBrk="0" hangingPunct="1">
              <a:lnSpc>
                <a:spcPct val="150000"/>
              </a:lnSpc>
              <a:spcBef>
                <a:spcPts val="400"/>
              </a:spcBef>
              <a:spcAft>
                <a:spcPts val="0"/>
              </a:spcAft>
              <a:buClr>
                <a:schemeClr val="accent1"/>
              </a:buClr>
              <a:buSzPct val="68000"/>
              <a:buFont typeface="Wingdings 3" pitchFamily="18" charset="2"/>
              <a:buNone/>
              <a:tabLst/>
              <a:defRPr/>
            </a:pPr>
            <a:endParaRPr kumimoji="0" lang="en-US" sz="3200" b="0"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1676400" y="457200"/>
            <a:ext cx="6229350" cy="719138"/>
            <a:chOff x="0" y="0"/>
            <a:chExt cx="6228000" cy="719137"/>
          </a:xfrm>
        </p:grpSpPr>
        <p:sp>
          <p:nvSpPr>
            <p:cNvPr id="4"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5"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6"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مصطلحات</a:t>
            </a:r>
            <a:endParaRPr lang="zh-CN" altLang="en-US" sz="3000" b="1" dirty="0">
              <a:latin typeface="Traditional Arabic" pitchFamily="18" charset="-78"/>
              <a:ea typeface="Microsoft YaHei" pitchFamily="34" charset="-122"/>
              <a:cs typeface="Traditional Arabic" pitchFamily="18" charset="-78"/>
            </a:endParaRPr>
          </a:p>
        </p:txBody>
      </p:sp>
      <p:sp>
        <p:nvSpPr>
          <p:cNvPr id="8" name="Content Placeholder 1"/>
          <p:cNvSpPr txBox="1">
            <a:spLocks/>
          </p:cNvSpPr>
          <p:nvPr/>
        </p:nvSpPr>
        <p:spPr>
          <a:xfrm>
            <a:off x="457200" y="1214422"/>
            <a:ext cx="8229600" cy="4792678"/>
          </a:xfrm>
          <a:prstGeom prst="rect">
            <a:avLst/>
          </a:prstGeom>
        </p:spPr>
        <p:txBody>
          <a:bodyPr/>
          <a:lstStyle/>
          <a:p>
            <a:pPr marL="365760" marR="0" lvl="0" indent="-256032" algn="just" defTabSz="914400" rtl="1" eaLnBrk="1" fontAlgn="auto" latinLnBrk="0" hangingPunct="1">
              <a:lnSpc>
                <a:spcPct val="150000"/>
              </a:lnSpc>
              <a:spcBef>
                <a:spcPts val="400"/>
              </a:spcBef>
              <a:spcAft>
                <a:spcPts val="0"/>
              </a:spcAft>
              <a:buClr>
                <a:schemeClr val="accent1"/>
              </a:buClr>
              <a:buSzPct val="68000"/>
              <a:buFont typeface="Wingdings 3" pitchFamily="18" charset="2"/>
              <a:buNone/>
              <a:tabLst/>
              <a:defRPr/>
            </a:pPr>
            <a:endParaRPr kumimoji="0" lang="ar-JO" sz="3200" b="0"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endParaRPr>
          </a:p>
          <a:p>
            <a:pPr marL="365760" marR="0" lvl="0" indent="-256032" algn="just" defTabSz="914400" eaLnBrk="1" fontAlgn="auto" latinLnBrk="0" hangingPunct="1">
              <a:lnSpc>
                <a:spcPct val="150000"/>
              </a:lnSpc>
              <a:spcBef>
                <a:spcPts val="400"/>
              </a:spcBef>
              <a:spcAft>
                <a:spcPts val="0"/>
              </a:spcAft>
              <a:buClr>
                <a:schemeClr val="accent1"/>
              </a:buClr>
              <a:buSzPct val="68000"/>
              <a:buFont typeface="Wingdings 3" pitchFamily="18" charset="2"/>
              <a:buNone/>
              <a:tabLst/>
              <a:defRPr/>
            </a:pPr>
            <a:endParaRPr kumimoji="0" lang="en-US" sz="3200" b="0" i="0" u="none" strike="noStrike" kern="1200" cap="none" spc="0" normalizeH="0" baseline="0" noProof="0" dirty="0" smtClean="0">
              <a:ln>
                <a:noFill/>
              </a:ln>
              <a:solidFill>
                <a:schemeClr val="tx1"/>
              </a:solidFill>
              <a:effectLst/>
              <a:uLnTx/>
              <a:uFillTx/>
              <a:latin typeface="Traditional Arabic" pitchFamily="18" charset="-78"/>
              <a:cs typeface="Traditional Arabic" pitchFamily="18" charset="-78"/>
            </a:endParaRPr>
          </a:p>
        </p:txBody>
      </p:sp>
      <p:sp>
        <p:nvSpPr>
          <p:cNvPr id="9" name="مستطيل 8"/>
          <p:cNvSpPr/>
          <p:nvPr/>
        </p:nvSpPr>
        <p:spPr>
          <a:xfrm>
            <a:off x="214282" y="1500174"/>
            <a:ext cx="8701118" cy="4862870"/>
          </a:xfrm>
          <a:prstGeom prst="rect">
            <a:avLst/>
          </a:prstGeom>
        </p:spPr>
        <p:txBody>
          <a:bodyPr wrap="square">
            <a:spAutoFit/>
          </a:bodyPr>
          <a:lstStyle/>
          <a:p>
            <a:pPr algn="just">
              <a:spcBef>
                <a:spcPts val="1200"/>
              </a:spcBef>
              <a:buFont typeface="Arial" pitchFamily="34" charset="0"/>
              <a:buChar char="•"/>
            </a:pPr>
            <a:r>
              <a:rPr lang="en-US" sz="3000" dirty="0" smtClean="0">
                <a:cs typeface="AL-Mohanad Bold" pitchFamily="2" charset="-78"/>
              </a:rPr>
              <a:t>Organization</a:t>
            </a:r>
            <a:r>
              <a:rPr lang="ar-SA" sz="3000" dirty="0" smtClean="0">
                <a:cs typeface="AL-Mohanad Bold" pitchFamily="2" charset="-78"/>
              </a:rPr>
              <a:t>تنظيم ، منظمة                      </a:t>
            </a:r>
            <a:endParaRPr lang="en-US" sz="3000" dirty="0" smtClean="0">
              <a:cs typeface="AL-Mohanad Bold" pitchFamily="2" charset="-78"/>
            </a:endParaRPr>
          </a:p>
          <a:p>
            <a:pPr algn="just">
              <a:spcBef>
                <a:spcPts val="1200"/>
              </a:spcBef>
              <a:buFont typeface="Arial" pitchFamily="34" charset="0"/>
              <a:buChar char="•"/>
            </a:pPr>
            <a:r>
              <a:rPr lang="en-US" sz="3000" dirty="0" smtClean="0">
                <a:latin typeface="Simplified Arabic" pitchFamily="18" charset="-78"/>
                <a:cs typeface="AL-Mohanad Bold" pitchFamily="2" charset="-78"/>
              </a:rPr>
              <a:t>Unity of Command:</a:t>
            </a:r>
            <a:r>
              <a:rPr lang="ar-SA" sz="3000" dirty="0" smtClean="0">
                <a:latin typeface="Simplified Arabic" pitchFamily="18" charset="-78"/>
                <a:cs typeface="AL-Mohanad Bold" pitchFamily="2" charset="-78"/>
              </a:rPr>
              <a:t>وحدة الرئاسة                     </a:t>
            </a:r>
            <a:endParaRPr lang="en-US" sz="3000" dirty="0" smtClean="0">
              <a:latin typeface="Simplified Arabic" pitchFamily="18" charset="-78"/>
              <a:cs typeface="AL-Mohanad Bold" pitchFamily="2" charset="-78"/>
            </a:endParaRPr>
          </a:p>
          <a:p>
            <a:pPr algn="just">
              <a:spcBef>
                <a:spcPts val="1200"/>
              </a:spcBef>
              <a:buFont typeface="Arial" pitchFamily="34" charset="0"/>
              <a:buChar char="•"/>
            </a:pPr>
            <a:r>
              <a:rPr lang="en-US" sz="3000" dirty="0" smtClean="0">
                <a:latin typeface="Simplified Arabic" pitchFamily="18" charset="-78"/>
                <a:cs typeface="AL-Mohanad Bold" pitchFamily="2" charset="-78"/>
              </a:rPr>
              <a:t>Authority:</a:t>
            </a:r>
            <a:r>
              <a:rPr lang="ar-SA" sz="3000" dirty="0" smtClean="0">
                <a:latin typeface="Simplified Arabic" pitchFamily="18" charset="-78"/>
                <a:cs typeface="AL-Mohanad Bold" pitchFamily="2" charset="-78"/>
              </a:rPr>
              <a:t>  سلطة                                                    </a:t>
            </a:r>
            <a:endParaRPr lang="en-US" sz="3000" dirty="0" smtClean="0">
              <a:latin typeface="Simplified Arabic" pitchFamily="18" charset="-78"/>
              <a:cs typeface="AL-Mohanad Bold" pitchFamily="2" charset="-78"/>
            </a:endParaRPr>
          </a:p>
          <a:p>
            <a:pPr algn="just">
              <a:spcBef>
                <a:spcPts val="1200"/>
              </a:spcBef>
              <a:buFont typeface="Arial" pitchFamily="34" charset="0"/>
              <a:buChar char="•"/>
            </a:pPr>
            <a:r>
              <a:rPr lang="en-US" sz="3000" dirty="0" smtClean="0">
                <a:latin typeface="Simplified Arabic" pitchFamily="18" charset="-78"/>
                <a:cs typeface="AL-Mohanad Bold" pitchFamily="2" charset="-78"/>
              </a:rPr>
              <a:t>Responsibility:</a:t>
            </a:r>
            <a:r>
              <a:rPr lang="ar-SA" sz="3000" dirty="0" smtClean="0">
                <a:latin typeface="Simplified Arabic" pitchFamily="18" charset="-78"/>
                <a:cs typeface="AL-Mohanad Bold" pitchFamily="2" charset="-78"/>
              </a:rPr>
              <a:t>                     مسئولية                                      </a:t>
            </a:r>
            <a:endParaRPr lang="en-US" sz="3000" dirty="0" smtClean="0">
              <a:latin typeface="Simplified Arabic" pitchFamily="18" charset="-78"/>
              <a:cs typeface="AL-Mohanad Bold" pitchFamily="2" charset="-78"/>
            </a:endParaRPr>
          </a:p>
          <a:p>
            <a:pPr algn="just">
              <a:spcBef>
                <a:spcPts val="1200"/>
              </a:spcBef>
              <a:buFont typeface="Arial" pitchFamily="34" charset="0"/>
              <a:buChar char="•"/>
            </a:pPr>
            <a:r>
              <a:rPr lang="en-US" sz="3000" dirty="0" smtClean="0">
                <a:latin typeface="Simplified Arabic" pitchFamily="18" charset="-78"/>
                <a:cs typeface="AL-Mohanad Bold" pitchFamily="2" charset="-78"/>
              </a:rPr>
              <a:t>Span of Control:</a:t>
            </a:r>
            <a:r>
              <a:rPr lang="ar-SA" sz="3000" dirty="0" smtClean="0">
                <a:latin typeface="Simplified Arabic" pitchFamily="18" charset="-78"/>
                <a:cs typeface="AL-Mohanad Bold" pitchFamily="2" charset="-78"/>
              </a:rPr>
              <a:t>نطاق الإشراف                         </a:t>
            </a:r>
            <a:endParaRPr lang="en-US" sz="3000" dirty="0" smtClean="0">
              <a:latin typeface="Simplified Arabic" pitchFamily="18" charset="-78"/>
              <a:cs typeface="AL-Mohanad Bold" pitchFamily="2" charset="-78"/>
            </a:endParaRPr>
          </a:p>
          <a:p>
            <a:pPr algn="just">
              <a:spcBef>
                <a:spcPts val="1200"/>
              </a:spcBef>
              <a:buFont typeface="Arial" pitchFamily="34" charset="0"/>
              <a:buChar char="•"/>
            </a:pPr>
            <a:r>
              <a:rPr lang="en-US" sz="3000" dirty="0" smtClean="0">
                <a:latin typeface="Simplified Arabic" pitchFamily="18" charset="-78"/>
                <a:cs typeface="AL-Mohanad Bold" pitchFamily="2" charset="-78"/>
              </a:rPr>
              <a:t>Centralization:</a:t>
            </a:r>
            <a:r>
              <a:rPr lang="ar-SA" sz="3000" dirty="0" smtClean="0">
                <a:latin typeface="Simplified Arabic" pitchFamily="18" charset="-78"/>
                <a:cs typeface="AL-Mohanad Bold" pitchFamily="2" charset="-78"/>
              </a:rPr>
              <a:t>المركزية                                      </a:t>
            </a:r>
            <a:endParaRPr lang="en-US" sz="3000" dirty="0" smtClean="0">
              <a:latin typeface="Simplified Arabic" pitchFamily="18" charset="-78"/>
              <a:cs typeface="AL-Mohanad Bold" pitchFamily="2" charset="-78"/>
            </a:endParaRPr>
          </a:p>
          <a:p>
            <a:pPr algn="just">
              <a:spcBef>
                <a:spcPts val="1200"/>
              </a:spcBef>
              <a:buFont typeface="Arial" pitchFamily="34" charset="0"/>
              <a:buChar char="•"/>
            </a:pPr>
            <a:r>
              <a:rPr lang="en-US" sz="3000" dirty="0" smtClean="0">
                <a:latin typeface="Simplified Arabic" pitchFamily="18" charset="-78"/>
                <a:cs typeface="AL-Mohanad Bold" pitchFamily="2" charset="-78"/>
              </a:rPr>
              <a:t>Decentralization:</a:t>
            </a:r>
            <a:r>
              <a:rPr lang="ar-SA" sz="3000" dirty="0" smtClean="0">
                <a:latin typeface="Simplified Arabic" pitchFamily="18" charset="-78"/>
                <a:cs typeface="AL-Mohanad Bold" pitchFamily="2" charset="-78"/>
              </a:rPr>
              <a:t>     اللامركزية                            </a:t>
            </a:r>
            <a:endParaRPr lang="en-US" sz="3000" dirty="0" smtClean="0">
              <a:latin typeface="Simplified Arabic" pitchFamily="18" charset="-78"/>
              <a:cs typeface="AL-Mohanad Bold" pitchFamily="2" charset="-78"/>
            </a:endParaRPr>
          </a:p>
          <a:p>
            <a:pPr algn="just">
              <a:spcBef>
                <a:spcPts val="1200"/>
              </a:spcBef>
            </a:pPr>
            <a:endParaRPr lang="ar-SA" sz="3000" dirty="0" smtClean="0">
              <a:latin typeface="Simplified Arabic" pitchFamily="18" charset="-78"/>
              <a:cs typeface="AL-Mohanad Bold" pitchFamily="2" charset="-7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71472" y="2199023"/>
            <a:ext cx="8072494" cy="1015663"/>
          </a:xfrm>
          <a:prstGeom prst="rect">
            <a:avLst/>
          </a:prstGeom>
          <a:noFill/>
        </p:spPr>
        <p:txBody>
          <a:bodyPr wrap="square" rtlCol="0">
            <a:spAutoFit/>
          </a:bodyPr>
          <a:lstStyle/>
          <a:p>
            <a:pPr algn="ctr"/>
            <a:r>
              <a:rPr lang="ar-SA" sz="6000" b="1" dirty="0" smtClean="0"/>
              <a:t>واجب رقم (1)+واجب رقم 2</a:t>
            </a:r>
            <a:endParaRPr lang="en-US" sz="6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6"/>
          <p:cNvSpPr txBox="1">
            <a:spLocks noChangeArrowheads="1"/>
          </p:cNvSpPr>
          <p:nvPr/>
        </p:nvSpPr>
        <p:spPr bwMode="auto">
          <a:xfrm>
            <a:off x="7488238" y="142875"/>
            <a:ext cx="1655762" cy="487363"/>
          </a:xfrm>
          <a:prstGeom prst="rect">
            <a:avLst/>
          </a:prstGeom>
          <a:noFill/>
          <a:ln w="9525">
            <a:noFill/>
            <a:miter lim="800000"/>
            <a:headEnd/>
            <a:tailEnd/>
          </a:ln>
        </p:spPr>
        <p:txBody>
          <a:bodyPr>
            <a:spAutoFit/>
          </a:bodyPr>
          <a:lstStyle/>
          <a:p>
            <a:pPr algn="r" eaLnBrk="0" hangingPunct="0">
              <a:spcBef>
                <a:spcPct val="50000"/>
              </a:spcBef>
            </a:pPr>
            <a:r>
              <a:rPr lang="zh-CN" altLang="en-US" sz="2600">
                <a:solidFill>
                  <a:schemeClr val="bg1"/>
                </a:solidFill>
                <a:latin typeface="Microsoft YaHei" pitchFamily="34" charset="-122"/>
                <a:ea typeface="Microsoft YaHei" pitchFamily="34" charset="-122"/>
              </a:rPr>
              <a:t>Title</a:t>
            </a:r>
          </a:p>
        </p:txBody>
      </p:sp>
      <p:sp>
        <p:nvSpPr>
          <p:cNvPr id="3" name="Title 1"/>
          <p:cNvSpPr txBox="1">
            <a:spLocks/>
          </p:cNvSpPr>
          <p:nvPr/>
        </p:nvSpPr>
        <p:spPr>
          <a:xfrm>
            <a:off x="1524000" y="152400"/>
            <a:ext cx="5867400" cy="8382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SA" sz="4000" b="1" dirty="0" smtClean="0">
                <a:solidFill>
                  <a:srgbClr val="0070C0"/>
                </a:solidFill>
                <a:latin typeface="Traditional Arabic" pitchFamily="18" charset="-78"/>
                <a:cs typeface="Traditional Arabic" pitchFamily="18" charset="-78"/>
              </a:rPr>
              <a:t>نبذة عن المقرر</a:t>
            </a:r>
            <a:endParaRPr lang="en-US" sz="4000" b="1" dirty="0">
              <a:solidFill>
                <a:srgbClr val="0070C0"/>
              </a:solidFill>
              <a:latin typeface="Traditional Arabic" pitchFamily="18" charset="-78"/>
              <a:cs typeface="Traditional Arabic" pitchFamily="18" charset="-78"/>
            </a:endParaRPr>
          </a:p>
        </p:txBody>
      </p:sp>
      <p:sp>
        <p:nvSpPr>
          <p:cNvPr id="4" name="مربع نص 3"/>
          <p:cNvSpPr txBox="1"/>
          <p:nvPr/>
        </p:nvSpPr>
        <p:spPr>
          <a:xfrm>
            <a:off x="533400" y="838200"/>
            <a:ext cx="8001000" cy="4247317"/>
          </a:xfrm>
          <a:prstGeom prst="rect">
            <a:avLst/>
          </a:prstGeom>
          <a:noFill/>
        </p:spPr>
        <p:txBody>
          <a:bodyPr wrap="square" rtlCol="1">
            <a:spAutoFit/>
          </a:bodyPr>
          <a:lstStyle/>
          <a:p>
            <a:pPr algn="justLow" rtl="1">
              <a:spcBef>
                <a:spcPts val="1200"/>
              </a:spcBef>
              <a:buFont typeface="Arial" pitchFamily="34" charset="0"/>
              <a:buChar char="•"/>
            </a:pPr>
            <a:r>
              <a:rPr lang="ar-SA" sz="3000" b="1" dirty="0" smtClean="0">
                <a:latin typeface="Traditional Arabic" pitchFamily="18" charset="-78"/>
                <a:cs typeface="Traditional Arabic" pitchFamily="18" charset="-78"/>
              </a:rPr>
              <a:t>مسمى المقرر: التنظيم وأساليب العمل.</a:t>
            </a:r>
          </a:p>
          <a:p>
            <a:pPr algn="justLow" rtl="1">
              <a:spcBef>
                <a:spcPts val="1200"/>
              </a:spcBef>
              <a:buFont typeface="Arial" pitchFamily="34" charset="0"/>
              <a:buChar char="•"/>
            </a:pPr>
            <a:r>
              <a:rPr lang="ar-SA" sz="3000" b="1" dirty="0" smtClean="0">
                <a:latin typeface="Traditional Arabic" pitchFamily="18" charset="-78"/>
                <a:cs typeface="Traditional Arabic" pitchFamily="18" charset="-78"/>
              </a:rPr>
              <a:t>رمز المقرر: 2402 بشر.</a:t>
            </a:r>
          </a:p>
          <a:p>
            <a:pPr algn="justLow" rtl="1">
              <a:spcBef>
                <a:spcPts val="1200"/>
              </a:spcBef>
              <a:buFont typeface="Arial" pitchFamily="34" charset="0"/>
              <a:buChar char="•"/>
            </a:pPr>
            <a:r>
              <a:rPr lang="ar-SA" sz="3000" b="1" dirty="0" smtClean="0">
                <a:latin typeface="Traditional Arabic" pitchFamily="18" charset="-78"/>
                <a:cs typeface="Traditional Arabic" pitchFamily="18" charset="-78"/>
              </a:rPr>
              <a:t>الشعبة: </a:t>
            </a:r>
            <a:r>
              <a:rPr lang="en-US" sz="3000" b="1" dirty="0" smtClean="0">
                <a:latin typeface="Traditional Arabic" pitchFamily="18" charset="-78"/>
                <a:cs typeface="Traditional Arabic" pitchFamily="18" charset="-78"/>
              </a:rPr>
              <a:t>-1917</a:t>
            </a:r>
            <a:r>
              <a:rPr lang="ar-SA" sz="3000" b="1" dirty="0" smtClean="0">
                <a:latin typeface="Traditional Arabic" pitchFamily="18" charset="-78"/>
                <a:cs typeface="Traditional Arabic" pitchFamily="18" charset="-78"/>
              </a:rPr>
              <a:t>1522</a:t>
            </a:r>
            <a:endParaRPr lang="ar-SA" sz="3000" b="1" dirty="0" smtClean="0">
              <a:latin typeface="Traditional Arabic" pitchFamily="18" charset="-78"/>
              <a:cs typeface="Traditional Arabic" pitchFamily="18" charset="-78"/>
            </a:endParaRPr>
          </a:p>
          <a:p>
            <a:pPr algn="justLow" rtl="1">
              <a:spcBef>
                <a:spcPts val="1200"/>
              </a:spcBef>
              <a:buFont typeface="Arial" pitchFamily="34" charset="0"/>
              <a:buChar char="•"/>
            </a:pPr>
            <a:r>
              <a:rPr lang="ar-SA" sz="3000" b="1" dirty="0" smtClean="0">
                <a:latin typeface="Traditional Arabic" pitchFamily="18" charset="-78"/>
                <a:cs typeface="Traditional Arabic" pitchFamily="18" charset="-78"/>
              </a:rPr>
              <a:t>المرجع </a:t>
            </a:r>
            <a:r>
              <a:rPr lang="ar-SA" sz="3000" b="1" dirty="0" smtClean="0">
                <a:latin typeface="Traditional Arabic" pitchFamily="18" charset="-78"/>
                <a:cs typeface="Traditional Arabic" pitchFamily="18" charset="-78"/>
              </a:rPr>
              <a:t>الرئيس: محمد شاكر عصفور (أصول التنظيم والأساليب)، 2015م، دار المسيرة.</a:t>
            </a:r>
          </a:p>
          <a:p>
            <a:pPr algn="justLow" rtl="1">
              <a:spcBef>
                <a:spcPts val="1200"/>
              </a:spcBef>
              <a:buFont typeface="Arial" pitchFamily="34" charset="0"/>
              <a:buChar char="•"/>
            </a:pPr>
            <a:r>
              <a:rPr lang="ar-SA" sz="3000" b="1" dirty="0" smtClean="0">
                <a:latin typeface="Traditional Arabic" pitchFamily="18" charset="-78"/>
                <a:cs typeface="Traditional Arabic" pitchFamily="18" charset="-78"/>
              </a:rPr>
              <a:t>مرجع أجنبي</a:t>
            </a:r>
            <a:r>
              <a:rPr lang="ar-SA" sz="2000" b="1" dirty="0" smtClean="0">
                <a:latin typeface="Traditional Arabic" pitchFamily="18" charset="-78"/>
                <a:cs typeface="Traditional Arabic" pitchFamily="18" charset="-78"/>
              </a:rPr>
              <a:t>:</a:t>
            </a:r>
            <a:r>
              <a:rPr lang="en-US" sz="2000" dirty="0" smtClean="0">
                <a:hlinkClick r:id="rId2"/>
              </a:rPr>
              <a:t> Jay R. Galbraith</a:t>
            </a:r>
            <a:r>
              <a:rPr lang="en-US" sz="2000" dirty="0" smtClean="0"/>
              <a:t>, Designing Organizations: Strategy, Structure, and Process at the Business Unit and Enterprise Levels, (JOSSEY-BASS, Third edition, 2014).</a:t>
            </a:r>
            <a:r>
              <a:rPr lang="ar-SA" sz="3000" b="1" dirty="0" smtClean="0">
                <a:latin typeface="Traditional Arabic" pitchFamily="18" charset="-78"/>
                <a:cs typeface="Traditional Arabic" pitchFamily="18" charset="-78"/>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704956" y="476240"/>
            <a:ext cx="5867400" cy="8382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SA" sz="4000" b="1" dirty="0" smtClean="0">
                <a:solidFill>
                  <a:srgbClr val="0070C0"/>
                </a:solidFill>
                <a:latin typeface="Traditional Arabic" pitchFamily="18" charset="-78"/>
                <a:cs typeface="Traditional Arabic" pitchFamily="18" charset="-78"/>
              </a:rPr>
              <a:t>الخطة الدراسية</a:t>
            </a:r>
            <a:endParaRPr lang="en-US" sz="4000" b="1" dirty="0">
              <a:solidFill>
                <a:srgbClr val="0070C0"/>
              </a:solidFill>
              <a:latin typeface="Traditional Arabic" pitchFamily="18" charset="-78"/>
              <a:cs typeface="Traditional Arabic" pitchFamily="18" charset="-78"/>
            </a:endParaRPr>
          </a:p>
        </p:txBody>
      </p:sp>
      <p:sp>
        <p:nvSpPr>
          <p:cNvPr id="3" name="مربع نص 2"/>
          <p:cNvSpPr txBox="1"/>
          <p:nvPr/>
        </p:nvSpPr>
        <p:spPr>
          <a:xfrm>
            <a:off x="1857356" y="2000240"/>
            <a:ext cx="5410200" cy="3016210"/>
          </a:xfrm>
          <a:prstGeom prst="rect">
            <a:avLst/>
          </a:prstGeom>
          <a:noFill/>
        </p:spPr>
        <p:txBody>
          <a:bodyPr wrap="square" rtlCol="1">
            <a:spAutoFit/>
          </a:bodyPr>
          <a:lstStyle/>
          <a:p>
            <a:pPr algn="ctr" rtl="1">
              <a:spcBef>
                <a:spcPts val="1200"/>
              </a:spcBef>
            </a:pPr>
            <a:r>
              <a:rPr lang="ar-SA" sz="6000" b="1" dirty="0" smtClean="0">
                <a:latin typeface="Traditional Arabic" pitchFamily="18" charset="-78"/>
                <a:cs typeface="Traditional Arabic" pitchFamily="18" charset="-78"/>
              </a:rPr>
              <a:t>متوفرة للطالب بعدة وسائل الكترونية ويدوية</a:t>
            </a:r>
          </a:p>
          <a:p>
            <a:pPr algn="ctr" rtl="1">
              <a:spcBef>
                <a:spcPts val="1200"/>
              </a:spcBef>
            </a:pPr>
            <a:r>
              <a:rPr lang="ar-SA" sz="6000" b="1" dirty="0" smtClean="0">
                <a:latin typeface="Traditional Arabic" pitchFamily="18" charset="-78"/>
                <a:cs typeface="Traditional Arabic" pitchFamily="18" charset="-78"/>
              </a:rPr>
              <a:t>متوفرة على </a:t>
            </a:r>
            <a:r>
              <a:rPr lang="en-US" sz="6000" b="1" dirty="0" err="1" smtClean="0">
                <a:latin typeface="Traditional Arabic" pitchFamily="18" charset="-78"/>
                <a:cs typeface="Traditional Arabic" pitchFamily="18" charset="-78"/>
              </a:rPr>
              <a:t>lms</a:t>
            </a:r>
            <a:endParaRPr lang="ar-SA" sz="6000" b="1" dirty="0" smtClean="0">
              <a:latin typeface="Traditional Arabic" pitchFamily="18" charset="-78"/>
              <a:cs typeface="Traditional Arabic"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747862" y="477853"/>
            <a:ext cx="5867400" cy="838200"/>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SA" sz="4000" b="1" dirty="0" smtClean="0">
                <a:solidFill>
                  <a:srgbClr val="0070C0"/>
                </a:solidFill>
                <a:latin typeface="Traditional Arabic" pitchFamily="18" charset="-78"/>
                <a:cs typeface="Traditional Arabic" pitchFamily="18" charset="-78"/>
              </a:rPr>
              <a:t>الوحدة الأولى: التنظيم الإداري: المفهوم والأهمية</a:t>
            </a:r>
            <a:endParaRPr lang="en-US" sz="4000" b="1" dirty="0">
              <a:solidFill>
                <a:srgbClr val="0070C0"/>
              </a:solidFill>
              <a:latin typeface="Traditional Arabic" pitchFamily="18" charset="-78"/>
              <a:cs typeface="Traditional Arabic" pitchFamily="18" charset="-78"/>
            </a:endParaRPr>
          </a:p>
        </p:txBody>
      </p:sp>
      <p:sp>
        <p:nvSpPr>
          <p:cNvPr id="3" name="مربع نص 2"/>
          <p:cNvSpPr txBox="1"/>
          <p:nvPr/>
        </p:nvSpPr>
        <p:spPr>
          <a:xfrm>
            <a:off x="1290662" y="1239853"/>
            <a:ext cx="6781800" cy="1015663"/>
          </a:xfrm>
          <a:prstGeom prst="rect">
            <a:avLst/>
          </a:prstGeom>
          <a:noFill/>
        </p:spPr>
        <p:txBody>
          <a:bodyPr wrap="square" rtlCol="1">
            <a:spAutoFit/>
          </a:bodyPr>
          <a:lstStyle/>
          <a:p>
            <a:pPr algn="ctr" rtl="1">
              <a:spcBef>
                <a:spcPts val="1200"/>
              </a:spcBef>
            </a:pPr>
            <a:r>
              <a:rPr lang="ar-SA" sz="3000" b="1" dirty="0" smtClean="0">
                <a:latin typeface="Traditional Arabic" pitchFamily="18" charset="-78"/>
                <a:cs typeface="Traditional Arabic" pitchFamily="18" charset="-78"/>
              </a:rPr>
              <a:t>أهداف الدرس: يتوقع من الطالب بعد نهاية هذا الدرس أن يتعرف على:</a:t>
            </a:r>
            <a:endParaRPr lang="ar-SA" sz="6000" b="1" dirty="0" smtClean="0">
              <a:latin typeface="Traditional Arabic" pitchFamily="18" charset="-78"/>
              <a:cs typeface="Traditional Arabic" pitchFamily="18" charset="-78"/>
            </a:endParaRPr>
          </a:p>
        </p:txBody>
      </p:sp>
      <p:grpSp>
        <p:nvGrpSpPr>
          <p:cNvPr id="4" name="Group 2"/>
          <p:cNvGrpSpPr>
            <a:grpSpLocks/>
          </p:cNvGrpSpPr>
          <p:nvPr/>
        </p:nvGrpSpPr>
        <p:grpSpPr bwMode="auto">
          <a:xfrm>
            <a:off x="1681187" y="3008328"/>
            <a:ext cx="6229350" cy="719138"/>
            <a:chOff x="0" y="0"/>
            <a:chExt cx="6228000" cy="719137"/>
          </a:xfrm>
        </p:grpSpPr>
        <p:sp>
          <p:nvSpPr>
            <p:cNvPr id="5"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6"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7" name="Rectangle 13"/>
          <p:cNvSpPr>
            <a:spLocks noChangeArrowheads="1"/>
          </p:cNvSpPr>
          <p:nvPr/>
        </p:nvSpPr>
        <p:spPr bwMode="auto">
          <a:xfrm>
            <a:off x="2281262" y="3068653"/>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مفهوم التنظيم</a:t>
            </a:r>
            <a:endParaRPr lang="zh-CN" altLang="en-US" sz="3000" b="1" dirty="0">
              <a:latin typeface="Traditional Arabic" pitchFamily="18" charset="-78"/>
              <a:ea typeface="Microsoft YaHei" pitchFamily="34" charset="-122"/>
              <a:cs typeface="Traditional Arabic" pitchFamily="18" charset="-78"/>
            </a:endParaRPr>
          </a:p>
        </p:txBody>
      </p:sp>
      <p:grpSp>
        <p:nvGrpSpPr>
          <p:cNvPr id="8" name="Group 6"/>
          <p:cNvGrpSpPr>
            <a:grpSpLocks/>
          </p:cNvGrpSpPr>
          <p:nvPr/>
        </p:nvGrpSpPr>
        <p:grpSpPr bwMode="auto">
          <a:xfrm>
            <a:off x="1681187" y="3943366"/>
            <a:ext cx="6229350" cy="719137"/>
            <a:chOff x="0" y="0"/>
            <a:chExt cx="6228000" cy="719138"/>
          </a:xfrm>
        </p:grpSpPr>
        <p:sp>
          <p:nvSpPr>
            <p:cNvPr id="9" name="AutoShape 3"/>
            <p:cNvSpPr>
              <a:spLocks noChangeArrowheads="1"/>
            </p:cNvSpPr>
            <p:nvPr/>
          </p:nvSpPr>
          <p:spPr bwMode="auto">
            <a:xfrm>
              <a:off x="0" y="0"/>
              <a:ext cx="6228000" cy="719138"/>
            </a:xfrm>
            <a:prstGeom prst="roundRect">
              <a:avLst>
                <a:gd name="adj" fmla="val 16667"/>
              </a:avLst>
            </a:prstGeom>
            <a:gradFill rotWithShape="1">
              <a:gsLst>
                <a:gs pos="0">
                  <a:srgbClr val="71E4FF"/>
                </a:gs>
                <a:gs pos="100000">
                  <a:srgbClr val="009FC4"/>
                </a:gs>
              </a:gsLst>
              <a:lin ang="5400000" scaled="1"/>
            </a:gradFill>
            <a:ln w="9525">
              <a:noFill/>
              <a:round/>
              <a:headEnd/>
              <a:tailEnd/>
            </a:ln>
          </p:spPr>
          <p:txBody>
            <a:bodyPr anchor="ctr"/>
            <a:lstStyle/>
            <a:p>
              <a:pPr eaLnBrk="0" hangingPunct="0"/>
              <a:endParaRPr lang="zh-CN" altLang="en-US"/>
            </a:p>
          </p:txBody>
        </p:sp>
        <p:sp>
          <p:nvSpPr>
            <p:cNvPr id="10" name="AutoShape 3"/>
            <p:cNvSpPr>
              <a:spLocks noChangeArrowheads="1"/>
            </p:cNvSpPr>
            <p:nvPr/>
          </p:nvSpPr>
          <p:spPr bwMode="auto">
            <a:xfrm>
              <a:off x="0" y="88900"/>
              <a:ext cx="6228000" cy="541338"/>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grpSp>
        <p:nvGrpSpPr>
          <p:cNvPr id="11" name="Group 10"/>
          <p:cNvGrpSpPr>
            <a:grpSpLocks/>
          </p:cNvGrpSpPr>
          <p:nvPr/>
        </p:nvGrpSpPr>
        <p:grpSpPr bwMode="auto">
          <a:xfrm>
            <a:off x="1682775" y="4924441"/>
            <a:ext cx="6226175" cy="719137"/>
            <a:chOff x="0" y="0"/>
            <a:chExt cx="6226850" cy="719138"/>
          </a:xfrm>
        </p:grpSpPr>
        <p:sp>
          <p:nvSpPr>
            <p:cNvPr id="12" name="AutoShape 3"/>
            <p:cNvSpPr>
              <a:spLocks noChangeArrowheads="1"/>
            </p:cNvSpPr>
            <p:nvPr/>
          </p:nvSpPr>
          <p:spPr bwMode="auto">
            <a:xfrm>
              <a:off x="338" y="0"/>
              <a:ext cx="6226175" cy="719138"/>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13" name="AutoShape 3"/>
            <p:cNvSpPr>
              <a:spLocks noChangeArrowheads="1"/>
            </p:cNvSpPr>
            <p:nvPr/>
          </p:nvSpPr>
          <p:spPr bwMode="auto">
            <a:xfrm>
              <a:off x="0" y="88900"/>
              <a:ext cx="6226850" cy="541338"/>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14" name="Rectangle 13"/>
          <p:cNvSpPr>
            <a:spLocks noChangeArrowheads="1"/>
          </p:cNvSpPr>
          <p:nvPr/>
        </p:nvSpPr>
        <p:spPr bwMode="auto">
          <a:xfrm>
            <a:off x="1976462" y="4094982"/>
            <a:ext cx="5562600"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أهداف التنظيم</a:t>
            </a:r>
            <a:endParaRPr lang="zh-CN" altLang="en-US" sz="3000" b="1" dirty="0">
              <a:latin typeface="Traditional Arabic" pitchFamily="18" charset="-78"/>
              <a:ea typeface="Microsoft YaHei" pitchFamily="34" charset="-122"/>
              <a:cs typeface="Traditional Arabic" pitchFamily="18" charset="-78"/>
            </a:endParaRPr>
          </a:p>
        </p:txBody>
      </p:sp>
      <p:sp>
        <p:nvSpPr>
          <p:cNvPr id="15" name="Rectangle 13"/>
          <p:cNvSpPr>
            <a:spLocks noChangeArrowheads="1"/>
          </p:cNvSpPr>
          <p:nvPr/>
        </p:nvSpPr>
        <p:spPr bwMode="auto">
          <a:xfrm>
            <a:off x="2052662" y="5085582"/>
            <a:ext cx="5562600"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فوائد التنظيم</a:t>
            </a:r>
            <a:endParaRPr lang="zh-CN" altLang="en-US" sz="3000" b="1" dirty="0">
              <a:latin typeface="Traditional Arabic" pitchFamily="18" charset="-78"/>
              <a:ea typeface="Microsoft YaHei" pitchFamily="34" charset="-122"/>
              <a:cs typeface="Traditional Arabic"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457200"/>
            <a:ext cx="6229350" cy="719138"/>
            <a:chOff x="0" y="0"/>
            <a:chExt cx="6228000" cy="719137"/>
          </a:xfrm>
        </p:grpSpPr>
        <p:sp>
          <p:nvSpPr>
            <p:cNvPr id="3"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4"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5"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مفهوم التنظيم</a:t>
            </a:r>
            <a:endParaRPr lang="zh-CN" altLang="en-US" sz="3000" b="1" dirty="0">
              <a:latin typeface="Traditional Arabic" pitchFamily="18" charset="-78"/>
              <a:ea typeface="Microsoft YaHei" pitchFamily="34" charset="-122"/>
              <a:cs typeface="Traditional Arabic" pitchFamily="18" charset="-78"/>
            </a:endParaRPr>
          </a:p>
        </p:txBody>
      </p:sp>
      <p:sp>
        <p:nvSpPr>
          <p:cNvPr id="6" name="مستطيل 5"/>
          <p:cNvSpPr/>
          <p:nvPr/>
        </p:nvSpPr>
        <p:spPr>
          <a:xfrm>
            <a:off x="914400" y="1524000"/>
            <a:ext cx="7543800" cy="4093428"/>
          </a:xfrm>
          <a:prstGeom prst="rect">
            <a:avLst/>
          </a:prstGeom>
        </p:spPr>
        <p:txBody>
          <a:bodyPr wrap="square">
            <a:spAutoFit/>
          </a:bodyPr>
          <a:lstStyle/>
          <a:p>
            <a:pPr algn="just" rtl="1">
              <a:spcBef>
                <a:spcPts val="1200"/>
              </a:spcBef>
              <a:buFont typeface="Arial" pitchFamily="34" charset="0"/>
              <a:buChar char="•"/>
            </a:pPr>
            <a:r>
              <a:rPr lang="ar-SA" sz="3000" dirty="0" smtClean="0">
                <a:latin typeface="Sakkal Majalla" pitchFamily="2" charset="-78"/>
                <a:cs typeface="AL-Mohanad Bold" pitchFamily="2" charset="-78"/>
              </a:rPr>
              <a:t>(التنظيم): هو" عملية تنسيق الجهود البشرية في أية منظمة لتنفيذ السياسات المرسومة بأقل تكلفة ممكنة".</a:t>
            </a:r>
            <a:endParaRPr lang="en-US" sz="3000" dirty="0" smtClean="0">
              <a:latin typeface="Sakkal Majalla" pitchFamily="2" charset="-78"/>
              <a:cs typeface="AL-Mohanad Bold" pitchFamily="2" charset="-78"/>
            </a:endParaRPr>
          </a:p>
          <a:p>
            <a:pPr algn="just" rtl="1">
              <a:spcBef>
                <a:spcPts val="1200"/>
              </a:spcBef>
              <a:buFont typeface="Arial" pitchFamily="34" charset="0"/>
              <a:buChar char="•"/>
            </a:pPr>
            <a:r>
              <a:rPr lang="ar-SA" sz="3000" dirty="0" smtClean="0">
                <a:latin typeface="Sakkal Majalla" pitchFamily="2" charset="-78"/>
                <a:cs typeface="AL-Mohanad Bold" pitchFamily="2" charset="-78"/>
              </a:rPr>
              <a:t>(التنظيم): هو تحديد الأعمال، وتوزيعها على الأفراد في سبيل الوصول إلى الهدف.</a:t>
            </a:r>
          </a:p>
          <a:p>
            <a:pPr algn="just" rtl="1">
              <a:spcBef>
                <a:spcPts val="1200"/>
              </a:spcBef>
              <a:buFont typeface="Arial" pitchFamily="34" charset="0"/>
              <a:buChar char="•"/>
            </a:pPr>
            <a:r>
              <a:rPr lang="ar-SA" sz="3000" dirty="0" smtClean="0">
                <a:latin typeface="Sakkal Majalla" pitchFamily="2" charset="-78"/>
                <a:cs typeface="AL-Mohanad Bold" pitchFamily="2" charset="-78"/>
              </a:rPr>
              <a:t>(التنظيم): </a:t>
            </a:r>
            <a:r>
              <a:rPr lang="ar-SA" sz="3000" dirty="0" smtClean="0">
                <a:cs typeface="AL-Mohanad Bold" pitchFamily="2" charset="-78"/>
              </a:rPr>
              <a:t>" عملية إدارية تهتم بتجميع المهام والأنشطة المراد القيام </a:t>
            </a:r>
            <a:r>
              <a:rPr lang="ar-SA" sz="3000" dirty="0" err="1" smtClean="0">
                <a:cs typeface="AL-Mohanad Bold" pitchFamily="2" charset="-78"/>
              </a:rPr>
              <a:t>بها</a:t>
            </a:r>
            <a:r>
              <a:rPr lang="ar-SA" sz="3000" dirty="0" smtClean="0">
                <a:cs typeface="AL-Mohanad Bold" pitchFamily="2" charset="-78"/>
              </a:rPr>
              <a:t> في وظائف أو أقسام، وتحديد السلطات والصلاحيات، والتنسيق فيما بين الأنشطة والأقسام من أجل تحقيق الأهداف...“</a:t>
            </a:r>
            <a:endParaRPr lang="ar-SA" sz="3000" dirty="0" smtClean="0">
              <a:latin typeface="Sakkal Majalla" pitchFamily="2" charset="-78"/>
              <a:cs typeface="AL-Mohanad Bold"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p:cNvGrpSpPr>
            <a:grpSpLocks/>
          </p:cNvGrpSpPr>
          <p:nvPr/>
        </p:nvGrpSpPr>
        <p:grpSpPr bwMode="auto">
          <a:xfrm>
            <a:off x="1676400" y="457200"/>
            <a:ext cx="6229350" cy="719138"/>
            <a:chOff x="0" y="0"/>
            <a:chExt cx="6228000" cy="719137"/>
          </a:xfrm>
        </p:grpSpPr>
        <p:sp>
          <p:nvSpPr>
            <p:cNvPr id="8"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9"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10"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أهداف التنظيم</a:t>
            </a:r>
            <a:endParaRPr lang="zh-CN" altLang="en-US" sz="3000" b="1" dirty="0">
              <a:latin typeface="Traditional Arabic" pitchFamily="18" charset="-78"/>
              <a:ea typeface="Microsoft YaHei" pitchFamily="34" charset="-122"/>
              <a:cs typeface="Traditional Arabic" pitchFamily="18" charset="-78"/>
            </a:endParaRPr>
          </a:p>
        </p:txBody>
      </p:sp>
      <p:sp>
        <p:nvSpPr>
          <p:cNvPr id="11" name="مستطيل 10"/>
          <p:cNvSpPr/>
          <p:nvPr/>
        </p:nvSpPr>
        <p:spPr>
          <a:xfrm>
            <a:off x="914400" y="1524000"/>
            <a:ext cx="7543800" cy="3323987"/>
          </a:xfrm>
          <a:prstGeom prst="rect">
            <a:avLst/>
          </a:prstGeom>
        </p:spPr>
        <p:txBody>
          <a:bodyPr wrap="square">
            <a:spAutoFit/>
          </a:bodyPr>
          <a:lstStyle/>
          <a:p>
            <a:pPr algn="just" rtl="1">
              <a:lnSpc>
                <a:spcPct val="150000"/>
              </a:lnSpc>
              <a:spcBef>
                <a:spcPts val="1200"/>
              </a:spcBef>
              <a:buFont typeface="Arial" pitchFamily="34" charset="0"/>
              <a:buChar char="•"/>
            </a:pPr>
            <a:r>
              <a:rPr lang="ar-SA" sz="3000" dirty="0" smtClean="0">
                <a:latin typeface="Sakkal Majalla" pitchFamily="2" charset="-78"/>
                <a:cs typeface="AL-Mohanad Bold" pitchFamily="2" charset="-78"/>
              </a:rPr>
              <a:t>دعم أهداف المنظمة (الإستراتيجية والتكتيكية).</a:t>
            </a:r>
            <a:endParaRPr lang="en-US" sz="3000" dirty="0" smtClean="0">
              <a:latin typeface="Sakkal Majalla" pitchFamily="2" charset="-78"/>
              <a:cs typeface="AL-Mohanad Bold" pitchFamily="2" charset="-78"/>
            </a:endParaRPr>
          </a:p>
          <a:p>
            <a:pPr algn="just" rtl="1">
              <a:lnSpc>
                <a:spcPct val="150000"/>
              </a:lnSpc>
              <a:spcBef>
                <a:spcPts val="1200"/>
              </a:spcBef>
              <a:buFont typeface="Arial" pitchFamily="34" charset="0"/>
              <a:buChar char="•"/>
            </a:pPr>
            <a:r>
              <a:rPr lang="ar-SA" sz="3000" dirty="0" smtClean="0">
                <a:latin typeface="Sakkal Majalla" pitchFamily="2" charset="-78"/>
                <a:cs typeface="AL-Mohanad Bold" pitchFamily="2" charset="-78"/>
              </a:rPr>
              <a:t>تجميع الأنشطة والمهام اللازمة لتحقيق أهداف المنظمة.</a:t>
            </a:r>
          </a:p>
          <a:p>
            <a:pPr algn="just" rtl="1">
              <a:lnSpc>
                <a:spcPct val="150000"/>
              </a:lnSpc>
              <a:spcBef>
                <a:spcPts val="1200"/>
              </a:spcBef>
              <a:buFont typeface="Arial" pitchFamily="34" charset="0"/>
              <a:buChar char="•"/>
            </a:pPr>
            <a:r>
              <a:rPr lang="ar-SA" sz="3000" dirty="0" smtClean="0">
                <a:latin typeface="Sakkal Majalla" pitchFamily="2" charset="-78"/>
                <a:cs typeface="AL-Mohanad Bold" pitchFamily="2" charset="-78"/>
              </a:rPr>
              <a:t>توزيع الأنشطة والمهام على الوحدات والأفراد.</a:t>
            </a:r>
          </a:p>
          <a:p>
            <a:pPr algn="just" rtl="1">
              <a:lnSpc>
                <a:spcPct val="150000"/>
              </a:lnSpc>
              <a:spcBef>
                <a:spcPts val="1200"/>
              </a:spcBef>
              <a:buFont typeface="Arial" pitchFamily="34" charset="0"/>
              <a:buChar char="•"/>
            </a:pPr>
            <a:r>
              <a:rPr lang="ar-SA" sz="3000" dirty="0" smtClean="0">
                <a:latin typeface="Sakkal Majalla" pitchFamily="2" charset="-78"/>
                <a:cs typeface="AL-Mohanad Bold" pitchFamily="2" charset="-78"/>
              </a:rPr>
              <a:t>تحديد وحشد الموارد للقيام بالأنشطة والمهام.</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457200"/>
            <a:ext cx="6229350" cy="719138"/>
            <a:chOff x="0" y="0"/>
            <a:chExt cx="6228000" cy="719137"/>
          </a:xfrm>
        </p:grpSpPr>
        <p:sp>
          <p:nvSpPr>
            <p:cNvPr id="3"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4"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5" name="Rectangle 13"/>
          <p:cNvSpPr>
            <a:spLocks noChangeArrowheads="1"/>
          </p:cNvSpPr>
          <p:nvPr/>
        </p:nvSpPr>
        <p:spPr bwMode="auto">
          <a:xfrm>
            <a:off x="2057400" y="533400"/>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فوائد التنظيم</a:t>
            </a:r>
            <a:endParaRPr lang="zh-CN" altLang="en-US" sz="3000" b="1" dirty="0">
              <a:latin typeface="Traditional Arabic" pitchFamily="18" charset="-78"/>
              <a:ea typeface="Microsoft YaHei" pitchFamily="34" charset="-122"/>
              <a:cs typeface="Traditional Arabic" pitchFamily="18" charset="-78"/>
            </a:endParaRPr>
          </a:p>
        </p:txBody>
      </p:sp>
      <p:sp>
        <p:nvSpPr>
          <p:cNvPr id="6" name="مستطيل 5"/>
          <p:cNvSpPr/>
          <p:nvPr/>
        </p:nvSpPr>
        <p:spPr>
          <a:xfrm>
            <a:off x="152400" y="1524000"/>
            <a:ext cx="8763000" cy="4170372"/>
          </a:xfrm>
          <a:prstGeom prst="rect">
            <a:avLst/>
          </a:prstGeom>
        </p:spPr>
        <p:txBody>
          <a:bodyPr wrap="square">
            <a:spAutoFit/>
          </a:bodyPr>
          <a:lstStyle/>
          <a:p>
            <a:pPr algn="just" rtl="1">
              <a:lnSpc>
                <a:spcPct val="150000"/>
              </a:lnSpc>
              <a:spcBef>
                <a:spcPts val="1200"/>
              </a:spcBef>
              <a:buFont typeface="Arial" pitchFamily="34" charset="0"/>
              <a:buChar char="•"/>
            </a:pPr>
            <a:r>
              <a:rPr lang="ar-SA" sz="3000" dirty="0" smtClean="0">
                <a:latin typeface="Sakkal Majalla" pitchFamily="2" charset="-78"/>
                <a:cs typeface="AL-Mohanad Bold" pitchFamily="2" charset="-78"/>
              </a:rPr>
              <a:t>منع الازدواجية والتداخل، وتحقيق التنسيق بين الوحدات والمهام</a:t>
            </a:r>
            <a:endParaRPr lang="en-US" sz="3000" dirty="0" smtClean="0">
              <a:latin typeface="Sakkal Majalla" pitchFamily="2" charset="-78"/>
              <a:cs typeface="AL-Mohanad Bold" pitchFamily="2" charset="-78"/>
            </a:endParaRPr>
          </a:p>
          <a:p>
            <a:pPr algn="just" rtl="1">
              <a:lnSpc>
                <a:spcPct val="150000"/>
              </a:lnSpc>
              <a:spcBef>
                <a:spcPts val="1200"/>
              </a:spcBef>
              <a:buFont typeface="Arial" pitchFamily="34" charset="0"/>
              <a:buChar char="•"/>
            </a:pPr>
            <a:r>
              <a:rPr lang="ar-SA" sz="3000" dirty="0" smtClean="0">
                <a:latin typeface="Sakkal Majalla" pitchFamily="2" charset="-78"/>
                <a:cs typeface="AL-Mohanad Bold" pitchFamily="2" charset="-78"/>
              </a:rPr>
              <a:t>تحديد السلطة والمسئولية والعلاقات المرجعية.</a:t>
            </a:r>
          </a:p>
          <a:p>
            <a:pPr algn="just" rtl="1">
              <a:lnSpc>
                <a:spcPct val="150000"/>
              </a:lnSpc>
              <a:spcBef>
                <a:spcPts val="1200"/>
              </a:spcBef>
              <a:buFont typeface="Arial" pitchFamily="34" charset="0"/>
              <a:buChar char="•"/>
            </a:pPr>
            <a:r>
              <a:rPr lang="ar-SA" sz="3000" dirty="0" smtClean="0">
                <a:latin typeface="Sakkal Majalla" pitchFamily="2" charset="-78"/>
                <a:cs typeface="AL-Mohanad Bold" pitchFamily="2" charset="-78"/>
              </a:rPr>
              <a:t>التقليل من غموض الأدوار وبالتالي التقليل من حدة صراعات العمل.</a:t>
            </a:r>
          </a:p>
          <a:p>
            <a:pPr algn="just" rtl="1">
              <a:lnSpc>
                <a:spcPct val="150000"/>
              </a:lnSpc>
              <a:spcBef>
                <a:spcPts val="1200"/>
              </a:spcBef>
              <a:buFont typeface="Arial" pitchFamily="34" charset="0"/>
              <a:buChar char="•"/>
            </a:pPr>
            <a:r>
              <a:rPr lang="ar-SA" sz="3000" dirty="0" smtClean="0">
                <a:latin typeface="Sakkal Majalla" pitchFamily="2" charset="-78"/>
                <a:cs typeface="AL-Mohanad Bold" pitchFamily="2" charset="-78"/>
              </a:rPr>
              <a:t>تسهيل عملية الرقابة.</a:t>
            </a:r>
          </a:p>
          <a:p>
            <a:pPr algn="just" rtl="1">
              <a:lnSpc>
                <a:spcPct val="150000"/>
              </a:lnSpc>
              <a:spcBef>
                <a:spcPts val="1200"/>
              </a:spcBef>
              <a:buFont typeface="Arial" pitchFamily="34" charset="0"/>
              <a:buChar char="•"/>
            </a:pPr>
            <a:r>
              <a:rPr lang="ar-SA" sz="3000" dirty="0" smtClean="0">
                <a:latin typeface="Sakkal Majalla" pitchFamily="2" charset="-78"/>
                <a:cs typeface="AL-Mohanad Bold" pitchFamily="2" charset="-78"/>
              </a:rPr>
              <a:t>وضع الرجل المناسب في المكان المناسب من خلال تكريس مبدأ التخصص.</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747862" y="477853"/>
            <a:ext cx="5867400" cy="838200"/>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SA" sz="4000" b="1" dirty="0" smtClean="0">
                <a:solidFill>
                  <a:srgbClr val="0070C0"/>
                </a:solidFill>
                <a:latin typeface="Traditional Arabic" pitchFamily="18" charset="-78"/>
                <a:cs typeface="Traditional Arabic" pitchFamily="18" charset="-78"/>
              </a:rPr>
              <a:t>يتبع الوحدة الأولى: التنظيم الإداري: المفهوم والأهمية</a:t>
            </a:r>
            <a:endParaRPr lang="en-US" sz="4000" b="1" dirty="0">
              <a:solidFill>
                <a:srgbClr val="0070C0"/>
              </a:solidFill>
              <a:latin typeface="Traditional Arabic" pitchFamily="18" charset="-78"/>
              <a:cs typeface="Traditional Arabic" pitchFamily="18" charset="-78"/>
            </a:endParaRPr>
          </a:p>
        </p:txBody>
      </p:sp>
      <p:sp>
        <p:nvSpPr>
          <p:cNvPr id="4" name="مربع نص 3"/>
          <p:cNvSpPr txBox="1"/>
          <p:nvPr/>
        </p:nvSpPr>
        <p:spPr>
          <a:xfrm>
            <a:off x="1290662" y="1239853"/>
            <a:ext cx="6781800" cy="1015663"/>
          </a:xfrm>
          <a:prstGeom prst="rect">
            <a:avLst/>
          </a:prstGeom>
          <a:noFill/>
        </p:spPr>
        <p:txBody>
          <a:bodyPr wrap="square" rtlCol="1">
            <a:spAutoFit/>
          </a:bodyPr>
          <a:lstStyle/>
          <a:p>
            <a:pPr algn="ctr" rtl="1">
              <a:spcBef>
                <a:spcPts val="1200"/>
              </a:spcBef>
            </a:pPr>
            <a:r>
              <a:rPr lang="ar-SA" sz="3000" b="1" dirty="0" smtClean="0">
                <a:latin typeface="Traditional Arabic" pitchFamily="18" charset="-78"/>
                <a:cs typeface="Traditional Arabic" pitchFamily="18" charset="-78"/>
              </a:rPr>
              <a:t>أهداف الدرس: يتوقع من الطالب بعد نهاية هذا الدرس أن يتعرف على:</a:t>
            </a:r>
            <a:endParaRPr lang="ar-SA" sz="6000" b="1" dirty="0" smtClean="0">
              <a:latin typeface="Traditional Arabic" pitchFamily="18" charset="-78"/>
              <a:cs typeface="Traditional Arabic" pitchFamily="18" charset="-78"/>
            </a:endParaRPr>
          </a:p>
        </p:txBody>
      </p:sp>
      <p:grpSp>
        <p:nvGrpSpPr>
          <p:cNvPr id="5" name="Group 2"/>
          <p:cNvGrpSpPr>
            <a:grpSpLocks/>
          </p:cNvGrpSpPr>
          <p:nvPr/>
        </p:nvGrpSpPr>
        <p:grpSpPr bwMode="auto">
          <a:xfrm>
            <a:off x="1681187" y="2357430"/>
            <a:ext cx="6229350" cy="719138"/>
            <a:chOff x="0" y="0"/>
            <a:chExt cx="6228000" cy="719137"/>
          </a:xfrm>
        </p:grpSpPr>
        <p:sp>
          <p:nvSpPr>
            <p:cNvPr id="6" name="AutoShape 3"/>
            <p:cNvSpPr>
              <a:spLocks noChangeArrowheads="1"/>
            </p:cNvSpPr>
            <p:nvPr/>
          </p:nvSpPr>
          <p:spPr bwMode="auto">
            <a:xfrm>
              <a:off x="913" y="0"/>
              <a:ext cx="6226175" cy="719137"/>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7" name="AutoShape 3"/>
            <p:cNvSpPr>
              <a:spLocks noChangeArrowheads="1"/>
            </p:cNvSpPr>
            <p:nvPr/>
          </p:nvSpPr>
          <p:spPr bwMode="auto">
            <a:xfrm>
              <a:off x="0" y="88900"/>
              <a:ext cx="622800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8" name="Rectangle 13"/>
          <p:cNvSpPr>
            <a:spLocks noChangeArrowheads="1"/>
          </p:cNvSpPr>
          <p:nvPr/>
        </p:nvSpPr>
        <p:spPr bwMode="auto">
          <a:xfrm>
            <a:off x="2281262" y="2417755"/>
            <a:ext cx="5029199"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عناصر التنظيم</a:t>
            </a:r>
            <a:endParaRPr lang="zh-CN" altLang="en-US" sz="3000" b="1" dirty="0">
              <a:latin typeface="Traditional Arabic" pitchFamily="18" charset="-78"/>
              <a:ea typeface="Microsoft YaHei" pitchFamily="34" charset="-122"/>
              <a:cs typeface="Traditional Arabic" pitchFamily="18" charset="-78"/>
            </a:endParaRPr>
          </a:p>
        </p:txBody>
      </p:sp>
      <p:grpSp>
        <p:nvGrpSpPr>
          <p:cNvPr id="9" name="Group 6"/>
          <p:cNvGrpSpPr>
            <a:grpSpLocks/>
          </p:cNvGrpSpPr>
          <p:nvPr/>
        </p:nvGrpSpPr>
        <p:grpSpPr bwMode="auto">
          <a:xfrm>
            <a:off x="1681187" y="3292468"/>
            <a:ext cx="6229350" cy="719137"/>
            <a:chOff x="0" y="0"/>
            <a:chExt cx="6228000" cy="719138"/>
          </a:xfrm>
        </p:grpSpPr>
        <p:sp>
          <p:nvSpPr>
            <p:cNvPr id="10" name="AutoShape 3"/>
            <p:cNvSpPr>
              <a:spLocks noChangeArrowheads="1"/>
            </p:cNvSpPr>
            <p:nvPr/>
          </p:nvSpPr>
          <p:spPr bwMode="auto">
            <a:xfrm>
              <a:off x="0" y="0"/>
              <a:ext cx="6228000" cy="719138"/>
            </a:xfrm>
            <a:prstGeom prst="roundRect">
              <a:avLst>
                <a:gd name="adj" fmla="val 16667"/>
              </a:avLst>
            </a:prstGeom>
            <a:gradFill rotWithShape="1">
              <a:gsLst>
                <a:gs pos="0">
                  <a:srgbClr val="71E4FF"/>
                </a:gs>
                <a:gs pos="100000">
                  <a:srgbClr val="009FC4"/>
                </a:gs>
              </a:gsLst>
              <a:lin ang="5400000" scaled="1"/>
            </a:gradFill>
            <a:ln w="9525">
              <a:noFill/>
              <a:round/>
              <a:headEnd/>
              <a:tailEnd/>
            </a:ln>
          </p:spPr>
          <p:txBody>
            <a:bodyPr anchor="ctr"/>
            <a:lstStyle/>
            <a:p>
              <a:pPr eaLnBrk="0" hangingPunct="0"/>
              <a:endParaRPr lang="zh-CN" altLang="en-US"/>
            </a:p>
          </p:txBody>
        </p:sp>
        <p:sp>
          <p:nvSpPr>
            <p:cNvPr id="11" name="AutoShape 3"/>
            <p:cNvSpPr>
              <a:spLocks noChangeArrowheads="1"/>
            </p:cNvSpPr>
            <p:nvPr/>
          </p:nvSpPr>
          <p:spPr bwMode="auto">
            <a:xfrm>
              <a:off x="0" y="88900"/>
              <a:ext cx="6228000" cy="541338"/>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grpSp>
        <p:nvGrpSpPr>
          <p:cNvPr id="12" name="Group 10"/>
          <p:cNvGrpSpPr>
            <a:grpSpLocks/>
          </p:cNvGrpSpPr>
          <p:nvPr/>
        </p:nvGrpSpPr>
        <p:grpSpPr bwMode="auto">
          <a:xfrm>
            <a:off x="1682775" y="4273543"/>
            <a:ext cx="6226175" cy="719137"/>
            <a:chOff x="0" y="0"/>
            <a:chExt cx="6226850" cy="719138"/>
          </a:xfrm>
        </p:grpSpPr>
        <p:sp>
          <p:nvSpPr>
            <p:cNvPr id="13" name="AutoShape 3"/>
            <p:cNvSpPr>
              <a:spLocks noChangeArrowheads="1"/>
            </p:cNvSpPr>
            <p:nvPr/>
          </p:nvSpPr>
          <p:spPr bwMode="auto">
            <a:xfrm>
              <a:off x="338" y="0"/>
              <a:ext cx="6226175" cy="719138"/>
            </a:xfrm>
            <a:prstGeom prst="roundRect">
              <a:avLst>
                <a:gd name="adj" fmla="val 16667"/>
              </a:avLst>
            </a:prstGeom>
            <a:gradFill rotWithShape="1">
              <a:gsLst>
                <a:gs pos="0">
                  <a:srgbClr val="044492"/>
                </a:gs>
                <a:gs pos="100000">
                  <a:srgbClr val="012A5B"/>
                </a:gs>
              </a:gsLst>
              <a:lin ang="5400000" scaled="1"/>
            </a:gradFill>
            <a:ln w="9525">
              <a:noFill/>
              <a:round/>
              <a:headEnd/>
              <a:tailEnd/>
            </a:ln>
          </p:spPr>
          <p:txBody>
            <a:bodyPr anchor="ctr"/>
            <a:lstStyle/>
            <a:p>
              <a:pPr eaLnBrk="0" hangingPunct="0"/>
              <a:endParaRPr lang="zh-CN" altLang="en-US"/>
            </a:p>
          </p:txBody>
        </p:sp>
        <p:sp>
          <p:nvSpPr>
            <p:cNvPr id="14" name="AutoShape 3"/>
            <p:cNvSpPr>
              <a:spLocks noChangeArrowheads="1"/>
            </p:cNvSpPr>
            <p:nvPr/>
          </p:nvSpPr>
          <p:spPr bwMode="auto">
            <a:xfrm>
              <a:off x="0" y="88900"/>
              <a:ext cx="6226850" cy="541338"/>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endParaRPr lang="zh-CN" altLang="en-US" sz="2000">
                <a:solidFill>
                  <a:schemeClr val="tx2"/>
                </a:solidFill>
                <a:ea typeface="Microsoft YaHei" pitchFamily="34" charset="-122"/>
              </a:endParaRPr>
            </a:p>
          </p:txBody>
        </p:sp>
      </p:grpSp>
      <p:sp>
        <p:nvSpPr>
          <p:cNvPr id="15" name="Rectangle 13"/>
          <p:cNvSpPr>
            <a:spLocks noChangeArrowheads="1"/>
          </p:cNvSpPr>
          <p:nvPr/>
        </p:nvSpPr>
        <p:spPr bwMode="auto">
          <a:xfrm>
            <a:off x="1976462" y="3444084"/>
            <a:ext cx="5562600"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تعريف المنظمة</a:t>
            </a:r>
            <a:endParaRPr lang="zh-CN" altLang="en-US" sz="3000" b="1" dirty="0">
              <a:latin typeface="Traditional Arabic" pitchFamily="18" charset="-78"/>
              <a:ea typeface="Microsoft YaHei" pitchFamily="34" charset="-122"/>
              <a:cs typeface="Traditional Arabic" pitchFamily="18" charset="-78"/>
            </a:endParaRPr>
          </a:p>
        </p:txBody>
      </p:sp>
      <p:sp>
        <p:nvSpPr>
          <p:cNvPr id="16" name="Rectangle 13"/>
          <p:cNvSpPr>
            <a:spLocks noChangeArrowheads="1"/>
          </p:cNvSpPr>
          <p:nvPr/>
        </p:nvSpPr>
        <p:spPr bwMode="auto">
          <a:xfrm>
            <a:off x="2052662" y="4434684"/>
            <a:ext cx="5562600" cy="553998"/>
          </a:xfrm>
          <a:prstGeom prst="rect">
            <a:avLst/>
          </a:prstGeom>
          <a:noFill/>
          <a:ln w="9525">
            <a:noFill/>
            <a:miter lim="800000"/>
            <a:headEnd/>
            <a:tailEnd/>
          </a:ln>
        </p:spPr>
        <p:txBody>
          <a:bodyPr wrap="square">
            <a:spAutoFit/>
          </a:bodyP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الجهات التي تقوم بالتنظيم</a:t>
            </a:r>
            <a:endParaRPr lang="zh-CN" altLang="en-US" sz="3000" b="1" dirty="0">
              <a:latin typeface="Traditional Arabic" pitchFamily="18" charset="-78"/>
              <a:ea typeface="Microsoft YaHei" pitchFamily="34" charset="-122"/>
              <a:cs typeface="Traditional Arabic" pitchFamily="18" charset="-78"/>
            </a:endParaRPr>
          </a:p>
        </p:txBody>
      </p:sp>
      <p:sp>
        <p:nvSpPr>
          <p:cNvPr id="19" name="AutoShape 3"/>
          <p:cNvSpPr>
            <a:spLocks noChangeArrowheads="1"/>
          </p:cNvSpPr>
          <p:nvPr/>
        </p:nvSpPr>
        <p:spPr bwMode="auto">
          <a:xfrm>
            <a:off x="1643042" y="5281631"/>
            <a:ext cx="6229350" cy="719137"/>
          </a:xfrm>
          <a:prstGeom prst="roundRect">
            <a:avLst>
              <a:gd name="adj" fmla="val 16667"/>
            </a:avLst>
          </a:prstGeom>
          <a:gradFill rotWithShape="1">
            <a:gsLst>
              <a:gs pos="0">
                <a:srgbClr val="71E4FF"/>
              </a:gs>
              <a:gs pos="100000">
                <a:srgbClr val="009FC4"/>
              </a:gs>
            </a:gsLst>
            <a:lin ang="5400000" scaled="1"/>
          </a:gradFill>
          <a:ln w="9525">
            <a:noFill/>
            <a:round/>
            <a:headEnd/>
            <a:tailEnd/>
          </a:ln>
        </p:spPr>
        <p:txBody>
          <a:bodyPr anchor="ctr"/>
          <a:lstStyle/>
          <a:p>
            <a:pPr eaLnBrk="0" hangingPunct="0"/>
            <a:endParaRPr lang="zh-CN" altLang="en-US"/>
          </a:p>
        </p:txBody>
      </p:sp>
      <p:sp>
        <p:nvSpPr>
          <p:cNvPr id="20" name="AutoShape 3"/>
          <p:cNvSpPr>
            <a:spLocks noChangeArrowheads="1"/>
          </p:cNvSpPr>
          <p:nvPr/>
        </p:nvSpPr>
        <p:spPr bwMode="auto">
          <a:xfrm>
            <a:off x="1643042" y="5370531"/>
            <a:ext cx="6229350" cy="541337"/>
          </a:xfrm>
          <a:prstGeom prst="roundRect">
            <a:avLst>
              <a:gd name="adj" fmla="val 16667"/>
            </a:avLst>
          </a:prstGeom>
          <a:gradFill rotWithShape="0">
            <a:gsLst>
              <a:gs pos="0">
                <a:srgbClr val="F2F2F2"/>
              </a:gs>
              <a:gs pos="100000">
                <a:srgbClr val="BFBFBF"/>
              </a:gs>
            </a:gsLst>
            <a:lin ang="5400000" scaled="1"/>
          </a:gradFill>
          <a:ln w="25400" cmpd="sng">
            <a:solidFill>
              <a:schemeClr val="bg1"/>
            </a:solidFill>
            <a:round/>
            <a:headEnd/>
            <a:tailEnd/>
          </a:ln>
        </p:spPr>
        <p:txBody>
          <a:bodyPr wrap="none" anchor="ctr"/>
          <a:lstStyle/>
          <a:p>
            <a:pPr algn="ctr" eaLnBrk="0" hangingPunct="0"/>
            <a:r>
              <a:rPr lang="ar-SA" altLang="zh-CN" sz="3000" b="1" dirty="0" smtClean="0">
                <a:latin typeface="Traditional Arabic" pitchFamily="18" charset="-78"/>
                <a:ea typeface="Microsoft YaHei" pitchFamily="34" charset="-122"/>
                <a:cs typeface="Traditional Arabic" pitchFamily="18" charset="-78"/>
              </a:rPr>
              <a:t>مبادئ التنظيم</a:t>
            </a:r>
            <a:endParaRPr lang="zh-CN" altLang="en-US" sz="3000" b="1" dirty="0">
              <a:latin typeface="Traditional Arabic" pitchFamily="18" charset="-78"/>
              <a:ea typeface="Microsoft YaHei" pitchFamily="34" charset="-122"/>
              <a:cs typeface="Traditional Arabic" pitchFamily="18"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541</TotalTime>
  <Words>1391</Words>
  <Application>Microsoft Office PowerPoint</Application>
  <PresentationFormat>On-screen Show (4:3)</PresentationFormat>
  <Paragraphs>136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ملتقى</vt:lpstr>
      <vt:lpstr>التنظيم وأساليب العمل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التنظيم وأساليب العمل</dc:title>
  <dc:creator>admin</dc:creator>
  <cp:lastModifiedBy>admin</cp:lastModifiedBy>
  <cp:revision>32</cp:revision>
  <dcterms:created xsi:type="dcterms:W3CDTF">2015-02-04T09:12:13Z</dcterms:created>
  <dcterms:modified xsi:type="dcterms:W3CDTF">2018-09-09T08:19:49Z</dcterms:modified>
</cp:coreProperties>
</file>