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sldIdLst>
    <p:sldId id="256" r:id="rId5"/>
    <p:sldId id="257" r:id="rId6"/>
    <p:sldId id="261" r:id="rId7"/>
    <p:sldId id="264" r:id="rId8"/>
    <p:sldId id="258" r:id="rId9"/>
    <p:sldId id="262" r:id="rId10"/>
    <p:sldId id="263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1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10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3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357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5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46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3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31D5-DDF1-4318-B80B-E6616E9BBAC2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3BC009-784D-454B-A5E6-85CF515F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4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430" y="2906027"/>
            <a:ext cx="8940521" cy="2262781"/>
          </a:xfrm>
        </p:spPr>
        <p:txBody>
          <a:bodyPr>
            <a:normAutofit fontScale="90000"/>
          </a:bodyPr>
          <a:lstStyle/>
          <a:p>
            <a:pPr algn="ctr"/>
            <a:br>
              <a:rPr lang="ar-SA" b="1" dirty="0">
                <a:cs typeface="Akhbar MT" pitchFamily="2" charset="-78"/>
              </a:rPr>
            </a:br>
            <a:br>
              <a:rPr lang="en-US" b="1" dirty="0">
                <a:cs typeface="Akhbar MT" pitchFamily="2" charset="-78"/>
              </a:rPr>
            </a:br>
            <a:r>
              <a:rPr lang="en-US" b="1" dirty="0">
                <a:cs typeface="Akhbar MT" pitchFamily="2" charset="-78"/>
              </a:rPr>
              <a:t> </a:t>
            </a:r>
            <a:r>
              <a:rPr lang="ar-SA" b="1" dirty="0">
                <a:cs typeface="Akhbar MT" pitchFamily="2" charset="-78"/>
              </a:rPr>
              <a:t>مقرر بيئة الأحياء الدقيقة و التلوث</a:t>
            </a:r>
            <a:br>
              <a:rPr lang="ar-SA" b="1" dirty="0">
                <a:cs typeface="Akhbar MT" pitchFamily="2" charset="-78"/>
              </a:rPr>
            </a:br>
            <a:r>
              <a:rPr lang="en-US" b="1" dirty="0">
                <a:cs typeface="Akhbar MT" pitchFamily="2" charset="-78"/>
              </a:rPr>
              <a:t>(340mic)</a:t>
            </a:r>
            <a:br>
              <a:rPr lang="ar-SA" b="1" dirty="0">
                <a:cs typeface="Akhbar MT" pitchFamily="2" charset="-78"/>
              </a:rPr>
            </a:br>
            <a:br>
              <a:rPr lang="ar-SA" b="1" dirty="0">
                <a:cs typeface="Akhbar MT" pitchFamily="2" charset="-78"/>
              </a:rPr>
            </a:br>
            <a:r>
              <a:rPr lang="ar-SA" b="1" dirty="0">
                <a:cs typeface="Akhbar MT" pitchFamily="2" charset="-78"/>
              </a:rPr>
              <a:t> المعمل الأول :عزل الأحياء الدقيقة من التربة</a:t>
            </a:r>
            <a:endParaRPr lang="en-US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34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6790" y="802887"/>
            <a:ext cx="87314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cs typeface="Akhbar MT" pitchFamily="2" charset="-78"/>
              </a:rPr>
              <a:t>- تتكون التربة من الوجهة الزراعية من خمسة  مكونات  أساسية  هي : 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cs typeface="Akhbar MT" pitchFamily="2" charset="-78"/>
              </a:rPr>
              <a:t> </a:t>
            </a:r>
            <a:r>
              <a:rPr lang="ar-SA" sz="3200" b="1" dirty="0">
                <a:cs typeface="Akhbar MT" pitchFamily="2" charset="-78"/>
              </a:rPr>
              <a:t>المادة المعدنية 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b="1" dirty="0">
                <a:cs typeface="Akhbar MT" pitchFamily="2" charset="-78"/>
              </a:rPr>
              <a:t>المادة العضوية 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b="1" dirty="0">
                <a:cs typeface="Akhbar MT" pitchFamily="2" charset="-78"/>
              </a:rPr>
              <a:t>الماء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b="1" dirty="0">
                <a:cs typeface="Akhbar MT" pitchFamily="2" charset="-78"/>
              </a:rPr>
              <a:t>الهواء 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b="1" dirty="0">
                <a:cs typeface="Akhbar MT" pitchFamily="2" charset="-78"/>
              </a:rPr>
              <a:t>الاحياء الدقيقة </a:t>
            </a:r>
            <a:endParaRPr lang="en-US" sz="32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239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466" y="702073"/>
            <a:ext cx="99331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المادة المعدنية /</a:t>
            </a:r>
          </a:p>
          <a:p>
            <a:pPr algn="r" rtl="1"/>
            <a:r>
              <a:rPr lang="ar-SA" sz="3200" dirty="0">
                <a:cs typeface="Akhbar MT" pitchFamily="2" charset="-78"/>
              </a:rPr>
              <a:t>تحتوي هذه الأجزاء على عدد من العناصر الغذائية التي تنتج من الحبيبات الصخرية المفتتة مثل </a:t>
            </a:r>
            <a:r>
              <a:rPr lang="en-US" sz="2800" dirty="0">
                <a:cs typeface="Akhbar MT" pitchFamily="2" charset="-78"/>
              </a:rPr>
              <a:t>C , H ,N P, K ,Fe, Cu , </a:t>
            </a:r>
            <a:r>
              <a:rPr lang="en-US" sz="2800" dirty="0" err="1">
                <a:cs typeface="Akhbar MT" pitchFamily="2" charset="-78"/>
              </a:rPr>
              <a:t>Mn</a:t>
            </a:r>
            <a:r>
              <a:rPr lang="en-US" sz="2800" dirty="0">
                <a:cs typeface="Akhbar MT" pitchFamily="2" charset="-78"/>
              </a:rPr>
              <a:t> , Zn , Ba, Mg , Cl</a:t>
            </a:r>
            <a:r>
              <a:rPr lang="ar-SA" sz="3200" dirty="0">
                <a:cs typeface="Akhbar MT" pitchFamily="2" charset="-78"/>
              </a:rPr>
              <a:t> </a:t>
            </a:r>
            <a:endParaRPr lang="en-US" sz="3200" dirty="0">
              <a:cs typeface="Akhbar MT" pitchFamily="2" charset="-78"/>
            </a:endParaRPr>
          </a:p>
          <a:p>
            <a:pPr algn="r" rtl="1"/>
            <a:endParaRPr lang="en-US" sz="3200" dirty="0">
              <a:cs typeface="Akhbar MT" pitchFamily="2" charset="-78"/>
            </a:endParaRPr>
          </a:p>
          <a:p>
            <a:pPr algn="r" rtl="1"/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المادة العضوية / </a:t>
            </a:r>
            <a:endParaRPr lang="ar-SA" sz="3200" dirty="0">
              <a:solidFill>
                <a:srgbClr val="FF0000"/>
              </a:solidFill>
              <a:cs typeface="Akhbar MT" pitchFamily="2" charset="-78"/>
            </a:endParaRPr>
          </a:p>
          <a:p>
            <a:pPr algn="r" rtl="1"/>
            <a:r>
              <a:rPr lang="ar-SA" sz="3200" dirty="0">
                <a:cs typeface="Akhbar MT" pitchFamily="2" charset="-78"/>
              </a:rPr>
              <a:t>يطلق على الجزء العضوي من التربة مصطلح الدبال ، وهو محصله عمليتين حيويتين تقوم بها ميكروبات التربة هما تحليل المادة العضوية و تخليق مركبات عضوية جديده . </a:t>
            </a:r>
          </a:p>
          <a:p>
            <a:pPr algn="r" rtl="1"/>
            <a:endParaRPr lang="ar-SA" sz="3200" dirty="0">
              <a:cs typeface="Akhbar MT" pitchFamily="2" charset="-78"/>
            </a:endParaRPr>
          </a:p>
          <a:p>
            <a:pPr algn="r" rtl="1"/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هواء وماء التربة / </a:t>
            </a:r>
          </a:p>
          <a:p>
            <a:pPr algn="r" rtl="1"/>
            <a:r>
              <a:rPr lang="ar-SA" sz="3200" dirty="0">
                <a:cs typeface="Akhbar MT" pitchFamily="2" charset="-78"/>
              </a:rPr>
              <a:t>تشكل الفراغات البينية بين حبيبات التربة حيزا يشغله الهواء والماء بنسب مختلفة تختلف باختلاف نوع التربة .</a:t>
            </a:r>
          </a:p>
          <a:p>
            <a:pPr algn="r" rtl="1"/>
            <a:endParaRPr lang="en-US" sz="32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622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668CE4-0346-4C2E-93DE-B467A18D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418" y="8527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solidFill>
                  <a:srgbClr val="FF0000"/>
                </a:solidFill>
                <a:cs typeface="Akhbar MT" pitchFamily="2" charset="-78"/>
              </a:rPr>
              <a:t>عزل الاحياء الدقيقة من التربة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189CAC5-6302-4E9C-B5CE-3F817D64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2133600"/>
            <a:ext cx="10731614" cy="4059810"/>
          </a:xfrm>
        </p:spPr>
        <p:txBody>
          <a:bodyPr>
            <a:normAutofit/>
          </a:bodyPr>
          <a:lstStyle/>
          <a:p>
            <a:r>
              <a:rPr lang="ar-SA" sz="3600" dirty="0">
                <a:cs typeface="Akhbar MT" pitchFamily="2" charset="-78"/>
              </a:rPr>
              <a:t>تعتبر التربة بيئة مناسبة لنمو الكثير من الأحياء الدقيقة و الغير دقيقة .</a:t>
            </a:r>
          </a:p>
          <a:p>
            <a:r>
              <a:rPr lang="ar-SA" sz="3600" dirty="0">
                <a:cs typeface="Akhbar MT" pitchFamily="2" charset="-78"/>
              </a:rPr>
              <a:t>سنركز هنا في دراستنا على الأحياء الدقيقة مثل البكتريا و الفطريات و </a:t>
            </a:r>
            <a:r>
              <a:rPr lang="ar-SA" sz="3600" dirty="0" err="1">
                <a:cs typeface="Akhbar MT" pitchFamily="2" charset="-78"/>
              </a:rPr>
              <a:t>الأكتينوميسيتات</a:t>
            </a:r>
            <a:r>
              <a:rPr lang="ar-SA" sz="3600" dirty="0">
                <a:cs typeface="Akhbar MT" pitchFamily="2" charset="-78"/>
              </a:rPr>
              <a:t>.</a:t>
            </a:r>
          </a:p>
          <a:p>
            <a:r>
              <a:rPr lang="ar-SA" sz="3600" dirty="0">
                <a:cs typeface="Akhbar MT" pitchFamily="2" charset="-78"/>
              </a:rPr>
              <a:t>تمثل هذه الميكروبات اعداد ضخمة جدا في التربة الخصبة .</a:t>
            </a:r>
          </a:p>
          <a:p>
            <a:r>
              <a:rPr lang="ar-SA" sz="3600" dirty="0">
                <a:cs typeface="Akhbar MT" pitchFamily="2" charset="-78"/>
              </a:rPr>
              <a:t>تكون بينها صور مختلفة من العلاقات التعاونية, التنافسية و أيضا التضاد .</a:t>
            </a:r>
          </a:p>
          <a:p>
            <a:pPr marL="0" indent="0">
              <a:buNone/>
            </a:pPr>
            <a:endParaRPr lang="ar-SA" sz="3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286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903" y="1286201"/>
            <a:ext cx="107132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ar-SA" sz="3600" dirty="0">
                <a:cs typeface="Akhbar MT" pitchFamily="2" charset="-78"/>
              </a:rPr>
              <a:t>تشكل الكائنات الحية الدقيقة جزءا حيويا وهاما من مكونات التربة ، ويزداد عدد الاحياء الدقيقة في التربة المزروعة لاحتوائها على المواد العضوية  .</a:t>
            </a:r>
          </a:p>
          <a:p>
            <a:pPr marL="342900" indent="-342900" algn="r" rtl="1">
              <a:buFontTx/>
              <a:buChar char="-"/>
            </a:pPr>
            <a:r>
              <a:rPr lang="ar-SA" sz="3600" dirty="0">
                <a:cs typeface="Akhbar MT" pitchFamily="2" charset="-78"/>
              </a:rPr>
              <a:t>تشمل اعداد كبيرة من البكتريا ، الفطريات ، الطحالب ، الفيروسات، </a:t>
            </a:r>
            <a:r>
              <a:rPr lang="ar-SA" sz="3600" dirty="0" err="1">
                <a:cs typeface="Akhbar MT" pitchFamily="2" charset="-78"/>
              </a:rPr>
              <a:t>الأكتينوميسيتات</a:t>
            </a:r>
            <a:r>
              <a:rPr lang="ar-SA" sz="3600" dirty="0">
                <a:cs typeface="Akhbar MT" pitchFamily="2" charset="-78"/>
              </a:rPr>
              <a:t>  بالإضافة الى </a:t>
            </a:r>
            <a:r>
              <a:rPr lang="ar-SA" sz="3600" dirty="0" err="1">
                <a:cs typeface="Akhbar MT" pitchFamily="2" charset="-78"/>
              </a:rPr>
              <a:t>البروتوزوا</a:t>
            </a:r>
            <a:r>
              <a:rPr lang="ar-SA" sz="3600" dirty="0">
                <a:cs typeface="Akhbar MT" pitchFamily="2" charset="-78"/>
              </a:rPr>
              <a:t> والديدان . </a:t>
            </a:r>
          </a:p>
          <a:p>
            <a:pPr marL="342900" indent="-342900" algn="r" rtl="1">
              <a:buFontTx/>
              <a:buChar char="-"/>
            </a:pPr>
            <a:r>
              <a:rPr lang="ar-SA" sz="3600" dirty="0">
                <a:cs typeface="Akhbar MT" pitchFamily="2" charset="-78"/>
              </a:rPr>
              <a:t>ترتبط هذه الكائنات مع بعضها ضمن مجموعه من العلاقات التعاونية والتنافسية وعلاقات التضاد .</a:t>
            </a:r>
          </a:p>
          <a:p>
            <a:pPr marL="342900" indent="-342900" algn="r" rtl="1">
              <a:buFontTx/>
              <a:buChar char="-"/>
            </a:pPr>
            <a:r>
              <a:rPr lang="ar-SA" sz="3600" dirty="0">
                <a:cs typeface="Akhbar MT" pitchFamily="2" charset="-78"/>
              </a:rPr>
              <a:t>تختلف الكائنات الحية الدقيقة باختلاف الصفات الطبيعية والكيماوية للأراضي والعناصر الغذائية والوسط النباتي النامي بها والبيئة المحيطة . </a:t>
            </a:r>
            <a:endParaRPr lang="en-US" sz="3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501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702" y="71034"/>
            <a:ext cx="10261665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cs typeface="Akhbar MT" pitchFamily="2" charset="-78"/>
              </a:rPr>
              <a:t>من أنواع </a:t>
            </a:r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الطحالب</a:t>
            </a:r>
            <a:r>
              <a:rPr lang="ar-SA" sz="3200" dirty="0">
                <a:cs typeface="Akhbar MT" pitchFamily="2" charset="-78"/>
              </a:rPr>
              <a:t> التي تنتشر في التربة </a:t>
            </a:r>
            <a:r>
              <a:rPr lang="ar-SA" sz="3200" b="1" dirty="0">
                <a:cs typeface="Akhbar MT" pitchFamily="2" charset="-78"/>
              </a:rPr>
              <a:t>وتحسن من صفاتها </a:t>
            </a:r>
            <a:r>
              <a:rPr lang="ar-SA" sz="3200" dirty="0">
                <a:cs typeface="Akhbar MT" pitchFamily="2" charset="-78"/>
              </a:rPr>
              <a:t>عن طريق عملية البناء الضوئي وبالتالي زيادة ثاني أكسيد الكربون ، تجميع حبيبات التربة مما يحافظ عليها من عملية الانجراف بالإضافة الى عملية تثبيت النيتروجين الجوي </a:t>
            </a:r>
          </a:p>
          <a:p>
            <a:pPr algn="r" rtl="1">
              <a:lnSpc>
                <a:spcPct val="200000"/>
              </a:lnSpc>
            </a:pPr>
            <a:r>
              <a:rPr lang="en-US" sz="2800" i="1" dirty="0">
                <a:cs typeface="Akhbar MT" pitchFamily="2" charset="-78"/>
              </a:rPr>
              <a:t>Anabaena, </a:t>
            </a:r>
            <a:r>
              <a:rPr lang="en-US" sz="2800" i="1" dirty="0" err="1">
                <a:cs typeface="Akhbar MT" pitchFamily="2" charset="-78"/>
              </a:rPr>
              <a:t>Nostoc</a:t>
            </a:r>
            <a:r>
              <a:rPr lang="en-US" sz="2800" i="1" dirty="0">
                <a:cs typeface="Akhbar MT" pitchFamily="2" charset="-78"/>
              </a:rPr>
              <a:t> , </a:t>
            </a:r>
            <a:r>
              <a:rPr lang="en-US" sz="2800" i="1" dirty="0" err="1">
                <a:cs typeface="Akhbar MT" pitchFamily="2" charset="-78"/>
              </a:rPr>
              <a:t>Scytonema</a:t>
            </a:r>
            <a:r>
              <a:rPr lang="en-US" sz="2800" i="1" dirty="0">
                <a:cs typeface="Akhbar MT" pitchFamily="2" charset="-78"/>
              </a:rPr>
              <a:t> , </a:t>
            </a:r>
            <a:r>
              <a:rPr lang="en-US" sz="2800" i="1" dirty="0" err="1">
                <a:cs typeface="Akhbar MT" pitchFamily="2" charset="-78"/>
              </a:rPr>
              <a:t>Oscillatoria</a:t>
            </a:r>
            <a:r>
              <a:rPr lang="en-US" sz="2800" i="1" dirty="0">
                <a:cs typeface="Akhbar MT" pitchFamily="2" charset="-78"/>
              </a:rPr>
              <a:t>  </a:t>
            </a: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الفطريات</a:t>
            </a:r>
            <a:r>
              <a:rPr lang="ar-SA" sz="3200" dirty="0">
                <a:cs typeface="Akhbar MT" pitchFamily="2" charset="-78"/>
              </a:rPr>
              <a:t> من الكائنات الغير ذاتية التغذية بالتالي يعتمد تواجدها على توافر المواد العضوية القابلة </a:t>
            </a:r>
            <a:r>
              <a:rPr lang="ar-SA" sz="3200" dirty="0" err="1">
                <a:cs typeface="Akhbar MT" pitchFamily="2" charset="-78"/>
              </a:rPr>
              <a:t>للاكسدة</a:t>
            </a:r>
            <a:r>
              <a:rPr lang="ar-SA" sz="3200" dirty="0">
                <a:cs typeface="Akhbar MT" pitchFamily="2" charset="-78"/>
              </a:rPr>
              <a:t> ، وعلى رطوبة التربة ، بعض أنواع الفطريات </a:t>
            </a:r>
            <a:r>
              <a:rPr lang="ar-SA" sz="3200" dirty="0" err="1">
                <a:cs typeface="Akhbar MT" pitchFamily="2" charset="-78"/>
              </a:rPr>
              <a:t>المتواجده</a:t>
            </a:r>
            <a:r>
              <a:rPr lang="ar-SA" sz="3200" dirty="0">
                <a:cs typeface="Akhbar MT" pitchFamily="2" charset="-78"/>
              </a:rPr>
              <a:t> بالتربة </a:t>
            </a:r>
            <a:r>
              <a:rPr lang="en-US" sz="2800" i="1" dirty="0">
                <a:cs typeface="Akhbar MT" pitchFamily="2" charset="-78"/>
              </a:rPr>
              <a:t>Fusarium , Botrytis , </a:t>
            </a:r>
            <a:r>
              <a:rPr lang="en-US" sz="2800" i="1" dirty="0" err="1">
                <a:cs typeface="Akhbar MT" pitchFamily="2" charset="-78"/>
              </a:rPr>
              <a:t>Rhizoctonia</a:t>
            </a:r>
            <a:r>
              <a:rPr lang="en-US" sz="2800" i="1" dirty="0">
                <a:cs typeface="Akhbar MT" pitchFamily="2" charset="-78"/>
              </a:rPr>
              <a:t> , </a:t>
            </a:r>
            <a:r>
              <a:rPr lang="en-US" sz="2800" i="1" dirty="0" err="1">
                <a:cs typeface="Akhbar MT" pitchFamily="2" charset="-78"/>
              </a:rPr>
              <a:t>Phytophthora</a:t>
            </a:r>
            <a:r>
              <a:rPr lang="en-US" sz="2800" i="1" dirty="0">
                <a:cs typeface="Akhbar MT" pitchFamily="2" charset="-78"/>
              </a:rPr>
              <a:t> </a:t>
            </a: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sz="3200" dirty="0" err="1">
                <a:cs typeface="Akhbar MT" pitchFamily="2" charset="-78"/>
              </a:rPr>
              <a:t>الاكتينوميسيتات</a:t>
            </a:r>
            <a:r>
              <a:rPr lang="ar-SA" sz="3200" dirty="0">
                <a:cs typeface="Akhbar MT" pitchFamily="2" charset="-78"/>
              </a:rPr>
              <a:t> من البكتريا التي تلعب دورا هاما في تحلل المواد </a:t>
            </a:r>
            <a:r>
              <a:rPr lang="ar-SA" sz="3200" dirty="0" err="1">
                <a:cs typeface="Akhbar MT" pitchFamily="2" charset="-78"/>
              </a:rPr>
              <a:t>العضويه</a:t>
            </a:r>
            <a:r>
              <a:rPr lang="ar-SA" sz="3200" dirty="0">
                <a:cs typeface="Akhbar MT" pitchFamily="2" charset="-78"/>
              </a:rPr>
              <a:t> وبعضها يبب امراضا للنبات والبعض يقوم </a:t>
            </a:r>
            <a:r>
              <a:rPr lang="ar-SA" sz="3200" dirty="0" err="1">
                <a:cs typeface="Akhbar MT" pitchFamily="2" charset="-78"/>
              </a:rPr>
              <a:t>بافراز</a:t>
            </a:r>
            <a:r>
              <a:rPr lang="ar-SA" sz="3200" dirty="0">
                <a:cs typeface="Akhbar MT" pitchFamily="2" charset="-78"/>
              </a:rPr>
              <a:t> مضادات حيوية في التربة تؤثر على التوازن الميكروبي </a:t>
            </a:r>
            <a:r>
              <a:rPr lang="en-US" sz="3200" dirty="0" err="1">
                <a:cs typeface="Akhbar MT" pitchFamily="2" charset="-78"/>
              </a:rPr>
              <a:t>Micromonospore</a:t>
            </a:r>
            <a:r>
              <a:rPr lang="en-US" sz="3200" dirty="0">
                <a:cs typeface="Akhbar MT" pitchFamily="2" charset="-78"/>
              </a:rPr>
              <a:t> , </a:t>
            </a:r>
            <a:r>
              <a:rPr lang="en-US" sz="3200" dirty="0" err="1">
                <a:cs typeface="Akhbar MT" pitchFamily="2" charset="-78"/>
              </a:rPr>
              <a:t>Nocarrdia</a:t>
            </a:r>
            <a:r>
              <a:rPr lang="en-US" sz="3200" dirty="0">
                <a:cs typeface="Akhbar MT" pitchFamily="2" charset="-78"/>
              </a:rPr>
              <a:t> , Streptomyces</a:t>
            </a:r>
            <a:endParaRPr lang="ar-SA" sz="3200" dirty="0">
              <a:cs typeface="Akhbar MT" pitchFamily="2" charset="-78"/>
            </a:endParaRPr>
          </a:p>
          <a:p>
            <a:pPr marL="342900" indent="-34290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32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369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266" y="397761"/>
            <a:ext cx="10816048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cs typeface="Akhbar MT" pitchFamily="2" charset="-78"/>
              </a:rPr>
              <a:t>تعتبر </a:t>
            </a:r>
            <a:r>
              <a:rPr lang="ar-SA" sz="3200" b="1" dirty="0">
                <a:solidFill>
                  <a:srgbClr val="FF0000"/>
                </a:solidFill>
                <a:cs typeface="Akhbar MT" pitchFamily="2" charset="-78"/>
              </a:rPr>
              <a:t>البكتيريا</a:t>
            </a:r>
            <a:r>
              <a:rPr lang="ar-SA" sz="3200" dirty="0">
                <a:cs typeface="Akhbar MT" pitchFamily="2" charset="-78"/>
              </a:rPr>
              <a:t> من اكبر مجموعات الاحياء الدقيقة المتواجدة بالتربة وهي نوعين :</a:t>
            </a:r>
          </a:p>
          <a:p>
            <a:pPr algn="r" rtl="1">
              <a:lnSpc>
                <a:spcPct val="150000"/>
              </a:lnSpc>
            </a:pPr>
            <a:r>
              <a:rPr lang="ar-SA" sz="3200" dirty="0">
                <a:cs typeface="Akhbar MT" pitchFamily="2" charset="-78"/>
              </a:rPr>
              <a:t> </a:t>
            </a:r>
            <a:r>
              <a:rPr lang="ar-SA" sz="3200" b="1" u="sng" dirty="0">
                <a:cs typeface="Akhbar MT" pitchFamily="2" charset="-78"/>
              </a:rPr>
              <a:t>الأنواع الأصلية المستوطنة </a:t>
            </a:r>
            <a:r>
              <a:rPr lang="ar-SA" sz="3200" dirty="0">
                <a:cs typeface="Akhbar MT" pitchFamily="2" charset="-78"/>
              </a:rPr>
              <a:t>بمعنى المتواجدة بصفه طبيعية ودائمة وتتكاثر وتساهم بالعديد من النشاطات الكيميائية الحيوية . </a:t>
            </a:r>
            <a:r>
              <a:rPr lang="ar-SA" sz="3200" b="1" u="sng" dirty="0">
                <a:cs typeface="Akhbar MT" pitchFamily="2" charset="-78"/>
              </a:rPr>
              <a:t>والنوع الاخر يمثل الأنواع الوافدة </a:t>
            </a:r>
            <a:r>
              <a:rPr lang="ar-SA" sz="3200" dirty="0">
                <a:cs typeface="Akhbar MT" pitchFamily="2" charset="-78"/>
              </a:rPr>
              <a:t>أي التي تصل الى التربة مع مياه الامطار او مع الحيوانات او النباتات  وهي تظل حيه لفتره من الوقت ولكنها لا تشارك بطريقه فعالة في عمليات  تحويل العناصر في التربة .   </a:t>
            </a:r>
          </a:p>
          <a:p>
            <a:pPr algn="r" rtl="1">
              <a:lnSpc>
                <a:spcPct val="150000"/>
              </a:lnSpc>
            </a:pPr>
            <a:r>
              <a:rPr lang="ar-SA" sz="3200" dirty="0">
                <a:cs typeface="Akhbar MT" pitchFamily="2" charset="-78"/>
              </a:rPr>
              <a:t>من الأنواع التي تتواجد  </a:t>
            </a:r>
            <a:r>
              <a:rPr lang="en-US" sz="2400" dirty="0" err="1">
                <a:cs typeface="Akhbar MT" pitchFamily="2" charset="-78"/>
              </a:rPr>
              <a:t>Arthrobacter</a:t>
            </a:r>
            <a:r>
              <a:rPr lang="en-US" sz="2400" dirty="0">
                <a:cs typeface="Akhbar MT" pitchFamily="2" charset="-78"/>
              </a:rPr>
              <a:t> , </a:t>
            </a:r>
            <a:r>
              <a:rPr lang="en-US" sz="2400" dirty="0" err="1">
                <a:cs typeface="Akhbar MT" pitchFamily="2" charset="-78"/>
              </a:rPr>
              <a:t>Corynobacter</a:t>
            </a:r>
            <a:r>
              <a:rPr lang="en-US" sz="2400" dirty="0">
                <a:cs typeface="Akhbar MT" pitchFamily="2" charset="-78"/>
              </a:rPr>
              <a:t> , Agro bacterium , Bacillus</a:t>
            </a:r>
            <a:endParaRPr lang="ar-SA" sz="2400" dirty="0">
              <a:cs typeface="Akhbar MT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dirty="0">
                <a:cs typeface="Akhbar MT" pitchFamily="2" charset="-78"/>
              </a:rPr>
              <a:t> تحتوى التربة على العديد من </a:t>
            </a:r>
            <a:r>
              <a:rPr lang="ar-SA" sz="3200" b="1" u="sng" dirty="0">
                <a:solidFill>
                  <a:srgbClr val="FF0000"/>
                </a:solidFill>
                <a:cs typeface="Akhbar MT" pitchFamily="2" charset="-78"/>
              </a:rPr>
              <a:t>الفيروسات</a:t>
            </a:r>
            <a:r>
              <a:rPr lang="ar-SA" sz="3200" dirty="0">
                <a:cs typeface="Akhbar MT" pitchFamily="2" charset="-78"/>
              </a:rPr>
              <a:t> المتطفلة على البكتريا (</a:t>
            </a:r>
            <a:r>
              <a:rPr lang="ar-SA" sz="3200" dirty="0" err="1">
                <a:cs typeface="Akhbar MT" pitchFamily="2" charset="-78"/>
              </a:rPr>
              <a:t>بكتريوفاج</a:t>
            </a:r>
            <a:r>
              <a:rPr lang="ar-SA" sz="3200" dirty="0">
                <a:cs typeface="Akhbar MT" pitchFamily="2" charset="-78"/>
              </a:rPr>
              <a:t>) واخرى تتطفل على النباتات والحيوانات .</a:t>
            </a:r>
          </a:p>
          <a:p>
            <a:pPr algn="r" rtl="1">
              <a:lnSpc>
                <a:spcPct val="150000"/>
              </a:lnSpc>
            </a:pPr>
            <a:endParaRPr lang="ar-SA" sz="3200" dirty="0">
              <a:cs typeface="Akhbar MT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32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471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2203" y="211043"/>
            <a:ext cx="22894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000" b="1" u="sng" dirty="0">
                <a:solidFill>
                  <a:srgbClr val="FF0000"/>
                </a:solidFill>
                <a:cs typeface="Akhbar MT" pitchFamily="2" charset="-78"/>
              </a:rPr>
              <a:t>طريقة العمل : </a:t>
            </a:r>
          </a:p>
          <a:p>
            <a:pPr algn="r" rtl="1"/>
            <a:r>
              <a:rPr lang="ar-SA" dirty="0"/>
              <a:t> </a:t>
            </a:r>
            <a:endParaRPr lang="en-US" dirty="0"/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 bwMode="auto">
          <a:xfrm>
            <a:off x="1583703" y="1015694"/>
            <a:ext cx="9760524" cy="56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يتم إعداد الأوساط الغذائية الخاصة وهي</a:t>
            </a:r>
            <a:r>
              <a:rPr kumimoji="0" lang="ar-SA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: أجار مغذي لنمو البكتيريا ، اجار تشابك دوكس لنمو الفطريات ، اجار جلوكوز لنمو </a:t>
            </a:r>
            <a:r>
              <a:rPr kumimoji="0" lang="ar-SA" i="0" u="none" strike="noStrike" kern="0" cap="none" spc="0" normalizeH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الاكتينوميسيتات</a:t>
            </a:r>
            <a:r>
              <a:rPr kumimoji="0" lang="ar-SA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. </a:t>
            </a:r>
            <a:endParaRPr kumimoji="0" lang="ar-SA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تعقم </a:t>
            </a:r>
            <a:r>
              <a:rPr kumimoji="0" lang="ar-SA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بالأوتوكليف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ثم تصب في أطباق بتري تحت ظروف التعقيم 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تترك الأطباق فترة من الزمن حتى تتصلب الأوساط الغذائية .</a:t>
            </a:r>
          </a:p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kern="0" dirty="0">
                <a:solidFill>
                  <a:sysClr val="windowText" lastClr="000000"/>
                </a:solidFill>
                <a:cs typeface="Akhbar MT" pitchFamily="2" charset="-78"/>
              </a:rPr>
              <a:t>يتم تحضير معلق من التربة  بوزن 1جم من التربة ووضعه في 9مل من الماء المقطر المعقم . 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تحت ظروف التعقيم</a:t>
            </a:r>
            <a:r>
              <a:rPr kumimoji="0" lang="ar-SA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، 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تلقح الأطباق السابقة بـ 1 مل من معلق التربة لكل طبق ثم تفرد على سطح البيئة باستخدام الناشر الزجاجي المعقم 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  <a:p>
            <a:pPr marL="514350" marR="0" lvl="0" indent="-514350" algn="just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تحضن الأطباق لمدة 48 ساعة </a:t>
            </a:r>
            <a:r>
              <a:rPr kumimoji="0" lang="ar-SA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أواسبوع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ثم تفحص الأطباق وتدرس الصفات </a:t>
            </a:r>
            <a:r>
              <a:rPr kumimoji="0" lang="ar-SA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المزرعية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</a:t>
            </a:r>
            <a:r>
              <a:rPr kumimoji="0" lang="ar-SA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والمورفولوجية</a:t>
            </a:r>
            <a:r>
              <a:rPr kumimoji="0" lang="ar-SA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khbar MT" pitchFamily="2" charset="-78"/>
              </a:rPr>
              <a:t> للمستعمرات  الظاهرة .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979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903" y="602167"/>
            <a:ext cx="5626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dirty="0">
                <a:cs typeface="Akhbar MT" pitchFamily="2" charset="-78"/>
              </a:rPr>
              <a:t>بعض اشكال مستعمرات </a:t>
            </a:r>
            <a:r>
              <a:rPr lang="ar-SA" sz="4000" dirty="0" err="1">
                <a:cs typeface="Akhbar MT" pitchFamily="2" charset="-78"/>
              </a:rPr>
              <a:t>الأكتينوميسيتات</a:t>
            </a:r>
            <a:r>
              <a:rPr lang="ar-SA" sz="4000" dirty="0">
                <a:cs typeface="Akhbar MT" pitchFamily="2" charset="-78"/>
              </a:rPr>
              <a:t> </a:t>
            </a:r>
            <a:endParaRPr lang="en-US" sz="4000" dirty="0">
              <a:cs typeface="Akhbar MT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33" y="1580844"/>
            <a:ext cx="9313681" cy="49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84954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5592F6F90EE469048F846E6DC96C8" ma:contentTypeVersion="1" ma:contentTypeDescription="Create a new document." ma:contentTypeScope="" ma:versionID="48dad39dcc95d89b5818d56f0bd6ee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4B3253-AB4E-4A0A-8BBF-A7EC507114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F572B1-8E3F-40E6-B832-6383DC0C582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6B3E045-5EAB-4792-8D06-A05F2395F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553</Words>
  <Application>Microsoft Office PowerPoint</Application>
  <PresentationFormat>شاشة عريضة</PresentationFormat>
  <Paragraphs>41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Akhbar MT</vt:lpstr>
      <vt:lpstr>Arial</vt:lpstr>
      <vt:lpstr>Century Gothic</vt:lpstr>
      <vt:lpstr>Tahoma</vt:lpstr>
      <vt:lpstr>Wingdings 3</vt:lpstr>
      <vt:lpstr>ربطة</vt:lpstr>
      <vt:lpstr>   مقرر بيئة الأحياء الدقيقة و التلوث (340mic)   المعمل الأول :عزل الأحياء الدقيقة من التربة</vt:lpstr>
      <vt:lpstr>عرض تقديمي في PowerPoint</vt:lpstr>
      <vt:lpstr>عرض تقديمي في PowerPoint</vt:lpstr>
      <vt:lpstr>عزل الاحياء الدقيقة من التربة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عزل الاحياء الدقيقة من التربة</dc:title>
  <dc:creator>Reem Aljowaie</dc:creator>
  <cp:lastModifiedBy>عبدالله العنزي</cp:lastModifiedBy>
  <cp:revision>21</cp:revision>
  <dcterms:created xsi:type="dcterms:W3CDTF">2016-09-23T12:44:20Z</dcterms:created>
  <dcterms:modified xsi:type="dcterms:W3CDTF">2018-01-28T19:49:54Z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0x0101002E25592F6F90EE469048F846E6DC96C8</vt:lpwstr>
  </property>
</Properties>
</file>