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82" r:id="rId3"/>
    <p:sldId id="269" r:id="rId4"/>
    <p:sldId id="270" r:id="rId5"/>
    <p:sldId id="257" r:id="rId6"/>
    <p:sldId id="258" r:id="rId7"/>
    <p:sldId id="278" r:id="rId8"/>
    <p:sldId id="279" r:id="rId9"/>
    <p:sldId id="280" r:id="rId10"/>
    <p:sldId id="281" r:id="rId11"/>
    <p:sldId id="262" r:id="rId12"/>
    <p:sldId id="263" r:id="rId13"/>
    <p:sldId id="259" r:id="rId14"/>
    <p:sldId id="260" r:id="rId15"/>
    <p:sldId id="264" r:id="rId16"/>
    <p:sldId id="272" r:id="rId17"/>
    <p:sldId id="273" r:id="rId18"/>
    <p:sldId id="274" r:id="rId19"/>
    <p:sldId id="275" r:id="rId20"/>
    <p:sldId id="276" r:id="rId21"/>
    <p:sldId id="277"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BCD8DBE-0735-4663-A401-4E0BC1E1A5D7}" type="datetimeFigureOut">
              <a:rPr lang="ar-SA" smtClean="0"/>
              <a:t>01/05/35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A80BE43-DB51-4F91-AB4A-4CE7856EFA90}" type="slidenum">
              <a:rPr lang="ar-SA" smtClean="0"/>
              <a:t>‹#›</a:t>
            </a:fld>
            <a:endParaRPr lang="ar-SA"/>
          </a:p>
        </p:txBody>
      </p:sp>
    </p:spTree>
    <p:extLst>
      <p:ext uri="{BB962C8B-B14F-4D97-AF65-F5344CB8AC3E}">
        <p14:creationId xmlns:p14="http://schemas.microsoft.com/office/powerpoint/2010/main" val="8637761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A80BE43-DB51-4F91-AB4A-4CE7856EFA90}" type="slidenum">
              <a:rPr lang="ar-SA" smtClean="0"/>
              <a:t>15</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723D3CE-BB01-41F6-9C28-E9C0E4709C0A}" type="datetimeFigureOut">
              <a:rPr lang="ar-SA" smtClean="0"/>
              <a:t>01/05/35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723D3CE-BB01-41F6-9C28-E9C0E4709C0A}" type="datetimeFigureOut">
              <a:rPr lang="ar-SA" smtClean="0"/>
              <a:t>01/05/35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723D3CE-BB01-41F6-9C28-E9C0E4709C0A}" type="datetimeFigureOut">
              <a:rPr lang="ar-SA" smtClean="0"/>
              <a:t>01/05/35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723D3CE-BB01-41F6-9C28-E9C0E4709C0A}" type="datetimeFigureOut">
              <a:rPr lang="ar-SA" smtClean="0"/>
              <a:t>01/05/35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723D3CE-BB01-41F6-9C28-E9C0E4709C0A}" type="datetimeFigureOut">
              <a:rPr lang="ar-SA" smtClean="0"/>
              <a:t>01/05/35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723D3CE-BB01-41F6-9C28-E9C0E4709C0A}" type="datetimeFigureOut">
              <a:rPr lang="ar-SA" smtClean="0"/>
              <a:t>01/05/35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723D3CE-BB01-41F6-9C28-E9C0E4709C0A}" type="datetimeFigureOut">
              <a:rPr lang="ar-SA" smtClean="0"/>
              <a:t>01/05/35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2723D3CE-BB01-41F6-9C28-E9C0E4709C0A}" type="datetimeFigureOut">
              <a:rPr lang="ar-SA" smtClean="0"/>
              <a:t>01/05/35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723D3CE-BB01-41F6-9C28-E9C0E4709C0A}" type="datetimeFigureOut">
              <a:rPr lang="ar-SA" smtClean="0"/>
              <a:t>01/05/35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723D3CE-BB01-41F6-9C28-E9C0E4709C0A}" type="datetimeFigureOut">
              <a:rPr lang="ar-SA" smtClean="0"/>
              <a:t>01/05/35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723D3CE-BB01-41F6-9C28-E9C0E4709C0A}" type="datetimeFigureOut">
              <a:rPr lang="ar-SA" smtClean="0"/>
              <a:t>01/05/35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554828F-CD46-41FB-86B2-07A9A6A1037E}"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723D3CE-BB01-41F6-9C28-E9C0E4709C0A}" type="datetimeFigureOut">
              <a:rPr lang="ar-SA" smtClean="0"/>
              <a:t>01/05/35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554828F-CD46-41FB-86B2-07A9A6A1037E}"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faculty.ksu.edu.sa/geography-alsaleh/default.aspx"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571604" y="2571744"/>
            <a:ext cx="6400800" cy="3286148"/>
          </a:xfrm>
        </p:spPr>
        <p:txBody>
          <a:bodyPr/>
          <a:lstStyle/>
          <a:p>
            <a:r>
              <a:rPr lang="ar-SA" dirty="0" smtClean="0">
                <a:solidFill>
                  <a:schemeClr val="tx1"/>
                </a:solidFill>
              </a:rPr>
              <a:t>303 جغر مبادئ الاستشعار</a:t>
            </a:r>
          </a:p>
          <a:p>
            <a:r>
              <a:rPr lang="ar-SA" dirty="0" smtClean="0">
                <a:solidFill>
                  <a:schemeClr val="tx1"/>
                </a:solidFill>
              </a:rPr>
              <a:t>أستاذة المقرر: مي السعدون </a:t>
            </a:r>
          </a:p>
          <a:p>
            <a:endParaRPr lang="ar-SA" dirty="0" smtClean="0">
              <a:solidFill>
                <a:schemeClr val="tx1"/>
              </a:solidFill>
            </a:endParaRPr>
          </a:p>
          <a:p>
            <a:r>
              <a:rPr lang="en-US" dirty="0" smtClean="0">
                <a:solidFill>
                  <a:schemeClr val="tx1"/>
                </a:solidFill>
              </a:rPr>
              <a:t>malsaadoon@ksu.edu.sa</a:t>
            </a:r>
            <a:endParaRPr lang="ar-SA" dirty="0" smtClean="0">
              <a:solidFill>
                <a:schemeClr val="tx1"/>
              </a:solidFill>
            </a:endParaRPr>
          </a:p>
          <a:p>
            <a:endParaRPr lang="ar-SA" dirty="0"/>
          </a:p>
          <a:p>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229600" cy="6126163"/>
          </a:xfrm>
        </p:spPr>
        <p:txBody>
          <a:bodyPr>
            <a:normAutofit lnSpcReduction="10000"/>
          </a:bodyPr>
          <a:lstStyle/>
          <a:p>
            <a:r>
              <a:rPr lang="ar-SA" dirty="0" smtClean="0"/>
              <a:t>1972م – اطلق برنامج لاندسات -1</a:t>
            </a:r>
          </a:p>
          <a:p>
            <a:r>
              <a:rPr lang="ar-SA" dirty="0" smtClean="0"/>
              <a:t>1970-1980م- مرحلة التقدم السريع في الصور الرقمية ومعالجتها.</a:t>
            </a:r>
          </a:p>
          <a:p>
            <a:r>
              <a:rPr lang="ar-SA" dirty="0" smtClean="0"/>
              <a:t>1980-1990م اطلق لاندسات-4</a:t>
            </a:r>
          </a:p>
          <a:p>
            <a:r>
              <a:rPr lang="ar-SA" dirty="0" smtClean="0"/>
              <a:t>1986م – اطلق برنامج سبوت الفرنسي </a:t>
            </a:r>
            <a:r>
              <a:rPr lang="en-US" dirty="0" smtClean="0"/>
              <a:t>spot French earth observation</a:t>
            </a:r>
          </a:p>
          <a:p>
            <a:endParaRPr lang="ar-SA" dirty="0" smtClean="0"/>
          </a:p>
          <a:p>
            <a:r>
              <a:rPr lang="ar-SA" dirty="0" smtClean="0"/>
              <a:t>1980م – تطور المستشعر عالي الوضوح الطيفي </a:t>
            </a:r>
          </a:p>
          <a:p>
            <a:pPr marL="0" indent="0">
              <a:buNone/>
            </a:pPr>
            <a:r>
              <a:rPr lang="en-US" dirty="0" smtClean="0"/>
              <a:t>development of hyperspectral sensor</a:t>
            </a:r>
            <a:endParaRPr lang="ar-SA" dirty="0" smtClean="0"/>
          </a:p>
          <a:p>
            <a:pPr marL="0" indent="0">
              <a:buNone/>
            </a:pPr>
            <a:r>
              <a:rPr lang="ar-SA" dirty="0" smtClean="0"/>
              <a:t>1990م – مرحلة ظهور نظام الاستشعار عن بعد العالمي (لايدر) </a:t>
            </a:r>
            <a:r>
              <a:rPr lang="en-US" dirty="0" smtClean="0"/>
              <a:t>global remote sensing systems , </a:t>
            </a:r>
            <a:r>
              <a:rPr lang="en-US" smtClean="0"/>
              <a:t>Lidars</a:t>
            </a:r>
            <a:endParaRPr lang="ar-SA" dirty="0"/>
          </a:p>
        </p:txBody>
      </p:sp>
    </p:spTree>
    <p:extLst>
      <p:ext uri="{BB962C8B-B14F-4D97-AF65-F5344CB8AC3E}">
        <p14:creationId xmlns:p14="http://schemas.microsoft.com/office/powerpoint/2010/main" val="370070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وهناك 7 عناصر توضح مفهوم الاستشعار عن بعد هي :</a:t>
            </a:r>
            <a:endParaRPr lang="ar-SA" dirty="0"/>
          </a:p>
        </p:txBody>
      </p:sp>
      <p:sp>
        <p:nvSpPr>
          <p:cNvPr id="3" name="عنصر نائب للمحتوى 2"/>
          <p:cNvSpPr>
            <a:spLocks noGrp="1"/>
          </p:cNvSpPr>
          <p:nvPr>
            <p:ph idx="1"/>
          </p:nvPr>
        </p:nvSpPr>
        <p:spPr/>
        <p:txBody>
          <a:bodyPr/>
          <a:lstStyle/>
          <a:p>
            <a:r>
              <a:rPr lang="ar-SA" dirty="0" smtClean="0"/>
              <a:t>مصدر الطاقة الكهرومغناطيسية :فهناك نوعين هما المصدر الطبيعي (الشمس) ومصدر صناعي (الرادار).</a:t>
            </a:r>
          </a:p>
          <a:p>
            <a:r>
              <a:rPr lang="ar-SA" dirty="0" smtClean="0"/>
              <a:t>الإشعاع والغلاف الجوي: حيث يتفاعل الإشعاع الكهرومغناطيسي مع الغلاف الجوي مما يؤثر على الأشعة الكهرومغناطيسية عند تفاعلها مع المواد على سطح الأرض.</a:t>
            </a:r>
          </a:p>
          <a:p>
            <a:r>
              <a:rPr lang="ar-SA" dirty="0" smtClean="0"/>
              <a:t>التفاعل مع مادة سطح الأرض: حيث يختلف تفاعل الإشعاع مع مادة سطح الأرض وذلك باختلاف التركيب الكيميائي والفيزيائي والظروف المحيطة لهذه المادة.</a:t>
            </a: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lstStyle/>
          <a:p>
            <a:r>
              <a:rPr lang="ar-SA" dirty="0" smtClean="0"/>
              <a:t>المجس: حيث يتم تسجيل الإشعاع الكهرومغناطيسي المرتد عن سطح الأرض.</a:t>
            </a:r>
          </a:p>
          <a:p>
            <a:r>
              <a:rPr lang="ar-SA" dirty="0" smtClean="0"/>
              <a:t>النقل والمعالجة : حيث يتم نقل قيم الإشعاع المرتد من مواد سطح الأرض لتسجل بواسطة المجس ومن ثم ترسل إلى محطات الاستقبال الأرضي. </a:t>
            </a:r>
          </a:p>
          <a:p>
            <a:r>
              <a:rPr lang="ar-SA" dirty="0" smtClean="0"/>
              <a:t>التفسير والتحليل : حيث يتم بواسطة أشخاص متخصصين وبرمجيات حاسوبية متخصصة .</a:t>
            </a:r>
          </a:p>
          <a:p>
            <a:r>
              <a:rPr lang="ar-SA" dirty="0" smtClean="0"/>
              <a:t>الاستخدام . وذلك بحسب موضوع الدراسة والجهات ذات الاهتمام.</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مصادر الاستشعار عن بعد</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تعتمد الفكرة الأساسية لجمع وتفسير البيانات حول سطح الأرض على تفاعل فيزيائي يحدث بين أشعة الشمس الساقطة على مظاهر سطح الأرض وهذه المظاهر ذاتها .ويمكن توضيح ذلك بمعرفة مصادر الاستشعار وهي:</a:t>
            </a:r>
          </a:p>
          <a:p>
            <a:pPr>
              <a:buFont typeface="Wingdings" pitchFamily="2" charset="2"/>
              <a:buChar char="q"/>
            </a:pPr>
            <a:r>
              <a:rPr lang="ar-SA" dirty="0" smtClean="0"/>
              <a:t>مصدر الإشعاع الشمسي وتصنف بأنها مصدر أشعة غير فاعلة (</a:t>
            </a:r>
            <a:r>
              <a:rPr lang="en-US" dirty="0" smtClean="0"/>
              <a:t>passive</a:t>
            </a:r>
            <a:r>
              <a:rPr lang="ar-SA" dirty="0" smtClean="0"/>
              <a:t>) والتي تعتبر مصدر خارجي للطاقة الكهرومغناطيسية.</a:t>
            </a:r>
          </a:p>
          <a:p>
            <a:pPr>
              <a:buFont typeface="Wingdings" pitchFamily="2" charset="2"/>
              <a:buChar char="q"/>
            </a:pPr>
            <a:r>
              <a:rPr lang="ar-SA" dirty="0" smtClean="0"/>
              <a:t>مصدر الإشعاع الصناعي ويصنف بأنه مصدر أشعة فاعلة (</a:t>
            </a:r>
            <a:r>
              <a:rPr lang="en-US" dirty="0" smtClean="0"/>
              <a:t>Active</a:t>
            </a:r>
            <a:r>
              <a:rPr lang="ar-SA" dirty="0" smtClean="0"/>
              <a:t>) وهو مصدر طاقة ينتج إشعاع كهرومغناطيسي كعنصر رئيسي في النظام وبنفس الوقت هو مصدر أشعة مستقلة عن المجس مثل تصوير الرادار.</a:t>
            </a:r>
          </a:p>
          <a:p>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ما هي الأشعة الكهرومغناطيسية؟</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t>يمكن  تعريف الأشعة الكهرومغناطيسية بأنها طاقة ذات موجات مختلفة الأطوال تسير بسرعة الضوء (3×</a:t>
            </a:r>
            <a:r>
              <a:rPr lang="ar-SA" baseline="30000" dirty="0" smtClean="0"/>
              <a:t>10</a:t>
            </a:r>
            <a:r>
              <a:rPr lang="ar-SA" dirty="0" smtClean="0"/>
              <a:t>10 سم/ث).</a:t>
            </a:r>
          </a:p>
          <a:p>
            <a:r>
              <a:rPr lang="ar-SA" dirty="0" smtClean="0"/>
              <a:t>وتحدث الأشعة الكهرومغناطيسية على شكل موجات بأطوال مختلفة يتناقص ترددها بزيادة طول الموجه.</a:t>
            </a:r>
          </a:p>
          <a:p>
            <a:r>
              <a:rPr lang="ar-SA" dirty="0" smtClean="0"/>
              <a:t>وتصنف موجات </a:t>
            </a:r>
            <a:r>
              <a:rPr lang="ar-SA" dirty="0" err="1" smtClean="0"/>
              <a:t>الاشعاع</a:t>
            </a:r>
            <a:r>
              <a:rPr lang="ar-SA" dirty="0" smtClean="0"/>
              <a:t> الكهرومغناطيسي حسب أطوالها إلى نطاقات </a:t>
            </a:r>
            <a:r>
              <a:rPr lang="en-US" dirty="0" smtClean="0"/>
              <a:t>Bands </a:t>
            </a:r>
            <a:r>
              <a:rPr lang="ar-SA" dirty="0" smtClean="0"/>
              <a:t> ابتداء من الأشعة القصيرة جدا إلى الموجات الطويلة مثل موجات  الراديو والتلفــزيون.</a:t>
            </a:r>
          </a:p>
          <a:p>
            <a:r>
              <a:rPr lang="ar-SA" dirty="0" smtClean="0"/>
              <a:t>والنطاق هو جزء محدد من الطيف الكهرومغناطيسي قد يكون واسعا أو يكون ضيقا.</a:t>
            </a:r>
            <a:endParaRPr lang="en-US" dirty="0" smtClean="0"/>
          </a:p>
          <a:p>
            <a:pPr>
              <a:buNone/>
            </a:pP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noGrp="1"/>
          </p:cNvGrpSpPr>
          <p:nvPr/>
        </p:nvGrpSpPr>
        <p:grpSpPr bwMode="auto">
          <a:xfrm>
            <a:off x="571472" y="0"/>
            <a:ext cx="8229600" cy="6072206"/>
            <a:chOff x="130" y="48"/>
            <a:chExt cx="5534" cy="4167"/>
          </a:xfrm>
        </p:grpSpPr>
        <p:grpSp>
          <p:nvGrpSpPr>
            <p:cNvPr id="5" name="Group 3"/>
            <p:cNvGrpSpPr>
              <a:grpSpLocks/>
            </p:cNvGrpSpPr>
            <p:nvPr/>
          </p:nvGrpSpPr>
          <p:grpSpPr bwMode="auto">
            <a:xfrm>
              <a:off x="130" y="48"/>
              <a:ext cx="5534" cy="4167"/>
              <a:chOff x="130" y="48"/>
              <a:chExt cx="5534" cy="4167"/>
            </a:xfrm>
          </p:grpSpPr>
          <p:sp>
            <p:nvSpPr>
              <p:cNvPr id="7" name="Text Box 4"/>
              <p:cNvSpPr txBox="1">
                <a:spLocks noChangeArrowheads="1"/>
              </p:cNvSpPr>
              <p:nvPr/>
            </p:nvSpPr>
            <p:spPr bwMode="auto">
              <a:xfrm>
                <a:off x="3600" y="144"/>
                <a:ext cx="2064" cy="1733"/>
              </a:xfrm>
              <a:prstGeom prst="rect">
                <a:avLst/>
              </a:prstGeom>
              <a:noFill/>
              <a:ln w="9525">
                <a:noFill/>
                <a:miter lim="800000"/>
                <a:headEnd/>
                <a:tailEnd/>
              </a:ln>
            </p:spPr>
            <p:txBody>
              <a:bodyPr>
                <a:spAutoFit/>
              </a:bodyPr>
              <a:lstStyle/>
              <a:p>
                <a:pPr>
                  <a:lnSpc>
                    <a:spcPct val="90000"/>
                  </a:lnSpc>
                  <a:spcBef>
                    <a:spcPct val="20000"/>
                  </a:spcBef>
                  <a:buFontTx/>
                  <a:buChar char="•"/>
                </a:pPr>
                <a:r>
                  <a:rPr lang="ar-SA" sz="2400"/>
                  <a:t> تجب ملاحظة أن وحدة قياس أطوال موجات الأشعة المرئية والأشعة تحت الحمراء غالبا تكون الميكرومتر </a:t>
                </a:r>
                <a:r>
                  <a:rPr lang="en-US" sz="1600"/>
                  <a:t>MICROMETER</a:t>
                </a:r>
                <a:r>
                  <a:rPr lang="ar-SA" sz="2400"/>
                  <a:t> وأحيانا النانومتر </a:t>
                </a:r>
                <a:r>
                  <a:rPr lang="en-US"/>
                  <a:t>NANOMETER</a:t>
                </a:r>
                <a:r>
                  <a:rPr lang="ar-SA" sz="2400"/>
                  <a:t> حيث أن 1مم = 1000 ميكرومتر و1 ميكرومتر = 1000 نانومتر.</a:t>
                </a:r>
                <a:endParaRPr lang="en-US" sz="2400"/>
              </a:p>
            </p:txBody>
          </p:sp>
          <p:grpSp>
            <p:nvGrpSpPr>
              <p:cNvPr id="8" name="Group 5"/>
              <p:cNvGrpSpPr>
                <a:grpSpLocks/>
              </p:cNvGrpSpPr>
              <p:nvPr/>
            </p:nvGrpSpPr>
            <p:grpSpPr bwMode="auto">
              <a:xfrm>
                <a:off x="130" y="48"/>
                <a:ext cx="3498" cy="4167"/>
                <a:chOff x="130" y="48"/>
                <a:chExt cx="3498" cy="4167"/>
              </a:xfrm>
            </p:grpSpPr>
            <p:grpSp>
              <p:nvGrpSpPr>
                <p:cNvPr id="9" name="Group 6"/>
                <p:cNvGrpSpPr>
                  <a:grpSpLocks/>
                </p:cNvGrpSpPr>
                <p:nvPr/>
              </p:nvGrpSpPr>
              <p:grpSpPr bwMode="auto">
                <a:xfrm>
                  <a:off x="130" y="48"/>
                  <a:ext cx="3498" cy="3902"/>
                  <a:chOff x="130" y="48"/>
                  <a:chExt cx="3498" cy="3902"/>
                </a:xfrm>
              </p:grpSpPr>
              <p:pic>
                <p:nvPicPr>
                  <p:cNvPr id="11" name="Picture 7" descr="scan0007"/>
                  <p:cNvPicPr>
                    <a:picLocks noChangeAspect="1" noChangeArrowheads="1"/>
                  </p:cNvPicPr>
                  <p:nvPr/>
                </p:nvPicPr>
                <p:blipFill>
                  <a:blip r:embed="rId3"/>
                  <a:srcRect l="2051" t="11330" r="2051"/>
                  <a:stretch>
                    <a:fillRect/>
                  </a:stretch>
                </p:blipFill>
                <p:spPr bwMode="auto">
                  <a:xfrm>
                    <a:off x="130" y="48"/>
                    <a:ext cx="3498" cy="3902"/>
                  </a:xfrm>
                  <a:prstGeom prst="rect">
                    <a:avLst/>
                  </a:prstGeom>
                  <a:noFill/>
                  <a:ln w="9525">
                    <a:noFill/>
                    <a:miter lim="800000"/>
                    <a:headEnd/>
                    <a:tailEnd/>
                  </a:ln>
                </p:spPr>
              </p:pic>
              <p:sp>
                <p:nvSpPr>
                  <p:cNvPr id="12" name="Text Box 8"/>
                  <p:cNvSpPr txBox="1">
                    <a:spLocks noChangeArrowheads="1"/>
                  </p:cNvSpPr>
                  <p:nvPr/>
                </p:nvSpPr>
                <p:spPr bwMode="auto">
                  <a:xfrm>
                    <a:off x="1440" y="2400"/>
                    <a:ext cx="816" cy="231"/>
                  </a:xfrm>
                  <a:prstGeom prst="rect">
                    <a:avLst/>
                  </a:prstGeom>
                  <a:noFill/>
                  <a:ln w="9525">
                    <a:noFill/>
                    <a:miter lim="800000"/>
                    <a:headEnd/>
                    <a:tailEnd/>
                  </a:ln>
                </p:spPr>
                <p:txBody>
                  <a:bodyPr>
                    <a:spAutoFit/>
                  </a:bodyPr>
                  <a:lstStyle/>
                  <a:p>
                    <a:pPr>
                      <a:spcBef>
                        <a:spcPct val="50000"/>
                      </a:spcBef>
                    </a:pPr>
                    <a:r>
                      <a:rPr lang="ar-SA"/>
                      <a:t>الأشعة المرئية</a:t>
                    </a:r>
                    <a:endParaRPr lang="en-US"/>
                  </a:p>
                </p:txBody>
              </p:sp>
            </p:grpSp>
            <p:sp>
              <p:nvSpPr>
                <p:cNvPr id="10" name="Text Box 9"/>
                <p:cNvSpPr txBox="1">
                  <a:spLocks noChangeArrowheads="1"/>
                </p:cNvSpPr>
                <p:nvPr/>
              </p:nvSpPr>
              <p:spPr bwMode="auto">
                <a:xfrm>
                  <a:off x="1344" y="3984"/>
                  <a:ext cx="1248" cy="231"/>
                </a:xfrm>
                <a:prstGeom prst="rect">
                  <a:avLst/>
                </a:prstGeom>
                <a:noFill/>
                <a:ln w="9525">
                  <a:noFill/>
                  <a:miter lim="800000"/>
                  <a:headEnd/>
                  <a:tailEnd/>
                </a:ln>
              </p:spPr>
              <p:txBody>
                <a:bodyPr>
                  <a:spAutoFit/>
                </a:bodyPr>
                <a:lstStyle/>
                <a:p>
                  <a:pPr>
                    <a:spcBef>
                      <a:spcPct val="50000"/>
                    </a:spcBef>
                  </a:pPr>
                  <a:r>
                    <a:rPr lang="ar-SA"/>
                    <a:t>الطيف الكهرومغناطيسي</a:t>
                  </a:r>
                  <a:endParaRPr lang="en-US"/>
                </a:p>
              </p:txBody>
            </p:sp>
          </p:grpSp>
        </p:grpSp>
        <p:sp>
          <p:nvSpPr>
            <p:cNvPr id="6" name="Text Box 10"/>
            <p:cNvSpPr txBox="1">
              <a:spLocks noChangeArrowheads="1"/>
            </p:cNvSpPr>
            <p:nvPr/>
          </p:nvSpPr>
          <p:spPr bwMode="auto">
            <a:xfrm>
              <a:off x="1488" y="1929"/>
              <a:ext cx="528" cy="231"/>
            </a:xfrm>
            <a:prstGeom prst="rect">
              <a:avLst/>
            </a:prstGeom>
            <a:noFill/>
            <a:ln w="9525">
              <a:noFill/>
              <a:miter lim="800000"/>
              <a:headEnd/>
              <a:tailEnd/>
            </a:ln>
          </p:spPr>
          <p:txBody>
            <a:bodyPr>
              <a:spAutoFit/>
            </a:bodyPr>
            <a:lstStyle/>
            <a:p>
              <a:pPr>
                <a:spcBef>
                  <a:spcPct val="50000"/>
                </a:spcBef>
              </a:pPr>
              <a:r>
                <a:rPr lang="ar-SA"/>
                <a:t>نانومتر</a:t>
              </a: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عملية جمع الألوان وتتم بتراكب أضواء الألوان  الرئيسية الثلاثة </a:t>
            </a:r>
            <a:endParaRPr lang="ar-SA" dirty="0"/>
          </a:p>
        </p:txBody>
      </p:sp>
      <p:pic>
        <p:nvPicPr>
          <p:cNvPr id="4" name="Picture 3" descr="alsaleh01"/>
          <p:cNvPicPr>
            <a:picLocks noGrp="1" noChangeAspect="1" noChangeArrowheads="1"/>
          </p:cNvPicPr>
          <p:nvPr>
            <p:ph idx="1"/>
          </p:nvPr>
        </p:nvPicPr>
        <p:blipFill>
          <a:blip r:embed="rId2"/>
          <a:srcRect/>
          <a:stretch>
            <a:fillRect/>
          </a:stretch>
        </p:blipFill>
        <p:spPr>
          <a:xfrm>
            <a:off x="1428728" y="1600200"/>
            <a:ext cx="6858047" cy="4525963"/>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Grp="1" noChangeAspect="1" noChangeArrowheads="1"/>
          </p:cNvPicPr>
          <p:nvPr>
            <p:ph idx="1"/>
          </p:nvPr>
        </p:nvPicPr>
        <p:blipFill>
          <a:blip r:embed="rId2"/>
          <a:srcRect/>
          <a:stretch>
            <a:fillRect/>
          </a:stretch>
        </p:blipFill>
        <p:spPr bwMode="auto">
          <a:xfrm>
            <a:off x="457200" y="714356"/>
            <a:ext cx="8229600" cy="5357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srcRect/>
          <a:stretch>
            <a:fillRect/>
          </a:stretch>
        </p:blipFill>
        <p:spPr bwMode="auto">
          <a:xfrm>
            <a:off x="586950" y="571500"/>
            <a:ext cx="7970100" cy="55546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8750"/>
            <a:ext cx="94488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85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المحاضرة الأولى</a:t>
            </a:r>
          </a:p>
        </p:txBody>
      </p:sp>
      <p:sp>
        <p:nvSpPr>
          <p:cNvPr id="3" name="عنصر نائب للمحتوى 2"/>
          <p:cNvSpPr>
            <a:spLocks noGrp="1"/>
          </p:cNvSpPr>
          <p:nvPr>
            <p:ph idx="1"/>
          </p:nvPr>
        </p:nvSpPr>
        <p:spPr>
          <a:xfrm>
            <a:off x="457200" y="1600201"/>
            <a:ext cx="8229600" cy="1540768"/>
          </a:xfrm>
        </p:spPr>
        <p:txBody>
          <a:bodyPr/>
          <a:lstStyle/>
          <a:p>
            <a:pPr algn="ctr"/>
            <a:r>
              <a:rPr lang="ar-SA" dirty="0" smtClean="0"/>
              <a:t>المبادئ الاساسية للاستشعار عن بعد</a:t>
            </a:r>
          </a:p>
          <a:p>
            <a:pPr algn="ctr"/>
            <a:r>
              <a:rPr lang="ar-SA" dirty="0" smtClean="0"/>
              <a:t>المفهوم والنشأة</a:t>
            </a:r>
            <a:endParaRPr lang="ar-SA" dirty="0"/>
          </a:p>
        </p:txBody>
      </p:sp>
    </p:spTree>
    <p:extLst>
      <p:ext uri="{BB962C8B-B14F-4D97-AF65-F5344CB8AC3E}">
        <p14:creationId xmlns:p14="http://schemas.microsoft.com/office/powerpoint/2010/main" val="325178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7638"/>
            <a:ext cx="9448800" cy="715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707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692696"/>
            <a:ext cx="7772400" cy="1470025"/>
          </a:xfrm>
        </p:spPr>
        <p:txBody>
          <a:bodyPr/>
          <a:lstStyle/>
          <a:p>
            <a:r>
              <a:rPr lang="ar-SA" dirty="0" smtClean="0"/>
              <a:t>المراجع</a:t>
            </a:r>
            <a:endParaRPr lang="ar-SA" dirty="0"/>
          </a:p>
        </p:txBody>
      </p:sp>
      <p:sp>
        <p:nvSpPr>
          <p:cNvPr id="3" name="عنوان فرعي 2"/>
          <p:cNvSpPr>
            <a:spLocks noGrp="1"/>
          </p:cNvSpPr>
          <p:nvPr>
            <p:ph type="subTitle" idx="1"/>
          </p:nvPr>
        </p:nvSpPr>
        <p:spPr>
          <a:xfrm>
            <a:off x="1371600" y="2132856"/>
            <a:ext cx="6400800" cy="3505944"/>
          </a:xfrm>
        </p:spPr>
        <p:txBody>
          <a:bodyPr/>
          <a:lstStyle/>
          <a:p>
            <a:pPr>
              <a:defRPr/>
            </a:pPr>
            <a:r>
              <a:rPr lang="en-US" dirty="0">
                <a:cs typeface="Arial" pitchFamily="34" charset="0"/>
                <a:hlinkClick r:id="rId2"/>
              </a:rPr>
              <a:t>http://faculty.ksu.edu.sa/geography-alsaleh/default.aspx</a:t>
            </a:r>
            <a:endParaRPr lang="ar-SA" dirty="0"/>
          </a:p>
        </p:txBody>
      </p:sp>
    </p:spTree>
    <p:extLst>
      <p:ext uri="{BB962C8B-B14F-4D97-AF65-F5344CB8AC3E}">
        <p14:creationId xmlns:p14="http://schemas.microsoft.com/office/powerpoint/2010/main" val="130482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تمارين العملي</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تمرين (1) استعراض بعض أنواع صور الاستشعار عن بعد.</a:t>
            </a:r>
            <a:endParaRPr lang="en-US" dirty="0" smtClean="0"/>
          </a:p>
          <a:p>
            <a:r>
              <a:rPr lang="ar-SA" dirty="0" smtClean="0"/>
              <a:t>تمرين (2) اختلاف معامل الإنعاس من الأجسام والظواهر.</a:t>
            </a:r>
            <a:endParaRPr lang="en-US" dirty="0" smtClean="0"/>
          </a:p>
          <a:p>
            <a:r>
              <a:rPr lang="ar-SA" dirty="0" smtClean="0"/>
              <a:t>تمرين (3) اختلاف معامل الإنعاس للظاهرة نفسها باختلاف نطاق الأشعة المستخدم في التصوير.</a:t>
            </a:r>
            <a:endParaRPr lang="en-US" dirty="0" smtClean="0"/>
          </a:p>
          <a:p>
            <a:r>
              <a:rPr lang="ar-SA" dirty="0" smtClean="0"/>
              <a:t>تمرين (4) أفضل نطاقات التصوير للتمييز بين أنواع النباتات.</a:t>
            </a:r>
            <a:endParaRPr lang="en-US" dirty="0" smtClean="0"/>
          </a:p>
          <a:p>
            <a:r>
              <a:rPr lang="ar-SA" dirty="0" smtClean="0"/>
              <a:t>تمرين (5) الوضوح المكاني في الصورة وتأثيره على التفاصيل التي يمكن الحصول عليها من الصورة.</a:t>
            </a:r>
            <a:endParaRPr lang="en-US" dirty="0" smtClean="0"/>
          </a:p>
          <a:p>
            <a:r>
              <a:rPr lang="ar-SA" dirty="0" smtClean="0"/>
              <a:t>تمرين (6) قدرة صورة الرادار على إعطاء معلومات عن الأجسام تحت سطح الأرض.</a:t>
            </a:r>
            <a:endParaRPr lang="en-US" dirty="0" smtClean="0"/>
          </a:p>
          <a:p>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normAutofit/>
          </a:bodyPr>
          <a:lstStyle/>
          <a:p>
            <a:pPr>
              <a:defRPr/>
            </a:pPr>
            <a:r>
              <a:rPr lang="ar-SA" dirty="0"/>
              <a:t>تمرين </a:t>
            </a:r>
            <a:r>
              <a:rPr lang="ar-SA" dirty="0" smtClean="0"/>
              <a:t>(7) </a:t>
            </a:r>
            <a:r>
              <a:rPr lang="ar-SA" dirty="0"/>
              <a:t>معالجة الصور الرقمية باستخدام برنامج ايرداس </a:t>
            </a:r>
            <a:r>
              <a:rPr lang="en-US" dirty="0"/>
              <a:t>ERDAS </a:t>
            </a:r>
            <a:r>
              <a:rPr lang="ar-SA" dirty="0"/>
              <a:t> وذلك على النحو التالي:</a:t>
            </a:r>
            <a:endParaRPr lang="en-US" dirty="0"/>
          </a:p>
          <a:p>
            <a:pPr>
              <a:defRPr/>
            </a:pPr>
            <a:r>
              <a:rPr lang="ar-SA" dirty="0"/>
              <a:t>أ) </a:t>
            </a:r>
            <a:r>
              <a:rPr lang="ar-SA" dirty="0" smtClean="0"/>
              <a:t>التعرف </a:t>
            </a:r>
            <a:r>
              <a:rPr lang="ar-SA" dirty="0"/>
              <a:t>على برنامج  ايرداس </a:t>
            </a:r>
            <a:r>
              <a:rPr lang="en-US" dirty="0" smtClean="0"/>
              <a:t>ERDAS</a:t>
            </a:r>
            <a:endParaRPr lang="en-US" dirty="0"/>
          </a:p>
          <a:p>
            <a:pPr>
              <a:defRPr/>
            </a:pPr>
            <a:r>
              <a:rPr lang="ar-SA" dirty="0"/>
              <a:t>ب) عرض صور النطاقات المفردة.</a:t>
            </a:r>
            <a:endParaRPr lang="en-US" dirty="0"/>
          </a:p>
          <a:p>
            <a:pPr>
              <a:defRPr/>
            </a:pPr>
            <a:r>
              <a:rPr lang="ar-SA" dirty="0"/>
              <a:t>ج) تطبيق طرق زيادة التباين.</a:t>
            </a:r>
            <a:endParaRPr lang="en-US" dirty="0"/>
          </a:p>
          <a:p>
            <a:pPr>
              <a:defRPr/>
            </a:pPr>
            <a:r>
              <a:rPr lang="ar-SA" dirty="0"/>
              <a:t>د) إعداد صور مركب الألوان الخاطئة لثلاثة نطاقات.</a:t>
            </a:r>
            <a:endParaRPr lang="en-US" dirty="0"/>
          </a:p>
          <a:p>
            <a:pPr>
              <a:defRPr/>
            </a:pPr>
            <a:r>
              <a:rPr lang="ar-SA" dirty="0" smtClean="0"/>
              <a:t>تمرين </a:t>
            </a:r>
            <a:r>
              <a:rPr lang="ar-SA" dirty="0"/>
              <a:t>(9) تفسير صور الاستشعار عن بعد.</a:t>
            </a:r>
            <a:endParaRPr lang="en-US" dirty="0"/>
          </a:p>
          <a:p>
            <a:pPr>
              <a:defRPr/>
            </a:pPr>
            <a:r>
              <a:rPr lang="ar-SA" dirty="0"/>
              <a:t>تمرين (10) قياس المسافات والمساحات من صور الاستشعار عن بعد.</a:t>
            </a:r>
          </a:p>
          <a:p>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ما ذا نعني بالاستشعار عن بعد </a:t>
            </a:r>
            <a:endParaRPr lang="ar-SA" dirty="0"/>
          </a:p>
        </p:txBody>
      </p:sp>
      <p:sp>
        <p:nvSpPr>
          <p:cNvPr id="3" name="عنصر نائب للمحتوى 2"/>
          <p:cNvSpPr>
            <a:spLocks noGrp="1"/>
          </p:cNvSpPr>
          <p:nvPr>
            <p:ph idx="1"/>
          </p:nvPr>
        </p:nvSpPr>
        <p:spPr/>
        <p:txBody>
          <a:bodyPr/>
          <a:lstStyle/>
          <a:p>
            <a:r>
              <a:rPr lang="ar-SA" dirty="0" smtClean="0"/>
              <a:t>تستخدم ألفاظ عدة للإشارة إلى مصطلح الاستشعار عن بعد </a:t>
            </a:r>
            <a:r>
              <a:rPr lang="ar-SA" dirty="0" err="1" smtClean="0"/>
              <a:t>او</a:t>
            </a:r>
            <a:r>
              <a:rPr lang="ar-SA" dirty="0" smtClean="0"/>
              <a:t> الاستشعار من بعد ويطلق عليه أيضا التحسس النائي.</a:t>
            </a:r>
          </a:p>
          <a:p>
            <a:r>
              <a:rPr lang="ar-SA" dirty="0" smtClean="0"/>
              <a:t>استخدم لفظ </a:t>
            </a:r>
            <a:r>
              <a:rPr lang="en-US" dirty="0" smtClean="0"/>
              <a:t>Remote sensing</a:t>
            </a:r>
            <a:r>
              <a:rPr lang="ar-SA" dirty="0" smtClean="0"/>
              <a:t> لأول مرة في الخمسينات من القرن العشرين بواسطة أخصائية رسم الخرائط البحرية </a:t>
            </a:r>
            <a:r>
              <a:rPr lang="en-US" dirty="0" smtClean="0"/>
              <a:t>Evelyn pruitt</a:t>
            </a:r>
            <a:r>
              <a:rPr lang="ar-SA" dirty="0" smtClean="0"/>
              <a:t>.</a:t>
            </a:r>
          </a:p>
          <a:p>
            <a:r>
              <a:rPr lang="ar-SA" dirty="0" smtClean="0"/>
              <a:t>وللاستشعار عن بعد عدة تعريفات منها :</a:t>
            </a:r>
          </a:p>
          <a:p>
            <a:pPr marL="514350" indent="-514350">
              <a:buFont typeface="Wingdings" pitchFamily="2" charset="2"/>
              <a:buChar char="Ø"/>
            </a:pPr>
            <a:r>
              <a:rPr lang="ar-SA" dirty="0" smtClean="0"/>
              <a:t>هو العلم الذي يهتم بمسائل استخدام تقنيات التصوير الجوي والفضائي في مجال رسم وتحديث الخرائط.</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normAutofit fontScale="92500" lnSpcReduction="10000"/>
          </a:bodyPr>
          <a:lstStyle/>
          <a:p>
            <a:pPr>
              <a:buFont typeface="Wingdings" pitchFamily="2" charset="2"/>
              <a:buChar char="Ø"/>
            </a:pPr>
            <a:r>
              <a:rPr lang="ar-SA" sz="4800" dirty="0" smtClean="0"/>
              <a:t>وهو العلم الذي يهتم بتفسير الصور الجوية والفضائية.</a:t>
            </a:r>
          </a:p>
          <a:p>
            <a:pPr>
              <a:buFont typeface="Wingdings" pitchFamily="2" charset="2"/>
              <a:buChar char="Ø"/>
            </a:pPr>
            <a:r>
              <a:rPr lang="ar-SA" sz="4800" dirty="0" smtClean="0"/>
              <a:t>ويمكن القول بأنه هو العلم الذي يهتم بجمع البيانات وتفسيرها عن الكائنات أو الظواهر على سطح الأرض أو عن سطح الأرض نفسه  بواسطة مجسات (</a:t>
            </a:r>
            <a:r>
              <a:rPr lang="en-US" sz="4800" dirty="0" smtClean="0"/>
              <a:t>sensors</a:t>
            </a:r>
            <a:r>
              <a:rPr lang="ar-SA" sz="4800" dirty="0" smtClean="0"/>
              <a:t>تقوم بتسجيل الإشعاع الكهرومغناطيسي دون الحاجة لملامستها لتعطي صور فوتوغرافية أو صور رقمية (مرئيات).</a:t>
            </a:r>
          </a:p>
          <a:p>
            <a:pPr>
              <a:buNone/>
            </a:pP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التطور التاريخي للاستشعار عن بعد</a:t>
            </a:r>
            <a:endParaRPr lang="ar-SA" dirty="0"/>
          </a:p>
        </p:txBody>
      </p:sp>
      <p:sp>
        <p:nvSpPr>
          <p:cNvPr id="3" name="عنصر نائب للمحتوى 2"/>
          <p:cNvSpPr>
            <a:spLocks noGrp="1"/>
          </p:cNvSpPr>
          <p:nvPr>
            <p:ph idx="1"/>
          </p:nvPr>
        </p:nvSpPr>
        <p:spPr/>
        <p:txBody>
          <a:bodyPr/>
          <a:lstStyle/>
          <a:p>
            <a:r>
              <a:rPr lang="ar-SA" dirty="0" smtClean="0"/>
              <a:t>1800م    - قام وليام هاريتشل (</a:t>
            </a:r>
            <a:r>
              <a:rPr lang="en-US" dirty="0" smtClean="0"/>
              <a:t>William herschel</a:t>
            </a:r>
            <a:r>
              <a:rPr lang="ar-SA" dirty="0" smtClean="0"/>
              <a:t> باكتشاف الاشعة تحت الحمراء.</a:t>
            </a:r>
          </a:p>
          <a:p>
            <a:r>
              <a:rPr lang="ar-SA" dirty="0" smtClean="0"/>
              <a:t>1839م     - بدأت تطبيقات التصوير الفوتوغرافي</a:t>
            </a:r>
          </a:p>
          <a:p>
            <a:r>
              <a:rPr lang="ar-SA" dirty="0" smtClean="0"/>
              <a:t>1847م     - تم الاستفادة من دمج الاشعة تحت الحمراء مع الاشعة المرئية ( بواسطة </a:t>
            </a:r>
            <a:r>
              <a:rPr lang="en-US" dirty="0" smtClean="0"/>
              <a:t>A . Fizeau &amp;J. Foucault</a:t>
            </a:r>
            <a:r>
              <a:rPr lang="ar-SA" dirty="0" smtClean="0"/>
              <a:t>)</a:t>
            </a:r>
          </a:p>
          <a:p>
            <a:r>
              <a:rPr lang="ar-SA" dirty="0" smtClean="0"/>
              <a:t>1850-1860م –بدأ التصوير الجوي بالمنطاد</a:t>
            </a:r>
          </a:p>
          <a:p>
            <a:r>
              <a:rPr lang="ar-SA" dirty="0" smtClean="0"/>
              <a:t>1876م – تم تطوير نظرية الطاقة للأشعة الكهرومغناطيسية وهي ما قام به جيمس كلارك وماكس ويل</a:t>
            </a:r>
            <a:endParaRPr lang="ar-SA" dirty="0"/>
          </a:p>
        </p:txBody>
      </p:sp>
    </p:spTree>
    <p:extLst>
      <p:ext uri="{BB962C8B-B14F-4D97-AF65-F5344CB8AC3E}">
        <p14:creationId xmlns:p14="http://schemas.microsoft.com/office/powerpoint/2010/main" val="238087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r>
              <a:rPr lang="ar-SA" dirty="0" smtClean="0"/>
              <a:t>1909م – التصوير الجوي بالطائرات</a:t>
            </a:r>
          </a:p>
          <a:p>
            <a:r>
              <a:rPr lang="ar-SA" dirty="0" smtClean="0"/>
              <a:t>1914-1918م – بدأت الحرب العالمية الاولى وصاحبها التصوير الجوي الاستطلاعي</a:t>
            </a:r>
          </a:p>
          <a:p>
            <a:r>
              <a:rPr lang="ar-SA" dirty="0" smtClean="0"/>
              <a:t>1920-1930 –مرحلة تطور التطبيقات الاولية للتصوير الجوي.</a:t>
            </a:r>
          </a:p>
          <a:p>
            <a:r>
              <a:rPr lang="ar-SA" dirty="0" smtClean="0"/>
              <a:t>1929-1939م – الكساد الاقتصادي وفترة الازمات البيئية  والتي بدأت فيها الحكومة بالتحكم بتطبيقات التصوير الجوي</a:t>
            </a:r>
          </a:p>
          <a:p>
            <a:r>
              <a:rPr lang="ar-SA" dirty="0" smtClean="0"/>
              <a:t>1930-1940م – تطور الرادار في المانيا والولايات المتحدة الامريكية وبريطانيا.</a:t>
            </a:r>
            <a:endParaRPr lang="ar-SA" dirty="0"/>
          </a:p>
        </p:txBody>
      </p:sp>
    </p:spTree>
    <p:extLst>
      <p:ext uri="{BB962C8B-B14F-4D97-AF65-F5344CB8AC3E}">
        <p14:creationId xmlns:p14="http://schemas.microsoft.com/office/powerpoint/2010/main" val="78574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lstStyle/>
          <a:p>
            <a:r>
              <a:rPr lang="ar-SA" dirty="0" smtClean="0"/>
              <a:t>1939-1945م الحرب العالمية الثانية واستخدام تطبيقات من الطيف الكهرومغناطيسي غير المرئي (تحت الحمراء) لإجراء تدريبات في تفسير الصور الجوية </a:t>
            </a:r>
          </a:p>
          <a:p>
            <a:r>
              <a:rPr lang="ar-SA" dirty="0" smtClean="0"/>
              <a:t>  1950-1960 م  كأبحاث عسكرية متطورة.</a:t>
            </a:r>
          </a:p>
          <a:p>
            <a:r>
              <a:rPr lang="ar-SA" dirty="0" smtClean="0"/>
              <a:t>1956م - تم الكشف عن امراض النبات بواسطة الاشعة تحت الحمراء ضمن التصوير الجوي (اجرى البحث كول ويل </a:t>
            </a:r>
            <a:r>
              <a:rPr lang="en-US" dirty="0" smtClean="0"/>
              <a:t>Colwell</a:t>
            </a:r>
            <a:r>
              <a:rPr lang="ar-SA" dirty="0" smtClean="0"/>
              <a:t>)</a:t>
            </a:r>
          </a:p>
          <a:p>
            <a:r>
              <a:rPr lang="ar-SA" dirty="0" smtClean="0"/>
              <a:t>1960-1970م اول استخدام لمصطلح الاستشعار عن بعد </a:t>
            </a:r>
            <a:r>
              <a:rPr lang="en-US" dirty="0" smtClean="0"/>
              <a:t>remote sensing</a:t>
            </a:r>
            <a:r>
              <a:rPr lang="ar-SA" dirty="0" smtClean="0"/>
              <a:t> وكذلك </a:t>
            </a:r>
            <a:r>
              <a:rPr lang="en-US" dirty="0" smtClean="0"/>
              <a:t>TIROS WEATHER Satellite- Skylab remote sensing observation from space . </a:t>
            </a:r>
            <a:endParaRPr lang="ar-SA" dirty="0"/>
          </a:p>
        </p:txBody>
      </p:sp>
    </p:spTree>
    <p:extLst>
      <p:ext uri="{BB962C8B-B14F-4D97-AF65-F5344CB8AC3E}">
        <p14:creationId xmlns:p14="http://schemas.microsoft.com/office/powerpoint/2010/main" val="194768011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884</Words>
  <Application>Microsoft Office PowerPoint</Application>
  <PresentationFormat>عرض على الشاشة (3:4)‏</PresentationFormat>
  <Paragraphs>76</Paragraphs>
  <Slides>21</Slides>
  <Notes>1</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سمة Office</vt:lpstr>
      <vt:lpstr>عرض تقديمي في PowerPoint</vt:lpstr>
      <vt:lpstr>المحاضرة الأولى</vt:lpstr>
      <vt:lpstr>تمارين العملي</vt:lpstr>
      <vt:lpstr>عرض تقديمي في PowerPoint</vt:lpstr>
      <vt:lpstr>ما ذا نعني بالاستشعار عن بعد </vt:lpstr>
      <vt:lpstr>عرض تقديمي في PowerPoint</vt:lpstr>
      <vt:lpstr>التطور التاريخي للاستشعار عن بعد</vt:lpstr>
      <vt:lpstr>عرض تقديمي في PowerPoint</vt:lpstr>
      <vt:lpstr>عرض تقديمي في PowerPoint</vt:lpstr>
      <vt:lpstr>عرض تقديمي في PowerPoint</vt:lpstr>
      <vt:lpstr>وهناك 7 عناصر توضح مفهوم الاستشعار عن بعد هي :</vt:lpstr>
      <vt:lpstr>عرض تقديمي في PowerPoint</vt:lpstr>
      <vt:lpstr>مصادر الاستشعار عن بعد</vt:lpstr>
      <vt:lpstr>ما هي الأشعة الكهرومغناطيسية؟</vt:lpstr>
      <vt:lpstr>عرض تقديمي في PowerPoint</vt:lpstr>
      <vt:lpstr>عملية جمع الألوان وتتم بتراكب أضواء الألوان  الرئيسية الثلاثة </vt:lpstr>
      <vt:lpstr>عرض تقديمي في PowerPoint</vt:lpstr>
      <vt:lpstr>عرض تقديمي في PowerPoint</vt:lpstr>
      <vt:lpstr>عرض تقديمي في PowerPoint</vt:lpstr>
      <vt:lpstr>عرض تقديمي في PowerPoint</vt:lpstr>
      <vt:lpstr>المراجع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الاولى</dc:title>
  <dc:creator>may</dc:creator>
  <cp:lastModifiedBy>mey</cp:lastModifiedBy>
  <cp:revision>25</cp:revision>
  <dcterms:created xsi:type="dcterms:W3CDTF">2013-01-22T18:54:59Z</dcterms:created>
  <dcterms:modified xsi:type="dcterms:W3CDTF">2014-03-02T11:52:40Z</dcterms:modified>
</cp:coreProperties>
</file>