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74" r:id="rId2"/>
    <p:sldId id="379" r:id="rId3"/>
    <p:sldId id="384" r:id="rId4"/>
    <p:sldId id="385" r:id="rId5"/>
    <p:sldId id="376" r:id="rId6"/>
    <p:sldId id="288" r:id="rId7"/>
    <p:sldId id="380" r:id="rId8"/>
    <p:sldId id="383" r:id="rId9"/>
    <p:sldId id="382" r:id="rId10"/>
    <p:sldId id="354" r:id="rId11"/>
    <p:sldId id="335" r:id="rId12"/>
    <p:sldId id="336" r:id="rId13"/>
    <p:sldId id="297" r:id="rId14"/>
    <p:sldId id="298" r:id="rId15"/>
    <p:sldId id="301" r:id="rId16"/>
    <p:sldId id="302" r:id="rId17"/>
    <p:sldId id="303" r:id="rId18"/>
    <p:sldId id="306" r:id="rId19"/>
    <p:sldId id="307" r:id="rId20"/>
    <p:sldId id="308" r:id="rId21"/>
    <p:sldId id="309" r:id="rId22"/>
    <p:sldId id="283" r:id="rId23"/>
    <p:sldId id="358" r:id="rId24"/>
    <p:sldId id="370" r:id="rId25"/>
    <p:sldId id="340" r:id="rId26"/>
    <p:sldId id="341" r:id="rId27"/>
    <p:sldId id="342" r:id="rId28"/>
    <p:sldId id="343" r:id="rId2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§"/>
      <a:defRPr sz="2800" b="1" kern="1200">
        <a:solidFill>
          <a:schemeClr val="accent2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§"/>
      <a:defRPr sz="2800" b="1" kern="1200">
        <a:solidFill>
          <a:schemeClr val="accent2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§"/>
      <a:defRPr sz="2800" b="1" kern="1200">
        <a:solidFill>
          <a:schemeClr val="accent2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§"/>
      <a:defRPr sz="2800" b="1" kern="1200">
        <a:solidFill>
          <a:schemeClr val="accent2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Font typeface="Wingdings" pitchFamily="2" charset="2"/>
      <a:buChar char="§"/>
      <a:defRPr sz="2800" b="1" kern="1200">
        <a:solidFill>
          <a:schemeClr val="accent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accent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accent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accent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accent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735" autoAdjust="0"/>
    <p:restoredTop sz="89964" autoAdjust="0"/>
  </p:normalViewPr>
  <p:slideViewPr>
    <p:cSldViewPr snapToGrid="0">
      <p:cViewPr>
        <p:scale>
          <a:sx n="66" d="100"/>
          <a:sy n="66" d="100"/>
        </p:scale>
        <p:origin x="-2142" y="-10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1332" y="834"/>
      </p:cViewPr>
      <p:guideLst>
        <p:guide orient="horz" pos="3022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2" Type="http://schemas.openxmlformats.org/officeDocument/2006/relationships/slide" Target="slides/slide5.xml"/><Relationship Id="rId1" Type="http://schemas.openxmlformats.org/officeDocument/2006/relationships/slide" Target="slides/slide1.xml"/><Relationship Id="rId5" Type="http://schemas.openxmlformats.org/officeDocument/2006/relationships/slide" Target="slides/slide14.xml"/><Relationship Id="rId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053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524" tIns="50262" rIns="100524" bIns="50262" numCol="1" anchor="t" anchorCtr="0" compatLnSpc="1">
            <a:prstTxWarp prst="textNoShape">
              <a:avLst/>
            </a:prstTxWarp>
          </a:bodyPr>
          <a:lstStyle>
            <a:lvl1pPr defTabSz="1004888">
              <a:spcBef>
                <a:spcPct val="0"/>
              </a:spcBef>
              <a:buFontTx/>
              <a:buNone/>
              <a:defRPr sz="15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524" tIns="50262" rIns="100524" bIns="50262" numCol="1" anchor="t" anchorCtr="0" compatLnSpc="1">
            <a:prstTxWarp prst="textNoShape">
              <a:avLst/>
            </a:prstTxWarp>
          </a:bodyPr>
          <a:lstStyle>
            <a:lvl1pPr algn="r" defTabSz="1004888">
              <a:spcBef>
                <a:spcPct val="0"/>
              </a:spcBef>
              <a:buFontTx/>
              <a:buNone/>
              <a:defRPr sz="15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9300"/>
            <a:ext cx="53689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524" tIns="50262" rIns="100524" bIns="502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524" tIns="50262" rIns="100524" bIns="50262" numCol="1" anchor="b" anchorCtr="0" compatLnSpc="1">
            <a:prstTxWarp prst="textNoShape">
              <a:avLst/>
            </a:prstTxWarp>
          </a:bodyPr>
          <a:lstStyle>
            <a:lvl1pPr defTabSz="1004888">
              <a:spcBef>
                <a:spcPct val="0"/>
              </a:spcBef>
              <a:buFontTx/>
              <a:buNone/>
              <a:defRPr sz="15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524" tIns="50262" rIns="100524" bIns="50262" numCol="1" anchor="b" anchorCtr="0" compatLnSpc="1">
            <a:prstTxWarp prst="textNoShape">
              <a:avLst/>
            </a:prstTxWarp>
          </a:bodyPr>
          <a:lstStyle>
            <a:lvl1pPr algn="r" defTabSz="1004888">
              <a:spcBef>
                <a:spcPct val="0"/>
              </a:spcBef>
              <a:buFontTx/>
              <a:buNone/>
              <a:defRPr sz="1500" b="0">
                <a:solidFill>
                  <a:schemeClr val="tx1"/>
                </a:solidFill>
              </a:defRPr>
            </a:lvl1pPr>
          </a:lstStyle>
          <a:p>
            <a:fld id="{FE1FFD67-FC61-46EE-8C31-35E1A8EB08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6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8034BB-6C2A-4FF4-B7F7-68FD18B6A4A9}" type="slidenum">
              <a:rPr lang="en-US"/>
              <a:pPr/>
              <a:t>11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Powers of 2: 43210</a:t>
            </a:r>
          </a:p>
          <a:p>
            <a:r>
              <a:rPr lang="en-US"/>
              <a:t>                   11010</a:t>
            </a:r>
            <a:r>
              <a:rPr lang="en-US" baseline="-25000"/>
              <a:t>2</a:t>
            </a:r>
            <a:r>
              <a:rPr lang="en-US"/>
              <a:t> =&gt;</a:t>
            </a:r>
          </a:p>
          <a:p>
            <a:r>
              <a:rPr lang="en-US"/>
              <a:t>                   1 X 2</a:t>
            </a:r>
            <a:r>
              <a:rPr lang="en-US" baseline="30000"/>
              <a:t>4</a:t>
            </a:r>
            <a:r>
              <a:rPr lang="en-US" sz="800"/>
              <a:t>         </a:t>
            </a:r>
            <a:r>
              <a:rPr lang="en-US"/>
              <a:t>= 16</a:t>
            </a:r>
          </a:p>
          <a:p>
            <a:r>
              <a:rPr lang="en-US"/>
              <a:t>	         + 1 X 2</a:t>
            </a:r>
            <a:r>
              <a:rPr lang="en-US" baseline="30000"/>
              <a:t>3</a:t>
            </a:r>
            <a:r>
              <a:rPr lang="en-US"/>
              <a:t>       =  8</a:t>
            </a:r>
          </a:p>
          <a:p>
            <a:r>
              <a:rPr lang="en-US"/>
              <a:t>	           + 0 X 2</a:t>
            </a:r>
            <a:r>
              <a:rPr lang="en-US" baseline="30000"/>
              <a:t>2    </a:t>
            </a:r>
            <a:r>
              <a:rPr lang="en-US"/>
              <a:t>  =  0</a:t>
            </a:r>
          </a:p>
          <a:p>
            <a:r>
              <a:rPr lang="en-US"/>
              <a:t>	             + 1 X 2</a:t>
            </a:r>
            <a:r>
              <a:rPr lang="en-US" baseline="30000"/>
              <a:t>1 </a:t>
            </a:r>
            <a:r>
              <a:rPr lang="en-US"/>
              <a:t>  =  2</a:t>
            </a:r>
          </a:p>
          <a:p>
            <a:r>
              <a:rPr lang="en-US"/>
              <a:t>	              + 0 X 2</a:t>
            </a:r>
            <a:r>
              <a:rPr lang="en-US" baseline="30000"/>
              <a:t>0</a:t>
            </a:r>
            <a:r>
              <a:rPr lang="en-US"/>
              <a:t>  = </a:t>
            </a:r>
            <a:r>
              <a:rPr lang="en-US" u="sng"/>
              <a:t> 0</a:t>
            </a:r>
          </a:p>
          <a:p>
            <a:r>
              <a:rPr lang="en-US"/>
              <a:t>                                      26</a:t>
            </a:r>
            <a:r>
              <a:rPr lang="en-US" baseline="-25000"/>
              <a:t>10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B8B36-3A37-4B19-8764-9CD3ACD8336A}" type="slidenum">
              <a:rPr lang="en-US"/>
              <a:pPr/>
              <a:t>12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625 </a:t>
            </a:r>
            <a:r>
              <a:rPr lang="en-US">
                <a:cs typeface="Times New Roman" pitchFamily="18" charset="0"/>
              </a:rPr>
              <a:t>– 512 = 113 =&gt; 9</a:t>
            </a:r>
          </a:p>
          <a:p>
            <a:r>
              <a:rPr lang="en-US"/>
              <a:t>113 </a:t>
            </a:r>
            <a:r>
              <a:rPr lang="en-US">
                <a:cs typeface="Times New Roman" pitchFamily="18" charset="0"/>
              </a:rPr>
              <a:t>–   64 =   49 =&gt; 6</a:t>
            </a:r>
          </a:p>
          <a:p>
            <a:r>
              <a:rPr lang="en-US"/>
              <a:t>  49 </a:t>
            </a:r>
            <a:r>
              <a:rPr lang="en-US">
                <a:cs typeface="Times New Roman" pitchFamily="18" charset="0"/>
              </a:rPr>
              <a:t>–   32 =   17 =&gt; 5</a:t>
            </a:r>
          </a:p>
          <a:p>
            <a:r>
              <a:rPr lang="en-US"/>
              <a:t>  17 </a:t>
            </a:r>
            <a:r>
              <a:rPr lang="en-US">
                <a:cs typeface="Times New Roman" pitchFamily="18" charset="0"/>
              </a:rPr>
              <a:t>–   16 =     1 =&gt; 4</a:t>
            </a:r>
          </a:p>
          <a:p>
            <a:r>
              <a:rPr lang="en-US">
                <a:cs typeface="Times New Roman" pitchFamily="18" charset="0"/>
              </a:rPr>
              <a:t>    1 –     1 =     0 =&gt; 0</a:t>
            </a:r>
          </a:p>
          <a:p>
            <a:r>
              <a:rPr lang="en-US">
                <a:cs typeface="Times New Roman" pitchFamily="18" charset="0"/>
              </a:rPr>
              <a:t>Placing 1’s in the result for the positions recorded and 0’s elsewhere,</a:t>
            </a:r>
          </a:p>
          <a:p>
            <a:r>
              <a:rPr lang="en-US">
                <a:cs typeface="Times New Roman" pitchFamily="18" charset="0"/>
              </a:rPr>
              <a:t>9 8 7 6 5 4 3 2 1 0</a:t>
            </a:r>
          </a:p>
          <a:p>
            <a:r>
              <a:rPr lang="en-US">
                <a:cs typeface="Times New Roman" pitchFamily="18" charset="0"/>
              </a:rPr>
              <a:t>1 0 0 1 1 1 0 0 0 1</a:t>
            </a:r>
          </a:p>
          <a:p>
            <a:endParaRPr lang="en-US">
              <a:cs typeface="Times New Roman" pitchFamily="18" charset="0"/>
            </a:endParaRPr>
          </a:p>
          <a:p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72CC6-D32C-4F60-BD21-3609AA373D51}" type="slidenum">
              <a:rPr lang="en-US"/>
              <a:pPr/>
              <a:t>13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Answer: The six letters A, B, C, D, E, and F represent the digits for values</a:t>
            </a:r>
          </a:p>
          <a:p>
            <a:r>
              <a:rPr lang="en-US"/>
              <a:t>10, 11, 12, 13, 14, 15 (given in decimal), respectively, in hexadecimal.</a:t>
            </a:r>
          </a:p>
          <a:p>
            <a:r>
              <a:rPr lang="en-US"/>
              <a:t>Alternatively, a, b, c, d, e, f are used.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7E2D9-F3DD-4EBF-A177-651DEC938EFE}" type="slidenum">
              <a:rPr lang="en-US"/>
              <a:pPr/>
              <a:t>17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Answer 1: Converting 46 as integral part:           Answer 2: Converting 0.6875 as fractional part:</a:t>
            </a:r>
          </a:p>
          <a:p>
            <a:r>
              <a:rPr lang="en-US" sz="2800"/>
              <a:t>46/2 = 23 rem = 0                                             0.6875 * 2 = 1.3750 int = 1</a:t>
            </a:r>
          </a:p>
          <a:p>
            <a:r>
              <a:rPr lang="en-US" sz="2800"/>
              <a:t>23/2 = 11 rem = 1                                             0.3750 * 2 = 0.7500 int = 0</a:t>
            </a:r>
          </a:p>
          <a:p>
            <a:r>
              <a:rPr lang="en-US" sz="2800"/>
              <a:t>11/2 = 5 remainder = 1                                      0.7500 * 2 = 1.5000 int = 1 </a:t>
            </a:r>
          </a:p>
          <a:p>
            <a:r>
              <a:rPr lang="en-US" sz="2800"/>
              <a:t>5/2 = 2 remainder = 1                                        0.5000 * 2 = 1.0000 int = 1</a:t>
            </a:r>
          </a:p>
          <a:p>
            <a:r>
              <a:rPr lang="en-US" sz="2800"/>
              <a:t>2/2 = 1 remainder = 0                                        0.0000 </a:t>
            </a:r>
          </a:p>
          <a:p>
            <a:r>
              <a:rPr lang="en-US" sz="2800"/>
              <a:t>1/2 = 0 remainder = 1                                        Reading off in the forward direction: 0.1011</a:t>
            </a:r>
            <a:r>
              <a:rPr lang="en-US" sz="2800" baseline="-25000"/>
              <a:t>2</a:t>
            </a:r>
          </a:p>
          <a:p>
            <a:r>
              <a:rPr lang="en-US" sz="2800"/>
              <a:t>Reading off in the reverse direction: 101110</a:t>
            </a:r>
            <a:r>
              <a:rPr lang="en-US" sz="2800" baseline="-25000"/>
              <a:t>2</a:t>
            </a:r>
          </a:p>
          <a:p>
            <a:r>
              <a:rPr lang="en-US" sz="2800"/>
              <a:t>Answer 3: Combining Integral and Fractional Parts:</a:t>
            </a:r>
          </a:p>
          <a:p>
            <a:r>
              <a:rPr lang="en-US" sz="2800"/>
              <a:t>101110. 1011</a:t>
            </a:r>
            <a:r>
              <a:rPr lang="en-US" sz="2800" baseline="-25000"/>
              <a:t>2</a:t>
            </a:r>
          </a:p>
          <a:p>
            <a:endParaRPr lang="en-US" sz="28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128B1-CA70-45D9-A24C-9391508CB0E3}" type="slidenum">
              <a:rPr lang="en-US"/>
              <a:pPr/>
              <a:t>21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Answer 1:</a:t>
            </a:r>
          </a:p>
          <a:p>
            <a:r>
              <a:rPr lang="en-US" b="1">
                <a:cs typeface="Times New Roman" pitchFamily="18" charset="0"/>
              </a:rPr>
              <a:t>   </a:t>
            </a:r>
            <a:r>
              <a:rPr lang="en-US">
                <a:cs typeface="Times New Roman" pitchFamily="18" charset="0"/>
              </a:rPr>
              <a:t>6      3      5    .   1      7       7 </a:t>
            </a:r>
            <a:r>
              <a:rPr lang="en-US" baseline="-25000">
                <a:cs typeface="Times New Roman" pitchFamily="18" charset="0"/>
              </a:rPr>
              <a:t>8</a:t>
            </a:r>
          </a:p>
          <a:p>
            <a:r>
              <a:rPr lang="en-US">
                <a:cs typeface="Times New Roman" pitchFamily="18" charset="0"/>
              </a:rPr>
              <a:t>110|011|101 </a:t>
            </a:r>
            <a:r>
              <a:rPr lang="en-US">
                <a:cs typeface="Times New Roman" pitchFamily="18" charset="0"/>
                <a:sym typeface="Symbol" pitchFamily="18" charset="2"/>
              </a:rPr>
              <a:t>.</a:t>
            </a:r>
            <a:r>
              <a:rPr lang="en-US">
                <a:cs typeface="Times New Roman" pitchFamily="18" charset="0"/>
              </a:rPr>
              <a:t> 001|111|111 </a:t>
            </a:r>
            <a:r>
              <a:rPr lang="en-US" baseline="-25000">
                <a:cs typeface="Times New Roman" pitchFamily="18" charset="0"/>
              </a:rPr>
              <a:t>2</a:t>
            </a:r>
          </a:p>
          <a:p>
            <a:r>
              <a:rPr lang="en-US">
                <a:cs typeface="Times New Roman" pitchFamily="18" charset="0"/>
              </a:rPr>
              <a:t>Regroup:</a:t>
            </a:r>
          </a:p>
          <a:p>
            <a:r>
              <a:rPr lang="en-US">
                <a:cs typeface="Times New Roman" pitchFamily="18" charset="0"/>
              </a:rPr>
              <a:t>1|1001|1101 </a:t>
            </a:r>
            <a:r>
              <a:rPr lang="en-US">
                <a:cs typeface="Times New Roman" pitchFamily="18" charset="0"/>
                <a:sym typeface="Symbol" pitchFamily="18" charset="2"/>
              </a:rPr>
              <a:t>.</a:t>
            </a:r>
            <a:r>
              <a:rPr lang="en-US">
                <a:cs typeface="Times New Roman" pitchFamily="18" charset="0"/>
              </a:rPr>
              <a:t> 0011|1111|1(000)</a:t>
            </a:r>
            <a:r>
              <a:rPr lang="en-US" baseline="-25000">
                <a:cs typeface="Times New Roman" pitchFamily="18" charset="0"/>
              </a:rPr>
              <a:t>2</a:t>
            </a:r>
          </a:p>
          <a:p>
            <a:r>
              <a:rPr lang="en-US">
                <a:cs typeface="Times New Roman" pitchFamily="18" charset="0"/>
              </a:rPr>
              <a:t>Convert:</a:t>
            </a:r>
          </a:p>
          <a:p>
            <a:r>
              <a:rPr lang="en-US">
                <a:cs typeface="Times New Roman" pitchFamily="18" charset="0"/>
              </a:rPr>
              <a:t>1      9        D     </a:t>
            </a:r>
            <a:r>
              <a:rPr lang="en-US">
                <a:cs typeface="Times New Roman" pitchFamily="18" charset="0"/>
                <a:sym typeface="Symbol" pitchFamily="18" charset="2"/>
              </a:rPr>
              <a:t>.</a:t>
            </a:r>
            <a:r>
              <a:rPr lang="en-US">
                <a:cs typeface="Times New Roman" pitchFamily="18" charset="0"/>
              </a:rPr>
              <a:t>    3         F         8</a:t>
            </a:r>
            <a:r>
              <a:rPr lang="en-US" baseline="-25000">
                <a:cs typeface="Times New Roman" pitchFamily="18" charset="0"/>
              </a:rPr>
              <a:t>16</a:t>
            </a:r>
            <a:endParaRPr lang="en-US"/>
          </a:p>
          <a:p>
            <a:r>
              <a:rPr lang="en-US">
                <a:cs typeface="Times New Roman" pitchFamily="18" charset="0"/>
              </a:rPr>
              <a:t>Answer 2: Marking off in groups of three (four) bits corresponds to dividing or multiplying by 2</a:t>
            </a:r>
            <a:r>
              <a:rPr lang="en-US" baseline="30000">
                <a:cs typeface="Times New Roman" pitchFamily="18" charset="0"/>
              </a:rPr>
              <a:t>3</a:t>
            </a:r>
            <a:r>
              <a:rPr lang="en-US">
                <a:cs typeface="Times New Roman" pitchFamily="18" charset="0"/>
              </a:rPr>
              <a:t> = 8 (2</a:t>
            </a:r>
            <a:r>
              <a:rPr lang="en-US" baseline="30000">
                <a:cs typeface="Times New Roman" pitchFamily="18" charset="0"/>
              </a:rPr>
              <a:t>4</a:t>
            </a:r>
            <a:r>
              <a:rPr lang="en-US">
                <a:cs typeface="Times New Roman" pitchFamily="18" charset="0"/>
              </a:rPr>
              <a:t> = 16) in the binary system.</a:t>
            </a:r>
          </a:p>
          <a:p>
            <a:endParaRPr lang="en-US">
              <a:cs typeface="Times New Roman" pitchFamily="18" charset="0"/>
            </a:endParaRPr>
          </a:p>
          <a:p>
            <a:endParaRPr lang="en-US">
              <a:cs typeface="Times New Roman" pitchFamily="18" charset="0"/>
            </a:endParaRPr>
          </a:p>
          <a:p>
            <a:endParaRPr lang="en-US">
              <a:cs typeface="Times New Roman" pitchFamily="18" charset="0"/>
            </a:endParaRPr>
          </a:p>
          <a:p>
            <a:endParaRPr lang="en-US" b="1"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9E131-3443-4EBC-AA74-D5588921DB32}" type="slidenum">
              <a:rPr lang="en-US"/>
              <a:pPr/>
              <a:t>26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>
                <a:cs typeface="Times New Roman" pitchFamily="18" charset="0"/>
              </a:rPr>
              <a:t>Carries	       0000</a:t>
            </a:r>
            <a:r>
              <a:rPr lang="en-US" u="sng">
                <a:cs typeface="Times New Roman" pitchFamily="18" charset="0"/>
              </a:rPr>
              <a:t>0</a:t>
            </a:r>
            <a:r>
              <a:rPr lang="en-US">
                <a:cs typeface="Times New Roman" pitchFamily="18" charset="0"/>
              </a:rPr>
              <a:t>     0110</a:t>
            </a:r>
            <a:r>
              <a:rPr lang="en-US" u="sng">
                <a:cs typeface="Times New Roman" pitchFamily="18" charset="0"/>
              </a:rPr>
              <a:t>0</a:t>
            </a:r>
          </a:p>
          <a:p>
            <a:pPr>
              <a:buClr>
                <a:schemeClr val="tx1"/>
              </a:buClr>
            </a:pPr>
            <a:r>
              <a:rPr lang="en-US">
                <a:cs typeface="Times New Roman" pitchFamily="18" charset="0"/>
              </a:rPr>
              <a:t>Augend	       01100     10110 </a:t>
            </a:r>
          </a:p>
          <a:p>
            <a:pPr>
              <a:buClr>
                <a:schemeClr val="tx1"/>
              </a:buClr>
            </a:pPr>
            <a:r>
              <a:rPr lang="en-US">
                <a:cs typeface="Times New Roman" pitchFamily="18" charset="0"/>
              </a:rPr>
              <a:t>Addend            </a:t>
            </a:r>
            <a:r>
              <a:rPr lang="en-US" u="sng">
                <a:cs typeface="Times New Roman" pitchFamily="18" charset="0"/>
              </a:rPr>
              <a:t>+10001</a:t>
            </a:r>
            <a:r>
              <a:rPr lang="en-US">
                <a:cs typeface="Times New Roman" pitchFamily="18" charset="0"/>
              </a:rPr>
              <a:t>   </a:t>
            </a:r>
            <a:r>
              <a:rPr lang="en-US" u="sng">
                <a:cs typeface="Times New Roman" pitchFamily="18" charset="0"/>
              </a:rPr>
              <a:t>+10111</a:t>
            </a:r>
            <a:endParaRPr lang="en-US"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>
                <a:cs typeface="Times New Roman" pitchFamily="18" charset="0"/>
              </a:rPr>
              <a:t>Sum                  11101    101101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81894-74DA-41B2-AA56-E1A7635D1313}" type="slidenum">
              <a:rPr lang="en-US"/>
              <a:pPr/>
              <a:t>28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z="1600">
                <a:cs typeface="Times New Roman" pitchFamily="18" charset="0"/>
              </a:rPr>
              <a:t>Borrows</a:t>
            </a:r>
            <a:r>
              <a:rPr lang="en-US" sz="1800">
                <a:cs typeface="Times New Roman" pitchFamily="18" charset="0"/>
              </a:rPr>
              <a:t>           0000</a:t>
            </a:r>
            <a:r>
              <a:rPr lang="en-US" sz="1800" u="sng">
                <a:cs typeface="Times New Roman" pitchFamily="18" charset="0"/>
              </a:rPr>
              <a:t>0</a:t>
            </a:r>
            <a:r>
              <a:rPr lang="en-US" sz="1800">
                <a:cs typeface="Times New Roman" pitchFamily="18" charset="0"/>
              </a:rPr>
              <a:t>      0011</a:t>
            </a:r>
            <a:r>
              <a:rPr lang="en-US" sz="1800" u="sng">
                <a:cs typeface="Times New Roman" pitchFamily="18" charset="0"/>
              </a:rPr>
              <a:t>0</a:t>
            </a:r>
            <a:endParaRPr lang="en-US" sz="1800"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sz="1600">
                <a:cs typeface="Times New Roman" pitchFamily="18" charset="0"/>
              </a:rPr>
              <a:t>Minuend</a:t>
            </a:r>
            <a:r>
              <a:rPr lang="en-US" sz="1800">
                <a:cs typeface="Times New Roman" pitchFamily="18" charset="0"/>
              </a:rPr>
              <a:t>	    10110      10110 </a:t>
            </a:r>
          </a:p>
          <a:p>
            <a:pPr>
              <a:buClr>
                <a:schemeClr val="tx1"/>
              </a:buClr>
            </a:pPr>
            <a:r>
              <a:rPr lang="en-US" sz="1600">
                <a:cs typeface="Times New Roman" pitchFamily="18" charset="0"/>
              </a:rPr>
              <a:t>Subtrahend  </a:t>
            </a:r>
            <a:r>
              <a:rPr lang="en-US" sz="1800">
                <a:cs typeface="Times New Roman" pitchFamily="18" charset="0"/>
              </a:rPr>
              <a:t>  </a:t>
            </a:r>
            <a:r>
              <a:rPr lang="en-US" sz="1800" u="sng">
                <a:cs typeface="Times New Roman" pitchFamily="18" charset="0"/>
              </a:rPr>
              <a:t>–10010</a:t>
            </a:r>
            <a:r>
              <a:rPr lang="en-US" sz="1800">
                <a:cs typeface="Times New Roman" pitchFamily="18" charset="0"/>
              </a:rPr>
              <a:t>    </a:t>
            </a:r>
            <a:r>
              <a:rPr lang="en-US" sz="1800" u="sng">
                <a:cs typeface="Times New Roman" pitchFamily="18" charset="0"/>
              </a:rPr>
              <a:t>–10011</a:t>
            </a:r>
            <a:endParaRPr lang="en-US" sz="1800"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sz="1600">
                <a:cs typeface="Times New Roman" pitchFamily="18" charset="0"/>
              </a:rPr>
              <a:t>Difference        00100      00011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Text Box 14"/>
          <p:cNvSpPr txBox="1">
            <a:spLocks noChangeArrowheads="1"/>
          </p:cNvSpPr>
          <p:nvPr userDrawn="1"/>
        </p:nvSpPr>
        <p:spPr bwMode="auto">
          <a:xfrm>
            <a:off x="1301750" y="2847975"/>
            <a:ext cx="69786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4000">
                <a:solidFill>
                  <a:schemeClr val="hlink"/>
                </a:solidFill>
                <a:latin typeface="Helvetica" pitchFamily="34" charset="0"/>
              </a:rPr>
              <a:t>Chapter 1 – Digital Computers and Information</a:t>
            </a:r>
          </a:p>
        </p:txBody>
      </p:sp>
      <p:sp>
        <p:nvSpPr>
          <p:cNvPr id="6161" name="Text Box 17"/>
          <p:cNvSpPr txBox="1">
            <a:spLocks noChangeArrowheads="1"/>
          </p:cNvSpPr>
          <p:nvPr userDrawn="1"/>
        </p:nvSpPr>
        <p:spPr bwMode="auto">
          <a:xfrm>
            <a:off x="904875" y="2179638"/>
            <a:ext cx="7772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3200">
                <a:solidFill>
                  <a:schemeClr val="tx1"/>
                </a:solidFill>
              </a:rPr>
              <a:t>Logic and Computer Design Fundamentals</a:t>
            </a:r>
          </a:p>
        </p:txBody>
      </p:sp>
      <p:sp>
        <p:nvSpPr>
          <p:cNvPr id="6163" name="Line 19"/>
          <p:cNvSpPr>
            <a:spLocks noChangeShapeType="1"/>
          </p:cNvSpPr>
          <p:nvPr userDrawn="1"/>
        </p:nvSpPr>
        <p:spPr bwMode="auto">
          <a:xfrm>
            <a:off x="579438" y="1935163"/>
            <a:ext cx="8015287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            </a:t>
            </a:r>
            <a:fld id="{E9E38283-4801-4C10-BA96-F19F255393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0"/>
            <a:ext cx="1943100" cy="6342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5963" y="0"/>
            <a:ext cx="5680075" cy="6342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            </a:t>
            </a:r>
            <a:fld id="{5AA19B9D-0AEF-41FF-BABA-532763317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            </a:t>
            </a:r>
            <a:fld id="{81348E34-D5CF-4774-8E70-5B104D1DA3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            </a:t>
            </a:r>
            <a:fld id="{43346930-CE86-47DC-ABD8-B0B2BE185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138" y="1314450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1314450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            </a:t>
            </a:r>
            <a:fld id="{498DA5A8-15B3-46D9-9BAC-C575A0E9D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            </a:t>
            </a:r>
            <a:fld id="{927ED2D1-D303-4792-B5D7-D7CD408015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            </a:t>
            </a:r>
            <a:fld id="{76CE7D0F-3320-4710-8054-66F0EEEBE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            </a:t>
            </a:r>
            <a:fld id="{B61D197D-29BB-41FF-8644-06B8A2F26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            </a:t>
            </a:r>
            <a:fld id="{D35C73C8-53A6-41D0-B81D-9631E4A7A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            </a:t>
            </a:r>
            <a:fld id="{43366C80-579C-4525-B0AB-69CF192E5C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 descr="C:\Documents and Settings\Charles R Kime\My Documents\Texts\Website\PowerPoint_Slides\Work_Area\Chapter_01\watermark.jpg"/>
          <p:cNvPicPr>
            <a:picLocks noChangeAspect="1" noChangeArrowheads="1"/>
          </p:cNvPicPr>
          <p:nvPr userDrawn="1"/>
        </p:nvPicPr>
        <p:blipFill>
          <a:blip r:embed="rId13"/>
          <a:srcRect t="39345"/>
          <a:stretch>
            <a:fillRect/>
          </a:stretch>
        </p:blipFill>
        <p:spPr bwMode="auto">
          <a:xfrm>
            <a:off x="693738" y="6353175"/>
            <a:ext cx="2230437" cy="476250"/>
          </a:xfrm>
          <a:prstGeom prst="rect">
            <a:avLst/>
          </a:prstGeom>
          <a:noFill/>
        </p:spPr>
      </p:pic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696913" y="6338888"/>
            <a:ext cx="2728912" cy="519112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314450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515100"/>
            <a:ext cx="1917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600" b="0">
                <a:solidFill>
                  <a:schemeClr val="tx1"/>
                </a:solidFill>
                <a:cs typeface="Times New Roman" pitchFamily="18" charset="0"/>
              </a:defRPr>
            </a:lvl1pPr>
          </a:lstStyle>
          <a:p>
            <a:r>
              <a:rPr lang="en-US"/>
              <a:t>Chapter 1            </a:t>
            </a:r>
            <a:fld id="{555CC59B-8B80-44F0-A82D-37CF42C7A9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 userDrawn="1"/>
        </p:nvSpPr>
        <p:spPr bwMode="auto">
          <a:xfrm>
            <a:off x="581025" y="1173163"/>
            <a:ext cx="8015288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715963" y="0"/>
            <a:ext cx="77724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5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Microsoft_Word_97_-_2003_Document1.doc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3.wmf"/><Relationship Id="rId10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Microsoft_Word_97_-_2003_Document2.doc"/><Relationship Id="rId9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AEEF16C7-4F3E-45E6-95BC-765360F53000}" type="slidenum">
              <a:rPr lang="en-US"/>
              <a:pPr/>
              <a:t>10</a:t>
            </a:fld>
            <a:endParaRPr lang="en-US"/>
          </a:p>
        </p:txBody>
      </p:sp>
      <p:sp>
        <p:nvSpPr>
          <p:cNvPr id="239863" name="Rectangle 127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Useful for Base Conversion</a:t>
            </a:r>
          </a:p>
        </p:txBody>
      </p:sp>
      <p:sp>
        <p:nvSpPr>
          <p:cNvPr id="185377" name="Rectangle 33"/>
          <p:cNvSpPr>
            <a:spLocks noChangeArrowheads="1"/>
          </p:cNvSpPr>
          <p:nvPr/>
        </p:nvSpPr>
        <p:spPr bwMode="auto">
          <a:xfrm>
            <a:off x="1585913" y="2052638"/>
            <a:ext cx="1254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Exponent</a:t>
            </a:r>
            <a:endParaRPr lang="en-US" sz="2400"/>
          </a:p>
        </p:txBody>
      </p:sp>
      <p:sp>
        <p:nvSpPr>
          <p:cNvPr id="185379" name="Rectangle 35"/>
          <p:cNvSpPr>
            <a:spLocks noChangeArrowheads="1"/>
          </p:cNvSpPr>
          <p:nvPr/>
        </p:nvSpPr>
        <p:spPr bwMode="auto">
          <a:xfrm>
            <a:off x="3043238" y="2052638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Value</a:t>
            </a:r>
            <a:endParaRPr lang="en-US" sz="2400"/>
          </a:p>
        </p:txBody>
      </p:sp>
      <p:sp>
        <p:nvSpPr>
          <p:cNvPr id="185380" name="Rectangle 36"/>
          <p:cNvSpPr>
            <a:spLocks noChangeArrowheads="1"/>
          </p:cNvSpPr>
          <p:nvPr/>
        </p:nvSpPr>
        <p:spPr bwMode="auto">
          <a:xfrm>
            <a:off x="3756025" y="205263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381" name="Rectangle 37"/>
          <p:cNvSpPr>
            <a:spLocks noChangeArrowheads="1"/>
          </p:cNvSpPr>
          <p:nvPr/>
        </p:nvSpPr>
        <p:spPr bwMode="auto">
          <a:xfrm>
            <a:off x="4137025" y="205263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382" name="Rectangle 38"/>
          <p:cNvSpPr>
            <a:spLocks noChangeArrowheads="1"/>
          </p:cNvSpPr>
          <p:nvPr/>
        </p:nvSpPr>
        <p:spPr bwMode="auto">
          <a:xfrm>
            <a:off x="4746625" y="2052638"/>
            <a:ext cx="12541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Exponent</a:t>
            </a:r>
            <a:endParaRPr lang="en-US" sz="2400"/>
          </a:p>
        </p:txBody>
      </p:sp>
      <p:sp>
        <p:nvSpPr>
          <p:cNvPr id="185384" name="Rectangle 40"/>
          <p:cNvSpPr>
            <a:spLocks noChangeArrowheads="1"/>
          </p:cNvSpPr>
          <p:nvPr/>
        </p:nvSpPr>
        <p:spPr bwMode="auto">
          <a:xfrm>
            <a:off x="6383338" y="2052638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Value</a:t>
            </a:r>
            <a:endParaRPr lang="en-US" sz="2400"/>
          </a:p>
        </p:txBody>
      </p:sp>
      <p:sp>
        <p:nvSpPr>
          <p:cNvPr id="185385" name="Rectangle 41"/>
          <p:cNvSpPr>
            <a:spLocks noChangeArrowheads="1"/>
          </p:cNvSpPr>
          <p:nvPr/>
        </p:nvSpPr>
        <p:spPr bwMode="auto">
          <a:xfrm>
            <a:off x="7097713" y="205263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426" name="Rectangle 82"/>
          <p:cNvSpPr>
            <a:spLocks noChangeArrowheads="1"/>
          </p:cNvSpPr>
          <p:nvPr/>
        </p:nvSpPr>
        <p:spPr bwMode="auto">
          <a:xfrm>
            <a:off x="2184400" y="246380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0</a:t>
            </a:r>
            <a:endParaRPr lang="en-US" sz="2400"/>
          </a:p>
        </p:txBody>
      </p:sp>
      <p:sp>
        <p:nvSpPr>
          <p:cNvPr id="185427" name="Rectangle 83"/>
          <p:cNvSpPr>
            <a:spLocks noChangeArrowheads="1"/>
          </p:cNvSpPr>
          <p:nvPr/>
        </p:nvSpPr>
        <p:spPr bwMode="auto">
          <a:xfrm>
            <a:off x="2309813" y="246380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428" name="Rectangle 84"/>
          <p:cNvSpPr>
            <a:spLocks noChangeArrowheads="1"/>
          </p:cNvSpPr>
          <p:nvPr/>
        </p:nvSpPr>
        <p:spPr bwMode="auto">
          <a:xfrm>
            <a:off x="3671888" y="246380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</a:t>
            </a:r>
            <a:endParaRPr lang="en-US" sz="2400"/>
          </a:p>
        </p:txBody>
      </p:sp>
      <p:sp>
        <p:nvSpPr>
          <p:cNvPr id="185429" name="Rectangle 85"/>
          <p:cNvSpPr>
            <a:spLocks noChangeArrowheads="1"/>
          </p:cNvSpPr>
          <p:nvPr/>
        </p:nvSpPr>
        <p:spPr bwMode="auto">
          <a:xfrm>
            <a:off x="3797300" y="246380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431" name="Rectangle 87"/>
          <p:cNvSpPr>
            <a:spLocks noChangeArrowheads="1"/>
          </p:cNvSpPr>
          <p:nvPr/>
        </p:nvSpPr>
        <p:spPr bwMode="auto">
          <a:xfrm>
            <a:off x="5272088" y="2463800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11</a:t>
            </a:r>
            <a:endParaRPr lang="en-US" sz="2400"/>
          </a:p>
        </p:txBody>
      </p:sp>
      <p:sp>
        <p:nvSpPr>
          <p:cNvPr id="185432" name="Rectangle 88"/>
          <p:cNvSpPr>
            <a:spLocks noChangeArrowheads="1"/>
          </p:cNvSpPr>
          <p:nvPr/>
        </p:nvSpPr>
        <p:spPr bwMode="auto">
          <a:xfrm>
            <a:off x="5530850" y="246380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433" name="Rectangle 89"/>
          <p:cNvSpPr>
            <a:spLocks noChangeArrowheads="1"/>
          </p:cNvSpPr>
          <p:nvPr/>
        </p:nvSpPr>
        <p:spPr bwMode="auto">
          <a:xfrm>
            <a:off x="6716713" y="2463800"/>
            <a:ext cx="68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2,048</a:t>
            </a:r>
            <a:endParaRPr lang="en-US" sz="2400"/>
          </a:p>
        </p:txBody>
      </p:sp>
      <p:sp>
        <p:nvSpPr>
          <p:cNvPr id="185434" name="Rectangle 90"/>
          <p:cNvSpPr>
            <a:spLocks noChangeArrowheads="1"/>
          </p:cNvSpPr>
          <p:nvPr/>
        </p:nvSpPr>
        <p:spPr bwMode="auto">
          <a:xfrm>
            <a:off x="7312025" y="246380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471" name="Rectangle 127"/>
          <p:cNvSpPr>
            <a:spLocks noChangeArrowheads="1"/>
          </p:cNvSpPr>
          <p:nvPr/>
        </p:nvSpPr>
        <p:spPr bwMode="auto">
          <a:xfrm>
            <a:off x="2184400" y="2817813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</a:t>
            </a:r>
            <a:endParaRPr lang="en-US" sz="2400"/>
          </a:p>
        </p:txBody>
      </p:sp>
      <p:sp>
        <p:nvSpPr>
          <p:cNvPr id="185472" name="Rectangle 128"/>
          <p:cNvSpPr>
            <a:spLocks noChangeArrowheads="1"/>
          </p:cNvSpPr>
          <p:nvPr/>
        </p:nvSpPr>
        <p:spPr bwMode="auto">
          <a:xfrm>
            <a:off x="2309813" y="2817813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473" name="Rectangle 129"/>
          <p:cNvSpPr>
            <a:spLocks noChangeArrowheads="1"/>
          </p:cNvSpPr>
          <p:nvPr/>
        </p:nvSpPr>
        <p:spPr bwMode="auto">
          <a:xfrm>
            <a:off x="3671888" y="2817813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2</a:t>
            </a:r>
            <a:endParaRPr lang="en-US" sz="2400"/>
          </a:p>
        </p:txBody>
      </p:sp>
      <p:sp>
        <p:nvSpPr>
          <p:cNvPr id="185474" name="Rectangle 130"/>
          <p:cNvSpPr>
            <a:spLocks noChangeArrowheads="1"/>
          </p:cNvSpPr>
          <p:nvPr/>
        </p:nvSpPr>
        <p:spPr bwMode="auto">
          <a:xfrm>
            <a:off x="3797300" y="2817813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476" name="Rectangle 132"/>
          <p:cNvSpPr>
            <a:spLocks noChangeArrowheads="1"/>
          </p:cNvSpPr>
          <p:nvPr/>
        </p:nvSpPr>
        <p:spPr bwMode="auto">
          <a:xfrm>
            <a:off x="5272088" y="2817813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12</a:t>
            </a:r>
            <a:endParaRPr lang="en-US" sz="2400"/>
          </a:p>
        </p:txBody>
      </p:sp>
      <p:sp>
        <p:nvSpPr>
          <p:cNvPr id="185477" name="Rectangle 133"/>
          <p:cNvSpPr>
            <a:spLocks noChangeArrowheads="1"/>
          </p:cNvSpPr>
          <p:nvPr/>
        </p:nvSpPr>
        <p:spPr bwMode="auto">
          <a:xfrm>
            <a:off x="5530850" y="2817813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478" name="Rectangle 134"/>
          <p:cNvSpPr>
            <a:spLocks noChangeArrowheads="1"/>
          </p:cNvSpPr>
          <p:nvPr/>
        </p:nvSpPr>
        <p:spPr bwMode="auto">
          <a:xfrm>
            <a:off x="6716713" y="2817813"/>
            <a:ext cx="68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4,096</a:t>
            </a:r>
            <a:endParaRPr lang="en-US" sz="2400"/>
          </a:p>
        </p:txBody>
      </p:sp>
      <p:sp>
        <p:nvSpPr>
          <p:cNvPr id="185479" name="Rectangle 135"/>
          <p:cNvSpPr>
            <a:spLocks noChangeArrowheads="1"/>
          </p:cNvSpPr>
          <p:nvPr/>
        </p:nvSpPr>
        <p:spPr bwMode="auto">
          <a:xfrm>
            <a:off x="7312025" y="2817813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516" name="Rectangle 172"/>
          <p:cNvSpPr>
            <a:spLocks noChangeArrowheads="1"/>
          </p:cNvSpPr>
          <p:nvPr/>
        </p:nvSpPr>
        <p:spPr bwMode="auto">
          <a:xfrm>
            <a:off x="2184400" y="3170238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2</a:t>
            </a:r>
            <a:endParaRPr lang="en-US" sz="2400"/>
          </a:p>
        </p:txBody>
      </p:sp>
      <p:sp>
        <p:nvSpPr>
          <p:cNvPr id="185517" name="Rectangle 173"/>
          <p:cNvSpPr>
            <a:spLocks noChangeArrowheads="1"/>
          </p:cNvSpPr>
          <p:nvPr/>
        </p:nvSpPr>
        <p:spPr bwMode="auto">
          <a:xfrm>
            <a:off x="2309813" y="317023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518" name="Rectangle 174"/>
          <p:cNvSpPr>
            <a:spLocks noChangeArrowheads="1"/>
          </p:cNvSpPr>
          <p:nvPr/>
        </p:nvSpPr>
        <p:spPr bwMode="auto">
          <a:xfrm>
            <a:off x="3671888" y="3170238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4</a:t>
            </a:r>
            <a:endParaRPr lang="en-US" sz="2400"/>
          </a:p>
        </p:txBody>
      </p:sp>
      <p:sp>
        <p:nvSpPr>
          <p:cNvPr id="185519" name="Rectangle 175"/>
          <p:cNvSpPr>
            <a:spLocks noChangeArrowheads="1"/>
          </p:cNvSpPr>
          <p:nvPr/>
        </p:nvSpPr>
        <p:spPr bwMode="auto">
          <a:xfrm>
            <a:off x="3797300" y="317023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521" name="Rectangle 177"/>
          <p:cNvSpPr>
            <a:spLocks noChangeArrowheads="1"/>
          </p:cNvSpPr>
          <p:nvPr/>
        </p:nvSpPr>
        <p:spPr bwMode="auto">
          <a:xfrm>
            <a:off x="5272088" y="3170238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13</a:t>
            </a:r>
            <a:endParaRPr lang="en-US" sz="2400"/>
          </a:p>
        </p:txBody>
      </p:sp>
      <p:sp>
        <p:nvSpPr>
          <p:cNvPr id="185522" name="Rectangle 178"/>
          <p:cNvSpPr>
            <a:spLocks noChangeArrowheads="1"/>
          </p:cNvSpPr>
          <p:nvPr/>
        </p:nvSpPr>
        <p:spPr bwMode="auto">
          <a:xfrm>
            <a:off x="5530850" y="317023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523" name="Rectangle 179"/>
          <p:cNvSpPr>
            <a:spLocks noChangeArrowheads="1"/>
          </p:cNvSpPr>
          <p:nvPr/>
        </p:nvSpPr>
        <p:spPr bwMode="auto">
          <a:xfrm>
            <a:off x="6716713" y="3170238"/>
            <a:ext cx="685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8,192</a:t>
            </a:r>
            <a:endParaRPr lang="en-US" sz="2400"/>
          </a:p>
        </p:txBody>
      </p:sp>
      <p:sp>
        <p:nvSpPr>
          <p:cNvPr id="185524" name="Rectangle 180"/>
          <p:cNvSpPr>
            <a:spLocks noChangeArrowheads="1"/>
          </p:cNvSpPr>
          <p:nvPr/>
        </p:nvSpPr>
        <p:spPr bwMode="auto">
          <a:xfrm>
            <a:off x="7312025" y="317023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561" name="Rectangle 217"/>
          <p:cNvSpPr>
            <a:spLocks noChangeArrowheads="1"/>
          </p:cNvSpPr>
          <p:nvPr/>
        </p:nvSpPr>
        <p:spPr bwMode="auto">
          <a:xfrm>
            <a:off x="2184400" y="352425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3</a:t>
            </a:r>
            <a:endParaRPr lang="en-US" sz="2400"/>
          </a:p>
        </p:txBody>
      </p:sp>
      <p:sp>
        <p:nvSpPr>
          <p:cNvPr id="185562" name="Rectangle 218"/>
          <p:cNvSpPr>
            <a:spLocks noChangeArrowheads="1"/>
          </p:cNvSpPr>
          <p:nvPr/>
        </p:nvSpPr>
        <p:spPr bwMode="auto">
          <a:xfrm>
            <a:off x="2309813" y="352425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563" name="Rectangle 219"/>
          <p:cNvSpPr>
            <a:spLocks noChangeArrowheads="1"/>
          </p:cNvSpPr>
          <p:nvPr/>
        </p:nvSpPr>
        <p:spPr bwMode="auto">
          <a:xfrm>
            <a:off x="3671888" y="352425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8</a:t>
            </a:r>
            <a:endParaRPr lang="en-US" sz="2400"/>
          </a:p>
        </p:txBody>
      </p:sp>
      <p:sp>
        <p:nvSpPr>
          <p:cNvPr id="185564" name="Rectangle 220"/>
          <p:cNvSpPr>
            <a:spLocks noChangeArrowheads="1"/>
          </p:cNvSpPr>
          <p:nvPr/>
        </p:nvSpPr>
        <p:spPr bwMode="auto">
          <a:xfrm>
            <a:off x="3797300" y="352425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566" name="Rectangle 222"/>
          <p:cNvSpPr>
            <a:spLocks noChangeArrowheads="1"/>
          </p:cNvSpPr>
          <p:nvPr/>
        </p:nvSpPr>
        <p:spPr bwMode="auto">
          <a:xfrm>
            <a:off x="5272088" y="3524250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14</a:t>
            </a:r>
            <a:endParaRPr lang="en-US" sz="2400"/>
          </a:p>
        </p:txBody>
      </p:sp>
      <p:sp>
        <p:nvSpPr>
          <p:cNvPr id="185567" name="Rectangle 223"/>
          <p:cNvSpPr>
            <a:spLocks noChangeArrowheads="1"/>
          </p:cNvSpPr>
          <p:nvPr/>
        </p:nvSpPr>
        <p:spPr bwMode="auto">
          <a:xfrm>
            <a:off x="5530850" y="352425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568" name="Rectangle 224"/>
          <p:cNvSpPr>
            <a:spLocks noChangeArrowheads="1"/>
          </p:cNvSpPr>
          <p:nvPr/>
        </p:nvSpPr>
        <p:spPr bwMode="auto">
          <a:xfrm>
            <a:off x="6581775" y="3524250"/>
            <a:ext cx="838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16,384</a:t>
            </a:r>
            <a:endParaRPr lang="en-US" sz="2400"/>
          </a:p>
        </p:txBody>
      </p:sp>
      <p:sp>
        <p:nvSpPr>
          <p:cNvPr id="185569" name="Rectangle 225"/>
          <p:cNvSpPr>
            <a:spLocks noChangeArrowheads="1"/>
          </p:cNvSpPr>
          <p:nvPr/>
        </p:nvSpPr>
        <p:spPr bwMode="auto">
          <a:xfrm>
            <a:off x="7312025" y="352425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588" name="Rectangle 244"/>
          <p:cNvSpPr>
            <a:spLocks noChangeArrowheads="1"/>
          </p:cNvSpPr>
          <p:nvPr/>
        </p:nvSpPr>
        <p:spPr bwMode="auto">
          <a:xfrm>
            <a:off x="5684838" y="2859088"/>
            <a:ext cx="9525" cy="79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607" name="Rectangle 263"/>
          <p:cNvSpPr>
            <a:spLocks noChangeArrowheads="1"/>
          </p:cNvSpPr>
          <p:nvPr/>
        </p:nvSpPr>
        <p:spPr bwMode="auto">
          <a:xfrm>
            <a:off x="2184400" y="3878263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4</a:t>
            </a:r>
            <a:endParaRPr lang="en-US" sz="2400"/>
          </a:p>
        </p:txBody>
      </p:sp>
      <p:sp>
        <p:nvSpPr>
          <p:cNvPr id="185608" name="Rectangle 264"/>
          <p:cNvSpPr>
            <a:spLocks noChangeArrowheads="1"/>
          </p:cNvSpPr>
          <p:nvPr/>
        </p:nvSpPr>
        <p:spPr bwMode="auto">
          <a:xfrm>
            <a:off x="2309813" y="3878263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609" name="Rectangle 265"/>
          <p:cNvSpPr>
            <a:spLocks noChangeArrowheads="1"/>
          </p:cNvSpPr>
          <p:nvPr/>
        </p:nvSpPr>
        <p:spPr bwMode="auto">
          <a:xfrm>
            <a:off x="3538538" y="3878263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16</a:t>
            </a:r>
            <a:endParaRPr lang="en-US" sz="2400"/>
          </a:p>
        </p:txBody>
      </p:sp>
      <p:sp>
        <p:nvSpPr>
          <p:cNvPr id="185610" name="Rectangle 266"/>
          <p:cNvSpPr>
            <a:spLocks noChangeArrowheads="1"/>
          </p:cNvSpPr>
          <p:nvPr/>
        </p:nvSpPr>
        <p:spPr bwMode="auto">
          <a:xfrm>
            <a:off x="3797300" y="3878263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612" name="Rectangle 268"/>
          <p:cNvSpPr>
            <a:spLocks noChangeArrowheads="1"/>
          </p:cNvSpPr>
          <p:nvPr/>
        </p:nvSpPr>
        <p:spPr bwMode="auto">
          <a:xfrm>
            <a:off x="5272088" y="3878263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15</a:t>
            </a:r>
            <a:endParaRPr lang="en-US" sz="2400"/>
          </a:p>
        </p:txBody>
      </p:sp>
      <p:sp>
        <p:nvSpPr>
          <p:cNvPr id="185613" name="Rectangle 269"/>
          <p:cNvSpPr>
            <a:spLocks noChangeArrowheads="1"/>
          </p:cNvSpPr>
          <p:nvPr/>
        </p:nvSpPr>
        <p:spPr bwMode="auto">
          <a:xfrm>
            <a:off x="5530850" y="3878263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614" name="Rectangle 270"/>
          <p:cNvSpPr>
            <a:spLocks noChangeArrowheads="1"/>
          </p:cNvSpPr>
          <p:nvPr/>
        </p:nvSpPr>
        <p:spPr bwMode="auto">
          <a:xfrm>
            <a:off x="6581775" y="3878263"/>
            <a:ext cx="838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32,768</a:t>
            </a:r>
            <a:endParaRPr lang="en-US" sz="2400"/>
          </a:p>
        </p:txBody>
      </p:sp>
      <p:sp>
        <p:nvSpPr>
          <p:cNvPr id="185615" name="Rectangle 271"/>
          <p:cNvSpPr>
            <a:spLocks noChangeArrowheads="1"/>
          </p:cNvSpPr>
          <p:nvPr/>
        </p:nvSpPr>
        <p:spPr bwMode="auto">
          <a:xfrm>
            <a:off x="7312025" y="3878263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652" name="Rectangle 308"/>
          <p:cNvSpPr>
            <a:spLocks noChangeArrowheads="1"/>
          </p:cNvSpPr>
          <p:nvPr/>
        </p:nvSpPr>
        <p:spPr bwMode="auto">
          <a:xfrm>
            <a:off x="2184400" y="4230688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5</a:t>
            </a:r>
            <a:endParaRPr lang="en-US" sz="2400"/>
          </a:p>
        </p:txBody>
      </p:sp>
      <p:sp>
        <p:nvSpPr>
          <p:cNvPr id="185653" name="Rectangle 309"/>
          <p:cNvSpPr>
            <a:spLocks noChangeArrowheads="1"/>
          </p:cNvSpPr>
          <p:nvPr/>
        </p:nvSpPr>
        <p:spPr bwMode="auto">
          <a:xfrm>
            <a:off x="2309813" y="423068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654" name="Rectangle 310"/>
          <p:cNvSpPr>
            <a:spLocks noChangeArrowheads="1"/>
          </p:cNvSpPr>
          <p:nvPr/>
        </p:nvSpPr>
        <p:spPr bwMode="auto">
          <a:xfrm>
            <a:off x="3538538" y="4230688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32</a:t>
            </a:r>
            <a:endParaRPr lang="en-US" sz="2400"/>
          </a:p>
        </p:txBody>
      </p:sp>
      <p:sp>
        <p:nvSpPr>
          <p:cNvPr id="185657" name="Rectangle 313"/>
          <p:cNvSpPr>
            <a:spLocks noChangeArrowheads="1"/>
          </p:cNvSpPr>
          <p:nvPr/>
        </p:nvSpPr>
        <p:spPr bwMode="auto">
          <a:xfrm>
            <a:off x="5272088" y="4230688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16</a:t>
            </a:r>
            <a:endParaRPr lang="en-US" sz="2400"/>
          </a:p>
        </p:txBody>
      </p:sp>
      <p:sp>
        <p:nvSpPr>
          <p:cNvPr id="185658" name="Rectangle 314"/>
          <p:cNvSpPr>
            <a:spLocks noChangeArrowheads="1"/>
          </p:cNvSpPr>
          <p:nvPr/>
        </p:nvSpPr>
        <p:spPr bwMode="auto">
          <a:xfrm>
            <a:off x="5530850" y="423068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659" name="Rectangle 315"/>
          <p:cNvSpPr>
            <a:spLocks noChangeArrowheads="1"/>
          </p:cNvSpPr>
          <p:nvPr/>
        </p:nvSpPr>
        <p:spPr bwMode="auto">
          <a:xfrm>
            <a:off x="6581775" y="4230688"/>
            <a:ext cx="838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65,536</a:t>
            </a:r>
            <a:endParaRPr lang="en-US" sz="2400"/>
          </a:p>
        </p:txBody>
      </p:sp>
      <p:sp>
        <p:nvSpPr>
          <p:cNvPr id="185660" name="Rectangle 316"/>
          <p:cNvSpPr>
            <a:spLocks noChangeArrowheads="1"/>
          </p:cNvSpPr>
          <p:nvPr/>
        </p:nvSpPr>
        <p:spPr bwMode="auto">
          <a:xfrm>
            <a:off x="7312025" y="423068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697" name="Rectangle 353"/>
          <p:cNvSpPr>
            <a:spLocks noChangeArrowheads="1"/>
          </p:cNvSpPr>
          <p:nvPr/>
        </p:nvSpPr>
        <p:spPr bwMode="auto">
          <a:xfrm>
            <a:off x="2184400" y="458470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6</a:t>
            </a:r>
            <a:endParaRPr lang="en-US" sz="2400"/>
          </a:p>
        </p:txBody>
      </p:sp>
      <p:sp>
        <p:nvSpPr>
          <p:cNvPr id="185698" name="Rectangle 354"/>
          <p:cNvSpPr>
            <a:spLocks noChangeArrowheads="1"/>
          </p:cNvSpPr>
          <p:nvPr/>
        </p:nvSpPr>
        <p:spPr bwMode="auto">
          <a:xfrm>
            <a:off x="2309813" y="458470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699" name="Rectangle 355"/>
          <p:cNvSpPr>
            <a:spLocks noChangeArrowheads="1"/>
          </p:cNvSpPr>
          <p:nvPr/>
        </p:nvSpPr>
        <p:spPr bwMode="auto">
          <a:xfrm>
            <a:off x="3538538" y="4584700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64</a:t>
            </a:r>
            <a:endParaRPr lang="en-US" sz="2400"/>
          </a:p>
        </p:txBody>
      </p:sp>
      <p:sp>
        <p:nvSpPr>
          <p:cNvPr id="185700" name="Rectangle 356"/>
          <p:cNvSpPr>
            <a:spLocks noChangeArrowheads="1"/>
          </p:cNvSpPr>
          <p:nvPr/>
        </p:nvSpPr>
        <p:spPr bwMode="auto">
          <a:xfrm>
            <a:off x="3797300" y="458470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702" name="Rectangle 358"/>
          <p:cNvSpPr>
            <a:spLocks noChangeArrowheads="1"/>
          </p:cNvSpPr>
          <p:nvPr/>
        </p:nvSpPr>
        <p:spPr bwMode="auto">
          <a:xfrm>
            <a:off x="5272088" y="4584700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17</a:t>
            </a:r>
            <a:endParaRPr lang="en-US" sz="2400"/>
          </a:p>
        </p:txBody>
      </p:sp>
      <p:sp>
        <p:nvSpPr>
          <p:cNvPr id="185703" name="Rectangle 359"/>
          <p:cNvSpPr>
            <a:spLocks noChangeArrowheads="1"/>
          </p:cNvSpPr>
          <p:nvPr/>
        </p:nvSpPr>
        <p:spPr bwMode="auto">
          <a:xfrm>
            <a:off x="5530850" y="458470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704" name="Rectangle 360"/>
          <p:cNvSpPr>
            <a:spLocks noChangeArrowheads="1"/>
          </p:cNvSpPr>
          <p:nvPr/>
        </p:nvSpPr>
        <p:spPr bwMode="auto">
          <a:xfrm>
            <a:off x="6448425" y="4584700"/>
            <a:ext cx="990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131,072</a:t>
            </a:r>
            <a:endParaRPr lang="en-US" sz="2400"/>
          </a:p>
        </p:txBody>
      </p:sp>
      <p:sp>
        <p:nvSpPr>
          <p:cNvPr id="185705" name="Rectangle 361"/>
          <p:cNvSpPr>
            <a:spLocks noChangeArrowheads="1"/>
          </p:cNvSpPr>
          <p:nvPr/>
        </p:nvSpPr>
        <p:spPr bwMode="auto">
          <a:xfrm>
            <a:off x="7312025" y="458470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723" name="Rectangle 379"/>
          <p:cNvSpPr>
            <a:spLocks noChangeArrowheads="1"/>
          </p:cNvSpPr>
          <p:nvPr/>
        </p:nvSpPr>
        <p:spPr bwMode="auto">
          <a:xfrm>
            <a:off x="5684838" y="391795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742" name="Rectangle 398"/>
          <p:cNvSpPr>
            <a:spLocks noChangeArrowheads="1"/>
          </p:cNvSpPr>
          <p:nvPr/>
        </p:nvSpPr>
        <p:spPr bwMode="auto">
          <a:xfrm>
            <a:off x="2184400" y="4938713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7</a:t>
            </a:r>
            <a:endParaRPr lang="en-US" sz="2400"/>
          </a:p>
        </p:txBody>
      </p:sp>
      <p:sp>
        <p:nvSpPr>
          <p:cNvPr id="185743" name="Rectangle 399"/>
          <p:cNvSpPr>
            <a:spLocks noChangeArrowheads="1"/>
          </p:cNvSpPr>
          <p:nvPr/>
        </p:nvSpPr>
        <p:spPr bwMode="auto">
          <a:xfrm>
            <a:off x="2309813" y="4938713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744" name="Rectangle 400"/>
          <p:cNvSpPr>
            <a:spLocks noChangeArrowheads="1"/>
          </p:cNvSpPr>
          <p:nvPr/>
        </p:nvSpPr>
        <p:spPr bwMode="auto">
          <a:xfrm>
            <a:off x="3403600" y="4938713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128</a:t>
            </a:r>
            <a:endParaRPr lang="en-US" sz="2400"/>
          </a:p>
        </p:txBody>
      </p:sp>
      <p:sp>
        <p:nvSpPr>
          <p:cNvPr id="185745" name="Rectangle 401"/>
          <p:cNvSpPr>
            <a:spLocks noChangeArrowheads="1"/>
          </p:cNvSpPr>
          <p:nvPr/>
        </p:nvSpPr>
        <p:spPr bwMode="auto">
          <a:xfrm>
            <a:off x="3797300" y="4938713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747" name="Rectangle 403"/>
          <p:cNvSpPr>
            <a:spLocks noChangeArrowheads="1"/>
          </p:cNvSpPr>
          <p:nvPr/>
        </p:nvSpPr>
        <p:spPr bwMode="auto">
          <a:xfrm>
            <a:off x="5272088" y="4938713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18</a:t>
            </a:r>
            <a:endParaRPr lang="en-US" sz="2400"/>
          </a:p>
        </p:txBody>
      </p:sp>
      <p:sp>
        <p:nvSpPr>
          <p:cNvPr id="185748" name="Rectangle 404"/>
          <p:cNvSpPr>
            <a:spLocks noChangeArrowheads="1"/>
          </p:cNvSpPr>
          <p:nvPr/>
        </p:nvSpPr>
        <p:spPr bwMode="auto">
          <a:xfrm>
            <a:off x="5530850" y="4938713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749" name="Rectangle 405"/>
          <p:cNvSpPr>
            <a:spLocks noChangeArrowheads="1"/>
          </p:cNvSpPr>
          <p:nvPr/>
        </p:nvSpPr>
        <p:spPr bwMode="auto">
          <a:xfrm>
            <a:off x="6448425" y="4938713"/>
            <a:ext cx="990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262,144</a:t>
            </a:r>
            <a:endParaRPr lang="en-US" sz="2400"/>
          </a:p>
        </p:txBody>
      </p:sp>
      <p:sp>
        <p:nvSpPr>
          <p:cNvPr id="185750" name="Rectangle 406"/>
          <p:cNvSpPr>
            <a:spLocks noChangeArrowheads="1"/>
          </p:cNvSpPr>
          <p:nvPr/>
        </p:nvSpPr>
        <p:spPr bwMode="auto">
          <a:xfrm>
            <a:off x="7312025" y="4938713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784" name="Rectangle 440"/>
          <p:cNvSpPr>
            <a:spLocks noChangeArrowheads="1"/>
          </p:cNvSpPr>
          <p:nvPr/>
        </p:nvSpPr>
        <p:spPr bwMode="auto">
          <a:xfrm>
            <a:off x="5272088" y="5291138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19</a:t>
            </a:r>
            <a:endParaRPr lang="en-US" sz="2400"/>
          </a:p>
        </p:txBody>
      </p:sp>
      <p:sp>
        <p:nvSpPr>
          <p:cNvPr id="185785" name="Rectangle 441"/>
          <p:cNvSpPr>
            <a:spLocks noChangeArrowheads="1"/>
          </p:cNvSpPr>
          <p:nvPr/>
        </p:nvSpPr>
        <p:spPr bwMode="auto">
          <a:xfrm>
            <a:off x="5530850" y="529113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786" name="Rectangle 442"/>
          <p:cNvSpPr>
            <a:spLocks noChangeArrowheads="1"/>
          </p:cNvSpPr>
          <p:nvPr/>
        </p:nvSpPr>
        <p:spPr bwMode="auto">
          <a:xfrm>
            <a:off x="6448425" y="5291138"/>
            <a:ext cx="990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524,288</a:t>
            </a:r>
            <a:endParaRPr lang="en-US" sz="2400"/>
          </a:p>
        </p:txBody>
      </p:sp>
      <p:sp>
        <p:nvSpPr>
          <p:cNvPr id="185787" name="Rectangle 443"/>
          <p:cNvSpPr>
            <a:spLocks noChangeArrowheads="1"/>
          </p:cNvSpPr>
          <p:nvPr/>
        </p:nvSpPr>
        <p:spPr bwMode="auto">
          <a:xfrm>
            <a:off x="7312025" y="529113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800" name="Rectangle 456"/>
          <p:cNvSpPr>
            <a:spLocks noChangeArrowheads="1"/>
          </p:cNvSpPr>
          <p:nvPr/>
        </p:nvSpPr>
        <p:spPr bwMode="auto">
          <a:xfrm>
            <a:off x="5272088" y="5645150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20</a:t>
            </a:r>
            <a:endParaRPr lang="en-US" sz="2400"/>
          </a:p>
        </p:txBody>
      </p:sp>
      <p:sp>
        <p:nvSpPr>
          <p:cNvPr id="185801" name="Rectangle 457"/>
          <p:cNvSpPr>
            <a:spLocks noChangeArrowheads="1"/>
          </p:cNvSpPr>
          <p:nvPr/>
        </p:nvSpPr>
        <p:spPr bwMode="auto">
          <a:xfrm>
            <a:off x="5530850" y="564515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802" name="Rectangle 458"/>
          <p:cNvSpPr>
            <a:spLocks noChangeArrowheads="1"/>
          </p:cNvSpPr>
          <p:nvPr/>
        </p:nvSpPr>
        <p:spPr bwMode="auto">
          <a:xfrm>
            <a:off x="6246813" y="5645150"/>
            <a:ext cx="121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1,048,576</a:t>
            </a:r>
            <a:endParaRPr lang="en-US" sz="2400"/>
          </a:p>
        </p:txBody>
      </p:sp>
      <p:sp>
        <p:nvSpPr>
          <p:cNvPr id="185803" name="Rectangle 459"/>
          <p:cNvSpPr>
            <a:spLocks noChangeArrowheads="1"/>
          </p:cNvSpPr>
          <p:nvPr/>
        </p:nvSpPr>
        <p:spPr bwMode="auto">
          <a:xfrm>
            <a:off x="7312025" y="564515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816" name="Rectangle 472"/>
          <p:cNvSpPr>
            <a:spLocks noChangeArrowheads="1"/>
          </p:cNvSpPr>
          <p:nvPr/>
        </p:nvSpPr>
        <p:spPr bwMode="auto">
          <a:xfrm>
            <a:off x="5272088" y="5997575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21</a:t>
            </a:r>
            <a:endParaRPr lang="en-US" sz="2400"/>
          </a:p>
        </p:txBody>
      </p:sp>
      <p:sp>
        <p:nvSpPr>
          <p:cNvPr id="185817" name="Rectangle 473"/>
          <p:cNvSpPr>
            <a:spLocks noChangeArrowheads="1"/>
          </p:cNvSpPr>
          <p:nvPr/>
        </p:nvSpPr>
        <p:spPr bwMode="auto">
          <a:xfrm>
            <a:off x="5530850" y="5997575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818" name="Rectangle 474"/>
          <p:cNvSpPr>
            <a:spLocks noChangeArrowheads="1"/>
          </p:cNvSpPr>
          <p:nvPr/>
        </p:nvSpPr>
        <p:spPr bwMode="auto">
          <a:xfrm>
            <a:off x="6246813" y="5997575"/>
            <a:ext cx="121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2,097,152</a:t>
            </a:r>
            <a:endParaRPr lang="en-US" sz="2400"/>
          </a:p>
        </p:txBody>
      </p:sp>
      <p:sp>
        <p:nvSpPr>
          <p:cNvPr id="185819" name="Rectangle 475"/>
          <p:cNvSpPr>
            <a:spLocks noChangeArrowheads="1"/>
          </p:cNvSpPr>
          <p:nvPr/>
        </p:nvSpPr>
        <p:spPr bwMode="auto">
          <a:xfrm>
            <a:off x="7312025" y="5997575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853" name="Rectangle 509"/>
          <p:cNvSpPr>
            <a:spLocks noChangeArrowheads="1"/>
          </p:cNvSpPr>
          <p:nvPr/>
        </p:nvSpPr>
        <p:spPr bwMode="auto">
          <a:xfrm>
            <a:off x="2184400" y="5291138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8</a:t>
            </a:r>
            <a:endParaRPr lang="en-US" sz="2400"/>
          </a:p>
        </p:txBody>
      </p:sp>
      <p:sp>
        <p:nvSpPr>
          <p:cNvPr id="185854" name="Rectangle 510"/>
          <p:cNvSpPr>
            <a:spLocks noChangeArrowheads="1"/>
          </p:cNvSpPr>
          <p:nvPr/>
        </p:nvSpPr>
        <p:spPr bwMode="auto">
          <a:xfrm>
            <a:off x="2309813" y="529113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855" name="Rectangle 511"/>
          <p:cNvSpPr>
            <a:spLocks noChangeArrowheads="1"/>
          </p:cNvSpPr>
          <p:nvPr/>
        </p:nvSpPr>
        <p:spPr bwMode="auto">
          <a:xfrm>
            <a:off x="3403600" y="5291138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256</a:t>
            </a:r>
            <a:endParaRPr lang="en-US" sz="2400"/>
          </a:p>
        </p:txBody>
      </p:sp>
      <p:sp>
        <p:nvSpPr>
          <p:cNvPr id="185856" name="Rectangle 512"/>
          <p:cNvSpPr>
            <a:spLocks noChangeArrowheads="1"/>
          </p:cNvSpPr>
          <p:nvPr/>
        </p:nvSpPr>
        <p:spPr bwMode="auto">
          <a:xfrm>
            <a:off x="3797300" y="529113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870" name="Rectangle 526"/>
          <p:cNvSpPr>
            <a:spLocks noChangeArrowheads="1"/>
          </p:cNvSpPr>
          <p:nvPr/>
        </p:nvSpPr>
        <p:spPr bwMode="auto">
          <a:xfrm>
            <a:off x="2184400" y="564515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9</a:t>
            </a:r>
            <a:endParaRPr lang="en-US" sz="2400"/>
          </a:p>
        </p:txBody>
      </p:sp>
      <p:sp>
        <p:nvSpPr>
          <p:cNvPr id="185871" name="Rectangle 527"/>
          <p:cNvSpPr>
            <a:spLocks noChangeArrowheads="1"/>
          </p:cNvSpPr>
          <p:nvPr/>
        </p:nvSpPr>
        <p:spPr bwMode="auto">
          <a:xfrm>
            <a:off x="2309813" y="564515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872" name="Rectangle 528"/>
          <p:cNvSpPr>
            <a:spLocks noChangeArrowheads="1"/>
          </p:cNvSpPr>
          <p:nvPr/>
        </p:nvSpPr>
        <p:spPr bwMode="auto">
          <a:xfrm>
            <a:off x="3403600" y="5645150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512</a:t>
            </a:r>
            <a:endParaRPr lang="en-US" sz="2400"/>
          </a:p>
        </p:txBody>
      </p:sp>
      <p:sp>
        <p:nvSpPr>
          <p:cNvPr id="185873" name="Rectangle 529"/>
          <p:cNvSpPr>
            <a:spLocks noChangeArrowheads="1"/>
          </p:cNvSpPr>
          <p:nvPr/>
        </p:nvSpPr>
        <p:spPr bwMode="auto">
          <a:xfrm>
            <a:off x="3797300" y="564515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887" name="Rectangle 543"/>
          <p:cNvSpPr>
            <a:spLocks noChangeArrowheads="1"/>
          </p:cNvSpPr>
          <p:nvPr/>
        </p:nvSpPr>
        <p:spPr bwMode="auto">
          <a:xfrm>
            <a:off x="2108200" y="5997575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10</a:t>
            </a:r>
            <a:endParaRPr lang="en-US" sz="2400"/>
          </a:p>
        </p:txBody>
      </p:sp>
      <p:sp>
        <p:nvSpPr>
          <p:cNvPr id="185888" name="Rectangle 544"/>
          <p:cNvSpPr>
            <a:spLocks noChangeArrowheads="1"/>
          </p:cNvSpPr>
          <p:nvPr/>
        </p:nvSpPr>
        <p:spPr bwMode="auto">
          <a:xfrm>
            <a:off x="2366963" y="5997575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85889" name="Rectangle 545"/>
          <p:cNvSpPr>
            <a:spLocks noChangeArrowheads="1"/>
          </p:cNvSpPr>
          <p:nvPr/>
        </p:nvSpPr>
        <p:spPr bwMode="auto">
          <a:xfrm>
            <a:off x="3270250" y="5997575"/>
            <a:ext cx="60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1024</a:t>
            </a:r>
            <a:endParaRPr lang="en-US" sz="2400"/>
          </a:p>
        </p:txBody>
      </p:sp>
      <p:sp>
        <p:nvSpPr>
          <p:cNvPr id="185890" name="Rectangle 546"/>
          <p:cNvSpPr>
            <a:spLocks noChangeArrowheads="1"/>
          </p:cNvSpPr>
          <p:nvPr/>
        </p:nvSpPr>
        <p:spPr bwMode="auto">
          <a:xfrm>
            <a:off x="3797300" y="5997575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graphicFrame>
        <p:nvGraphicFramePr>
          <p:cNvPr id="239917" name="Group 1325"/>
          <p:cNvGraphicFramePr>
            <a:graphicFrameLocks noGrp="1"/>
          </p:cNvGraphicFramePr>
          <p:nvPr/>
        </p:nvGraphicFramePr>
        <p:xfrm>
          <a:off x="1514475" y="2057400"/>
          <a:ext cx="6029325" cy="4330700"/>
        </p:xfrm>
        <a:graphic>
          <a:graphicData uri="http://schemas.openxmlformats.org/drawingml/2006/table">
            <a:tbl>
              <a:tblPr/>
              <a:tblGrid>
                <a:gridCol w="1406525"/>
                <a:gridCol w="1046163"/>
                <a:gridCol w="647700"/>
                <a:gridCol w="1519237"/>
                <a:gridCol w="14097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9865" name="Rectangle 127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Positive Powers of 2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6B594836-F88D-4CF5-BBF6-D6B370796016}" type="slidenum">
              <a:rPr lang="en-US"/>
              <a:pPr/>
              <a:t>11</a:t>
            </a:fld>
            <a:endParaRPr lang="en-US"/>
          </a:p>
        </p:txBody>
      </p:sp>
      <p:sp>
        <p:nvSpPr>
          <p:cNvPr id="142342" name="Rectangle 1030"/>
          <p:cNvSpPr>
            <a:spLocks noGrp="1" noChangeArrowheads="1"/>
          </p:cNvSpPr>
          <p:nvPr>
            <p:ph type="body" idx="1"/>
          </p:nvPr>
        </p:nvSpPr>
        <p:spPr>
          <a:xfrm>
            <a:off x="534988" y="1447800"/>
            <a:ext cx="8609012" cy="4587875"/>
          </a:xfrm>
          <a:noFill/>
          <a:ln/>
        </p:spPr>
        <p:txBody>
          <a:bodyPr/>
          <a:lstStyle/>
          <a:p>
            <a:r>
              <a:rPr lang="en-US" b="1">
                <a:cs typeface="Times New Roman" pitchFamily="18" charset="0"/>
              </a:rPr>
              <a:t>To convert to decimal, use decimal arithmetic to form </a:t>
            </a:r>
            <a:r>
              <a:rPr lang="en-US" b="1">
                <a:latin typeface="Symbol" pitchFamily="18" charset="2"/>
                <a:cs typeface="Times New Roman" pitchFamily="18" charset="0"/>
              </a:rPr>
              <a:t>S</a:t>
            </a:r>
            <a:r>
              <a:rPr lang="en-US" b="1">
                <a:cs typeface="Times New Roman" pitchFamily="18" charset="0"/>
              </a:rPr>
              <a:t> (digit </a:t>
            </a:r>
            <a:r>
              <a:rPr lang="en-US" b="1" i="1">
                <a:cs typeface="Times New Roman" pitchFamily="18" charset="0"/>
              </a:rPr>
              <a:t>×</a:t>
            </a:r>
            <a:r>
              <a:rPr lang="en-US" b="1">
                <a:cs typeface="Times New Roman" pitchFamily="18" charset="0"/>
              </a:rPr>
              <a:t> respective power of 2).</a:t>
            </a:r>
          </a:p>
          <a:p>
            <a:r>
              <a:rPr lang="en-US" b="1">
                <a:cs typeface="Times New Roman" pitchFamily="18" charset="0"/>
              </a:rPr>
              <a:t>Example:Convert 11010</a:t>
            </a:r>
            <a:r>
              <a:rPr lang="en-US" sz="4000" b="1" baseline="-16000">
                <a:cs typeface="Times New Roman" pitchFamily="18" charset="0"/>
              </a:rPr>
              <a:t>2</a:t>
            </a:r>
            <a:r>
              <a:rPr lang="en-US" sz="3600" b="1" baseline="-16000">
                <a:cs typeface="Times New Roman" pitchFamily="18" charset="0"/>
              </a:rPr>
              <a:t> </a:t>
            </a:r>
            <a:r>
              <a:rPr lang="en-US" b="1">
                <a:cs typeface="Times New Roman" pitchFamily="18" charset="0"/>
              </a:rPr>
              <a:t>to N</a:t>
            </a:r>
            <a:r>
              <a:rPr lang="en-US" sz="4000" b="1" baseline="-15000">
                <a:cs typeface="Times New Roman" pitchFamily="18" charset="0"/>
              </a:rPr>
              <a:t>10</a:t>
            </a:r>
            <a:r>
              <a:rPr lang="en-US" b="1">
                <a:cs typeface="Times New Roman" pitchFamily="18" charset="0"/>
              </a:rPr>
              <a:t>:</a:t>
            </a:r>
            <a:r>
              <a:rPr lang="en-US" sz="2800" b="1">
                <a:cs typeface="Times New Roman" pitchFamily="18" charset="0"/>
              </a:rPr>
              <a:t>  </a:t>
            </a:r>
          </a:p>
          <a:p>
            <a:pPr>
              <a:buFont typeface="Wingdings" pitchFamily="2" charset="2"/>
              <a:buNone/>
            </a:pPr>
            <a:r>
              <a:rPr lang="en-US" b="1">
                <a:cs typeface="Times New Roman" pitchFamily="18" charset="0"/>
              </a:rPr>
              <a:t>	</a:t>
            </a:r>
          </a:p>
        </p:txBody>
      </p:sp>
      <p:sp>
        <p:nvSpPr>
          <p:cNvPr id="142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72400" cy="838200"/>
          </a:xfrm>
        </p:spPr>
        <p:txBody>
          <a:bodyPr/>
          <a:lstStyle/>
          <a:p>
            <a:r>
              <a:rPr lang="en-US"/>
              <a:t>Converting Binary to Decimal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AF6C777F-5698-42F5-9DFD-AF5ED5FBEEFE}" type="slidenum">
              <a:rPr lang="en-US"/>
              <a:pPr/>
              <a:t>12</a:t>
            </a:fld>
            <a:endParaRPr lang="en-US"/>
          </a:p>
        </p:txBody>
      </p:sp>
      <p:sp>
        <p:nvSpPr>
          <p:cNvPr id="143368" name="Rectangle 1032"/>
          <p:cNvSpPr>
            <a:spLocks noGrp="1" noChangeArrowheads="1"/>
          </p:cNvSpPr>
          <p:nvPr>
            <p:ph type="body" idx="1"/>
          </p:nvPr>
        </p:nvSpPr>
        <p:spPr>
          <a:xfrm>
            <a:off x="685800" y="1247775"/>
            <a:ext cx="8107363" cy="4814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cs typeface="Times New Roman" pitchFamily="18" charset="0"/>
              </a:rPr>
              <a:t>Method 1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cs typeface="Times New Roman" pitchFamily="18" charset="0"/>
              </a:rPr>
              <a:t>Subtract the largest power of 2 (see slide 14) that gives a positive remainder and record the power.</a:t>
            </a:r>
            <a:endParaRPr lang="en-US" sz="1000" b="1">
              <a:cs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cs typeface="Times New Roman" pitchFamily="18" charset="0"/>
              </a:rPr>
              <a:t>Repeat, subtracting from the prior remainder and recording the power, until the remainder is zero.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cs typeface="Times New Roman" pitchFamily="18" charset="0"/>
              </a:rPr>
              <a:t>Place 1’s  in the positions in the binary result corresponding to the powers recorded; in all other positions place 0’s.</a:t>
            </a:r>
            <a:endParaRPr lang="en-US" sz="1000" b="1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b="1">
                <a:cs typeface="Times New Roman" pitchFamily="18" charset="0"/>
              </a:rPr>
              <a:t>Example: Convert 625</a:t>
            </a:r>
            <a:r>
              <a:rPr lang="en-US" sz="2800" b="1" baseline="-25000">
                <a:cs typeface="Times New Roman" pitchFamily="18" charset="0"/>
              </a:rPr>
              <a:t>10 </a:t>
            </a:r>
            <a:r>
              <a:rPr lang="en-US" sz="2800" b="1">
                <a:cs typeface="Times New Roman" pitchFamily="18" charset="0"/>
              </a:rPr>
              <a:t>to</a:t>
            </a:r>
            <a:r>
              <a:rPr lang="en-US" sz="2800">
                <a:cs typeface="Times New Roman" pitchFamily="18" charset="0"/>
              </a:rPr>
              <a:t> </a:t>
            </a:r>
            <a:r>
              <a:rPr lang="en-US" sz="2800" b="1">
                <a:cs typeface="Times New Roman" pitchFamily="18" charset="0"/>
              </a:rPr>
              <a:t>N</a:t>
            </a:r>
            <a:r>
              <a:rPr lang="en-US" sz="2800" b="1" baseline="-25000">
                <a:cs typeface="Times New Roman" pitchFamily="18" charset="0"/>
              </a:rPr>
              <a:t>2</a:t>
            </a:r>
            <a:endParaRPr lang="en-US" sz="2000" b="1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3600" b="1" baseline="-25000">
                <a:cs typeface="Times New Roman" pitchFamily="18" charset="0"/>
              </a:rPr>
              <a:t>			   </a:t>
            </a:r>
            <a:r>
              <a:rPr lang="en-US" sz="2800" b="1">
                <a:cs typeface="Times New Roman" pitchFamily="18" charset="0"/>
              </a:rPr>
              <a:t>			      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800" b="1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800" b="1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sz="2800" b="1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800" b="1">
                <a:cs typeface="Times New Roman" pitchFamily="18" charset="0"/>
              </a:rPr>
              <a:t>    </a:t>
            </a:r>
          </a:p>
        </p:txBody>
      </p:sp>
      <p:sp>
        <p:nvSpPr>
          <p:cNvPr id="143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/>
              <a:t>Converting Decimal to Binary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8634E37F-86EF-402A-B1D2-B8F15C002584}" type="slidenum">
              <a:rPr lang="en-US"/>
              <a:pPr/>
              <a:t>13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/>
              <a:t>Commonly Occurring Bases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693738" y="1539875"/>
            <a:ext cx="88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Name</a:t>
            </a:r>
            <a:endParaRPr lang="en-US" sz="2400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1558925" y="1539875"/>
            <a:ext cx="88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2870200" y="1539875"/>
            <a:ext cx="9096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Radix</a:t>
            </a:r>
            <a:endParaRPr lang="en-US" sz="2400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3762375" y="1539875"/>
            <a:ext cx="88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5861050" y="1539875"/>
            <a:ext cx="889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Digits</a:t>
            </a:r>
            <a:endParaRPr lang="en-US" sz="2400"/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6735763" y="1539875"/>
            <a:ext cx="88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698500" y="2112963"/>
            <a:ext cx="10461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Binary</a:t>
            </a:r>
            <a:endParaRPr lang="en-US" sz="2400"/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1724025" y="2112963"/>
            <a:ext cx="88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3225800" y="2112963"/>
            <a:ext cx="177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  <a:endParaRPr lang="en-US" sz="2400"/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3402013" y="2112963"/>
            <a:ext cx="88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14" name="Rectangle 14"/>
          <p:cNvSpPr>
            <a:spLocks noChangeArrowheads="1"/>
          </p:cNvSpPr>
          <p:nvPr/>
        </p:nvSpPr>
        <p:spPr bwMode="auto">
          <a:xfrm>
            <a:off x="6080125" y="2112963"/>
            <a:ext cx="4445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0,1</a:t>
            </a:r>
            <a:endParaRPr lang="en-US" sz="2400"/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6516688" y="2112963"/>
            <a:ext cx="88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693738" y="2686050"/>
            <a:ext cx="8286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Octal</a:t>
            </a:r>
            <a:endParaRPr lang="en-US" sz="2400"/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1508125" y="2686050"/>
            <a:ext cx="88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18" name="Rectangle 18"/>
          <p:cNvSpPr>
            <a:spLocks noChangeArrowheads="1"/>
          </p:cNvSpPr>
          <p:nvPr/>
        </p:nvSpPr>
        <p:spPr bwMode="auto">
          <a:xfrm>
            <a:off x="3225800" y="2686050"/>
            <a:ext cx="177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8</a:t>
            </a:r>
            <a:endParaRPr lang="en-US" sz="2400"/>
          </a:p>
        </p:txBody>
      </p:sp>
      <p:sp>
        <p:nvSpPr>
          <p:cNvPr id="102419" name="Rectangle 19"/>
          <p:cNvSpPr>
            <a:spLocks noChangeArrowheads="1"/>
          </p:cNvSpPr>
          <p:nvPr/>
        </p:nvSpPr>
        <p:spPr bwMode="auto">
          <a:xfrm>
            <a:off x="3402013" y="2686050"/>
            <a:ext cx="88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20" name="Rectangle 20"/>
          <p:cNvSpPr>
            <a:spLocks noChangeArrowheads="1"/>
          </p:cNvSpPr>
          <p:nvPr/>
        </p:nvSpPr>
        <p:spPr bwMode="auto">
          <a:xfrm>
            <a:off x="5307013" y="2686050"/>
            <a:ext cx="20447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0,1,2,3,4,5,6,7</a:t>
            </a:r>
            <a:endParaRPr lang="en-US" sz="2400"/>
          </a:p>
        </p:txBody>
      </p:sp>
      <p:sp>
        <p:nvSpPr>
          <p:cNvPr id="102421" name="Rectangle 21"/>
          <p:cNvSpPr>
            <a:spLocks noChangeArrowheads="1"/>
          </p:cNvSpPr>
          <p:nvPr/>
        </p:nvSpPr>
        <p:spPr bwMode="auto">
          <a:xfrm>
            <a:off x="7308850" y="2686050"/>
            <a:ext cx="88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22" name="Rectangle 22"/>
          <p:cNvSpPr>
            <a:spLocks noChangeArrowheads="1"/>
          </p:cNvSpPr>
          <p:nvPr/>
        </p:nvSpPr>
        <p:spPr bwMode="auto">
          <a:xfrm>
            <a:off x="700088" y="3257550"/>
            <a:ext cx="124301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Decimal</a:t>
            </a:r>
            <a:endParaRPr lang="en-US" sz="2400"/>
          </a:p>
        </p:txBody>
      </p:sp>
      <p:sp>
        <p:nvSpPr>
          <p:cNvPr id="102423" name="Rectangle 23"/>
          <p:cNvSpPr>
            <a:spLocks noChangeArrowheads="1"/>
          </p:cNvSpPr>
          <p:nvPr/>
        </p:nvSpPr>
        <p:spPr bwMode="auto">
          <a:xfrm>
            <a:off x="1912938" y="3257550"/>
            <a:ext cx="88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24" name="Rectangle 24"/>
          <p:cNvSpPr>
            <a:spLocks noChangeArrowheads="1"/>
          </p:cNvSpPr>
          <p:nvPr/>
        </p:nvSpPr>
        <p:spPr bwMode="auto">
          <a:xfrm>
            <a:off x="3138488" y="3257550"/>
            <a:ext cx="355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10</a:t>
            </a:r>
            <a:endParaRPr lang="en-US" sz="2400"/>
          </a:p>
        </p:txBody>
      </p:sp>
      <p:sp>
        <p:nvSpPr>
          <p:cNvPr id="102425" name="Rectangle 25"/>
          <p:cNvSpPr>
            <a:spLocks noChangeArrowheads="1"/>
          </p:cNvSpPr>
          <p:nvPr/>
        </p:nvSpPr>
        <p:spPr bwMode="auto">
          <a:xfrm>
            <a:off x="3489325" y="3257550"/>
            <a:ext cx="88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26" name="Rectangle 26"/>
          <p:cNvSpPr>
            <a:spLocks noChangeArrowheads="1"/>
          </p:cNvSpPr>
          <p:nvPr/>
        </p:nvSpPr>
        <p:spPr bwMode="auto">
          <a:xfrm>
            <a:off x="5049838" y="3257550"/>
            <a:ext cx="25781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0,1,2,3,4,5,6,7,8,9</a:t>
            </a:r>
            <a:endParaRPr lang="en-US" sz="2400"/>
          </a:p>
        </p:txBody>
      </p:sp>
      <p:sp>
        <p:nvSpPr>
          <p:cNvPr id="102427" name="Rectangle 27"/>
          <p:cNvSpPr>
            <a:spLocks noChangeArrowheads="1"/>
          </p:cNvSpPr>
          <p:nvPr/>
        </p:nvSpPr>
        <p:spPr bwMode="auto">
          <a:xfrm>
            <a:off x="7572375" y="3257550"/>
            <a:ext cx="88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28" name="Rectangle 28"/>
          <p:cNvSpPr>
            <a:spLocks noChangeArrowheads="1"/>
          </p:cNvSpPr>
          <p:nvPr/>
        </p:nvSpPr>
        <p:spPr bwMode="auto">
          <a:xfrm>
            <a:off x="709613" y="3830638"/>
            <a:ext cx="19732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Hexadecimal</a:t>
            </a:r>
            <a:endParaRPr lang="en-US" sz="2400"/>
          </a:p>
        </p:txBody>
      </p:sp>
      <p:sp>
        <p:nvSpPr>
          <p:cNvPr id="102429" name="Rectangle 29"/>
          <p:cNvSpPr>
            <a:spLocks noChangeArrowheads="1"/>
          </p:cNvSpPr>
          <p:nvPr/>
        </p:nvSpPr>
        <p:spPr bwMode="auto">
          <a:xfrm>
            <a:off x="2640013" y="3830638"/>
            <a:ext cx="88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30" name="Rectangle 30"/>
          <p:cNvSpPr>
            <a:spLocks noChangeArrowheads="1"/>
          </p:cNvSpPr>
          <p:nvPr/>
        </p:nvSpPr>
        <p:spPr bwMode="auto">
          <a:xfrm>
            <a:off x="3138488" y="3830638"/>
            <a:ext cx="355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16</a:t>
            </a:r>
            <a:endParaRPr lang="en-US" sz="2400"/>
          </a:p>
        </p:txBody>
      </p:sp>
      <p:sp>
        <p:nvSpPr>
          <p:cNvPr id="102431" name="Rectangle 31"/>
          <p:cNvSpPr>
            <a:spLocks noChangeArrowheads="1"/>
          </p:cNvSpPr>
          <p:nvPr/>
        </p:nvSpPr>
        <p:spPr bwMode="auto">
          <a:xfrm>
            <a:off x="3489325" y="3830638"/>
            <a:ext cx="88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32" name="Rectangle 32"/>
          <p:cNvSpPr>
            <a:spLocks noChangeArrowheads="1"/>
          </p:cNvSpPr>
          <p:nvPr/>
        </p:nvSpPr>
        <p:spPr bwMode="auto">
          <a:xfrm>
            <a:off x="4119563" y="3830638"/>
            <a:ext cx="45735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0,1,2,3,4,5,6,7,8,9,A,B,C,D,E,F</a:t>
            </a:r>
            <a:endParaRPr lang="en-US" sz="2400"/>
          </a:p>
        </p:txBody>
      </p:sp>
      <p:sp>
        <p:nvSpPr>
          <p:cNvPr id="102433" name="Rectangle 33"/>
          <p:cNvSpPr>
            <a:spLocks noChangeArrowheads="1"/>
          </p:cNvSpPr>
          <p:nvPr/>
        </p:nvSpPr>
        <p:spPr bwMode="auto">
          <a:xfrm>
            <a:off x="8585200" y="3830638"/>
            <a:ext cx="88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34" name="Rectangle 34"/>
          <p:cNvSpPr>
            <a:spLocks noChangeArrowheads="1"/>
          </p:cNvSpPr>
          <p:nvPr/>
        </p:nvSpPr>
        <p:spPr bwMode="auto">
          <a:xfrm>
            <a:off x="636588" y="4395788"/>
            <a:ext cx="317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2437" name="Rectangle 37"/>
          <p:cNvSpPr>
            <a:spLocks noChangeArrowheads="1"/>
          </p:cNvSpPr>
          <p:nvPr/>
        </p:nvSpPr>
        <p:spPr bwMode="auto">
          <a:xfrm>
            <a:off x="665163" y="4435475"/>
            <a:ext cx="569595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chemeClr val="hlink"/>
              </a:buClr>
            </a:pPr>
            <a:r>
              <a:rPr lang="en-US">
                <a:solidFill>
                  <a:srgbClr val="000000"/>
                </a:solidFill>
              </a:rPr>
              <a:t> The six letters (in addition to the 10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  integers) in hexadecimal represent: </a:t>
            </a:r>
            <a:endParaRPr lang="en-US" sz="240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E3A3F432-EA1D-4ED1-A956-90B9A59ECCD6}" type="slidenum">
              <a:rPr lang="en-US"/>
              <a:pPr/>
              <a:t>14</a:t>
            </a:fld>
            <a:endParaRPr lang="en-US"/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2652713" y="1835150"/>
            <a:ext cx="7635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Decimal </a:t>
            </a:r>
            <a:endParaRPr lang="en-US" sz="2400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2609850" y="2070100"/>
            <a:ext cx="796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(Base 10)</a:t>
            </a:r>
            <a:endParaRPr lang="en-US" sz="2400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3862388" y="1835150"/>
            <a:ext cx="649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Binary </a:t>
            </a:r>
            <a:endParaRPr lang="en-US" sz="2400"/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3813175" y="2070100"/>
            <a:ext cx="695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(Base 2)</a:t>
            </a:r>
            <a:endParaRPr lang="en-US" sz="2400"/>
          </a:p>
        </p:txBody>
      </p:sp>
      <p:sp>
        <p:nvSpPr>
          <p:cNvPr id="103434" name="Rectangle 10"/>
          <p:cNvSpPr>
            <a:spLocks noChangeArrowheads="1"/>
          </p:cNvSpPr>
          <p:nvPr/>
        </p:nvSpPr>
        <p:spPr bwMode="auto">
          <a:xfrm>
            <a:off x="4991100" y="1835150"/>
            <a:ext cx="5270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Octal </a:t>
            </a:r>
            <a:endParaRPr lang="en-US" sz="2400"/>
          </a:p>
        </p:txBody>
      </p:sp>
      <p:sp>
        <p:nvSpPr>
          <p:cNvPr id="103435" name="Rectangle 11"/>
          <p:cNvSpPr>
            <a:spLocks noChangeArrowheads="1"/>
          </p:cNvSpPr>
          <p:nvPr/>
        </p:nvSpPr>
        <p:spPr bwMode="auto">
          <a:xfrm>
            <a:off x="4881563" y="2070100"/>
            <a:ext cx="695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(Base 8)</a:t>
            </a:r>
            <a:endParaRPr lang="en-US" sz="2400"/>
          </a:p>
        </p:txBody>
      </p:sp>
      <p:sp>
        <p:nvSpPr>
          <p:cNvPr id="103436" name="Rectangle 12"/>
          <p:cNvSpPr>
            <a:spLocks noChangeArrowheads="1"/>
          </p:cNvSpPr>
          <p:nvPr/>
        </p:nvSpPr>
        <p:spPr bwMode="auto">
          <a:xfrm>
            <a:off x="5572125" y="207010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437" name="Rectangle 13"/>
          <p:cNvSpPr>
            <a:spLocks noChangeArrowheads="1"/>
          </p:cNvSpPr>
          <p:nvPr/>
        </p:nvSpPr>
        <p:spPr bwMode="auto">
          <a:xfrm>
            <a:off x="5832475" y="1835150"/>
            <a:ext cx="4524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Hexa</a:t>
            </a:r>
            <a:endParaRPr lang="en-US" sz="2400"/>
          </a:p>
        </p:txBody>
      </p:sp>
      <p:sp>
        <p:nvSpPr>
          <p:cNvPr id="103439" name="Rectangle 15"/>
          <p:cNvSpPr>
            <a:spLocks noChangeArrowheads="1"/>
          </p:cNvSpPr>
          <p:nvPr/>
        </p:nvSpPr>
        <p:spPr bwMode="auto">
          <a:xfrm>
            <a:off x="6288088" y="1835150"/>
            <a:ext cx="7302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decimal </a:t>
            </a:r>
            <a:endParaRPr lang="en-US" sz="2400"/>
          </a:p>
        </p:txBody>
      </p:sp>
      <p:sp>
        <p:nvSpPr>
          <p:cNvPr id="103440" name="Rectangle 16"/>
          <p:cNvSpPr>
            <a:spLocks noChangeArrowheads="1"/>
          </p:cNvSpPr>
          <p:nvPr/>
        </p:nvSpPr>
        <p:spPr bwMode="auto">
          <a:xfrm>
            <a:off x="5930900" y="2070100"/>
            <a:ext cx="796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(Base 16)</a:t>
            </a:r>
            <a:endParaRPr lang="en-US" sz="2400"/>
          </a:p>
        </p:txBody>
      </p:sp>
      <p:sp>
        <p:nvSpPr>
          <p:cNvPr id="103441" name="Rectangle 17"/>
          <p:cNvSpPr>
            <a:spLocks noChangeArrowheads="1"/>
          </p:cNvSpPr>
          <p:nvPr/>
        </p:nvSpPr>
        <p:spPr bwMode="auto">
          <a:xfrm>
            <a:off x="6756400" y="207010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481" name="Rectangle 57"/>
          <p:cNvSpPr>
            <a:spLocks noChangeArrowheads="1"/>
          </p:cNvSpPr>
          <p:nvPr/>
        </p:nvSpPr>
        <p:spPr bwMode="auto">
          <a:xfrm>
            <a:off x="2903538" y="2311400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00</a:t>
            </a:r>
            <a:endParaRPr lang="en-US" sz="2400"/>
          </a:p>
        </p:txBody>
      </p:sp>
      <p:sp>
        <p:nvSpPr>
          <p:cNvPr id="103482" name="Rectangle 58"/>
          <p:cNvSpPr>
            <a:spLocks noChangeArrowheads="1"/>
          </p:cNvSpPr>
          <p:nvPr/>
        </p:nvSpPr>
        <p:spPr bwMode="auto">
          <a:xfrm>
            <a:off x="3105150" y="231140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483" name="Rectangle 59"/>
          <p:cNvSpPr>
            <a:spLocks noChangeArrowheads="1"/>
          </p:cNvSpPr>
          <p:nvPr/>
        </p:nvSpPr>
        <p:spPr bwMode="auto">
          <a:xfrm>
            <a:off x="3905250" y="2311400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00000</a:t>
            </a:r>
            <a:endParaRPr lang="en-US" sz="2400"/>
          </a:p>
        </p:txBody>
      </p:sp>
      <p:sp>
        <p:nvSpPr>
          <p:cNvPr id="103485" name="Rectangle 61"/>
          <p:cNvSpPr>
            <a:spLocks noChangeArrowheads="1"/>
          </p:cNvSpPr>
          <p:nvPr/>
        </p:nvSpPr>
        <p:spPr bwMode="auto">
          <a:xfrm>
            <a:off x="5126038" y="2311400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00</a:t>
            </a:r>
            <a:endParaRPr lang="en-US" sz="2400"/>
          </a:p>
        </p:txBody>
      </p:sp>
      <p:sp>
        <p:nvSpPr>
          <p:cNvPr id="103487" name="Rectangle 63"/>
          <p:cNvSpPr>
            <a:spLocks noChangeArrowheads="1"/>
          </p:cNvSpPr>
          <p:nvPr/>
        </p:nvSpPr>
        <p:spPr bwMode="auto">
          <a:xfrm>
            <a:off x="6257925" y="2311400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00</a:t>
            </a:r>
            <a:endParaRPr lang="en-US" sz="2400"/>
          </a:p>
        </p:txBody>
      </p:sp>
      <p:sp>
        <p:nvSpPr>
          <p:cNvPr id="103488" name="Rectangle 64"/>
          <p:cNvSpPr>
            <a:spLocks noChangeArrowheads="1"/>
          </p:cNvSpPr>
          <p:nvPr/>
        </p:nvSpPr>
        <p:spPr bwMode="auto">
          <a:xfrm>
            <a:off x="6461125" y="231140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520" name="Rectangle 96"/>
          <p:cNvSpPr>
            <a:spLocks noChangeArrowheads="1"/>
          </p:cNvSpPr>
          <p:nvPr/>
        </p:nvSpPr>
        <p:spPr bwMode="auto">
          <a:xfrm>
            <a:off x="2903538" y="2551113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01</a:t>
            </a:r>
            <a:endParaRPr lang="en-US" sz="2400"/>
          </a:p>
        </p:txBody>
      </p:sp>
      <p:sp>
        <p:nvSpPr>
          <p:cNvPr id="103521" name="Rectangle 97"/>
          <p:cNvSpPr>
            <a:spLocks noChangeArrowheads="1"/>
          </p:cNvSpPr>
          <p:nvPr/>
        </p:nvSpPr>
        <p:spPr bwMode="auto">
          <a:xfrm>
            <a:off x="3105150" y="255111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522" name="Rectangle 98"/>
          <p:cNvSpPr>
            <a:spLocks noChangeArrowheads="1"/>
          </p:cNvSpPr>
          <p:nvPr/>
        </p:nvSpPr>
        <p:spPr bwMode="auto">
          <a:xfrm>
            <a:off x="3905250" y="2551113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00001</a:t>
            </a:r>
            <a:endParaRPr lang="en-US" sz="2400"/>
          </a:p>
        </p:txBody>
      </p:sp>
      <p:sp>
        <p:nvSpPr>
          <p:cNvPr id="103524" name="Rectangle 100"/>
          <p:cNvSpPr>
            <a:spLocks noChangeArrowheads="1"/>
          </p:cNvSpPr>
          <p:nvPr/>
        </p:nvSpPr>
        <p:spPr bwMode="auto">
          <a:xfrm>
            <a:off x="5126038" y="2551113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01</a:t>
            </a:r>
            <a:endParaRPr lang="en-US" sz="2400"/>
          </a:p>
        </p:txBody>
      </p:sp>
      <p:sp>
        <p:nvSpPr>
          <p:cNvPr id="103525" name="Rectangle 101"/>
          <p:cNvSpPr>
            <a:spLocks noChangeArrowheads="1"/>
          </p:cNvSpPr>
          <p:nvPr/>
        </p:nvSpPr>
        <p:spPr bwMode="auto">
          <a:xfrm>
            <a:off x="5327650" y="255111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526" name="Rectangle 102"/>
          <p:cNvSpPr>
            <a:spLocks noChangeArrowheads="1"/>
          </p:cNvSpPr>
          <p:nvPr/>
        </p:nvSpPr>
        <p:spPr bwMode="auto">
          <a:xfrm>
            <a:off x="6257925" y="2551113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01</a:t>
            </a:r>
            <a:endParaRPr lang="en-US" sz="2400"/>
          </a:p>
        </p:txBody>
      </p:sp>
      <p:sp>
        <p:nvSpPr>
          <p:cNvPr id="103527" name="Rectangle 103"/>
          <p:cNvSpPr>
            <a:spLocks noChangeArrowheads="1"/>
          </p:cNvSpPr>
          <p:nvPr/>
        </p:nvSpPr>
        <p:spPr bwMode="auto">
          <a:xfrm>
            <a:off x="6461125" y="255111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559" name="Rectangle 135"/>
          <p:cNvSpPr>
            <a:spLocks noChangeArrowheads="1"/>
          </p:cNvSpPr>
          <p:nvPr/>
        </p:nvSpPr>
        <p:spPr bwMode="auto">
          <a:xfrm>
            <a:off x="2903538" y="2792413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02</a:t>
            </a:r>
            <a:endParaRPr lang="en-US" sz="2400"/>
          </a:p>
        </p:txBody>
      </p:sp>
      <p:sp>
        <p:nvSpPr>
          <p:cNvPr id="103560" name="Rectangle 136"/>
          <p:cNvSpPr>
            <a:spLocks noChangeArrowheads="1"/>
          </p:cNvSpPr>
          <p:nvPr/>
        </p:nvSpPr>
        <p:spPr bwMode="auto">
          <a:xfrm>
            <a:off x="3105150" y="279241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561" name="Rectangle 137"/>
          <p:cNvSpPr>
            <a:spLocks noChangeArrowheads="1"/>
          </p:cNvSpPr>
          <p:nvPr/>
        </p:nvSpPr>
        <p:spPr bwMode="auto">
          <a:xfrm>
            <a:off x="3905250" y="2792413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00010</a:t>
            </a:r>
            <a:endParaRPr lang="en-US" sz="2400"/>
          </a:p>
        </p:txBody>
      </p:sp>
      <p:sp>
        <p:nvSpPr>
          <p:cNvPr id="103563" name="Rectangle 139"/>
          <p:cNvSpPr>
            <a:spLocks noChangeArrowheads="1"/>
          </p:cNvSpPr>
          <p:nvPr/>
        </p:nvSpPr>
        <p:spPr bwMode="auto">
          <a:xfrm>
            <a:off x="5126038" y="2792413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02</a:t>
            </a:r>
            <a:endParaRPr lang="en-US" sz="2400"/>
          </a:p>
        </p:txBody>
      </p:sp>
      <p:sp>
        <p:nvSpPr>
          <p:cNvPr id="103564" name="Rectangle 140"/>
          <p:cNvSpPr>
            <a:spLocks noChangeArrowheads="1"/>
          </p:cNvSpPr>
          <p:nvPr/>
        </p:nvSpPr>
        <p:spPr bwMode="auto">
          <a:xfrm>
            <a:off x="5327650" y="279241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565" name="Rectangle 141"/>
          <p:cNvSpPr>
            <a:spLocks noChangeArrowheads="1"/>
          </p:cNvSpPr>
          <p:nvPr/>
        </p:nvSpPr>
        <p:spPr bwMode="auto">
          <a:xfrm>
            <a:off x="6257925" y="2792413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02</a:t>
            </a:r>
            <a:endParaRPr lang="en-US" sz="2400"/>
          </a:p>
        </p:txBody>
      </p:sp>
      <p:sp>
        <p:nvSpPr>
          <p:cNvPr id="103566" name="Rectangle 142"/>
          <p:cNvSpPr>
            <a:spLocks noChangeArrowheads="1"/>
          </p:cNvSpPr>
          <p:nvPr/>
        </p:nvSpPr>
        <p:spPr bwMode="auto">
          <a:xfrm>
            <a:off x="6461125" y="279241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598" name="Rectangle 174"/>
          <p:cNvSpPr>
            <a:spLocks noChangeArrowheads="1"/>
          </p:cNvSpPr>
          <p:nvPr/>
        </p:nvSpPr>
        <p:spPr bwMode="auto">
          <a:xfrm>
            <a:off x="2903538" y="3033713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03</a:t>
            </a:r>
            <a:endParaRPr lang="en-US" sz="2400"/>
          </a:p>
        </p:txBody>
      </p:sp>
      <p:sp>
        <p:nvSpPr>
          <p:cNvPr id="103599" name="Rectangle 175"/>
          <p:cNvSpPr>
            <a:spLocks noChangeArrowheads="1"/>
          </p:cNvSpPr>
          <p:nvPr/>
        </p:nvSpPr>
        <p:spPr bwMode="auto">
          <a:xfrm>
            <a:off x="3105150" y="303371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600" name="Rectangle 176"/>
          <p:cNvSpPr>
            <a:spLocks noChangeArrowheads="1"/>
          </p:cNvSpPr>
          <p:nvPr/>
        </p:nvSpPr>
        <p:spPr bwMode="auto">
          <a:xfrm>
            <a:off x="3905250" y="3033713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00011</a:t>
            </a:r>
            <a:endParaRPr lang="en-US" sz="2400"/>
          </a:p>
        </p:txBody>
      </p:sp>
      <p:sp>
        <p:nvSpPr>
          <p:cNvPr id="103602" name="Rectangle 178"/>
          <p:cNvSpPr>
            <a:spLocks noChangeArrowheads="1"/>
          </p:cNvSpPr>
          <p:nvPr/>
        </p:nvSpPr>
        <p:spPr bwMode="auto">
          <a:xfrm>
            <a:off x="5126038" y="3033713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03</a:t>
            </a:r>
            <a:endParaRPr lang="en-US" sz="2400"/>
          </a:p>
        </p:txBody>
      </p:sp>
      <p:sp>
        <p:nvSpPr>
          <p:cNvPr id="103604" name="Rectangle 180"/>
          <p:cNvSpPr>
            <a:spLocks noChangeArrowheads="1"/>
          </p:cNvSpPr>
          <p:nvPr/>
        </p:nvSpPr>
        <p:spPr bwMode="auto">
          <a:xfrm>
            <a:off x="6257925" y="3033713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03</a:t>
            </a:r>
            <a:endParaRPr lang="en-US" sz="2400"/>
          </a:p>
        </p:txBody>
      </p:sp>
      <p:sp>
        <p:nvSpPr>
          <p:cNvPr id="103605" name="Rectangle 181"/>
          <p:cNvSpPr>
            <a:spLocks noChangeArrowheads="1"/>
          </p:cNvSpPr>
          <p:nvPr/>
        </p:nvSpPr>
        <p:spPr bwMode="auto">
          <a:xfrm>
            <a:off x="6461125" y="303371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638" name="Rectangle 214"/>
          <p:cNvSpPr>
            <a:spLocks noChangeArrowheads="1"/>
          </p:cNvSpPr>
          <p:nvPr/>
        </p:nvSpPr>
        <p:spPr bwMode="auto">
          <a:xfrm>
            <a:off x="2903538" y="327342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04</a:t>
            </a:r>
            <a:endParaRPr lang="en-US" sz="2400"/>
          </a:p>
        </p:txBody>
      </p:sp>
      <p:sp>
        <p:nvSpPr>
          <p:cNvPr id="103639" name="Rectangle 215"/>
          <p:cNvSpPr>
            <a:spLocks noChangeArrowheads="1"/>
          </p:cNvSpPr>
          <p:nvPr/>
        </p:nvSpPr>
        <p:spPr bwMode="auto">
          <a:xfrm>
            <a:off x="3105150" y="32734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640" name="Rectangle 216"/>
          <p:cNvSpPr>
            <a:spLocks noChangeArrowheads="1"/>
          </p:cNvSpPr>
          <p:nvPr/>
        </p:nvSpPr>
        <p:spPr bwMode="auto">
          <a:xfrm>
            <a:off x="3905250" y="3273425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00100</a:t>
            </a:r>
            <a:endParaRPr lang="en-US" sz="2400"/>
          </a:p>
        </p:txBody>
      </p:sp>
      <p:sp>
        <p:nvSpPr>
          <p:cNvPr id="103642" name="Rectangle 218"/>
          <p:cNvSpPr>
            <a:spLocks noChangeArrowheads="1"/>
          </p:cNvSpPr>
          <p:nvPr/>
        </p:nvSpPr>
        <p:spPr bwMode="auto">
          <a:xfrm>
            <a:off x="5126038" y="327342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04</a:t>
            </a:r>
            <a:endParaRPr lang="en-US" sz="2400"/>
          </a:p>
        </p:txBody>
      </p:sp>
      <p:sp>
        <p:nvSpPr>
          <p:cNvPr id="103644" name="Rectangle 220"/>
          <p:cNvSpPr>
            <a:spLocks noChangeArrowheads="1"/>
          </p:cNvSpPr>
          <p:nvPr/>
        </p:nvSpPr>
        <p:spPr bwMode="auto">
          <a:xfrm>
            <a:off x="6257925" y="327342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04</a:t>
            </a:r>
            <a:endParaRPr lang="en-US" sz="2400"/>
          </a:p>
        </p:txBody>
      </p:sp>
      <p:sp>
        <p:nvSpPr>
          <p:cNvPr id="103645" name="Rectangle 221"/>
          <p:cNvSpPr>
            <a:spLocks noChangeArrowheads="1"/>
          </p:cNvSpPr>
          <p:nvPr/>
        </p:nvSpPr>
        <p:spPr bwMode="auto">
          <a:xfrm>
            <a:off x="6461125" y="32734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677" name="Rectangle 253"/>
          <p:cNvSpPr>
            <a:spLocks noChangeArrowheads="1"/>
          </p:cNvSpPr>
          <p:nvPr/>
        </p:nvSpPr>
        <p:spPr bwMode="auto">
          <a:xfrm>
            <a:off x="2903538" y="351472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05</a:t>
            </a:r>
            <a:endParaRPr lang="en-US" sz="2400"/>
          </a:p>
        </p:txBody>
      </p:sp>
      <p:sp>
        <p:nvSpPr>
          <p:cNvPr id="103678" name="Rectangle 254"/>
          <p:cNvSpPr>
            <a:spLocks noChangeArrowheads="1"/>
          </p:cNvSpPr>
          <p:nvPr/>
        </p:nvSpPr>
        <p:spPr bwMode="auto">
          <a:xfrm>
            <a:off x="3105150" y="35147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679" name="Rectangle 255"/>
          <p:cNvSpPr>
            <a:spLocks noChangeArrowheads="1"/>
          </p:cNvSpPr>
          <p:nvPr/>
        </p:nvSpPr>
        <p:spPr bwMode="auto">
          <a:xfrm>
            <a:off x="3905250" y="3514725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00101</a:t>
            </a:r>
            <a:endParaRPr lang="en-US" sz="2400"/>
          </a:p>
        </p:txBody>
      </p:sp>
      <p:sp>
        <p:nvSpPr>
          <p:cNvPr id="103681" name="Rectangle 257"/>
          <p:cNvSpPr>
            <a:spLocks noChangeArrowheads="1"/>
          </p:cNvSpPr>
          <p:nvPr/>
        </p:nvSpPr>
        <p:spPr bwMode="auto">
          <a:xfrm>
            <a:off x="5126038" y="351472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05</a:t>
            </a:r>
            <a:endParaRPr lang="en-US" sz="2400"/>
          </a:p>
        </p:txBody>
      </p:sp>
      <p:sp>
        <p:nvSpPr>
          <p:cNvPr id="103682" name="Rectangle 258"/>
          <p:cNvSpPr>
            <a:spLocks noChangeArrowheads="1"/>
          </p:cNvSpPr>
          <p:nvPr/>
        </p:nvSpPr>
        <p:spPr bwMode="auto">
          <a:xfrm>
            <a:off x="5327650" y="35147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683" name="Rectangle 259"/>
          <p:cNvSpPr>
            <a:spLocks noChangeArrowheads="1"/>
          </p:cNvSpPr>
          <p:nvPr/>
        </p:nvSpPr>
        <p:spPr bwMode="auto">
          <a:xfrm>
            <a:off x="6257925" y="351472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05</a:t>
            </a:r>
            <a:endParaRPr lang="en-US" sz="2400"/>
          </a:p>
        </p:txBody>
      </p:sp>
      <p:sp>
        <p:nvSpPr>
          <p:cNvPr id="103684" name="Rectangle 260"/>
          <p:cNvSpPr>
            <a:spLocks noChangeArrowheads="1"/>
          </p:cNvSpPr>
          <p:nvPr/>
        </p:nvSpPr>
        <p:spPr bwMode="auto">
          <a:xfrm>
            <a:off x="6461125" y="351472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716" name="Rectangle 292"/>
          <p:cNvSpPr>
            <a:spLocks noChangeArrowheads="1"/>
          </p:cNvSpPr>
          <p:nvPr/>
        </p:nvSpPr>
        <p:spPr bwMode="auto">
          <a:xfrm>
            <a:off x="2903538" y="3754438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06</a:t>
            </a:r>
            <a:endParaRPr lang="en-US" sz="2400"/>
          </a:p>
        </p:txBody>
      </p:sp>
      <p:sp>
        <p:nvSpPr>
          <p:cNvPr id="103717" name="Rectangle 293"/>
          <p:cNvSpPr>
            <a:spLocks noChangeArrowheads="1"/>
          </p:cNvSpPr>
          <p:nvPr/>
        </p:nvSpPr>
        <p:spPr bwMode="auto">
          <a:xfrm>
            <a:off x="3105150" y="37544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718" name="Rectangle 294"/>
          <p:cNvSpPr>
            <a:spLocks noChangeArrowheads="1"/>
          </p:cNvSpPr>
          <p:nvPr/>
        </p:nvSpPr>
        <p:spPr bwMode="auto">
          <a:xfrm>
            <a:off x="3905250" y="3754438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00110</a:t>
            </a:r>
            <a:endParaRPr lang="en-US" sz="2400"/>
          </a:p>
        </p:txBody>
      </p:sp>
      <p:sp>
        <p:nvSpPr>
          <p:cNvPr id="103720" name="Rectangle 296"/>
          <p:cNvSpPr>
            <a:spLocks noChangeArrowheads="1"/>
          </p:cNvSpPr>
          <p:nvPr/>
        </p:nvSpPr>
        <p:spPr bwMode="auto">
          <a:xfrm>
            <a:off x="5126038" y="3754438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06</a:t>
            </a:r>
            <a:endParaRPr lang="en-US" sz="2400"/>
          </a:p>
        </p:txBody>
      </p:sp>
      <p:sp>
        <p:nvSpPr>
          <p:cNvPr id="103721" name="Rectangle 297"/>
          <p:cNvSpPr>
            <a:spLocks noChangeArrowheads="1"/>
          </p:cNvSpPr>
          <p:nvPr/>
        </p:nvSpPr>
        <p:spPr bwMode="auto">
          <a:xfrm>
            <a:off x="5327650" y="37544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722" name="Rectangle 298"/>
          <p:cNvSpPr>
            <a:spLocks noChangeArrowheads="1"/>
          </p:cNvSpPr>
          <p:nvPr/>
        </p:nvSpPr>
        <p:spPr bwMode="auto">
          <a:xfrm>
            <a:off x="6257925" y="3754438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06</a:t>
            </a:r>
            <a:endParaRPr lang="en-US" sz="2400"/>
          </a:p>
        </p:txBody>
      </p:sp>
      <p:sp>
        <p:nvSpPr>
          <p:cNvPr id="103723" name="Rectangle 299"/>
          <p:cNvSpPr>
            <a:spLocks noChangeArrowheads="1"/>
          </p:cNvSpPr>
          <p:nvPr/>
        </p:nvSpPr>
        <p:spPr bwMode="auto">
          <a:xfrm>
            <a:off x="6461125" y="37544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755" name="Rectangle 331"/>
          <p:cNvSpPr>
            <a:spLocks noChangeArrowheads="1"/>
          </p:cNvSpPr>
          <p:nvPr/>
        </p:nvSpPr>
        <p:spPr bwMode="auto">
          <a:xfrm>
            <a:off x="2903538" y="3995738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07</a:t>
            </a:r>
            <a:endParaRPr lang="en-US" sz="2400"/>
          </a:p>
        </p:txBody>
      </p:sp>
      <p:sp>
        <p:nvSpPr>
          <p:cNvPr id="103756" name="Rectangle 332"/>
          <p:cNvSpPr>
            <a:spLocks noChangeArrowheads="1"/>
          </p:cNvSpPr>
          <p:nvPr/>
        </p:nvSpPr>
        <p:spPr bwMode="auto">
          <a:xfrm>
            <a:off x="3105150" y="39957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757" name="Rectangle 333"/>
          <p:cNvSpPr>
            <a:spLocks noChangeArrowheads="1"/>
          </p:cNvSpPr>
          <p:nvPr/>
        </p:nvSpPr>
        <p:spPr bwMode="auto">
          <a:xfrm>
            <a:off x="3905250" y="3995738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00111</a:t>
            </a:r>
            <a:endParaRPr lang="en-US" sz="2400"/>
          </a:p>
        </p:txBody>
      </p:sp>
      <p:sp>
        <p:nvSpPr>
          <p:cNvPr id="103759" name="Rectangle 335"/>
          <p:cNvSpPr>
            <a:spLocks noChangeArrowheads="1"/>
          </p:cNvSpPr>
          <p:nvPr/>
        </p:nvSpPr>
        <p:spPr bwMode="auto">
          <a:xfrm>
            <a:off x="5126038" y="3995738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07</a:t>
            </a:r>
            <a:endParaRPr lang="en-US" sz="2400"/>
          </a:p>
        </p:txBody>
      </p:sp>
      <p:sp>
        <p:nvSpPr>
          <p:cNvPr id="103760" name="Rectangle 336"/>
          <p:cNvSpPr>
            <a:spLocks noChangeArrowheads="1"/>
          </p:cNvSpPr>
          <p:nvPr/>
        </p:nvSpPr>
        <p:spPr bwMode="auto">
          <a:xfrm>
            <a:off x="5327650" y="39957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761" name="Rectangle 337"/>
          <p:cNvSpPr>
            <a:spLocks noChangeArrowheads="1"/>
          </p:cNvSpPr>
          <p:nvPr/>
        </p:nvSpPr>
        <p:spPr bwMode="auto">
          <a:xfrm>
            <a:off x="6257925" y="3995738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07</a:t>
            </a:r>
            <a:endParaRPr lang="en-US" sz="2400"/>
          </a:p>
        </p:txBody>
      </p:sp>
      <p:sp>
        <p:nvSpPr>
          <p:cNvPr id="103762" name="Rectangle 338"/>
          <p:cNvSpPr>
            <a:spLocks noChangeArrowheads="1"/>
          </p:cNvSpPr>
          <p:nvPr/>
        </p:nvSpPr>
        <p:spPr bwMode="auto">
          <a:xfrm>
            <a:off x="6461125" y="39957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794" name="Rectangle 370"/>
          <p:cNvSpPr>
            <a:spLocks noChangeArrowheads="1"/>
          </p:cNvSpPr>
          <p:nvPr/>
        </p:nvSpPr>
        <p:spPr bwMode="auto">
          <a:xfrm>
            <a:off x="2903538" y="4237038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08</a:t>
            </a:r>
            <a:endParaRPr lang="en-US" sz="2400"/>
          </a:p>
        </p:txBody>
      </p:sp>
      <p:sp>
        <p:nvSpPr>
          <p:cNvPr id="103795" name="Rectangle 371"/>
          <p:cNvSpPr>
            <a:spLocks noChangeArrowheads="1"/>
          </p:cNvSpPr>
          <p:nvPr/>
        </p:nvSpPr>
        <p:spPr bwMode="auto">
          <a:xfrm>
            <a:off x="3105150" y="42370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796" name="Rectangle 372"/>
          <p:cNvSpPr>
            <a:spLocks noChangeArrowheads="1"/>
          </p:cNvSpPr>
          <p:nvPr/>
        </p:nvSpPr>
        <p:spPr bwMode="auto">
          <a:xfrm>
            <a:off x="3905250" y="4237038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01000</a:t>
            </a:r>
            <a:endParaRPr lang="en-US" sz="2400"/>
          </a:p>
        </p:txBody>
      </p:sp>
      <p:sp>
        <p:nvSpPr>
          <p:cNvPr id="103798" name="Rectangle 374"/>
          <p:cNvSpPr>
            <a:spLocks noChangeArrowheads="1"/>
          </p:cNvSpPr>
          <p:nvPr/>
        </p:nvSpPr>
        <p:spPr bwMode="auto">
          <a:xfrm>
            <a:off x="5126038" y="4237038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10</a:t>
            </a:r>
            <a:endParaRPr lang="en-US" sz="2400"/>
          </a:p>
        </p:txBody>
      </p:sp>
      <p:sp>
        <p:nvSpPr>
          <p:cNvPr id="103799" name="Rectangle 375"/>
          <p:cNvSpPr>
            <a:spLocks noChangeArrowheads="1"/>
          </p:cNvSpPr>
          <p:nvPr/>
        </p:nvSpPr>
        <p:spPr bwMode="auto">
          <a:xfrm>
            <a:off x="5327650" y="42370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800" name="Rectangle 376"/>
          <p:cNvSpPr>
            <a:spLocks noChangeArrowheads="1"/>
          </p:cNvSpPr>
          <p:nvPr/>
        </p:nvSpPr>
        <p:spPr bwMode="auto">
          <a:xfrm>
            <a:off x="6257925" y="4237038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08</a:t>
            </a:r>
            <a:endParaRPr lang="en-US" sz="2400"/>
          </a:p>
        </p:txBody>
      </p:sp>
      <p:sp>
        <p:nvSpPr>
          <p:cNvPr id="103801" name="Rectangle 377"/>
          <p:cNvSpPr>
            <a:spLocks noChangeArrowheads="1"/>
          </p:cNvSpPr>
          <p:nvPr/>
        </p:nvSpPr>
        <p:spPr bwMode="auto">
          <a:xfrm>
            <a:off x="6461125" y="4237038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834" name="Rectangle 410"/>
          <p:cNvSpPr>
            <a:spLocks noChangeArrowheads="1"/>
          </p:cNvSpPr>
          <p:nvPr/>
        </p:nvSpPr>
        <p:spPr bwMode="auto">
          <a:xfrm>
            <a:off x="2903538" y="4476750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09</a:t>
            </a:r>
            <a:endParaRPr lang="en-US" sz="2400"/>
          </a:p>
        </p:txBody>
      </p:sp>
      <p:sp>
        <p:nvSpPr>
          <p:cNvPr id="103835" name="Rectangle 411"/>
          <p:cNvSpPr>
            <a:spLocks noChangeArrowheads="1"/>
          </p:cNvSpPr>
          <p:nvPr/>
        </p:nvSpPr>
        <p:spPr bwMode="auto">
          <a:xfrm>
            <a:off x="3105150" y="447675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836" name="Rectangle 412"/>
          <p:cNvSpPr>
            <a:spLocks noChangeArrowheads="1"/>
          </p:cNvSpPr>
          <p:nvPr/>
        </p:nvSpPr>
        <p:spPr bwMode="auto">
          <a:xfrm>
            <a:off x="3905250" y="4476750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01001</a:t>
            </a:r>
            <a:endParaRPr lang="en-US" sz="2400"/>
          </a:p>
        </p:txBody>
      </p:sp>
      <p:sp>
        <p:nvSpPr>
          <p:cNvPr id="103838" name="Rectangle 414"/>
          <p:cNvSpPr>
            <a:spLocks noChangeArrowheads="1"/>
          </p:cNvSpPr>
          <p:nvPr/>
        </p:nvSpPr>
        <p:spPr bwMode="auto">
          <a:xfrm>
            <a:off x="5126038" y="4476750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11</a:t>
            </a:r>
            <a:endParaRPr lang="en-US" sz="2400"/>
          </a:p>
        </p:txBody>
      </p:sp>
      <p:sp>
        <p:nvSpPr>
          <p:cNvPr id="103839" name="Rectangle 415"/>
          <p:cNvSpPr>
            <a:spLocks noChangeArrowheads="1"/>
          </p:cNvSpPr>
          <p:nvPr/>
        </p:nvSpPr>
        <p:spPr bwMode="auto">
          <a:xfrm>
            <a:off x="5327650" y="447675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840" name="Rectangle 416"/>
          <p:cNvSpPr>
            <a:spLocks noChangeArrowheads="1"/>
          </p:cNvSpPr>
          <p:nvPr/>
        </p:nvSpPr>
        <p:spPr bwMode="auto">
          <a:xfrm>
            <a:off x="6257925" y="4476750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09</a:t>
            </a:r>
            <a:endParaRPr lang="en-US" sz="2400"/>
          </a:p>
        </p:txBody>
      </p:sp>
      <p:sp>
        <p:nvSpPr>
          <p:cNvPr id="103841" name="Rectangle 417"/>
          <p:cNvSpPr>
            <a:spLocks noChangeArrowheads="1"/>
          </p:cNvSpPr>
          <p:nvPr/>
        </p:nvSpPr>
        <p:spPr bwMode="auto">
          <a:xfrm>
            <a:off x="6461125" y="447675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873" name="Rectangle 449"/>
          <p:cNvSpPr>
            <a:spLocks noChangeArrowheads="1"/>
          </p:cNvSpPr>
          <p:nvPr/>
        </p:nvSpPr>
        <p:spPr bwMode="auto">
          <a:xfrm>
            <a:off x="2903538" y="4718050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10</a:t>
            </a:r>
            <a:endParaRPr lang="en-US" sz="2400"/>
          </a:p>
        </p:txBody>
      </p:sp>
      <p:sp>
        <p:nvSpPr>
          <p:cNvPr id="103874" name="Rectangle 450"/>
          <p:cNvSpPr>
            <a:spLocks noChangeArrowheads="1"/>
          </p:cNvSpPr>
          <p:nvPr/>
        </p:nvSpPr>
        <p:spPr bwMode="auto">
          <a:xfrm>
            <a:off x="3105150" y="471805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875" name="Rectangle 451"/>
          <p:cNvSpPr>
            <a:spLocks noChangeArrowheads="1"/>
          </p:cNvSpPr>
          <p:nvPr/>
        </p:nvSpPr>
        <p:spPr bwMode="auto">
          <a:xfrm>
            <a:off x="3905250" y="4718050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01010</a:t>
            </a:r>
            <a:endParaRPr lang="en-US" sz="2400"/>
          </a:p>
        </p:txBody>
      </p:sp>
      <p:sp>
        <p:nvSpPr>
          <p:cNvPr id="103877" name="Rectangle 453"/>
          <p:cNvSpPr>
            <a:spLocks noChangeArrowheads="1"/>
          </p:cNvSpPr>
          <p:nvPr/>
        </p:nvSpPr>
        <p:spPr bwMode="auto">
          <a:xfrm>
            <a:off x="5126038" y="4718050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12</a:t>
            </a:r>
            <a:endParaRPr lang="en-US" sz="2400"/>
          </a:p>
        </p:txBody>
      </p:sp>
      <p:sp>
        <p:nvSpPr>
          <p:cNvPr id="103878" name="Rectangle 454"/>
          <p:cNvSpPr>
            <a:spLocks noChangeArrowheads="1"/>
          </p:cNvSpPr>
          <p:nvPr/>
        </p:nvSpPr>
        <p:spPr bwMode="auto">
          <a:xfrm>
            <a:off x="5327650" y="471805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879" name="Rectangle 455"/>
          <p:cNvSpPr>
            <a:spLocks noChangeArrowheads="1"/>
          </p:cNvSpPr>
          <p:nvPr/>
        </p:nvSpPr>
        <p:spPr bwMode="auto">
          <a:xfrm>
            <a:off x="6237288" y="4718050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0A</a:t>
            </a:r>
            <a:endParaRPr lang="en-US" sz="2400"/>
          </a:p>
        </p:txBody>
      </p:sp>
      <p:sp>
        <p:nvSpPr>
          <p:cNvPr id="103880" name="Rectangle 456"/>
          <p:cNvSpPr>
            <a:spLocks noChangeArrowheads="1"/>
          </p:cNvSpPr>
          <p:nvPr/>
        </p:nvSpPr>
        <p:spPr bwMode="auto">
          <a:xfrm>
            <a:off x="6483350" y="471805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912" name="Rectangle 488"/>
          <p:cNvSpPr>
            <a:spLocks noChangeArrowheads="1"/>
          </p:cNvSpPr>
          <p:nvPr/>
        </p:nvSpPr>
        <p:spPr bwMode="auto">
          <a:xfrm>
            <a:off x="2903538" y="4959350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11</a:t>
            </a:r>
            <a:endParaRPr lang="en-US" sz="2400"/>
          </a:p>
        </p:txBody>
      </p:sp>
      <p:sp>
        <p:nvSpPr>
          <p:cNvPr id="103913" name="Rectangle 489"/>
          <p:cNvSpPr>
            <a:spLocks noChangeArrowheads="1"/>
          </p:cNvSpPr>
          <p:nvPr/>
        </p:nvSpPr>
        <p:spPr bwMode="auto">
          <a:xfrm>
            <a:off x="3105150" y="495935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914" name="Rectangle 490"/>
          <p:cNvSpPr>
            <a:spLocks noChangeArrowheads="1"/>
          </p:cNvSpPr>
          <p:nvPr/>
        </p:nvSpPr>
        <p:spPr bwMode="auto">
          <a:xfrm>
            <a:off x="3905250" y="4959350"/>
            <a:ext cx="406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0101</a:t>
            </a:r>
            <a:endParaRPr lang="en-US" sz="2400"/>
          </a:p>
        </p:txBody>
      </p:sp>
      <p:sp>
        <p:nvSpPr>
          <p:cNvPr id="103915" name="Rectangle 491"/>
          <p:cNvSpPr>
            <a:spLocks noChangeArrowheads="1"/>
          </p:cNvSpPr>
          <p:nvPr/>
        </p:nvSpPr>
        <p:spPr bwMode="auto">
          <a:xfrm>
            <a:off x="4308475" y="4959350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</a:t>
            </a:r>
            <a:endParaRPr lang="en-US" sz="2400"/>
          </a:p>
        </p:txBody>
      </p:sp>
      <p:sp>
        <p:nvSpPr>
          <p:cNvPr id="103917" name="Rectangle 493"/>
          <p:cNvSpPr>
            <a:spLocks noChangeArrowheads="1"/>
          </p:cNvSpPr>
          <p:nvPr/>
        </p:nvSpPr>
        <p:spPr bwMode="auto">
          <a:xfrm>
            <a:off x="5126038" y="4959350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13</a:t>
            </a:r>
            <a:endParaRPr lang="en-US" sz="2400"/>
          </a:p>
        </p:txBody>
      </p:sp>
      <p:sp>
        <p:nvSpPr>
          <p:cNvPr id="103918" name="Rectangle 494"/>
          <p:cNvSpPr>
            <a:spLocks noChangeArrowheads="1"/>
          </p:cNvSpPr>
          <p:nvPr/>
        </p:nvSpPr>
        <p:spPr bwMode="auto">
          <a:xfrm>
            <a:off x="5327650" y="495935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919" name="Rectangle 495"/>
          <p:cNvSpPr>
            <a:spLocks noChangeArrowheads="1"/>
          </p:cNvSpPr>
          <p:nvPr/>
        </p:nvSpPr>
        <p:spPr bwMode="auto">
          <a:xfrm>
            <a:off x="6243638" y="4959350"/>
            <a:ext cx="2365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0B</a:t>
            </a:r>
            <a:endParaRPr lang="en-US" sz="2400"/>
          </a:p>
        </p:txBody>
      </p:sp>
      <p:sp>
        <p:nvSpPr>
          <p:cNvPr id="103920" name="Rectangle 496"/>
          <p:cNvSpPr>
            <a:spLocks noChangeArrowheads="1"/>
          </p:cNvSpPr>
          <p:nvPr/>
        </p:nvSpPr>
        <p:spPr bwMode="auto">
          <a:xfrm>
            <a:off x="6478588" y="4959350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952" name="Rectangle 528"/>
          <p:cNvSpPr>
            <a:spLocks noChangeArrowheads="1"/>
          </p:cNvSpPr>
          <p:nvPr/>
        </p:nvSpPr>
        <p:spPr bwMode="auto">
          <a:xfrm>
            <a:off x="2903538" y="5199063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12</a:t>
            </a:r>
            <a:endParaRPr lang="en-US" sz="2400"/>
          </a:p>
        </p:txBody>
      </p:sp>
      <p:sp>
        <p:nvSpPr>
          <p:cNvPr id="103953" name="Rectangle 529"/>
          <p:cNvSpPr>
            <a:spLocks noChangeArrowheads="1"/>
          </p:cNvSpPr>
          <p:nvPr/>
        </p:nvSpPr>
        <p:spPr bwMode="auto">
          <a:xfrm>
            <a:off x="3105150" y="519906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954" name="Rectangle 530"/>
          <p:cNvSpPr>
            <a:spLocks noChangeArrowheads="1"/>
          </p:cNvSpPr>
          <p:nvPr/>
        </p:nvSpPr>
        <p:spPr bwMode="auto">
          <a:xfrm>
            <a:off x="3905250" y="5199063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01100</a:t>
            </a:r>
            <a:endParaRPr lang="en-US" sz="2400"/>
          </a:p>
        </p:txBody>
      </p:sp>
      <p:sp>
        <p:nvSpPr>
          <p:cNvPr id="103956" name="Rectangle 532"/>
          <p:cNvSpPr>
            <a:spLocks noChangeArrowheads="1"/>
          </p:cNvSpPr>
          <p:nvPr/>
        </p:nvSpPr>
        <p:spPr bwMode="auto">
          <a:xfrm>
            <a:off x="5126038" y="5199063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14</a:t>
            </a:r>
            <a:endParaRPr lang="en-US" sz="2400"/>
          </a:p>
        </p:txBody>
      </p:sp>
      <p:sp>
        <p:nvSpPr>
          <p:cNvPr id="103957" name="Rectangle 533"/>
          <p:cNvSpPr>
            <a:spLocks noChangeArrowheads="1"/>
          </p:cNvSpPr>
          <p:nvPr/>
        </p:nvSpPr>
        <p:spPr bwMode="auto">
          <a:xfrm>
            <a:off x="5327650" y="519906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958" name="Rectangle 534"/>
          <p:cNvSpPr>
            <a:spLocks noChangeArrowheads="1"/>
          </p:cNvSpPr>
          <p:nvPr/>
        </p:nvSpPr>
        <p:spPr bwMode="auto">
          <a:xfrm>
            <a:off x="6237288" y="5199063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0C</a:t>
            </a:r>
            <a:endParaRPr lang="en-US" sz="2400"/>
          </a:p>
        </p:txBody>
      </p:sp>
      <p:sp>
        <p:nvSpPr>
          <p:cNvPr id="103959" name="Rectangle 535"/>
          <p:cNvSpPr>
            <a:spLocks noChangeArrowheads="1"/>
          </p:cNvSpPr>
          <p:nvPr/>
        </p:nvSpPr>
        <p:spPr bwMode="auto">
          <a:xfrm>
            <a:off x="6483350" y="519906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991" name="Rectangle 567"/>
          <p:cNvSpPr>
            <a:spLocks noChangeArrowheads="1"/>
          </p:cNvSpPr>
          <p:nvPr/>
        </p:nvSpPr>
        <p:spPr bwMode="auto">
          <a:xfrm>
            <a:off x="2903538" y="5440363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13</a:t>
            </a:r>
            <a:endParaRPr lang="en-US" sz="2400"/>
          </a:p>
        </p:txBody>
      </p:sp>
      <p:sp>
        <p:nvSpPr>
          <p:cNvPr id="103992" name="Rectangle 568"/>
          <p:cNvSpPr>
            <a:spLocks noChangeArrowheads="1"/>
          </p:cNvSpPr>
          <p:nvPr/>
        </p:nvSpPr>
        <p:spPr bwMode="auto">
          <a:xfrm>
            <a:off x="3105150" y="544036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993" name="Rectangle 569"/>
          <p:cNvSpPr>
            <a:spLocks noChangeArrowheads="1"/>
          </p:cNvSpPr>
          <p:nvPr/>
        </p:nvSpPr>
        <p:spPr bwMode="auto">
          <a:xfrm>
            <a:off x="3905250" y="5440363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01101</a:t>
            </a:r>
            <a:endParaRPr lang="en-US" sz="2400"/>
          </a:p>
        </p:txBody>
      </p:sp>
      <p:sp>
        <p:nvSpPr>
          <p:cNvPr id="103995" name="Rectangle 571"/>
          <p:cNvSpPr>
            <a:spLocks noChangeArrowheads="1"/>
          </p:cNvSpPr>
          <p:nvPr/>
        </p:nvSpPr>
        <p:spPr bwMode="auto">
          <a:xfrm>
            <a:off x="5126038" y="5440363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15</a:t>
            </a:r>
            <a:endParaRPr lang="en-US" sz="2400"/>
          </a:p>
        </p:txBody>
      </p:sp>
      <p:sp>
        <p:nvSpPr>
          <p:cNvPr id="103996" name="Rectangle 572"/>
          <p:cNvSpPr>
            <a:spLocks noChangeArrowheads="1"/>
          </p:cNvSpPr>
          <p:nvPr/>
        </p:nvSpPr>
        <p:spPr bwMode="auto">
          <a:xfrm>
            <a:off x="5327650" y="544036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997" name="Rectangle 573"/>
          <p:cNvSpPr>
            <a:spLocks noChangeArrowheads="1"/>
          </p:cNvSpPr>
          <p:nvPr/>
        </p:nvSpPr>
        <p:spPr bwMode="auto">
          <a:xfrm>
            <a:off x="6237288" y="5440363"/>
            <a:ext cx="2476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0D</a:t>
            </a:r>
            <a:endParaRPr lang="en-US" sz="2400"/>
          </a:p>
        </p:txBody>
      </p:sp>
      <p:sp>
        <p:nvSpPr>
          <p:cNvPr id="103998" name="Rectangle 574"/>
          <p:cNvSpPr>
            <a:spLocks noChangeArrowheads="1"/>
          </p:cNvSpPr>
          <p:nvPr/>
        </p:nvSpPr>
        <p:spPr bwMode="auto">
          <a:xfrm>
            <a:off x="6483350" y="5440363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4031" name="Rectangle 607"/>
          <p:cNvSpPr>
            <a:spLocks noChangeArrowheads="1"/>
          </p:cNvSpPr>
          <p:nvPr/>
        </p:nvSpPr>
        <p:spPr bwMode="auto">
          <a:xfrm>
            <a:off x="2903538" y="56800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14</a:t>
            </a:r>
            <a:endParaRPr lang="en-US" sz="2400"/>
          </a:p>
        </p:txBody>
      </p:sp>
      <p:sp>
        <p:nvSpPr>
          <p:cNvPr id="104032" name="Rectangle 608"/>
          <p:cNvSpPr>
            <a:spLocks noChangeArrowheads="1"/>
          </p:cNvSpPr>
          <p:nvPr/>
        </p:nvSpPr>
        <p:spPr bwMode="auto">
          <a:xfrm>
            <a:off x="3105150" y="568007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4033" name="Rectangle 609"/>
          <p:cNvSpPr>
            <a:spLocks noChangeArrowheads="1"/>
          </p:cNvSpPr>
          <p:nvPr/>
        </p:nvSpPr>
        <p:spPr bwMode="auto">
          <a:xfrm>
            <a:off x="3905250" y="5680075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01110</a:t>
            </a:r>
            <a:endParaRPr lang="en-US" sz="2400"/>
          </a:p>
        </p:txBody>
      </p:sp>
      <p:sp>
        <p:nvSpPr>
          <p:cNvPr id="104035" name="Rectangle 611"/>
          <p:cNvSpPr>
            <a:spLocks noChangeArrowheads="1"/>
          </p:cNvSpPr>
          <p:nvPr/>
        </p:nvSpPr>
        <p:spPr bwMode="auto">
          <a:xfrm>
            <a:off x="5126038" y="56800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16</a:t>
            </a:r>
            <a:endParaRPr lang="en-US" sz="2400"/>
          </a:p>
        </p:txBody>
      </p:sp>
      <p:sp>
        <p:nvSpPr>
          <p:cNvPr id="104036" name="Rectangle 612"/>
          <p:cNvSpPr>
            <a:spLocks noChangeArrowheads="1"/>
          </p:cNvSpPr>
          <p:nvPr/>
        </p:nvSpPr>
        <p:spPr bwMode="auto">
          <a:xfrm>
            <a:off x="5327650" y="568007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4037" name="Rectangle 613"/>
          <p:cNvSpPr>
            <a:spLocks noChangeArrowheads="1"/>
          </p:cNvSpPr>
          <p:nvPr/>
        </p:nvSpPr>
        <p:spPr bwMode="auto">
          <a:xfrm>
            <a:off x="6243638" y="5680075"/>
            <a:ext cx="2365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0E</a:t>
            </a:r>
            <a:endParaRPr lang="en-US" sz="2400"/>
          </a:p>
        </p:txBody>
      </p:sp>
      <p:sp>
        <p:nvSpPr>
          <p:cNvPr id="104038" name="Rectangle 614"/>
          <p:cNvSpPr>
            <a:spLocks noChangeArrowheads="1"/>
          </p:cNvSpPr>
          <p:nvPr/>
        </p:nvSpPr>
        <p:spPr bwMode="auto">
          <a:xfrm>
            <a:off x="6478588" y="568007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4070" name="Rectangle 646"/>
          <p:cNvSpPr>
            <a:spLocks noChangeArrowheads="1"/>
          </p:cNvSpPr>
          <p:nvPr/>
        </p:nvSpPr>
        <p:spPr bwMode="auto">
          <a:xfrm>
            <a:off x="2903538" y="59213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15</a:t>
            </a:r>
            <a:endParaRPr lang="en-US" sz="2400"/>
          </a:p>
        </p:txBody>
      </p:sp>
      <p:sp>
        <p:nvSpPr>
          <p:cNvPr id="104071" name="Rectangle 647"/>
          <p:cNvSpPr>
            <a:spLocks noChangeArrowheads="1"/>
          </p:cNvSpPr>
          <p:nvPr/>
        </p:nvSpPr>
        <p:spPr bwMode="auto">
          <a:xfrm>
            <a:off x="3105150" y="592137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4072" name="Rectangle 648"/>
          <p:cNvSpPr>
            <a:spLocks noChangeArrowheads="1"/>
          </p:cNvSpPr>
          <p:nvPr/>
        </p:nvSpPr>
        <p:spPr bwMode="auto">
          <a:xfrm>
            <a:off x="3905250" y="5921375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01111</a:t>
            </a:r>
            <a:endParaRPr lang="en-US" sz="2400"/>
          </a:p>
        </p:txBody>
      </p:sp>
      <p:sp>
        <p:nvSpPr>
          <p:cNvPr id="104074" name="Rectangle 650"/>
          <p:cNvSpPr>
            <a:spLocks noChangeArrowheads="1"/>
          </p:cNvSpPr>
          <p:nvPr/>
        </p:nvSpPr>
        <p:spPr bwMode="auto">
          <a:xfrm>
            <a:off x="5126038" y="59213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17</a:t>
            </a:r>
            <a:endParaRPr lang="en-US" sz="2400"/>
          </a:p>
        </p:txBody>
      </p:sp>
      <p:sp>
        <p:nvSpPr>
          <p:cNvPr id="104075" name="Rectangle 651"/>
          <p:cNvSpPr>
            <a:spLocks noChangeArrowheads="1"/>
          </p:cNvSpPr>
          <p:nvPr/>
        </p:nvSpPr>
        <p:spPr bwMode="auto">
          <a:xfrm>
            <a:off x="5327650" y="592137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4076" name="Rectangle 652"/>
          <p:cNvSpPr>
            <a:spLocks noChangeArrowheads="1"/>
          </p:cNvSpPr>
          <p:nvPr/>
        </p:nvSpPr>
        <p:spPr bwMode="auto">
          <a:xfrm>
            <a:off x="6248400" y="5921375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0F</a:t>
            </a:r>
            <a:endParaRPr lang="en-US" sz="2400"/>
          </a:p>
        </p:txBody>
      </p:sp>
      <p:sp>
        <p:nvSpPr>
          <p:cNvPr id="104077" name="Rectangle 653"/>
          <p:cNvSpPr>
            <a:spLocks noChangeArrowheads="1"/>
          </p:cNvSpPr>
          <p:nvPr/>
        </p:nvSpPr>
        <p:spPr bwMode="auto">
          <a:xfrm>
            <a:off x="6470650" y="592137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4109" name="Rectangle 685"/>
          <p:cNvSpPr>
            <a:spLocks noChangeArrowheads="1"/>
          </p:cNvSpPr>
          <p:nvPr/>
        </p:nvSpPr>
        <p:spPr bwMode="auto">
          <a:xfrm>
            <a:off x="2903538" y="61626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16</a:t>
            </a:r>
            <a:endParaRPr lang="en-US" sz="2400"/>
          </a:p>
        </p:txBody>
      </p:sp>
      <p:sp>
        <p:nvSpPr>
          <p:cNvPr id="104110" name="Rectangle 686"/>
          <p:cNvSpPr>
            <a:spLocks noChangeArrowheads="1"/>
          </p:cNvSpPr>
          <p:nvPr/>
        </p:nvSpPr>
        <p:spPr bwMode="auto">
          <a:xfrm>
            <a:off x="3105150" y="616267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4111" name="Rectangle 687"/>
          <p:cNvSpPr>
            <a:spLocks noChangeArrowheads="1"/>
          </p:cNvSpPr>
          <p:nvPr/>
        </p:nvSpPr>
        <p:spPr bwMode="auto">
          <a:xfrm>
            <a:off x="3905250" y="6162675"/>
            <a:ext cx="50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10000</a:t>
            </a:r>
            <a:endParaRPr lang="en-US" sz="2400"/>
          </a:p>
        </p:txBody>
      </p:sp>
      <p:sp>
        <p:nvSpPr>
          <p:cNvPr id="104113" name="Rectangle 689"/>
          <p:cNvSpPr>
            <a:spLocks noChangeArrowheads="1"/>
          </p:cNvSpPr>
          <p:nvPr/>
        </p:nvSpPr>
        <p:spPr bwMode="auto">
          <a:xfrm>
            <a:off x="5126038" y="61626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20</a:t>
            </a:r>
            <a:endParaRPr lang="en-US" sz="2400"/>
          </a:p>
        </p:txBody>
      </p:sp>
      <p:sp>
        <p:nvSpPr>
          <p:cNvPr id="104114" name="Rectangle 690"/>
          <p:cNvSpPr>
            <a:spLocks noChangeArrowheads="1"/>
          </p:cNvSpPr>
          <p:nvPr/>
        </p:nvSpPr>
        <p:spPr bwMode="auto">
          <a:xfrm>
            <a:off x="5327650" y="616267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4115" name="Rectangle 691"/>
          <p:cNvSpPr>
            <a:spLocks noChangeArrowheads="1"/>
          </p:cNvSpPr>
          <p:nvPr/>
        </p:nvSpPr>
        <p:spPr bwMode="auto">
          <a:xfrm>
            <a:off x="6257925" y="6162675"/>
            <a:ext cx="203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10</a:t>
            </a:r>
            <a:endParaRPr lang="en-US" sz="2400"/>
          </a:p>
        </p:txBody>
      </p:sp>
      <p:sp>
        <p:nvSpPr>
          <p:cNvPr id="104116" name="Rectangle 692"/>
          <p:cNvSpPr>
            <a:spLocks noChangeArrowheads="1"/>
          </p:cNvSpPr>
          <p:nvPr/>
        </p:nvSpPr>
        <p:spPr bwMode="auto">
          <a:xfrm>
            <a:off x="6461125" y="6162675"/>
            <a:ext cx="5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16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3503" name="Rectangle 79"/>
          <p:cNvSpPr>
            <a:spLocks noChangeArrowheads="1"/>
          </p:cNvSpPr>
          <p:nvPr/>
        </p:nvSpPr>
        <p:spPr bwMode="auto">
          <a:xfrm>
            <a:off x="5411788" y="1852613"/>
            <a:ext cx="6350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08" name="Rectangle 84"/>
          <p:cNvSpPr>
            <a:spLocks noChangeArrowheads="1"/>
          </p:cNvSpPr>
          <p:nvPr/>
        </p:nvSpPr>
        <p:spPr bwMode="auto">
          <a:xfrm>
            <a:off x="6705600" y="1852613"/>
            <a:ext cx="11113" cy="4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38880" name="Group 1312"/>
          <p:cNvGraphicFramePr>
            <a:graphicFrameLocks noGrp="1"/>
          </p:cNvGraphicFramePr>
          <p:nvPr/>
        </p:nvGraphicFramePr>
        <p:xfrm>
          <a:off x="2263775" y="1828800"/>
          <a:ext cx="4781550" cy="4595813"/>
        </p:xfrm>
        <a:graphic>
          <a:graphicData uri="http://schemas.openxmlformats.org/drawingml/2006/table">
            <a:tbl>
              <a:tblPr/>
              <a:tblGrid>
                <a:gridCol w="1354138"/>
                <a:gridCol w="1166812"/>
                <a:gridCol w="944563"/>
                <a:gridCol w="1316037"/>
              </a:tblGrid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8884" name="Rectangle 1316"/>
          <p:cNvSpPr>
            <a:spLocks noGrp="1" noChangeArrowheads="1"/>
          </p:cNvSpPr>
          <p:nvPr>
            <p:ph type="body" idx="1"/>
          </p:nvPr>
        </p:nvSpPr>
        <p:spPr>
          <a:xfrm>
            <a:off x="685800" y="1231900"/>
            <a:ext cx="7772400" cy="5027613"/>
          </a:xfrm>
        </p:spPr>
        <p:txBody>
          <a:bodyPr/>
          <a:lstStyle/>
          <a:p>
            <a:r>
              <a:rPr lang="en-US" b="1"/>
              <a:t>Good idea to memorize!</a:t>
            </a:r>
          </a:p>
        </p:txBody>
      </p:sp>
      <p:sp>
        <p:nvSpPr>
          <p:cNvPr id="238885" name="Rectangle 131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Numbers in Different Bases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77DA44C7-D24E-47E9-824C-4C1CD1AB6178}" type="slidenum">
              <a:rPr lang="en-US"/>
              <a:pPr/>
              <a:t>15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sz="3600"/>
              <a:t>Conversion Between Bases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1660525" y="1422400"/>
            <a:ext cx="5942013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>
                <a:schemeClr val="hlink"/>
              </a:buClr>
            </a:pPr>
            <a:r>
              <a:rPr lang="en-US" sz="3500">
                <a:solidFill>
                  <a:srgbClr val="000000"/>
                </a:solidFill>
              </a:rPr>
              <a:t> Method 2  </a:t>
            </a:r>
          </a:p>
          <a:p>
            <a:pPr>
              <a:buClr>
                <a:schemeClr val="hlink"/>
              </a:buClr>
              <a:buSzPct val="125000"/>
            </a:pPr>
            <a:r>
              <a:rPr lang="en-US">
                <a:solidFill>
                  <a:srgbClr val="000000"/>
                </a:solidFill>
              </a:rPr>
              <a:t> To convert from one base to another:</a:t>
            </a:r>
            <a:endParaRPr lang="en-US"/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2170113" y="2686050"/>
            <a:ext cx="414813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1) Convert the Integer Part</a:t>
            </a:r>
            <a:endParaRPr lang="en-US"/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2174875" y="3236913"/>
            <a:ext cx="43465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2) Convert the Fraction Part</a:t>
            </a:r>
            <a:endParaRPr lang="en-US"/>
          </a:p>
        </p:txBody>
      </p:sp>
      <p:sp>
        <p:nvSpPr>
          <p:cNvPr id="106507" name="Rectangle 11"/>
          <p:cNvSpPr>
            <a:spLocks noChangeArrowheads="1"/>
          </p:cNvSpPr>
          <p:nvPr/>
        </p:nvSpPr>
        <p:spPr bwMode="auto">
          <a:xfrm>
            <a:off x="2179638" y="3760788"/>
            <a:ext cx="61483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3) Join the two results with a radix point</a:t>
            </a:r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F1F86133-DB16-4A37-AA5E-E115E59A80C7}" type="slidenum">
              <a:rPr lang="en-US"/>
              <a:pPr/>
              <a:t>16</a:t>
            </a:fld>
            <a:endParaRPr lang="en-US"/>
          </a:p>
        </p:txBody>
      </p:sp>
      <p:sp>
        <p:nvSpPr>
          <p:cNvPr id="107586" name="Rectangle 6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Conversion Details</a:t>
            </a:r>
          </a:p>
        </p:txBody>
      </p:sp>
      <p:sp>
        <p:nvSpPr>
          <p:cNvPr id="107587" name="Rectangle 6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To Convert the Integral Part:</a:t>
            </a:r>
          </a:p>
          <a:p>
            <a:pPr marL="457200" lvl="1" indent="0">
              <a:buFontTx/>
              <a:buNone/>
            </a:pPr>
            <a:r>
              <a:rPr lang="en-US" sz="2400" b="1"/>
              <a:t>Repeatedly divide the number by the new radix and save the remainders. The digits for the new radix are the remainders in </a:t>
            </a:r>
            <a:r>
              <a:rPr lang="en-US" sz="2400" b="1" i="1"/>
              <a:t>reverse order</a:t>
            </a:r>
            <a:r>
              <a:rPr lang="en-US" sz="2400" b="1"/>
              <a:t> of their computation</a:t>
            </a:r>
            <a:r>
              <a:rPr lang="en-US" sz="2400"/>
              <a:t>. </a:t>
            </a:r>
            <a:r>
              <a:rPr lang="en-US" sz="2400" b="1"/>
              <a:t>If the new radix is &gt; 10, then convert all remainders &gt; 10 to digits A, B, … </a:t>
            </a:r>
          </a:p>
          <a:p>
            <a:r>
              <a:rPr lang="en-US" sz="2800" b="1"/>
              <a:t>To Convert the Fractional Part:</a:t>
            </a:r>
          </a:p>
          <a:p>
            <a:pPr marL="457200" lvl="1" indent="0">
              <a:spcBef>
                <a:spcPct val="50000"/>
              </a:spcBef>
              <a:buClrTx/>
              <a:buFontTx/>
              <a:buNone/>
            </a:pPr>
            <a:r>
              <a:rPr lang="en-US" sz="2400" b="1">
                <a:solidFill>
                  <a:srgbClr val="000000"/>
                </a:solidFill>
              </a:rPr>
              <a:t>Repeatedly multiply the fraction by the new radix and save the integer digits that result.  The digits for the new radix are the integer digits in</a:t>
            </a:r>
            <a:r>
              <a:rPr lang="en-US" sz="2400" b="1" i="1">
                <a:solidFill>
                  <a:srgbClr val="000000"/>
                </a:solidFill>
              </a:rPr>
              <a:t> order </a:t>
            </a:r>
            <a:r>
              <a:rPr lang="en-US" sz="2400" b="1"/>
              <a:t>of their computation.</a:t>
            </a:r>
            <a:r>
              <a:rPr lang="en-US" sz="2400" b="1" i="1">
                <a:solidFill>
                  <a:srgbClr val="000000"/>
                </a:solidFill>
              </a:rPr>
              <a:t> </a:t>
            </a:r>
            <a:r>
              <a:rPr lang="en-US" sz="2400" b="1"/>
              <a:t>If the new radix is &gt; 10, then convert all integers &gt; 10 to digits A, B, … </a:t>
            </a:r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904875" y="333533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7543" name="Rectangle 23"/>
          <p:cNvSpPr>
            <a:spLocks noChangeArrowheads="1"/>
          </p:cNvSpPr>
          <p:nvPr/>
        </p:nvSpPr>
        <p:spPr bwMode="auto">
          <a:xfrm>
            <a:off x="904875" y="4054475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7544" name="Rectangle 24"/>
          <p:cNvSpPr>
            <a:spLocks noChangeArrowheads="1"/>
          </p:cNvSpPr>
          <p:nvPr/>
        </p:nvSpPr>
        <p:spPr bwMode="auto">
          <a:xfrm>
            <a:off x="1670050" y="441325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107548" name="Rectangle 28"/>
          <p:cNvSpPr>
            <a:spLocks noChangeArrowheads="1"/>
          </p:cNvSpPr>
          <p:nvPr/>
        </p:nvSpPr>
        <p:spPr bwMode="auto">
          <a:xfrm>
            <a:off x="5680075" y="441325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7553" name="Rectangle 33"/>
          <p:cNvSpPr>
            <a:spLocks noChangeArrowheads="1"/>
          </p:cNvSpPr>
          <p:nvPr/>
        </p:nvSpPr>
        <p:spPr bwMode="auto">
          <a:xfrm>
            <a:off x="5568950" y="4773613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7558" name="Rectangle 38"/>
          <p:cNvSpPr>
            <a:spLocks noChangeArrowheads="1"/>
          </p:cNvSpPr>
          <p:nvPr/>
        </p:nvSpPr>
        <p:spPr bwMode="auto">
          <a:xfrm>
            <a:off x="5545138" y="5132388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7575" name="Rectangle 55"/>
          <p:cNvSpPr>
            <a:spLocks noChangeArrowheads="1"/>
          </p:cNvSpPr>
          <p:nvPr/>
        </p:nvSpPr>
        <p:spPr bwMode="auto">
          <a:xfrm>
            <a:off x="2268538" y="262255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7577" name="Rectangle 57"/>
          <p:cNvSpPr>
            <a:spLocks noChangeArrowheads="1"/>
          </p:cNvSpPr>
          <p:nvPr/>
        </p:nvSpPr>
        <p:spPr bwMode="auto">
          <a:xfrm>
            <a:off x="6289675" y="2622550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7584" name="Rectangle 64"/>
          <p:cNvSpPr>
            <a:spLocks noChangeArrowheads="1"/>
          </p:cNvSpPr>
          <p:nvPr/>
        </p:nvSpPr>
        <p:spPr bwMode="auto">
          <a:xfrm>
            <a:off x="5191125" y="2974975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107585" name="Rectangle 65"/>
          <p:cNvSpPr>
            <a:spLocks noChangeArrowheads="1"/>
          </p:cNvSpPr>
          <p:nvPr/>
        </p:nvSpPr>
        <p:spPr bwMode="auto">
          <a:xfrm>
            <a:off x="2873375" y="3694113"/>
            <a:ext cx="7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C4C742BF-3D98-4494-BC00-8EB3BB77B9BA}" type="slidenum">
              <a:rPr lang="en-US"/>
              <a:pPr/>
              <a:t>17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Convert 46.6875</a:t>
            </a:r>
            <a:r>
              <a:rPr lang="en-US" baseline="-25000"/>
              <a:t>10 </a:t>
            </a:r>
            <a:r>
              <a:rPr lang="en-US"/>
              <a:t> To Base 2</a:t>
            </a:r>
          </a:p>
        </p:txBody>
      </p:sp>
      <p:sp>
        <p:nvSpPr>
          <p:cNvPr id="108566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500" b="1">
                <a:solidFill>
                  <a:srgbClr val="000000"/>
                </a:solidFill>
              </a:rPr>
              <a:t>Convert 46 to Base 2</a:t>
            </a:r>
          </a:p>
          <a:p>
            <a:endParaRPr lang="en-US" sz="3500" b="1">
              <a:solidFill>
                <a:srgbClr val="000000"/>
              </a:solidFill>
            </a:endParaRPr>
          </a:p>
          <a:p>
            <a:endParaRPr lang="en-US" sz="3500" b="1">
              <a:solidFill>
                <a:srgbClr val="000000"/>
              </a:solidFill>
            </a:endParaRPr>
          </a:p>
          <a:p>
            <a:r>
              <a:rPr lang="en-US" sz="3500" b="1">
                <a:solidFill>
                  <a:srgbClr val="000000"/>
                </a:solidFill>
              </a:rPr>
              <a:t>Convert 0.6875 to Base 2:</a:t>
            </a:r>
          </a:p>
          <a:p>
            <a:endParaRPr lang="en-US" sz="3500" b="1">
              <a:solidFill>
                <a:srgbClr val="000000"/>
              </a:solidFill>
            </a:endParaRPr>
          </a:p>
          <a:p>
            <a:endParaRPr lang="en-US" sz="3500" b="1">
              <a:solidFill>
                <a:srgbClr val="000000"/>
              </a:solidFill>
            </a:endParaRPr>
          </a:p>
          <a:p>
            <a:r>
              <a:rPr lang="en-US" sz="3500" b="1">
                <a:solidFill>
                  <a:srgbClr val="000000"/>
                </a:solidFill>
              </a:rPr>
              <a:t>Join the results together with the radix point: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07742531-A874-4B2F-99E5-CAEE6B9CC71A}" type="slidenum">
              <a:rPr lang="en-US"/>
              <a:pPr/>
              <a:t>18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Issue - Fractional Part</a:t>
            </a:r>
          </a:p>
        </p:txBody>
      </p:sp>
      <p:graphicFrame>
        <p:nvGraphicFramePr>
          <p:cNvPr id="111621" name="Object 5"/>
          <p:cNvGraphicFramePr>
            <a:graphicFrameLocks noChangeAspect="1"/>
          </p:cNvGraphicFramePr>
          <p:nvPr/>
        </p:nvGraphicFramePr>
        <p:xfrm>
          <a:off x="1096963" y="5135563"/>
          <a:ext cx="6492875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2" name="Document" r:id="rId4" imgW="6606360" imgH="1056960" progId="Word.Document.8">
                  <p:embed/>
                </p:oleObj>
              </mc:Choice>
              <mc:Fallback>
                <p:oleObj name="Document" r:id="rId4" imgW="6606360" imgH="1056960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5135563"/>
                        <a:ext cx="6492875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634" name="Rectangle 1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</a:rPr>
              <a:t>Note that in this conversion, the fractional part became 0 as a result of the repeated multiplications. 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</a:rPr>
              <a:t>In general, it may take many bits to get this to happen or it may never happen.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</a:rPr>
              <a:t>Example: Convert 0.65</a:t>
            </a:r>
            <a:r>
              <a:rPr lang="en-US" sz="2800" b="1" baseline="-25000">
                <a:solidFill>
                  <a:srgbClr val="000000"/>
                </a:solidFill>
              </a:rPr>
              <a:t>10</a:t>
            </a:r>
            <a:r>
              <a:rPr lang="en-US" sz="2800" b="1">
                <a:solidFill>
                  <a:srgbClr val="000000"/>
                </a:solidFill>
              </a:rPr>
              <a:t> to N</a:t>
            </a:r>
            <a:r>
              <a:rPr lang="en-US" sz="2800" b="1" baseline="-25000">
                <a:solidFill>
                  <a:srgbClr val="000000"/>
                </a:solidFill>
              </a:rPr>
              <a:t>2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0.65 = 0.1010011001001 …</a:t>
            </a:r>
          </a:p>
          <a:p>
            <a:pPr lvl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The fractional part begins repeating every 4 steps yielding repeating 1001 forever!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000000"/>
                </a:solidFill>
              </a:rPr>
              <a:t>Solution: Specify number of bits to right of radix point and round or truncate to this number.</a:t>
            </a:r>
          </a:p>
          <a:p>
            <a:pPr lvl="1">
              <a:lnSpc>
                <a:spcPct val="90000"/>
              </a:lnSpc>
            </a:pPr>
            <a:endParaRPr lang="en-US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B05095DA-1C70-4BA6-AF69-CB22F7C78EEA}" type="slidenum">
              <a:rPr lang="en-US"/>
              <a:pPr/>
              <a:t>19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Checking the Conversion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236538"/>
            <a:r>
              <a:rPr lang="en-US" sz="2800" b="1">
                <a:cs typeface="Times New Roman" pitchFamily="18" charset="0"/>
              </a:rPr>
              <a:t>To convert back, sum the digits times their respective powers of r. </a:t>
            </a:r>
            <a:endParaRPr lang="en-US" sz="2800">
              <a:cs typeface="Times New Roman" pitchFamily="18" charset="0"/>
            </a:endParaRPr>
          </a:p>
          <a:p>
            <a:pPr indent="236538"/>
            <a:r>
              <a:rPr lang="en-US" sz="2800" b="1">
                <a:cs typeface="Times New Roman" pitchFamily="18" charset="0"/>
              </a:rPr>
              <a:t>From the prior conversion of  46.6875</a:t>
            </a:r>
            <a:r>
              <a:rPr lang="en-US" sz="2800" b="1" baseline="-25000">
                <a:cs typeface="Times New Roman" pitchFamily="18" charset="0"/>
              </a:rPr>
              <a:t>10</a:t>
            </a:r>
            <a:r>
              <a:rPr lang="en-US" sz="2800" b="1">
                <a:cs typeface="Times New Roman" pitchFamily="18" charset="0"/>
              </a:rPr>
              <a:t> </a:t>
            </a:r>
            <a:endParaRPr lang="en-US" sz="2800">
              <a:cs typeface="Times New Roman" pitchFamily="18" charset="0"/>
            </a:endParaRPr>
          </a:p>
          <a:p>
            <a:pPr indent="236538">
              <a:buFont typeface="Wingdings" pitchFamily="2" charset="2"/>
              <a:buNone/>
            </a:pPr>
            <a:r>
              <a:rPr lang="en-US" sz="2800" b="1">
                <a:cs typeface="Times New Roman" pitchFamily="18" charset="0"/>
              </a:rPr>
              <a:t>101110</a:t>
            </a:r>
            <a:r>
              <a:rPr lang="en-US" sz="2800" b="1" baseline="-25000">
                <a:cs typeface="Times New Roman" pitchFamily="18" charset="0"/>
              </a:rPr>
              <a:t>2</a:t>
            </a:r>
            <a:r>
              <a:rPr lang="en-US" sz="2800" b="1">
                <a:cs typeface="Times New Roman" pitchFamily="18" charset="0"/>
              </a:rPr>
              <a:t> = 1</a:t>
            </a:r>
            <a:r>
              <a:rPr lang="en-US" sz="2800">
                <a:cs typeface="Times New Roman" pitchFamily="18" charset="0"/>
              </a:rPr>
              <a:t>·</a:t>
            </a:r>
            <a:r>
              <a:rPr lang="en-US" sz="2800" b="1">
                <a:cs typeface="Times New Roman" pitchFamily="18" charset="0"/>
              </a:rPr>
              <a:t>32 + 0</a:t>
            </a:r>
            <a:r>
              <a:rPr lang="en-US" sz="2800">
                <a:cs typeface="Times New Roman" pitchFamily="18" charset="0"/>
              </a:rPr>
              <a:t>·</a:t>
            </a:r>
            <a:r>
              <a:rPr lang="en-US" sz="2800" b="1">
                <a:cs typeface="Times New Roman" pitchFamily="18" charset="0"/>
              </a:rPr>
              <a:t>16 +1</a:t>
            </a:r>
            <a:r>
              <a:rPr lang="en-US" sz="2800">
                <a:cs typeface="Times New Roman" pitchFamily="18" charset="0"/>
              </a:rPr>
              <a:t>·</a:t>
            </a:r>
            <a:r>
              <a:rPr lang="en-US" sz="2800" b="1">
                <a:cs typeface="Times New Roman" pitchFamily="18" charset="0"/>
              </a:rPr>
              <a:t>8 +1</a:t>
            </a:r>
            <a:r>
              <a:rPr lang="en-US" sz="2800">
                <a:cs typeface="Times New Roman" pitchFamily="18" charset="0"/>
              </a:rPr>
              <a:t>·</a:t>
            </a:r>
            <a:r>
              <a:rPr lang="en-US" sz="2800" b="1">
                <a:cs typeface="Times New Roman" pitchFamily="18" charset="0"/>
              </a:rPr>
              <a:t>4 + 1</a:t>
            </a:r>
            <a:r>
              <a:rPr lang="en-US" sz="2800">
                <a:cs typeface="Times New Roman" pitchFamily="18" charset="0"/>
              </a:rPr>
              <a:t>·</a:t>
            </a:r>
            <a:r>
              <a:rPr lang="en-US" sz="2800" b="1">
                <a:cs typeface="Times New Roman" pitchFamily="18" charset="0"/>
              </a:rPr>
              <a:t>2 +0</a:t>
            </a:r>
            <a:r>
              <a:rPr lang="en-US" sz="2800">
                <a:cs typeface="Times New Roman" pitchFamily="18" charset="0"/>
              </a:rPr>
              <a:t>·</a:t>
            </a:r>
            <a:r>
              <a:rPr lang="en-US" sz="2800" b="1">
                <a:cs typeface="Times New Roman" pitchFamily="18" charset="0"/>
              </a:rPr>
              <a:t>1</a:t>
            </a:r>
            <a:endParaRPr lang="en-US" sz="2800">
              <a:cs typeface="Times New Roman" pitchFamily="18" charset="0"/>
            </a:endParaRPr>
          </a:p>
          <a:p>
            <a:pPr indent="236538">
              <a:buFont typeface="Wingdings" pitchFamily="2" charset="2"/>
              <a:buNone/>
            </a:pPr>
            <a:r>
              <a:rPr lang="en-US" sz="2800" b="1">
                <a:cs typeface="Times New Roman" pitchFamily="18" charset="0"/>
              </a:rPr>
              <a:t>               =  32 + 8 + 4 + 2</a:t>
            </a:r>
            <a:endParaRPr lang="en-US" sz="2800">
              <a:cs typeface="Times New Roman" pitchFamily="18" charset="0"/>
            </a:endParaRPr>
          </a:p>
          <a:p>
            <a:pPr indent="236538">
              <a:buFont typeface="Wingdings" pitchFamily="2" charset="2"/>
              <a:buNone/>
            </a:pPr>
            <a:r>
              <a:rPr lang="en-US" sz="2800" b="1">
                <a:cs typeface="Times New Roman" pitchFamily="18" charset="0"/>
              </a:rPr>
              <a:t>               =  46</a:t>
            </a:r>
            <a:endParaRPr lang="en-US" sz="2800">
              <a:cs typeface="Times New Roman" pitchFamily="18" charset="0"/>
            </a:endParaRPr>
          </a:p>
          <a:p>
            <a:pPr indent="236538">
              <a:buFont typeface="Wingdings" pitchFamily="2" charset="2"/>
              <a:buNone/>
            </a:pPr>
            <a:r>
              <a:rPr lang="en-US" sz="2800" b="1">
                <a:cs typeface="Times New Roman" pitchFamily="18" charset="0"/>
              </a:rPr>
              <a:t>0.1011</a:t>
            </a:r>
            <a:r>
              <a:rPr lang="en-US" sz="2800" b="1" baseline="-25000">
                <a:cs typeface="Times New Roman" pitchFamily="18" charset="0"/>
              </a:rPr>
              <a:t>2</a:t>
            </a:r>
            <a:r>
              <a:rPr lang="en-US" sz="2800" b="1">
                <a:cs typeface="Times New Roman" pitchFamily="18" charset="0"/>
              </a:rPr>
              <a:t> = 1/2 + 1/8 + 1/16</a:t>
            </a:r>
          </a:p>
          <a:p>
            <a:pPr indent="236538">
              <a:buFont typeface="Wingdings" pitchFamily="2" charset="2"/>
              <a:buNone/>
            </a:pPr>
            <a:r>
              <a:rPr lang="en-US" sz="2800" b="1">
                <a:cs typeface="Times New Roman" pitchFamily="18" charset="0"/>
              </a:rPr>
              <a:t>		 = 0</a:t>
            </a:r>
            <a:r>
              <a:rPr lang="en-US" sz="2800" b="1">
                <a:cs typeface="Times New Roman" pitchFamily="18" charset="0"/>
                <a:sym typeface="Symbol" pitchFamily="18" charset="2"/>
              </a:rPr>
              <a:t>.</a:t>
            </a:r>
            <a:r>
              <a:rPr lang="en-US" sz="2800" b="1">
                <a:cs typeface="Times New Roman" pitchFamily="18" charset="0"/>
              </a:rPr>
              <a:t>5000 + 0.1250 + 0.0625</a:t>
            </a:r>
            <a:endParaRPr lang="en-US" sz="2800">
              <a:cs typeface="Times New Roman" pitchFamily="18" charset="0"/>
            </a:endParaRPr>
          </a:p>
          <a:p>
            <a:pPr indent="236538">
              <a:buFont typeface="Wingdings" pitchFamily="2" charset="2"/>
              <a:buNone/>
            </a:pPr>
            <a:r>
              <a:rPr lang="en-US" sz="2800" b="1">
                <a:cs typeface="Times New Roman" pitchFamily="18" charset="0"/>
              </a:rPr>
              <a:t>               = 0</a:t>
            </a:r>
            <a:r>
              <a:rPr lang="en-US" sz="2800" b="1">
                <a:cs typeface="Times New Roman" pitchFamily="18" charset="0"/>
                <a:sym typeface="Symbol" pitchFamily="18" charset="2"/>
              </a:rPr>
              <a:t>.</a:t>
            </a:r>
            <a:r>
              <a:rPr lang="en-US" sz="2800" b="1">
                <a:cs typeface="Times New Roman" pitchFamily="18" charset="0"/>
              </a:rPr>
              <a:t>6875</a:t>
            </a:r>
            <a:endParaRPr lang="en-US" sz="2800">
              <a:cs typeface="Times New Roman" pitchFamily="18" charset="0"/>
            </a:endParaRPr>
          </a:p>
          <a:p>
            <a:pPr indent="236538"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30168E1F-47F5-4890-B683-72AA322AD12C}" type="slidenum">
              <a:rPr lang="en-US"/>
              <a:pPr/>
              <a:t>2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Digital Systems and Computer Systems</a:t>
            </a:r>
          </a:p>
          <a:p>
            <a:r>
              <a:rPr lang="en-US" sz="2800" b="1" dirty="0"/>
              <a:t>Information Representation</a:t>
            </a:r>
          </a:p>
          <a:p>
            <a:r>
              <a:rPr lang="en-US" sz="2800" b="1" dirty="0"/>
              <a:t>Number Systems </a:t>
            </a:r>
            <a:r>
              <a:rPr lang="en-US" sz="2800" dirty="0"/>
              <a:t>[binary, octal and hexadecimal]</a:t>
            </a:r>
          </a:p>
          <a:p>
            <a:r>
              <a:rPr lang="en-US" sz="2800" b="1" dirty="0"/>
              <a:t>Arithmetic Operations</a:t>
            </a:r>
          </a:p>
          <a:p>
            <a:r>
              <a:rPr lang="en-US" sz="2800" b="1" dirty="0"/>
              <a:t>Base </a:t>
            </a:r>
            <a:r>
              <a:rPr lang="en-US" sz="2800" b="1" dirty="0" smtClean="0"/>
              <a:t>Conversion</a:t>
            </a:r>
            <a:endParaRPr lang="en-US" sz="2800" b="1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0B3D501B-F7EB-4E05-B2D5-524F1FF91F7B}" type="slidenum">
              <a:rPr lang="en-US"/>
              <a:pPr/>
              <a:t>20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Octal (Hexadecimal) to Binary and Back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cs typeface="Times New Roman" pitchFamily="18" charset="0"/>
              </a:rPr>
              <a:t>Octal (Hexadecimal) to Binary:</a:t>
            </a:r>
          </a:p>
          <a:p>
            <a:pPr lvl="1">
              <a:lnSpc>
                <a:spcPct val="90000"/>
              </a:lnSpc>
            </a:pPr>
            <a:r>
              <a:rPr lang="en-US" b="1">
                <a:cs typeface="Times New Roman" pitchFamily="18" charset="0"/>
              </a:rPr>
              <a:t>Restate the octal (hexadecimal) as three (four) binary digits starting at the radix point and going both ways.</a:t>
            </a:r>
            <a:endParaRPr lang="en-US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cs typeface="Times New Roman" pitchFamily="18" charset="0"/>
              </a:rPr>
              <a:t>Binary to Octal (Hexadecimal):</a:t>
            </a:r>
          </a:p>
          <a:p>
            <a:pPr lvl="1">
              <a:lnSpc>
                <a:spcPct val="90000"/>
              </a:lnSpc>
            </a:pPr>
            <a:r>
              <a:rPr lang="en-US" b="1">
                <a:cs typeface="Times New Roman" pitchFamily="18" charset="0"/>
              </a:rPr>
              <a:t>Group the binary digits into three (four) bit groups starting at the radix point and going both ways, padding with zeros as needed in the fractional part.</a:t>
            </a:r>
            <a:endParaRPr lang="en-US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b="1">
                <a:cs typeface="Times New Roman" pitchFamily="18" charset="0"/>
              </a:rPr>
              <a:t>Convert each group of three bits to an octal (hexadecimal) digit.</a:t>
            </a:r>
            <a:endParaRPr lang="en-US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8CCE574D-B8FF-47C4-B85C-006641A036C2}" type="slidenum">
              <a:rPr lang="en-US"/>
              <a:pPr/>
              <a:t>21</a:t>
            </a:fld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Octal to Hexadecimal via Binary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cs typeface="Times New Roman" pitchFamily="18" charset="0"/>
              </a:rPr>
              <a:t>Convert octal to binary.</a:t>
            </a:r>
          </a:p>
          <a:p>
            <a:r>
              <a:rPr lang="en-US" sz="2800" b="1">
                <a:cs typeface="Times New Roman" pitchFamily="18" charset="0"/>
              </a:rPr>
              <a:t>Use groups of </a:t>
            </a:r>
            <a:r>
              <a:rPr lang="en-US" sz="2800" b="1" u="sng">
                <a:cs typeface="Times New Roman" pitchFamily="18" charset="0"/>
              </a:rPr>
              <a:t>four bits</a:t>
            </a:r>
            <a:r>
              <a:rPr lang="en-US" sz="2800" b="1">
                <a:cs typeface="Times New Roman" pitchFamily="18" charset="0"/>
              </a:rPr>
              <a:t> and convert as above to hexadecimal digits.</a:t>
            </a:r>
            <a:endParaRPr lang="en-US" sz="2800">
              <a:cs typeface="Times New Roman" pitchFamily="18" charset="0"/>
            </a:endParaRPr>
          </a:p>
          <a:p>
            <a:r>
              <a:rPr lang="en-US" sz="2800" b="1">
                <a:cs typeface="Times New Roman" pitchFamily="18" charset="0"/>
              </a:rPr>
              <a:t>Example: Octal to Binary to Hexadecimal</a:t>
            </a:r>
            <a:endParaRPr lang="en-US" sz="280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b="1">
                <a:cs typeface="Times New Roman" pitchFamily="18" charset="0"/>
              </a:rPr>
              <a:t>                 6     3     5  </a:t>
            </a:r>
            <a:r>
              <a:rPr lang="en-US" sz="2800" b="1">
                <a:cs typeface="Times New Roman" pitchFamily="18" charset="0"/>
                <a:sym typeface="Symbol" pitchFamily="18" charset="2"/>
              </a:rPr>
              <a:t>.</a:t>
            </a:r>
            <a:r>
              <a:rPr lang="en-US" sz="2800" b="1">
                <a:cs typeface="Times New Roman" pitchFamily="18" charset="0"/>
              </a:rPr>
              <a:t>   1     7     7   </a:t>
            </a:r>
            <a:r>
              <a:rPr lang="en-US" sz="2800" b="1" baseline="-15000">
                <a:cs typeface="Times New Roman" pitchFamily="18" charset="0"/>
              </a:rPr>
              <a:t>8</a:t>
            </a:r>
          </a:p>
          <a:p>
            <a:pPr>
              <a:buFont typeface="Wingdings" pitchFamily="2" charset="2"/>
              <a:buNone/>
            </a:pPr>
            <a:endParaRPr lang="en-US" sz="2800" b="1" baseline="-1500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 b="1" baseline="-1500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 b="1" baseline="-1500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 b="1" baseline="-15000"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800" b="1" baseline="-15000">
              <a:cs typeface="Times New Roman" pitchFamily="18" charset="0"/>
            </a:endParaRPr>
          </a:p>
          <a:p>
            <a:r>
              <a:rPr lang="en-US" sz="2800" b="1">
                <a:cs typeface="Times New Roman" pitchFamily="18" charset="0"/>
              </a:rPr>
              <a:t>Why do these conversions work? </a:t>
            </a:r>
            <a:endParaRPr lang="en-US" sz="280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CF47AE0D-86A6-430A-917D-D13DB3B71F27}" type="slidenum">
              <a:rPr lang="en-US"/>
              <a:pPr/>
              <a:t>22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Final Conversion Note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Times New Roman" pitchFamily="18" charset="0"/>
              </a:rPr>
              <a:t>You can use arithmetic in other bases if you are careful:</a:t>
            </a:r>
            <a:endParaRPr lang="en-US">
              <a:cs typeface="Times New Roman" pitchFamily="18" charset="0"/>
            </a:endParaRPr>
          </a:p>
          <a:p>
            <a:r>
              <a:rPr lang="en-US" b="1">
                <a:cs typeface="Times New Roman" pitchFamily="18" charset="0"/>
              </a:rPr>
              <a:t>Example:   Convert 101110</a:t>
            </a:r>
            <a:r>
              <a:rPr lang="en-US" b="1" baseline="-25000">
                <a:cs typeface="Times New Roman" pitchFamily="18" charset="0"/>
              </a:rPr>
              <a:t>2</a:t>
            </a:r>
            <a:r>
              <a:rPr lang="en-US" b="1">
                <a:cs typeface="Times New Roman" pitchFamily="18" charset="0"/>
              </a:rPr>
              <a:t> to Base 10 using binary arithmetic:</a:t>
            </a:r>
            <a:endParaRPr lang="en-US"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en-US" b="1">
                <a:cs typeface="Times New Roman" pitchFamily="18" charset="0"/>
              </a:rPr>
              <a:t>Step 1   101110 </a:t>
            </a:r>
            <a:r>
              <a:rPr lang="en-US" b="1">
                <a:cs typeface="Times New Roman" pitchFamily="18" charset="0"/>
                <a:sym typeface="Symbol" pitchFamily="18" charset="2"/>
              </a:rPr>
              <a:t>/ </a:t>
            </a:r>
            <a:r>
              <a:rPr lang="en-US" b="1">
                <a:cs typeface="Times New Roman" pitchFamily="18" charset="0"/>
              </a:rPr>
              <a:t>1010  </a:t>
            </a:r>
            <a:r>
              <a:rPr lang="en-US" b="1">
                <a:cs typeface="Times New Roman" pitchFamily="18" charset="0"/>
                <a:sym typeface="Symbol" pitchFamily="18" charset="2"/>
              </a:rPr>
              <a:t>= </a:t>
            </a:r>
            <a:r>
              <a:rPr lang="en-US" b="1">
                <a:cs typeface="Times New Roman" pitchFamily="18" charset="0"/>
              </a:rPr>
              <a:t>100  r  0110</a:t>
            </a:r>
          </a:p>
          <a:p>
            <a:pPr lvl="1">
              <a:buFontTx/>
              <a:buNone/>
            </a:pPr>
            <a:r>
              <a:rPr lang="en-US" b="1">
                <a:cs typeface="Times New Roman" pitchFamily="18" charset="0"/>
              </a:rPr>
              <a:t>Step 2         100 </a:t>
            </a:r>
            <a:r>
              <a:rPr lang="en-US" b="1">
                <a:cs typeface="Times New Roman" pitchFamily="18" charset="0"/>
                <a:sym typeface="Symbol" pitchFamily="18" charset="2"/>
              </a:rPr>
              <a:t>/</a:t>
            </a:r>
            <a:r>
              <a:rPr lang="en-US" b="1">
                <a:cs typeface="Times New Roman" pitchFamily="18" charset="0"/>
              </a:rPr>
              <a:t> 1010  =     0  r  0100</a:t>
            </a:r>
            <a:endParaRPr lang="en-US"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en-US" b="1">
                <a:cs typeface="Times New Roman" pitchFamily="18" charset="0"/>
              </a:rPr>
              <a:t>Converted Digits are 0100</a:t>
            </a:r>
            <a:r>
              <a:rPr lang="en-US" b="1" baseline="-25000">
                <a:cs typeface="Times New Roman" pitchFamily="18" charset="0"/>
              </a:rPr>
              <a:t>2</a:t>
            </a:r>
            <a:r>
              <a:rPr lang="en-US" b="1">
                <a:cs typeface="Times New Roman" pitchFamily="18" charset="0"/>
              </a:rPr>
              <a:t> | 0110</a:t>
            </a:r>
            <a:r>
              <a:rPr lang="en-US" b="1" baseline="-25000">
                <a:cs typeface="Times New Roman" pitchFamily="18" charset="0"/>
              </a:rPr>
              <a:t>2</a:t>
            </a:r>
          </a:p>
          <a:p>
            <a:pPr lvl="1">
              <a:buFontTx/>
              <a:buNone/>
            </a:pPr>
            <a:r>
              <a:rPr lang="en-US" b="1">
                <a:cs typeface="Times New Roman" pitchFamily="18" charset="0"/>
              </a:rPr>
              <a:t>                                or      4      6  </a:t>
            </a:r>
            <a:r>
              <a:rPr lang="en-US" b="1" baseline="-25000">
                <a:cs typeface="Times New Roman" pitchFamily="18" charset="0"/>
              </a:rPr>
              <a:t>10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2FFA56FC-E370-44BC-A591-1C7AC2E9DA09}" type="slidenum">
              <a:rPr lang="en-US"/>
              <a:pPr/>
              <a:t>23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Numbers and Binary Coding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Flexibility of representation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Within constraints below, can assign any binary combination (called a code word) to any data as long as data is uniquely encoded.</a:t>
            </a:r>
          </a:p>
          <a:p>
            <a:pPr>
              <a:lnSpc>
                <a:spcPct val="90000"/>
              </a:lnSpc>
            </a:pPr>
            <a:r>
              <a:rPr lang="en-US" sz="2800" b="1"/>
              <a:t>Information Types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Numeric</a:t>
            </a:r>
          </a:p>
          <a:p>
            <a:pPr lvl="2">
              <a:lnSpc>
                <a:spcPct val="90000"/>
              </a:lnSpc>
            </a:pPr>
            <a:r>
              <a:rPr lang="en-US" sz="2000" b="1"/>
              <a:t>Must represent range of data needed</a:t>
            </a:r>
          </a:p>
          <a:p>
            <a:pPr lvl="2">
              <a:lnSpc>
                <a:spcPct val="90000"/>
              </a:lnSpc>
            </a:pPr>
            <a:r>
              <a:rPr lang="en-US" sz="2000" b="1">
                <a:cs typeface="Times New Roman" pitchFamily="18" charset="0"/>
              </a:rPr>
              <a:t>Very desirable to represent data such that simple, straightforward computation for common arithmetic operations permitted</a:t>
            </a:r>
          </a:p>
          <a:p>
            <a:pPr lvl="2">
              <a:lnSpc>
                <a:spcPct val="90000"/>
              </a:lnSpc>
            </a:pPr>
            <a:r>
              <a:rPr lang="en-US" sz="2000" b="1">
                <a:cs typeface="Times New Roman" pitchFamily="18" charset="0"/>
              </a:rPr>
              <a:t>Tight relation to binary numbers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Non-numeric</a:t>
            </a:r>
          </a:p>
          <a:p>
            <a:pPr lvl="2">
              <a:lnSpc>
                <a:spcPct val="90000"/>
              </a:lnSpc>
            </a:pPr>
            <a:r>
              <a:rPr lang="en-US" sz="2000" b="1"/>
              <a:t>Greater flexibility since arithmetic operations not applied.</a:t>
            </a:r>
          </a:p>
          <a:p>
            <a:pPr lvl="2">
              <a:lnSpc>
                <a:spcPct val="90000"/>
              </a:lnSpc>
            </a:pPr>
            <a:r>
              <a:rPr lang="en-US" sz="2000" b="1"/>
              <a:t>Not tied to binary numbers</a:t>
            </a:r>
          </a:p>
          <a:p>
            <a:pPr lvl="2">
              <a:lnSpc>
                <a:spcPct val="90000"/>
              </a:lnSpc>
            </a:pPr>
            <a:endParaRPr lang="en-US" sz="2000" b="1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06ABC085-8732-49BF-A026-D3778ACFE375}" type="slidenum">
              <a:rPr lang="en-US"/>
              <a:pPr/>
              <a:t>24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Binary Arithmetic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b="1"/>
              <a:t>Single Bit Addition with Carry</a:t>
            </a:r>
          </a:p>
          <a:p>
            <a:r>
              <a:rPr lang="en-US" sz="3600" b="1"/>
              <a:t>Multiple Bit Addition</a:t>
            </a:r>
          </a:p>
          <a:p>
            <a:r>
              <a:rPr lang="en-US" sz="3600" b="1"/>
              <a:t>Single Bit Subtraction with Borrow</a:t>
            </a:r>
          </a:p>
          <a:p>
            <a:r>
              <a:rPr lang="en-US" sz="3600" b="1"/>
              <a:t>Multiple Bit Subtraction</a:t>
            </a:r>
          </a:p>
          <a:p>
            <a:r>
              <a:rPr lang="en-US" sz="3600" b="1"/>
              <a:t>Multiplication</a:t>
            </a:r>
          </a:p>
          <a:p>
            <a:r>
              <a:rPr lang="en-US" sz="3600" b="1"/>
              <a:t>BCD Addition</a:t>
            </a:r>
          </a:p>
          <a:p>
            <a:endParaRPr lang="en-US" sz="3600" b="1"/>
          </a:p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53114E77-524C-496B-BFBC-81E37BA11C16}" type="slidenum">
              <a:rPr lang="en-US"/>
              <a:pPr/>
              <a:t>25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/>
              <a:t>Single Bit Binary Addition with Carry</a:t>
            </a:r>
          </a:p>
        </p:txBody>
      </p:sp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914400" y="1371600"/>
          <a:ext cx="7573963" cy="507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8" name="Document" r:id="rId4" imgW="7586640" imgH="5090040" progId="Word.Document.8">
                  <p:embed/>
                </p:oleObj>
              </mc:Choice>
              <mc:Fallback>
                <p:oleObj name="Document" r:id="rId4" imgW="7586640" imgH="50900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573963" cy="507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3352800" y="4267200"/>
          <a:ext cx="4906963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9" name="Document" r:id="rId7" imgW="5020920" imgH="1930320" progId="Word.Document.8">
                  <p:embed/>
                </p:oleObj>
              </mc:Choice>
              <mc:Fallback>
                <p:oleObj name="Document" r:id="rId7" imgW="5020920" imgH="193032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67200"/>
                        <a:ext cx="4906963" cy="188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7" name="Object 5"/>
          <p:cNvGraphicFramePr>
            <a:graphicFrameLocks noChangeAspect="1"/>
          </p:cNvGraphicFramePr>
          <p:nvPr/>
        </p:nvGraphicFramePr>
        <p:xfrm>
          <a:off x="3352800" y="2362200"/>
          <a:ext cx="4860925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60" name="Document" r:id="rId10" imgW="4965840" imgH="1930320" progId="Word.Document.8">
                  <p:embed/>
                </p:oleObj>
              </mc:Choice>
              <mc:Fallback>
                <p:oleObj name="Document" r:id="rId10" imgW="4965840" imgH="1930320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362200"/>
                        <a:ext cx="4860925" cy="188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F138838B-D2DA-4A02-80D9-E93B7FE2C262}" type="slidenum">
              <a:rPr lang="en-US"/>
              <a:pPr/>
              <a:t>26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>
                <a:cs typeface="Times New Roman" pitchFamily="18" charset="0"/>
              </a:rPr>
              <a:t>Extending this to two multiple bit examples: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4000" b="1">
                <a:cs typeface="Times New Roman" pitchFamily="18" charset="0"/>
              </a:rPr>
              <a:t>Carries		 	 </a:t>
            </a:r>
            <a:r>
              <a:rPr lang="en-US" sz="4000" b="1" u="sng">
                <a:cs typeface="Times New Roman" pitchFamily="18" charset="0"/>
              </a:rPr>
              <a:t>0</a:t>
            </a:r>
            <a:r>
              <a:rPr lang="en-US" sz="4000" b="1">
                <a:cs typeface="Times New Roman" pitchFamily="18" charset="0"/>
              </a:rPr>
              <a:t>            </a:t>
            </a:r>
            <a:r>
              <a:rPr lang="en-US" sz="4000" b="1" u="sng">
                <a:cs typeface="Times New Roman" pitchFamily="18" charset="0"/>
              </a:rPr>
              <a:t>0</a:t>
            </a:r>
            <a:endParaRPr lang="en-US" sz="4000" b="1"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4000" b="1">
                <a:cs typeface="Times New Roman" pitchFamily="18" charset="0"/>
              </a:rPr>
              <a:t>Augend	       01100     10110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4000" b="1">
                <a:cs typeface="Times New Roman" pitchFamily="18" charset="0"/>
              </a:rPr>
              <a:t>Addend     </a:t>
            </a:r>
            <a:r>
              <a:rPr lang="en-US" b="1">
                <a:cs typeface="Times New Roman" pitchFamily="18" charset="0"/>
              </a:rPr>
              <a:t> </a:t>
            </a:r>
            <a:r>
              <a:rPr lang="en-US" sz="4000" b="1" u="sng">
                <a:cs typeface="Times New Roman" pitchFamily="18" charset="0"/>
              </a:rPr>
              <a:t>+10001</a:t>
            </a:r>
            <a:r>
              <a:rPr lang="en-US" sz="4000" b="1">
                <a:cs typeface="Times New Roman" pitchFamily="18" charset="0"/>
              </a:rPr>
              <a:t>  </a:t>
            </a:r>
            <a:r>
              <a:rPr lang="en-US" b="1">
                <a:cs typeface="Times New Roman" pitchFamily="18" charset="0"/>
              </a:rPr>
              <a:t> </a:t>
            </a:r>
            <a:r>
              <a:rPr lang="en-US" sz="4000" b="1" u="sng">
                <a:cs typeface="Times New Roman" pitchFamily="18" charset="0"/>
              </a:rPr>
              <a:t>+10111</a:t>
            </a:r>
            <a:endParaRPr lang="en-US" sz="4000" b="1"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4000" b="1">
                <a:cs typeface="Times New Roman" pitchFamily="18" charset="0"/>
              </a:rPr>
              <a:t>Sum</a:t>
            </a:r>
          </a:p>
          <a:p>
            <a:pPr>
              <a:lnSpc>
                <a:spcPct val="90000"/>
              </a:lnSpc>
            </a:pPr>
            <a:r>
              <a:rPr lang="en-US" b="1"/>
              <a:t>Note:  The </a:t>
            </a:r>
            <a:r>
              <a:rPr lang="en-US" b="1" u="sng"/>
              <a:t>0</a:t>
            </a:r>
            <a:r>
              <a:rPr lang="en-US" b="1"/>
              <a:t> is the default Carry-In to the least significant bit.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6934200" cy="838200"/>
          </a:xfrm>
        </p:spPr>
        <p:txBody>
          <a:bodyPr/>
          <a:lstStyle/>
          <a:p>
            <a:r>
              <a:rPr lang="en-US"/>
              <a:t>Multiple Bit Binary Addition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474AA57E-CAC4-451F-9686-1189448F3C3B}" type="slidenum">
              <a:rPr lang="en-US"/>
              <a:pPr/>
              <a:t>27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74750"/>
            <a:ext cx="8413750" cy="4724400"/>
          </a:xfrm>
        </p:spPr>
        <p:txBody>
          <a:bodyPr/>
          <a:lstStyle/>
          <a:p>
            <a:r>
              <a:rPr lang="en-US" sz="2800" b="1">
                <a:cs typeface="Times New Roman" pitchFamily="18" charset="0"/>
              </a:rPr>
              <a:t>Given two binary digits (X,Y), a borrow in (Z) we get the following difference (S) and borrow (B):</a:t>
            </a:r>
          </a:p>
          <a:p>
            <a:r>
              <a:rPr lang="en-US" sz="2800" b="1">
                <a:cs typeface="Times New Roman" pitchFamily="18" charset="0"/>
              </a:rPr>
              <a:t>Borrow in (Z) of 0: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800" b="1"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800" b="1"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800" b="1">
              <a:cs typeface="Times New Roman" pitchFamily="18" charset="0"/>
            </a:endParaRPr>
          </a:p>
          <a:p>
            <a:r>
              <a:rPr lang="en-US" sz="2800" b="1">
                <a:cs typeface="Times New Roman" pitchFamily="18" charset="0"/>
              </a:rPr>
              <a:t>Borrow in (Z) of 1:  </a:t>
            </a:r>
          </a:p>
        </p:txBody>
      </p:sp>
      <p:sp>
        <p:nvSpPr>
          <p:cNvPr id="153603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487363" y="228600"/>
            <a:ext cx="8397875" cy="8382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/>
              <a:t>Single Bit Binary Subtraction with Borrow</a:t>
            </a:r>
          </a:p>
        </p:txBody>
      </p:sp>
      <p:grpSp>
        <p:nvGrpSpPr>
          <p:cNvPr id="153604" name="Group 4"/>
          <p:cNvGrpSpPr>
            <a:grpSpLocks/>
          </p:cNvGrpSpPr>
          <p:nvPr/>
        </p:nvGrpSpPr>
        <p:grpSpPr bwMode="auto">
          <a:xfrm>
            <a:off x="3297238" y="4221163"/>
            <a:ext cx="5480050" cy="2130425"/>
            <a:chOff x="43" y="0"/>
            <a:chExt cx="2688" cy="2072"/>
          </a:xfrm>
        </p:grpSpPr>
        <p:sp>
          <p:nvSpPr>
            <p:cNvPr id="153605" name="Rectangle 5"/>
            <p:cNvSpPr>
              <a:spLocks noChangeArrowheads="1"/>
            </p:cNvSpPr>
            <p:nvPr/>
          </p:nvSpPr>
          <p:spPr bwMode="auto">
            <a:xfrm>
              <a:off x="43" y="0"/>
              <a:ext cx="4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Z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06" name="Rectangle 6"/>
            <p:cNvSpPr>
              <a:spLocks noChangeArrowheads="1"/>
            </p:cNvSpPr>
            <p:nvPr/>
          </p:nvSpPr>
          <p:spPr bwMode="auto">
            <a:xfrm>
              <a:off x="523" y="0"/>
              <a:ext cx="16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07" name="Rectangle 7"/>
            <p:cNvSpPr>
              <a:spLocks noChangeArrowheads="1"/>
            </p:cNvSpPr>
            <p:nvPr/>
          </p:nvSpPr>
          <p:spPr bwMode="auto">
            <a:xfrm>
              <a:off x="691" y="0"/>
              <a:ext cx="37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1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08" name="Rectangle 8"/>
            <p:cNvSpPr>
              <a:spLocks noChangeArrowheads="1"/>
            </p:cNvSpPr>
            <p:nvPr/>
          </p:nvSpPr>
          <p:spPr bwMode="auto">
            <a:xfrm>
              <a:off x="1063" y="0"/>
              <a:ext cx="1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09" name="Rectangle 9"/>
            <p:cNvSpPr>
              <a:spLocks noChangeArrowheads="1"/>
            </p:cNvSpPr>
            <p:nvPr/>
          </p:nvSpPr>
          <p:spPr bwMode="auto">
            <a:xfrm>
              <a:off x="1255" y="0"/>
              <a:ext cx="38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1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153610" name="Rectangle 10"/>
            <p:cNvSpPr>
              <a:spLocks noChangeArrowheads="1"/>
            </p:cNvSpPr>
            <p:nvPr/>
          </p:nvSpPr>
          <p:spPr bwMode="auto">
            <a:xfrm>
              <a:off x="1639" y="0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11" name="Rectangle 11"/>
            <p:cNvSpPr>
              <a:spLocks noChangeArrowheads="1"/>
            </p:cNvSpPr>
            <p:nvPr/>
          </p:nvSpPr>
          <p:spPr bwMode="auto">
            <a:xfrm>
              <a:off x="1819" y="0"/>
              <a:ext cx="37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1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53612" name="Rectangle 12"/>
            <p:cNvSpPr>
              <a:spLocks noChangeArrowheads="1"/>
            </p:cNvSpPr>
            <p:nvPr/>
          </p:nvSpPr>
          <p:spPr bwMode="auto">
            <a:xfrm>
              <a:off x="2191" y="0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13" name="Rectangle 13"/>
            <p:cNvSpPr>
              <a:spLocks noChangeArrowheads="1"/>
            </p:cNvSpPr>
            <p:nvPr/>
          </p:nvSpPr>
          <p:spPr bwMode="auto">
            <a:xfrm>
              <a:off x="2371" y="0"/>
              <a:ext cx="3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1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53614" name="Rectangle 14"/>
            <p:cNvSpPr>
              <a:spLocks noChangeArrowheads="1"/>
            </p:cNvSpPr>
            <p:nvPr/>
          </p:nvSpPr>
          <p:spPr bwMode="auto">
            <a:xfrm>
              <a:off x="43" y="518"/>
              <a:ext cx="4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X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15" name="Rectangle 15"/>
            <p:cNvSpPr>
              <a:spLocks noChangeArrowheads="1"/>
            </p:cNvSpPr>
            <p:nvPr/>
          </p:nvSpPr>
          <p:spPr bwMode="auto">
            <a:xfrm>
              <a:off x="523" y="518"/>
              <a:ext cx="16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16" name="Rectangle 16"/>
            <p:cNvSpPr>
              <a:spLocks noChangeArrowheads="1"/>
            </p:cNvSpPr>
            <p:nvPr/>
          </p:nvSpPr>
          <p:spPr bwMode="auto">
            <a:xfrm>
              <a:off x="691" y="518"/>
              <a:ext cx="37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617" name="Rectangle 17"/>
            <p:cNvSpPr>
              <a:spLocks noChangeArrowheads="1"/>
            </p:cNvSpPr>
            <p:nvPr/>
          </p:nvSpPr>
          <p:spPr bwMode="auto">
            <a:xfrm>
              <a:off x="1063" y="518"/>
              <a:ext cx="1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18" name="Rectangle 18"/>
            <p:cNvSpPr>
              <a:spLocks noChangeArrowheads="1"/>
            </p:cNvSpPr>
            <p:nvPr/>
          </p:nvSpPr>
          <p:spPr bwMode="auto">
            <a:xfrm>
              <a:off x="1255" y="518"/>
              <a:ext cx="38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619" name="Rectangle 19"/>
            <p:cNvSpPr>
              <a:spLocks noChangeArrowheads="1"/>
            </p:cNvSpPr>
            <p:nvPr/>
          </p:nvSpPr>
          <p:spPr bwMode="auto">
            <a:xfrm>
              <a:off x="1639" y="518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20" name="Rectangle 20"/>
            <p:cNvSpPr>
              <a:spLocks noChangeArrowheads="1"/>
            </p:cNvSpPr>
            <p:nvPr/>
          </p:nvSpPr>
          <p:spPr bwMode="auto">
            <a:xfrm>
              <a:off x="1819" y="518"/>
              <a:ext cx="37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1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621" name="Rectangle 21"/>
            <p:cNvSpPr>
              <a:spLocks noChangeArrowheads="1"/>
            </p:cNvSpPr>
            <p:nvPr/>
          </p:nvSpPr>
          <p:spPr bwMode="auto">
            <a:xfrm>
              <a:off x="2191" y="518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22" name="Rectangle 22"/>
            <p:cNvSpPr>
              <a:spLocks noChangeArrowheads="1"/>
            </p:cNvSpPr>
            <p:nvPr/>
          </p:nvSpPr>
          <p:spPr bwMode="auto">
            <a:xfrm>
              <a:off x="2371" y="518"/>
              <a:ext cx="3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1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grpSp>
          <p:nvGrpSpPr>
            <p:cNvPr id="153623" name="Group 23"/>
            <p:cNvGrpSpPr>
              <a:grpSpLocks/>
            </p:cNvGrpSpPr>
            <p:nvPr/>
          </p:nvGrpSpPr>
          <p:grpSpPr bwMode="auto">
            <a:xfrm>
              <a:off x="43" y="1036"/>
              <a:ext cx="480" cy="802"/>
              <a:chOff x="0" y="8252"/>
              <a:chExt cx="480" cy="802"/>
            </a:xfrm>
          </p:grpSpPr>
          <p:sp>
            <p:nvSpPr>
              <p:cNvPr id="153624" name="Rectangle 24"/>
              <p:cNvSpPr>
                <a:spLocks noChangeArrowheads="1"/>
              </p:cNvSpPr>
              <p:nvPr/>
            </p:nvSpPr>
            <p:spPr bwMode="auto">
              <a:xfrm>
                <a:off x="0" y="8252"/>
                <a:ext cx="48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3625" name="Rectangle 25"/>
              <p:cNvSpPr>
                <a:spLocks noChangeArrowheads="1"/>
              </p:cNvSpPr>
              <p:nvPr/>
            </p:nvSpPr>
            <p:spPr bwMode="auto">
              <a:xfrm>
                <a:off x="0" y="8252"/>
                <a:ext cx="480" cy="8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u="sng">
                    <a:solidFill>
                      <a:schemeClr val="tx1"/>
                    </a:solidFill>
                    <a:cs typeface="Times New Roman" pitchFamily="18" charset="0"/>
                  </a:rPr>
                  <a:t>- Y</a:t>
                </a:r>
              </a:p>
              <a:p>
                <a:pPr algn="r">
                  <a:spcBef>
                    <a:spcPct val="0"/>
                  </a:spcBef>
                  <a:buFontTx/>
                  <a:buNone/>
                </a:pPr>
                <a:endParaRPr lang="en-US" sz="20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3626" name="Rectangle 26"/>
            <p:cNvSpPr>
              <a:spLocks noChangeArrowheads="1"/>
            </p:cNvSpPr>
            <p:nvPr/>
          </p:nvSpPr>
          <p:spPr bwMode="auto">
            <a:xfrm>
              <a:off x="523" y="1036"/>
              <a:ext cx="16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grpSp>
          <p:nvGrpSpPr>
            <p:cNvPr id="153627" name="Group 27"/>
            <p:cNvGrpSpPr>
              <a:grpSpLocks/>
            </p:cNvGrpSpPr>
            <p:nvPr/>
          </p:nvGrpSpPr>
          <p:grpSpPr bwMode="auto">
            <a:xfrm>
              <a:off x="691" y="1036"/>
              <a:ext cx="373" cy="921"/>
              <a:chOff x="0" y="9154"/>
              <a:chExt cx="373" cy="921"/>
            </a:xfrm>
          </p:grpSpPr>
          <p:sp>
            <p:nvSpPr>
              <p:cNvPr id="153628" name="Rectangle 28"/>
              <p:cNvSpPr>
                <a:spLocks noChangeArrowheads="1"/>
              </p:cNvSpPr>
              <p:nvPr/>
            </p:nvSpPr>
            <p:spPr bwMode="auto">
              <a:xfrm>
                <a:off x="0" y="9154"/>
                <a:ext cx="372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3629" name="Rectangle 29"/>
              <p:cNvSpPr>
                <a:spLocks noChangeArrowheads="1"/>
              </p:cNvSpPr>
              <p:nvPr/>
            </p:nvSpPr>
            <p:spPr bwMode="auto">
              <a:xfrm>
                <a:off x="0" y="9154"/>
                <a:ext cx="373" cy="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u="sng">
                    <a:solidFill>
                      <a:schemeClr val="tx1"/>
                    </a:solidFill>
                    <a:cs typeface="Times New Roman" pitchFamily="18" charset="0"/>
                  </a:rPr>
                  <a:t>-0</a:t>
                </a:r>
              </a:p>
              <a:p>
                <a:pPr algn="r">
                  <a:spcBef>
                    <a:spcPct val="0"/>
                  </a:spcBef>
                  <a:buFontTx/>
                  <a:buNone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3630" name="Rectangle 30"/>
            <p:cNvSpPr>
              <a:spLocks noChangeArrowheads="1"/>
            </p:cNvSpPr>
            <p:nvPr/>
          </p:nvSpPr>
          <p:spPr bwMode="auto">
            <a:xfrm>
              <a:off x="1063" y="1036"/>
              <a:ext cx="1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grpSp>
          <p:nvGrpSpPr>
            <p:cNvPr id="153631" name="Group 31"/>
            <p:cNvGrpSpPr>
              <a:grpSpLocks/>
            </p:cNvGrpSpPr>
            <p:nvPr/>
          </p:nvGrpSpPr>
          <p:grpSpPr bwMode="auto">
            <a:xfrm>
              <a:off x="1254" y="1036"/>
              <a:ext cx="386" cy="802"/>
              <a:chOff x="-1" y="10056"/>
              <a:chExt cx="386" cy="802"/>
            </a:xfrm>
          </p:grpSpPr>
          <p:sp>
            <p:nvSpPr>
              <p:cNvPr id="153632" name="Rectangle 32"/>
              <p:cNvSpPr>
                <a:spLocks noChangeArrowheads="1"/>
              </p:cNvSpPr>
              <p:nvPr/>
            </p:nvSpPr>
            <p:spPr bwMode="auto">
              <a:xfrm>
                <a:off x="0" y="10056"/>
                <a:ext cx="384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3633" name="Rectangle 33"/>
              <p:cNvSpPr>
                <a:spLocks noChangeArrowheads="1"/>
              </p:cNvSpPr>
              <p:nvPr/>
            </p:nvSpPr>
            <p:spPr bwMode="auto">
              <a:xfrm>
                <a:off x="-1" y="10056"/>
                <a:ext cx="386" cy="8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u="sng">
                    <a:solidFill>
                      <a:schemeClr val="tx1"/>
                    </a:solidFill>
                    <a:cs typeface="Times New Roman" pitchFamily="18" charset="0"/>
                  </a:rPr>
                  <a:t>-1</a:t>
                </a:r>
              </a:p>
              <a:p>
                <a:pPr algn="r">
                  <a:spcBef>
                    <a:spcPct val="0"/>
                  </a:spcBef>
                  <a:buFontTx/>
                  <a:buNone/>
                </a:pPr>
                <a:endParaRPr lang="en-US" sz="20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3634" name="Rectangle 34"/>
            <p:cNvSpPr>
              <a:spLocks noChangeArrowheads="1"/>
            </p:cNvSpPr>
            <p:nvPr/>
          </p:nvSpPr>
          <p:spPr bwMode="auto">
            <a:xfrm>
              <a:off x="1639" y="1036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grpSp>
          <p:nvGrpSpPr>
            <p:cNvPr id="153635" name="Group 35"/>
            <p:cNvGrpSpPr>
              <a:grpSpLocks/>
            </p:cNvGrpSpPr>
            <p:nvPr/>
          </p:nvGrpSpPr>
          <p:grpSpPr bwMode="auto">
            <a:xfrm>
              <a:off x="1819" y="1036"/>
              <a:ext cx="373" cy="802"/>
              <a:chOff x="0" y="10958"/>
              <a:chExt cx="373" cy="802"/>
            </a:xfrm>
          </p:grpSpPr>
          <p:sp>
            <p:nvSpPr>
              <p:cNvPr id="153636" name="Rectangle 36"/>
              <p:cNvSpPr>
                <a:spLocks noChangeArrowheads="1"/>
              </p:cNvSpPr>
              <p:nvPr/>
            </p:nvSpPr>
            <p:spPr bwMode="auto">
              <a:xfrm>
                <a:off x="0" y="10958"/>
                <a:ext cx="372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3637" name="Rectangle 37"/>
              <p:cNvSpPr>
                <a:spLocks noChangeArrowheads="1"/>
              </p:cNvSpPr>
              <p:nvPr/>
            </p:nvSpPr>
            <p:spPr bwMode="auto">
              <a:xfrm>
                <a:off x="1" y="10958"/>
                <a:ext cx="372" cy="8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u="sng">
                    <a:solidFill>
                      <a:schemeClr val="tx1"/>
                    </a:solidFill>
                    <a:cs typeface="Times New Roman" pitchFamily="18" charset="0"/>
                  </a:rPr>
                  <a:t>-0</a:t>
                </a:r>
              </a:p>
              <a:p>
                <a:pPr algn="r">
                  <a:spcBef>
                    <a:spcPct val="0"/>
                  </a:spcBef>
                  <a:buFontTx/>
                  <a:buNone/>
                </a:pPr>
                <a:endParaRPr lang="en-US" sz="20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3638" name="Rectangle 38"/>
            <p:cNvSpPr>
              <a:spLocks noChangeArrowheads="1"/>
            </p:cNvSpPr>
            <p:nvPr/>
          </p:nvSpPr>
          <p:spPr bwMode="auto">
            <a:xfrm>
              <a:off x="2191" y="1036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grpSp>
          <p:nvGrpSpPr>
            <p:cNvPr id="153639" name="Group 39"/>
            <p:cNvGrpSpPr>
              <a:grpSpLocks/>
            </p:cNvGrpSpPr>
            <p:nvPr/>
          </p:nvGrpSpPr>
          <p:grpSpPr bwMode="auto">
            <a:xfrm>
              <a:off x="2371" y="1036"/>
              <a:ext cx="360" cy="921"/>
              <a:chOff x="0" y="11860"/>
              <a:chExt cx="360" cy="921"/>
            </a:xfrm>
          </p:grpSpPr>
          <p:sp>
            <p:nvSpPr>
              <p:cNvPr id="153640" name="Rectangle 40"/>
              <p:cNvSpPr>
                <a:spLocks noChangeArrowheads="1"/>
              </p:cNvSpPr>
              <p:nvPr/>
            </p:nvSpPr>
            <p:spPr bwMode="auto">
              <a:xfrm>
                <a:off x="0" y="11860"/>
                <a:ext cx="36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3641" name="Rectangle 41"/>
              <p:cNvSpPr>
                <a:spLocks noChangeArrowheads="1"/>
              </p:cNvSpPr>
              <p:nvPr/>
            </p:nvSpPr>
            <p:spPr bwMode="auto">
              <a:xfrm>
                <a:off x="0" y="11860"/>
                <a:ext cx="360" cy="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u="sng">
                    <a:solidFill>
                      <a:schemeClr val="tx1"/>
                    </a:solidFill>
                    <a:cs typeface="Times New Roman" pitchFamily="18" charset="0"/>
                  </a:rPr>
                  <a:t>-1</a:t>
                </a:r>
              </a:p>
              <a:p>
                <a:pPr algn="r">
                  <a:spcBef>
                    <a:spcPct val="0"/>
                  </a:spcBef>
                  <a:buFontTx/>
                  <a:buNone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3642" name="Rectangle 42"/>
            <p:cNvSpPr>
              <a:spLocks noChangeArrowheads="1"/>
            </p:cNvSpPr>
            <p:nvPr/>
          </p:nvSpPr>
          <p:spPr bwMode="auto">
            <a:xfrm>
              <a:off x="43" y="1554"/>
              <a:ext cx="4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BS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43" name="Rectangle 43"/>
            <p:cNvSpPr>
              <a:spLocks noChangeArrowheads="1"/>
            </p:cNvSpPr>
            <p:nvPr/>
          </p:nvSpPr>
          <p:spPr bwMode="auto">
            <a:xfrm>
              <a:off x="523" y="1554"/>
              <a:ext cx="16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44" name="Rectangle 44"/>
            <p:cNvSpPr>
              <a:spLocks noChangeArrowheads="1"/>
            </p:cNvSpPr>
            <p:nvPr/>
          </p:nvSpPr>
          <p:spPr bwMode="auto">
            <a:xfrm>
              <a:off x="691" y="1554"/>
              <a:ext cx="37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11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53645" name="Rectangle 45"/>
            <p:cNvSpPr>
              <a:spLocks noChangeArrowheads="1"/>
            </p:cNvSpPr>
            <p:nvPr/>
          </p:nvSpPr>
          <p:spPr bwMode="auto">
            <a:xfrm>
              <a:off x="1063" y="1554"/>
              <a:ext cx="1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46" name="Rectangle 46"/>
            <p:cNvSpPr>
              <a:spLocks noChangeArrowheads="1"/>
            </p:cNvSpPr>
            <p:nvPr/>
          </p:nvSpPr>
          <p:spPr bwMode="auto">
            <a:xfrm>
              <a:off x="1255" y="1554"/>
              <a:ext cx="38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1 0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647" name="Rectangle 47"/>
            <p:cNvSpPr>
              <a:spLocks noChangeArrowheads="1"/>
            </p:cNvSpPr>
            <p:nvPr/>
          </p:nvSpPr>
          <p:spPr bwMode="auto">
            <a:xfrm>
              <a:off x="1639" y="1554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48" name="Rectangle 48"/>
            <p:cNvSpPr>
              <a:spLocks noChangeArrowheads="1"/>
            </p:cNvSpPr>
            <p:nvPr/>
          </p:nvSpPr>
          <p:spPr bwMode="auto">
            <a:xfrm>
              <a:off x="1819" y="1554"/>
              <a:ext cx="37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0 0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649" name="Rectangle 49"/>
            <p:cNvSpPr>
              <a:spLocks noChangeArrowheads="1"/>
            </p:cNvSpPr>
            <p:nvPr/>
          </p:nvSpPr>
          <p:spPr bwMode="auto">
            <a:xfrm>
              <a:off x="2191" y="1554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50" name="Rectangle 50"/>
            <p:cNvSpPr>
              <a:spLocks noChangeArrowheads="1"/>
            </p:cNvSpPr>
            <p:nvPr/>
          </p:nvSpPr>
          <p:spPr bwMode="auto">
            <a:xfrm>
              <a:off x="2371" y="1554"/>
              <a:ext cx="3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1 1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3651" name="Group 51"/>
          <p:cNvGrpSpPr>
            <a:grpSpLocks/>
          </p:cNvGrpSpPr>
          <p:nvPr/>
        </p:nvGrpSpPr>
        <p:grpSpPr bwMode="auto">
          <a:xfrm>
            <a:off x="3268663" y="2119313"/>
            <a:ext cx="5480050" cy="2130425"/>
            <a:chOff x="43" y="0"/>
            <a:chExt cx="2688" cy="2072"/>
          </a:xfrm>
        </p:grpSpPr>
        <p:sp>
          <p:nvSpPr>
            <p:cNvPr id="153652" name="Rectangle 52"/>
            <p:cNvSpPr>
              <a:spLocks noChangeArrowheads="1"/>
            </p:cNvSpPr>
            <p:nvPr/>
          </p:nvSpPr>
          <p:spPr bwMode="auto">
            <a:xfrm>
              <a:off x="43" y="0"/>
              <a:ext cx="4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Z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53" name="Rectangle 53"/>
            <p:cNvSpPr>
              <a:spLocks noChangeArrowheads="1"/>
            </p:cNvSpPr>
            <p:nvPr/>
          </p:nvSpPr>
          <p:spPr bwMode="auto">
            <a:xfrm>
              <a:off x="523" y="0"/>
              <a:ext cx="16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54" name="Rectangle 54"/>
            <p:cNvSpPr>
              <a:spLocks noChangeArrowheads="1"/>
            </p:cNvSpPr>
            <p:nvPr/>
          </p:nvSpPr>
          <p:spPr bwMode="auto">
            <a:xfrm>
              <a:off x="691" y="0"/>
              <a:ext cx="37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55" name="Rectangle 55"/>
            <p:cNvSpPr>
              <a:spLocks noChangeArrowheads="1"/>
            </p:cNvSpPr>
            <p:nvPr/>
          </p:nvSpPr>
          <p:spPr bwMode="auto">
            <a:xfrm>
              <a:off x="1063" y="0"/>
              <a:ext cx="1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56" name="Rectangle 56"/>
            <p:cNvSpPr>
              <a:spLocks noChangeArrowheads="1"/>
            </p:cNvSpPr>
            <p:nvPr/>
          </p:nvSpPr>
          <p:spPr bwMode="auto">
            <a:xfrm>
              <a:off x="1255" y="0"/>
              <a:ext cx="38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b="0">
                <a:solidFill>
                  <a:schemeClr val="tx1"/>
                </a:solidFill>
              </a:endParaRPr>
            </a:p>
          </p:txBody>
        </p:sp>
        <p:sp>
          <p:nvSpPr>
            <p:cNvPr id="153657" name="Rectangle 57"/>
            <p:cNvSpPr>
              <a:spLocks noChangeArrowheads="1"/>
            </p:cNvSpPr>
            <p:nvPr/>
          </p:nvSpPr>
          <p:spPr bwMode="auto">
            <a:xfrm>
              <a:off x="1639" y="0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58" name="Rectangle 58"/>
            <p:cNvSpPr>
              <a:spLocks noChangeArrowheads="1"/>
            </p:cNvSpPr>
            <p:nvPr/>
          </p:nvSpPr>
          <p:spPr bwMode="auto">
            <a:xfrm>
              <a:off x="1819" y="0"/>
              <a:ext cx="37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53659" name="Rectangle 59"/>
            <p:cNvSpPr>
              <a:spLocks noChangeArrowheads="1"/>
            </p:cNvSpPr>
            <p:nvPr/>
          </p:nvSpPr>
          <p:spPr bwMode="auto">
            <a:xfrm>
              <a:off x="2191" y="0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60" name="Rectangle 60"/>
            <p:cNvSpPr>
              <a:spLocks noChangeArrowheads="1"/>
            </p:cNvSpPr>
            <p:nvPr/>
          </p:nvSpPr>
          <p:spPr bwMode="auto">
            <a:xfrm>
              <a:off x="2371" y="0"/>
              <a:ext cx="3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53661" name="Rectangle 61"/>
            <p:cNvSpPr>
              <a:spLocks noChangeArrowheads="1"/>
            </p:cNvSpPr>
            <p:nvPr/>
          </p:nvSpPr>
          <p:spPr bwMode="auto">
            <a:xfrm>
              <a:off x="43" y="518"/>
              <a:ext cx="4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X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62" name="Rectangle 62"/>
            <p:cNvSpPr>
              <a:spLocks noChangeArrowheads="1"/>
            </p:cNvSpPr>
            <p:nvPr/>
          </p:nvSpPr>
          <p:spPr bwMode="auto">
            <a:xfrm>
              <a:off x="523" y="518"/>
              <a:ext cx="16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63" name="Rectangle 63"/>
            <p:cNvSpPr>
              <a:spLocks noChangeArrowheads="1"/>
            </p:cNvSpPr>
            <p:nvPr/>
          </p:nvSpPr>
          <p:spPr bwMode="auto">
            <a:xfrm>
              <a:off x="691" y="518"/>
              <a:ext cx="37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664" name="Rectangle 64"/>
            <p:cNvSpPr>
              <a:spLocks noChangeArrowheads="1"/>
            </p:cNvSpPr>
            <p:nvPr/>
          </p:nvSpPr>
          <p:spPr bwMode="auto">
            <a:xfrm>
              <a:off x="1063" y="518"/>
              <a:ext cx="1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65" name="Rectangle 65"/>
            <p:cNvSpPr>
              <a:spLocks noChangeArrowheads="1"/>
            </p:cNvSpPr>
            <p:nvPr/>
          </p:nvSpPr>
          <p:spPr bwMode="auto">
            <a:xfrm>
              <a:off x="1255" y="518"/>
              <a:ext cx="38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666" name="Rectangle 66"/>
            <p:cNvSpPr>
              <a:spLocks noChangeArrowheads="1"/>
            </p:cNvSpPr>
            <p:nvPr/>
          </p:nvSpPr>
          <p:spPr bwMode="auto">
            <a:xfrm>
              <a:off x="1639" y="518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67" name="Rectangle 67"/>
            <p:cNvSpPr>
              <a:spLocks noChangeArrowheads="1"/>
            </p:cNvSpPr>
            <p:nvPr/>
          </p:nvSpPr>
          <p:spPr bwMode="auto">
            <a:xfrm>
              <a:off x="1819" y="518"/>
              <a:ext cx="37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1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668" name="Rectangle 68"/>
            <p:cNvSpPr>
              <a:spLocks noChangeArrowheads="1"/>
            </p:cNvSpPr>
            <p:nvPr/>
          </p:nvSpPr>
          <p:spPr bwMode="auto">
            <a:xfrm>
              <a:off x="2191" y="518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69" name="Rectangle 69"/>
            <p:cNvSpPr>
              <a:spLocks noChangeArrowheads="1"/>
            </p:cNvSpPr>
            <p:nvPr/>
          </p:nvSpPr>
          <p:spPr bwMode="auto">
            <a:xfrm>
              <a:off x="2371" y="518"/>
              <a:ext cx="3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1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grpSp>
          <p:nvGrpSpPr>
            <p:cNvPr id="153670" name="Group 70"/>
            <p:cNvGrpSpPr>
              <a:grpSpLocks/>
            </p:cNvGrpSpPr>
            <p:nvPr/>
          </p:nvGrpSpPr>
          <p:grpSpPr bwMode="auto">
            <a:xfrm>
              <a:off x="43" y="1036"/>
              <a:ext cx="480" cy="802"/>
              <a:chOff x="0" y="8252"/>
              <a:chExt cx="480" cy="802"/>
            </a:xfrm>
          </p:grpSpPr>
          <p:sp>
            <p:nvSpPr>
              <p:cNvPr id="153671" name="Rectangle 71"/>
              <p:cNvSpPr>
                <a:spLocks noChangeArrowheads="1"/>
              </p:cNvSpPr>
              <p:nvPr/>
            </p:nvSpPr>
            <p:spPr bwMode="auto">
              <a:xfrm>
                <a:off x="0" y="8252"/>
                <a:ext cx="48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3672" name="Rectangle 72"/>
              <p:cNvSpPr>
                <a:spLocks noChangeArrowheads="1"/>
              </p:cNvSpPr>
              <p:nvPr/>
            </p:nvSpPr>
            <p:spPr bwMode="auto">
              <a:xfrm>
                <a:off x="0" y="8252"/>
                <a:ext cx="480" cy="8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u="sng">
                    <a:solidFill>
                      <a:schemeClr val="tx1"/>
                    </a:solidFill>
                    <a:cs typeface="Times New Roman" pitchFamily="18" charset="0"/>
                  </a:rPr>
                  <a:t>- Y</a:t>
                </a:r>
              </a:p>
              <a:p>
                <a:pPr algn="r">
                  <a:spcBef>
                    <a:spcPct val="0"/>
                  </a:spcBef>
                  <a:buFontTx/>
                  <a:buNone/>
                </a:pPr>
                <a:endParaRPr lang="en-US" sz="20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3673" name="Rectangle 73"/>
            <p:cNvSpPr>
              <a:spLocks noChangeArrowheads="1"/>
            </p:cNvSpPr>
            <p:nvPr/>
          </p:nvSpPr>
          <p:spPr bwMode="auto">
            <a:xfrm>
              <a:off x="523" y="1036"/>
              <a:ext cx="16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grpSp>
          <p:nvGrpSpPr>
            <p:cNvPr id="153674" name="Group 74"/>
            <p:cNvGrpSpPr>
              <a:grpSpLocks/>
            </p:cNvGrpSpPr>
            <p:nvPr/>
          </p:nvGrpSpPr>
          <p:grpSpPr bwMode="auto">
            <a:xfrm>
              <a:off x="691" y="1036"/>
              <a:ext cx="373" cy="921"/>
              <a:chOff x="0" y="9154"/>
              <a:chExt cx="373" cy="921"/>
            </a:xfrm>
          </p:grpSpPr>
          <p:sp>
            <p:nvSpPr>
              <p:cNvPr id="153675" name="Rectangle 75"/>
              <p:cNvSpPr>
                <a:spLocks noChangeArrowheads="1"/>
              </p:cNvSpPr>
              <p:nvPr/>
            </p:nvSpPr>
            <p:spPr bwMode="auto">
              <a:xfrm>
                <a:off x="0" y="9154"/>
                <a:ext cx="372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3676" name="Rectangle 76"/>
              <p:cNvSpPr>
                <a:spLocks noChangeArrowheads="1"/>
              </p:cNvSpPr>
              <p:nvPr/>
            </p:nvSpPr>
            <p:spPr bwMode="auto">
              <a:xfrm>
                <a:off x="0" y="9154"/>
                <a:ext cx="373" cy="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u="sng">
                    <a:solidFill>
                      <a:schemeClr val="tx1"/>
                    </a:solidFill>
                    <a:cs typeface="Times New Roman" pitchFamily="18" charset="0"/>
                  </a:rPr>
                  <a:t>-0</a:t>
                </a:r>
              </a:p>
              <a:p>
                <a:pPr algn="r">
                  <a:spcBef>
                    <a:spcPct val="0"/>
                  </a:spcBef>
                  <a:buFontTx/>
                  <a:buNone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3677" name="Rectangle 77"/>
            <p:cNvSpPr>
              <a:spLocks noChangeArrowheads="1"/>
            </p:cNvSpPr>
            <p:nvPr/>
          </p:nvSpPr>
          <p:spPr bwMode="auto">
            <a:xfrm>
              <a:off x="1063" y="1036"/>
              <a:ext cx="1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grpSp>
          <p:nvGrpSpPr>
            <p:cNvPr id="153678" name="Group 78"/>
            <p:cNvGrpSpPr>
              <a:grpSpLocks/>
            </p:cNvGrpSpPr>
            <p:nvPr/>
          </p:nvGrpSpPr>
          <p:grpSpPr bwMode="auto">
            <a:xfrm>
              <a:off x="1254" y="1036"/>
              <a:ext cx="386" cy="802"/>
              <a:chOff x="-1" y="10056"/>
              <a:chExt cx="386" cy="802"/>
            </a:xfrm>
          </p:grpSpPr>
          <p:sp>
            <p:nvSpPr>
              <p:cNvPr id="153679" name="Rectangle 79"/>
              <p:cNvSpPr>
                <a:spLocks noChangeArrowheads="1"/>
              </p:cNvSpPr>
              <p:nvPr/>
            </p:nvSpPr>
            <p:spPr bwMode="auto">
              <a:xfrm>
                <a:off x="0" y="10056"/>
                <a:ext cx="384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3680" name="Rectangle 80"/>
              <p:cNvSpPr>
                <a:spLocks noChangeArrowheads="1"/>
              </p:cNvSpPr>
              <p:nvPr/>
            </p:nvSpPr>
            <p:spPr bwMode="auto">
              <a:xfrm>
                <a:off x="-1" y="10056"/>
                <a:ext cx="386" cy="8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u="sng">
                    <a:solidFill>
                      <a:schemeClr val="tx1"/>
                    </a:solidFill>
                    <a:cs typeface="Times New Roman" pitchFamily="18" charset="0"/>
                  </a:rPr>
                  <a:t>-1</a:t>
                </a:r>
              </a:p>
              <a:p>
                <a:pPr algn="r">
                  <a:spcBef>
                    <a:spcPct val="0"/>
                  </a:spcBef>
                  <a:buFontTx/>
                  <a:buNone/>
                </a:pPr>
                <a:endParaRPr lang="en-US" sz="20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3681" name="Rectangle 81"/>
            <p:cNvSpPr>
              <a:spLocks noChangeArrowheads="1"/>
            </p:cNvSpPr>
            <p:nvPr/>
          </p:nvSpPr>
          <p:spPr bwMode="auto">
            <a:xfrm>
              <a:off x="1639" y="1036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grpSp>
          <p:nvGrpSpPr>
            <p:cNvPr id="153682" name="Group 82"/>
            <p:cNvGrpSpPr>
              <a:grpSpLocks/>
            </p:cNvGrpSpPr>
            <p:nvPr/>
          </p:nvGrpSpPr>
          <p:grpSpPr bwMode="auto">
            <a:xfrm>
              <a:off x="1819" y="1036"/>
              <a:ext cx="373" cy="802"/>
              <a:chOff x="0" y="10958"/>
              <a:chExt cx="373" cy="802"/>
            </a:xfrm>
          </p:grpSpPr>
          <p:sp>
            <p:nvSpPr>
              <p:cNvPr id="153683" name="Rectangle 83"/>
              <p:cNvSpPr>
                <a:spLocks noChangeArrowheads="1"/>
              </p:cNvSpPr>
              <p:nvPr/>
            </p:nvSpPr>
            <p:spPr bwMode="auto">
              <a:xfrm>
                <a:off x="0" y="10958"/>
                <a:ext cx="372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3684" name="Rectangle 84"/>
              <p:cNvSpPr>
                <a:spLocks noChangeArrowheads="1"/>
              </p:cNvSpPr>
              <p:nvPr/>
            </p:nvSpPr>
            <p:spPr bwMode="auto">
              <a:xfrm>
                <a:off x="1" y="10958"/>
                <a:ext cx="372" cy="8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u="sng">
                    <a:solidFill>
                      <a:schemeClr val="tx1"/>
                    </a:solidFill>
                    <a:cs typeface="Times New Roman" pitchFamily="18" charset="0"/>
                  </a:rPr>
                  <a:t>-0</a:t>
                </a:r>
              </a:p>
              <a:p>
                <a:pPr algn="r">
                  <a:spcBef>
                    <a:spcPct val="0"/>
                  </a:spcBef>
                  <a:buFontTx/>
                  <a:buNone/>
                </a:pPr>
                <a:endParaRPr lang="en-US" sz="20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3685" name="Rectangle 85"/>
            <p:cNvSpPr>
              <a:spLocks noChangeArrowheads="1"/>
            </p:cNvSpPr>
            <p:nvPr/>
          </p:nvSpPr>
          <p:spPr bwMode="auto">
            <a:xfrm>
              <a:off x="2191" y="1036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grpSp>
          <p:nvGrpSpPr>
            <p:cNvPr id="153686" name="Group 86"/>
            <p:cNvGrpSpPr>
              <a:grpSpLocks/>
            </p:cNvGrpSpPr>
            <p:nvPr/>
          </p:nvGrpSpPr>
          <p:grpSpPr bwMode="auto">
            <a:xfrm>
              <a:off x="2371" y="1036"/>
              <a:ext cx="360" cy="921"/>
              <a:chOff x="0" y="11860"/>
              <a:chExt cx="360" cy="921"/>
            </a:xfrm>
          </p:grpSpPr>
          <p:sp>
            <p:nvSpPr>
              <p:cNvPr id="153687" name="Rectangle 87"/>
              <p:cNvSpPr>
                <a:spLocks noChangeArrowheads="1"/>
              </p:cNvSpPr>
              <p:nvPr/>
            </p:nvSpPr>
            <p:spPr bwMode="auto">
              <a:xfrm>
                <a:off x="0" y="11860"/>
                <a:ext cx="36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3688" name="Rectangle 88"/>
              <p:cNvSpPr>
                <a:spLocks noChangeArrowheads="1"/>
              </p:cNvSpPr>
              <p:nvPr/>
            </p:nvSpPr>
            <p:spPr bwMode="auto">
              <a:xfrm>
                <a:off x="0" y="11860"/>
                <a:ext cx="360" cy="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r">
                  <a:spcBef>
                    <a:spcPct val="0"/>
                  </a:spcBef>
                  <a:buFontTx/>
                  <a:buNone/>
                </a:pPr>
                <a:r>
                  <a:rPr lang="en-US" u="sng">
                    <a:solidFill>
                      <a:schemeClr val="tx1"/>
                    </a:solidFill>
                    <a:cs typeface="Times New Roman" pitchFamily="18" charset="0"/>
                  </a:rPr>
                  <a:t>-1</a:t>
                </a:r>
              </a:p>
              <a:p>
                <a:pPr algn="r">
                  <a:spcBef>
                    <a:spcPct val="0"/>
                  </a:spcBef>
                  <a:buFontTx/>
                  <a:buNone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3689" name="Rectangle 89"/>
            <p:cNvSpPr>
              <a:spLocks noChangeArrowheads="1"/>
            </p:cNvSpPr>
            <p:nvPr/>
          </p:nvSpPr>
          <p:spPr bwMode="auto">
            <a:xfrm>
              <a:off x="43" y="1554"/>
              <a:ext cx="4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BS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90" name="Rectangle 90"/>
            <p:cNvSpPr>
              <a:spLocks noChangeArrowheads="1"/>
            </p:cNvSpPr>
            <p:nvPr/>
          </p:nvSpPr>
          <p:spPr bwMode="auto">
            <a:xfrm>
              <a:off x="523" y="1554"/>
              <a:ext cx="16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91" name="Rectangle 91"/>
            <p:cNvSpPr>
              <a:spLocks noChangeArrowheads="1"/>
            </p:cNvSpPr>
            <p:nvPr/>
          </p:nvSpPr>
          <p:spPr bwMode="auto">
            <a:xfrm>
              <a:off x="691" y="1554"/>
              <a:ext cx="37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0 0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53692" name="Rectangle 92"/>
            <p:cNvSpPr>
              <a:spLocks noChangeArrowheads="1"/>
            </p:cNvSpPr>
            <p:nvPr/>
          </p:nvSpPr>
          <p:spPr bwMode="auto">
            <a:xfrm>
              <a:off x="1063" y="1554"/>
              <a:ext cx="19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93" name="Rectangle 93"/>
            <p:cNvSpPr>
              <a:spLocks noChangeArrowheads="1"/>
            </p:cNvSpPr>
            <p:nvPr/>
          </p:nvSpPr>
          <p:spPr bwMode="auto">
            <a:xfrm>
              <a:off x="1255" y="1554"/>
              <a:ext cx="38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1 1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694" name="Rectangle 94"/>
            <p:cNvSpPr>
              <a:spLocks noChangeArrowheads="1"/>
            </p:cNvSpPr>
            <p:nvPr/>
          </p:nvSpPr>
          <p:spPr bwMode="auto">
            <a:xfrm>
              <a:off x="1639" y="1554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95" name="Rectangle 95"/>
            <p:cNvSpPr>
              <a:spLocks noChangeArrowheads="1"/>
            </p:cNvSpPr>
            <p:nvPr/>
          </p:nvSpPr>
          <p:spPr bwMode="auto">
            <a:xfrm>
              <a:off x="1819" y="1554"/>
              <a:ext cx="37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0 1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696" name="Rectangle 96"/>
            <p:cNvSpPr>
              <a:spLocks noChangeArrowheads="1"/>
            </p:cNvSpPr>
            <p:nvPr/>
          </p:nvSpPr>
          <p:spPr bwMode="auto">
            <a:xfrm>
              <a:off x="2191" y="1554"/>
              <a:ext cx="1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 sz="900" b="0">
                  <a:solidFill>
                    <a:schemeClr val="tx1"/>
                  </a:solidFill>
                  <a:cs typeface="Times New Roman" pitchFamily="18" charset="0"/>
                </a:rPr>
                <a:t> 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 sz="2000" b="0">
                <a:solidFill>
                  <a:schemeClr val="tx1"/>
                </a:solidFill>
              </a:endParaRPr>
            </a:p>
          </p:txBody>
        </p:sp>
        <p:sp>
          <p:nvSpPr>
            <p:cNvPr id="153697" name="Rectangle 97"/>
            <p:cNvSpPr>
              <a:spLocks noChangeArrowheads="1"/>
            </p:cNvSpPr>
            <p:nvPr/>
          </p:nvSpPr>
          <p:spPr bwMode="auto">
            <a:xfrm>
              <a:off x="2371" y="1554"/>
              <a:ext cx="36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r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Times New Roman" pitchFamily="18" charset="0"/>
                </a:rPr>
                <a:t>0 0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2CB625B8-5174-4F7A-AB09-F5A3D33A921B}" type="slidenum">
              <a:rPr lang="en-US"/>
              <a:pPr/>
              <a:t>28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1163" y="1447800"/>
            <a:ext cx="8399462" cy="4724400"/>
          </a:xfrm>
        </p:spPr>
        <p:txBody>
          <a:bodyPr/>
          <a:lstStyle/>
          <a:p>
            <a:r>
              <a:rPr lang="en-US" sz="2800" b="1">
                <a:cs typeface="Times New Roman" pitchFamily="18" charset="0"/>
              </a:rPr>
              <a:t>Extending this to two multiple bit examples: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>
                <a:cs typeface="Times New Roman" pitchFamily="18" charset="0"/>
              </a:rPr>
              <a:t>Borrows</a:t>
            </a:r>
            <a:r>
              <a:rPr lang="en-US" sz="3600" b="1">
                <a:cs typeface="Times New Roman" pitchFamily="18" charset="0"/>
              </a:rPr>
              <a:t>                  </a:t>
            </a:r>
            <a:r>
              <a:rPr lang="en-US" sz="1000" b="1">
                <a:cs typeface="Times New Roman" pitchFamily="18" charset="0"/>
              </a:rPr>
              <a:t> </a:t>
            </a:r>
            <a:r>
              <a:rPr lang="en-US" sz="3600" b="1" u="sng">
                <a:cs typeface="Times New Roman" pitchFamily="18" charset="0"/>
              </a:rPr>
              <a:t>0</a:t>
            </a:r>
            <a:r>
              <a:rPr lang="en-US" sz="3600" b="1">
                <a:cs typeface="Times New Roman" pitchFamily="18" charset="0"/>
              </a:rPr>
              <a:t>            </a:t>
            </a:r>
            <a:r>
              <a:rPr lang="en-US" sz="2000" b="1">
                <a:cs typeface="Times New Roman" pitchFamily="18" charset="0"/>
              </a:rPr>
              <a:t> </a:t>
            </a:r>
            <a:r>
              <a:rPr lang="en-US" sz="3600" b="1" u="sng">
                <a:cs typeface="Times New Roman" pitchFamily="18" charset="0"/>
              </a:rPr>
              <a:t>0</a:t>
            </a:r>
            <a:endParaRPr lang="en-US" sz="3600" b="1"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>
                <a:cs typeface="Times New Roman" pitchFamily="18" charset="0"/>
              </a:rPr>
              <a:t>Minuend</a:t>
            </a:r>
            <a:r>
              <a:rPr lang="en-US" sz="3600" b="1">
                <a:cs typeface="Times New Roman" pitchFamily="18" charset="0"/>
              </a:rPr>
              <a:t>	       10110     10110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>
                <a:cs typeface="Times New Roman" pitchFamily="18" charset="0"/>
              </a:rPr>
              <a:t>Subtrahend</a:t>
            </a:r>
            <a:r>
              <a:rPr lang="en-US" sz="3600" b="1">
                <a:cs typeface="Times New Roman" pitchFamily="18" charset="0"/>
              </a:rPr>
              <a:t>   </a:t>
            </a:r>
            <a:r>
              <a:rPr lang="en-US" sz="3600" b="1" u="sng">
                <a:cs typeface="Times New Roman" pitchFamily="18" charset="0"/>
              </a:rPr>
              <a:t>- 10010</a:t>
            </a:r>
            <a:r>
              <a:rPr lang="en-US" sz="3600" b="1">
                <a:cs typeface="Times New Roman" pitchFamily="18" charset="0"/>
              </a:rPr>
              <a:t>   </a:t>
            </a:r>
            <a:r>
              <a:rPr lang="en-US" sz="3600" b="1" u="sng">
                <a:cs typeface="Times New Roman" pitchFamily="18" charset="0"/>
              </a:rPr>
              <a:t>- 10011</a:t>
            </a:r>
            <a:endParaRPr lang="en-US" sz="3600" b="1">
              <a:cs typeface="Times New Roman" pitchFamily="18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b="1">
                <a:cs typeface="Times New Roman" pitchFamily="18" charset="0"/>
              </a:rPr>
              <a:t>Difference</a:t>
            </a:r>
          </a:p>
          <a:p>
            <a:r>
              <a:rPr lang="en-US" sz="2800" b="1"/>
              <a:t>Notes: The </a:t>
            </a:r>
            <a:r>
              <a:rPr lang="en-US" sz="2800" b="1" u="sng"/>
              <a:t>0</a:t>
            </a:r>
            <a:r>
              <a:rPr lang="en-US" sz="2800" b="1"/>
              <a:t> is a Borrow-In to the least significant bit. If the Subtrahend &gt; the Minuend, interchange and append a – to the result.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45450" cy="838200"/>
          </a:xfrm>
        </p:spPr>
        <p:txBody>
          <a:bodyPr/>
          <a:lstStyle/>
          <a:p>
            <a:r>
              <a:rPr lang="en-US"/>
              <a:t>Multiple Bit Binary Subtraction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name</a:t>
            </a:r>
          </a:p>
          <a:p>
            <a:pPr lvl="1"/>
            <a:r>
              <a:rPr lang="en-AU" dirty="0" smtClean="0"/>
              <a:t>COMP 3508</a:t>
            </a:r>
            <a:r>
              <a:rPr lang="en-US" dirty="0" smtClean="0"/>
              <a:t> - </a:t>
            </a:r>
            <a:r>
              <a:rPr lang="en-AU" dirty="0" smtClean="0"/>
              <a:t>Computer organization </a:t>
            </a:r>
            <a:r>
              <a:rPr lang="en-AU" smtClean="0"/>
              <a:t>and Assembly </a:t>
            </a:r>
            <a:r>
              <a:rPr lang="en-AU" dirty="0" smtClean="0"/>
              <a:t>language</a:t>
            </a:r>
            <a:endParaRPr lang="en-US" dirty="0" smtClean="0"/>
          </a:p>
          <a:p>
            <a:r>
              <a:rPr lang="en-US" dirty="0" smtClean="0"/>
              <a:t>Course </a:t>
            </a:r>
            <a:r>
              <a:rPr lang="en-US" dirty="0"/>
              <a:t>level</a:t>
            </a:r>
          </a:p>
          <a:p>
            <a:pPr lvl="1"/>
            <a:r>
              <a:rPr lang="en-US" dirty="0"/>
              <a:t>Level </a:t>
            </a:r>
            <a:r>
              <a:rPr lang="en-US" dirty="0" smtClean="0"/>
              <a:t>5</a:t>
            </a:r>
            <a:endParaRPr lang="en-US" dirty="0"/>
          </a:p>
          <a:p>
            <a:pPr lvl="1"/>
            <a:r>
              <a:rPr lang="en-US" dirty="0"/>
              <a:t>Equivalent to 3 CH (Credit Hours)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82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</a:t>
            </a:r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1430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Reference Book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smtClean="0"/>
              <a:t>Essentials </a:t>
            </a:r>
            <a:r>
              <a:rPr lang="en-US" dirty="0"/>
              <a:t>of Computer Organization and Architecture, </a:t>
            </a:r>
            <a:r>
              <a:rPr lang="en-US" dirty="0" smtClean="0"/>
              <a:t>3rd </a:t>
            </a:r>
            <a:r>
              <a:rPr lang="en-US" dirty="0"/>
              <a:t>edition – Author: Linda Null and Julia </a:t>
            </a:r>
            <a:r>
              <a:rPr lang="en-US" dirty="0" err="1" smtClean="0"/>
              <a:t>Lobur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1549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284BB222-9D59-4B09-A825-662DAA56902A}" type="slidenum">
              <a:rPr lang="en-US"/>
              <a:pPr/>
              <a:t>5</a:t>
            </a:fld>
            <a:endParaRPr lang="en-US"/>
          </a:p>
        </p:txBody>
      </p:sp>
      <p:sp>
        <p:nvSpPr>
          <p:cNvPr id="23654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Digital System</a:t>
            </a:r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b="1">
                <a:cs typeface="Times New Roman" pitchFamily="18" charset="0"/>
              </a:rPr>
              <a:t>Takes a set of discrete information </a:t>
            </a:r>
            <a:r>
              <a:rPr lang="en-US" sz="2400" b="1" u="sng">
                <a:cs typeface="Times New Roman" pitchFamily="18" charset="0"/>
              </a:rPr>
              <a:t>inputs</a:t>
            </a:r>
            <a:r>
              <a:rPr lang="en-US" sz="2400" b="1">
                <a:cs typeface="Times New Roman" pitchFamily="18" charset="0"/>
              </a:rPr>
              <a:t> and discrete internal information </a:t>
            </a:r>
            <a:r>
              <a:rPr lang="en-US" sz="2400" b="1" u="sng">
                <a:cs typeface="Times New Roman" pitchFamily="18" charset="0"/>
              </a:rPr>
              <a:t>(system state)</a:t>
            </a:r>
            <a:r>
              <a:rPr lang="en-US" sz="2400" b="1">
                <a:cs typeface="Times New Roman" pitchFamily="18" charset="0"/>
              </a:rPr>
              <a:t> and generates a set of discrete information </a:t>
            </a:r>
            <a:r>
              <a:rPr lang="en-US" sz="2400" b="1" u="sng">
                <a:cs typeface="Times New Roman" pitchFamily="18" charset="0"/>
              </a:rPr>
              <a:t>outputs</a:t>
            </a:r>
            <a:r>
              <a:rPr lang="en-US" sz="2400" b="1">
                <a:cs typeface="Times New Roman" pitchFamily="18" charset="0"/>
              </a:rPr>
              <a:t>.</a:t>
            </a:r>
            <a:endParaRPr lang="en-US"/>
          </a:p>
        </p:txBody>
      </p:sp>
      <p:grpSp>
        <p:nvGrpSpPr>
          <p:cNvPr id="236570" name="Group 26"/>
          <p:cNvGrpSpPr>
            <a:grpSpLocks/>
          </p:cNvGrpSpPr>
          <p:nvPr/>
        </p:nvGrpSpPr>
        <p:grpSpPr bwMode="auto">
          <a:xfrm>
            <a:off x="2252663" y="2921000"/>
            <a:ext cx="5083175" cy="3495675"/>
            <a:chOff x="1419" y="1840"/>
            <a:chExt cx="3202" cy="2202"/>
          </a:xfrm>
        </p:grpSpPr>
        <p:sp>
          <p:nvSpPr>
            <p:cNvPr id="236552" name="Rectangle 8"/>
            <p:cNvSpPr>
              <a:spLocks noChangeArrowheads="1"/>
            </p:cNvSpPr>
            <p:nvPr/>
          </p:nvSpPr>
          <p:spPr bwMode="auto">
            <a:xfrm>
              <a:off x="2462" y="3688"/>
              <a:ext cx="996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400" b="0">
                  <a:solidFill>
                    <a:srgbClr val="000000"/>
                  </a:solidFill>
                </a:rPr>
                <a:t>System State</a:t>
              </a:r>
              <a:endParaRPr lang="en-US" sz="2400"/>
            </a:p>
          </p:txBody>
        </p:sp>
        <p:sp>
          <p:nvSpPr>
            <p:cNvPr id="236553" name="Rectangle 9"/>
            <p:cNvSpPr>
              <a:spLocks noChangeArrowheads="1"/>
            </p:cNvSpPr>
            <p:nvPr/>
          </p:nvSpPr>
          <p:spPr bwMode="auto">
            <a:xfrm>
              <a:off x="2371" y="1840"/>
              <a:ext cx="1168" cy="1377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54" name="Line 10"/>
            <p:cNvSpPr>
              <a:spLocks noChangeShapeType="1"/>
            </p:cNvSpPr>
            <p:nvPr/>
          </p:nvSpPr>
          <p:spPr bwMode="auto">
            <a:xfrm>
              <a:off x="2591" y="3217"/>
              <a:ext cx="1" cy="35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55" name="Line 11"/>
            <p:cNvSpPr>
              <a:spLocks noChangeShapeType="1"/>
            </p:cNvSpPr>
            <p:nvPr/>
          </p:nvSpPr>
          <p:spPr bwMode="auto">
            <a:xfrm flipH="1" flipV="1">
              <a:off x="3301" y="3207"/>
              <a:ext cx="6" cy="358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56" name="Line 12"/>
            <p:cNvSpPr>
              <a:spLocks noChangeShapeType="1"/>
            </p:cNvSpPr>
            <p:nvPr/>
          </p:nvSpPr>
          <p:spPr bwMode="auto">
            <a:xfrm>
              <a:off x="2003" y="2544"/>
              <a:ext cx="377" cy="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57" name="Rectangle 13"/>
            <p:cNvSpPr>
              <a:spLocks noChangeArrowheads="1"/>
            </p:cNvSpPr>
            <p:nvPr/>
          </p:nvSpPr>
          <p:spPr bwMode="auto">
            <a:xfrm>
              <a:off x="2536" y="2084"/>
              <a:ext cx="639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400" b="0">
                  <a:solidFill>
                    <a:srgbClr val="000000"/>
                  </a:solidFill>
                </a:rPr>
                <a:t>Discrete</a:t>
              </a:r>
              <a:endParaRPr lang="en-US" sz="2400"/>
            </a:p>
          </p:txBody>
        </p:sp>
        <p:sp>
          <p:nvSpPr>
            <p:cNvPr id="236558" name="Rectangle 14"/>
            <p:cNvSpPr>
              <a:spLocks noChangeArrowheads="1"/>
            </p:cNvSpPr>
            <p:nvPr/>
          </p:nvSpPr>
          <p:spPr bwMode="auto">
            <a:xfrm>
              <a:off x="2536" y="2319"/>
              <a:ext cx="916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400" b="0">
                  <a:solidFill>
                    <a:srgbClr val="000000"/>
                  </a:solidFill>
                </a:rPr>
                <a:t>Information</a:t>
              </a:r>
              <a:endParaRPr lang="en-US" sz="2400"/>
            </a:p>
          </p:txBody>
        </p:sp>
        <p:sp>
          <p:nvSpPr>
            <p:cNvPr id="236559" name="Rectangle 15"/>
            <p:cNvSpPr>
              <a:spLocks noChangeArrowheads="1"/>
            </p:cNvSpPr>
            <p:nvPr/>
          </p:nvSpPr>
          <p:spPr bwMode="auto">
            <a:xfrm>
              <a:off x="2536" y="2552"/>
              <a:ext cx="8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400" b="0">
                  <a:solidFill>
                    <a:srgbClr val="000000"/>
                  </a:solidFill>
                </a:rPr>
                <a:t>Processing</a:t>
              </a:r>
              <a:endParaRPr lang="en-US" sz="2400"/>
            </a:p>
          </p:txBody>
        </p:sp>
        <p:sp>
          <p:nvSpPr>
            <p:cNvPr id="236560" name="Rectangle 16"/>
            <p:cNvSpPr>
              <a:spLocks noChangeArrowheads="1"/>
            </p:cNvSpPr>
            <p:nvPr/>
          </p:nvSpPr>
          <p:spPr bwMode="auto">
            <a:xfrm>
              <a:off x="2536" y="2787"/>
              <a:ext cx="5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400" b="0">
                  <a:solidFill>
                    <a:srgbClr val="000000"/>
                  </a:solidFill>
                </a:rPr>
                <a:t>System</a:t>
              </a:r>
              <a:endParaRPr lang="en-US" sz="2400"/>
            </a:p>
          </p:txBody>
        </p:sp>
        <p:sp>
          <p:nvSpPr>
            <p:cNvPr id="236561" name="Rectangle 17"/>
            <p:cNvSpPr>
              <a:spLocks noChangeArrowheads="1"/>
            </p:cNvSpPr>
            <p:nvPr/>
          </p:nvSpPr>
          <p:spPr bwMode="auto">
            <a:xfrm>
              <a:off x="1419" y="2164"/>
              <a:ext cx="6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400" b="0">
                  <a:solidFill>
                    <a:srgbClr val="000000"/>
                  </a:solidFill>
                </a:rPr>
                <a:t>Discrete</a:t>
              </a:r>
              <a:endParaRPr lang="en-US" sz="2400"/>
            </a:p>
          </p:txBody>
        </p:sp>
        <p:sp>
          <p:nvSpPr>
            <p:cNvPr id="236562" name="Rectangle 18"/>
            <p:cNvSpPr>
              <a:spLocks noChangeArrowheads="1"/>
            </p:cNvSpPr>
            <p:nvPr/>
          </p:nvSpPr>
          <p:spPr bwMode="auto">
            <a:xfrm>
              <a:off x="1419" y="2399"/>
              <a:ext cx="4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400" b="0">
                  <a:solidFill>
                    <a:srgbClr val="000000"/>
                  </a:solidFill>
                </a:rPr>
                <a:t>Inputs</a:t>
              </a:r>
              <a:endParaRPr lang="en-US" sz="2400"/>
            </a:p>
          </p:txBody>
        </p:sp>
        <p:sp>
          <p:nvSpPr>
            <p:cNvPr id="236563" name="Rectangle 19"/>
            <p:cNvSpPr>
              <a:spLocks noChangeArrowheads="1"/>
            </p:cNvSpPr>
            <p:nvPr/>
          </p:nvSpPr>
          <p:spPr bwMode="auto">
            <a:xfrm>
              <a:off x="3982" y="2461"/>
              <a:ext cx="6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400" b="0">
                  <a:solidFill>
                    <a:srgbClr val="000000"/>
                  </a:solidFill>
                </a:rPr>
                <a:t>Discrete</a:t>
              </a:r>
              <a:endParaRPr lang="en-US" sz="2400"/>
            </a:p>
          </p:txBody>
        </p:sp>
        <p:sp>
          <p:nvSpPr>
            <p:cNvPr id="236564" name="Rectangle 20"/>
            <p:cNvSpPr>
              <a:spLocks noChangeArrowheads="1"/>
            </p:cNvSpPr>
            <p:nvPr/>
          </p:nvSpPr>
          <p:spPr bwMode="auto">
            <a:xfrm>
              <a:off x="3982" y="2695"/>
              <a:ext cx="60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buFont typeface="Wingdings" pitchFamily="2" charset="2"/>
                <a:buNone/>
              </a:pPr>
              <a:r>
                <a:rPr lang="en-US" sz="2400" b="0">
                  <a:solidFill>
                    <a:srgbClr val="000000"/>
                  </a:solidFill>
                </a:rPr>
                <a:t>Outputs</a:t>
              </a:r>
              <a:endParaRPr lang="en-US" sz="2400"/>
            </a:p>
          </p:txBody>
        </p:sp>
        <p:sp>
          <p:nvSpPr>
            <p:cNvPr id="236565" name="Rectangle 21"/>
            <p:cNvSpPr>
              <a:spLocks noChangeArrowheads="1"/>
            </p:cNvSpPr>
            <p:nvPr/>
          </p:nvSpPr>
          <p:spPr bwMode="auto">
            <a:xfrm>
              <a:off x="2382" y="3573"/>
              <a:ext cx="1115" cy="469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566" name="Line 22"/>
            <p:cNvSpPr>
              <a:spLocks noChangeShapeType="1"/>
            </p:cNvSpPr>
            <p:nvPr/>
          </p:nvSpPr>
          <p:spPr bwMode="auto">
            <a:xfrm flipV="1">
              <a:off x="3539" y="2551"/>
              <a:ext cx="385" cy="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BE6EABCE-C61B-4EC3-A37B-425AE4D6F2BA}" type="slidenum">
              <a:rPr lang="en-US"/>
              <a:pPr/>
              <a:t>6</a:t>
            </a:fld>
            <a:endParaRPr lang="en-US"/>
          </a:p>
        </p:txBody>
      </p:sp>
      <p:sp>
        <p:nvSpPr>
          <p:cNvPr id="9319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</a:t>
            </a: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1385888"/>
            <a:ext cx="7772400" cy="5027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An information variable represented by physical quantity. </a:t>
            </a:r>
          </a:p>
          <a:p>
            <a:pPr>
              <a:lnSpc>
                <a:spcPct val="90000"/>
              </a:lnSpc>
            </a:pPr>
            <a:r>
              <a:rPr lang="en-US" sz="2400" b="1"/>
              <a:t>For digital systems, the variable takes on discrete values.   </a:t>
            </a:r>
          </a:p>
          <a:p>
            <a:pPr>
              <a:lnSpc>
                <a:spcPct val="90000"/>
              </a:lnSpc>
            </a:pPr>
            <a:r>
              <a:rPr lang="en-US" sz="2400" b="1"/>
              <a:t>Two level, or binary values are the most prevalent values in digital systems. </a:t>
            </a:r>
          </a:p>
          <a:p>
            <a:pPr>
              <a:lnSpc>
                <a:spcPct val="90000"/>
              </a:lnSpc>
            </a:pPr>
            <a:r>
              <a:rPr lang="en-US" sz="2400" b="1"/>
              <a:t>Binary values are represented abstractly by: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 digits 0 and 1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 words (symbols) False (F) and True (T)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 words (symbols) Low (L) and High (H) </a:t>
            </a:r>
          </a:p>
          <a:p>
            <a:pPr lvl="1">
              <a:lnSpc>
                <a:spcPct val="90000"/>
              </a:lnSpc>
            </a:pPr>
            <a:r>
              <a:rPr lang="en-US" sz="2000" b="1"/>
              <a:t> and words On and Off.</a:t>
            </a:r>
          </a:p>
          <a:p>
            <a:pPr>
              <a:lnSpc>
                <a:spcPct val="90000"/>
              </a:lnSpc>
            </a:pPr>
            <a:r>
              <a:rPr lang="en-US" sz="2400" b="1"/>
              <a:t>Binary values are represented by values or ranges of values of physical quantities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99EC3104-2569-4C8E-BA96-C772BA05584C}" type="slidenum">
              <a:rPr lang="en-US"/>
              <a:pPr/>
              <a:t>7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Systems – Representation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270000"/>
            <a:ext cx="8343900" cy="5027613"/>
          </a:xfrm>
        </p:spPr>
        <p:txBody>
          <a:bodyPr/>
          <a:lstStyle/>
          <a:p>
            <a:r>
              <a:rPr lang="en-US"/>
              <a:t>Positive radix, positional number systems</a:t>
            </a:r>
          </a:p>
          <a:p>
            <a:r>
              <a:rPr lang="en-US"/>
              <a:t>A number with </a:t>
            </a:r>
            <a:r>
              <a:rPr lang="en-US" i="1"/>
              <a:t>radix</a:t>
            </a:r>
            <a:r>
              <a:rPr lang="en-US"/>
              <a:t> </a:t>
            </a:r>
            <a:r>
              <a:rPr lang="en-US" b="1" i="1"/>
              <a:t>r</a:t>
            </a:r>
            <a:r>
              <a:rPr lang="en-US"/>
              <a:t> is represented by a string of digits:</a:t>
            </a:r>
            <a:br>
              <a:rPr lang="en-US"/>
            </a:br>
            <a:r>
              <a:rPr lang="en-US"/>
              <a:t>     </a:t>
            </a:r>
            <a:r>
              <a:rPr lang="en-US" b="1" i="1"/>
              <a:t>A</a:t>
            </a:r>
            <a:r>
              <a:rPr lang="en-US" b="1" baseline="-25000"/>
              <a:t>n </a:t>
            </a:r>
            <a:r>
              <a:rPr lang="en-US" baseline="-25000"/>
              <a:t>- </a:t>
            </a:r>
            <a:r>
              <a:rPr lang="en-US" b="1" baseline="-25000"/>
              <a:t>1</a:t>
            </a:r>
            <a:r>
              <a:rPr lang="en-US" b="1" i="1"/>
              <a:t>A</a:t>
            </a:r>
            <a:r>
              <a:rPr lang="en-US" b="1" baseline="-25000"/>
              <a:t>n </a:t>
            </a:r>
            <a:r>
              <a:rPr lang="en-US" baseline="-25000"/>
              <a:t>- </a:t>
            </a:r>
            <a:r>
              <a:rPr lang="en-US" b="1" baseline="-25000"/>
              <a:t>2</a:t>
            </a:r>
            <a:r>
              <a:rPr lang="en-US" b="1"/>
              <a:t> … </a:t>
            </a:r>
            <a:r>
              <a:rPr lang="en-US" b="1" i="1"/>
              <a:t>A</a:t>
            </a:r>
            <a:r>
              <a:rPr lang="en-US" b="1" baseline="-25000"/>
              <a:t>1</a:t>
            </a:r>
            <a:r>
              <a:rPr lang="en-US" b="1" i="1"/>
              <a:t>A</a:t>
            </a:r>
            <a:r>
              <a:rPr lang="en-US" b="1" baseline="-25000"/>
              <a:t>0 </a:t>
            </a:r>
            <a:r>
              <a:rPr lang="en-US" b="1"/>
              <a:t>. </a:t>
            </a:r>
            <a:r>
              <a:rPr lang="en-US" b="1" i="1"/>
              <a:t>A</a:t>
            </a:r>
            <a:r>
              <a:rPr lang="en-US" baseline="-25000"/>
              <a:t>- </a:t>
            </a:r>
            <a:r>
              <a:rPr lang="en-US" b="1" baseline="-25000"/>
              <a:t>1 </a:t>
            </a:r>
            <a:r>
              <a:rPr lang="en-US" b="1" i="1"/>
              <a:t>A</a:t>
            </a:r>
            <a:r>
              <a:rPr lang="en-US" baseline="-25000"/>
              <a:t>- </a:t>
            </a:r>
            <a:r>
              <a:rPr lang="en-US" b="1" baseline="-25000"/>
              <a:t>2 </a:t>
            </a:r>
            <a:r>
              <a:rPr lang="en-US" b="1"/>
              <a:t>… </a:t>
            </a:r>
            <a:r>
              <a:rPr lang="en-US" b="1" i="1"/>
              <a:t>A</a:t>
            </a:r>
            <a:r>
              <a:rPr lang="en-US" baseline="-25000"/>
              <a:t>- </a:t>
            </a:r>
            <a:r>
              <a:rPr lang="en-US" b="1" baseline="-25000"/>
              <a:t>m </a:t>
            </a:r>
            <a:r>
              <a:rPr lang="en-US" b="1" baseline="-25000">
                <a:latin typeface="Symbol" pitchFamily="18" charset="2"/>
              </a:rPr>
              <a:t>+</a:t>
            </a:r>
            <a:r>
              <a:rPr lang="en-US" baseline="-25000"/>
              <a:t> </a:t>
            </a:r>
            <a:r>
              <a:rPr lang="en-US" b="1" baseline="-25000"/>
              <a:t>1 </a:t>
            </a:r>
            <a:r>
              <a:rPr lang="en-US" b="1" i="1"/>
              <a:t>A</a:t>
            </a:r>
            <a:r>
              <a:rPr lang="en-US" baseline="-25000"/>
              <a:t>- </a:t>
            </a:r>
            <a:r>
              <a:rPr lang="en-US" b="1" baseline="-25000"/>
              <a:t>m</a:t>
            </a:r>
            <a:r>
              <a:rPr lang="en-US" baseline="-25000"/>
              <a:t> </a:t>
            </a:r>
            <a:br>
              <a:rPr lang="en-US" baseline="-25000"/>
            </a:br>
            <a:r>
              <a:rPr lang="en-US"/>
              <a:t>in which </a:t>
            </a:r>
            <a:r>
              <a:rPr lang="en-US" b="1"/>
              <a:t>0 </a:t>
            </a:r>
            <a:r>
              <a:rPr lang="en-US" b="1">
                <a:latin typeface="Symbol" pitchFamily="18" charset="2"/>
              </a:rPr>
              <a:t>£ </a:t>
            </a:r>
            <a:r>
              <a:rPr lang="en-US" b="1" i="1"/>
              <a:t>A</a:t>
            </a:r>
            <a:r>
              <a:rPr lang="en-US" b="1" baseline="-25000"/>
              <a:t>i</a:t>
            </a:r>
            <a:r>
              <a:rPr lang="en-US" b="1"/>
              <a:t> &lt; </a:t>
            </a:r>
            <a:r>
              <a:rPr lang="en-US" b="1" i="1"/>
              <a:t>r</a:t>
            </a:r>
            <a:r>
              <a:rPr lang="en-US"/>
              <a:t> and </a:t>
            </a:r>
            <a:r>
              <a:rPr lang="en-US" b="1"/>
              <a:t>.</a:t>
            </a:r>
            <a:r>
              <a:rPr lang="en-US"/>
              <a:t> is the </a:t>
            </a:r>
            <a:r>
              <a:rPr lang="en-US" i="1"/>
              <a:t>radix point</a:t>
            </a:r>
            <a:r>
              <a:rPr lang="en-US"/>
              <a:t>.</a:t>
            </a:r>
          </a:p>
          <a:p>
            <a:r>
              <a:rPr lang="en-US"/>
              <a:t>The string of digits represents the power series:</a:t>
            </a:r>
          </a:p>
          <a:p>
            <a:endParaRPr lang="en-US"/>
          </a:p>
        </p:txBody>
      </p:sp>
      <p:sp>
        <p:nvSpPr>
          <p:cNvPr id="245767" name="Rectangle 7"/>
          <p:cNvSpPr>
            <a:spLocks noChangeArrowheads="1"/>
          </p:cNvSpPr>
          <p:nvPr/>
        </p:nvSpPr>
        <p:spPr bwMode="auto">
          <a:xfrm>
            <a:off x="2873375" y="4640263"/>
            <a:ext cx="27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6600" b="0">
                <a:solidFill>
                  <a:srgbClr val="000000"/>
                </a:solidFill>
                <a:latin typeface="Symbol" pitchFamily="18" charset="2"/>
              </a:rPr>
              <a:t>(</a:t>
            </a:r>
            <a:endParaRPr lang="en-US"/>
          </a:p>
        </p:txBody>
      </p:sp>
      <p:sp>
        <p:nvSpPr>
          <p:cNvPr id="245768" name="Rectangle 8"/>
          <p:cNvSpPr>
            <a:spLocks noChangeArrowheads="1"/>
          </p:cNvSpPr>
          <p:nvPr/>
        </p:nvSpPr>
        <p:spPr bwMode="auto">
          <a:xfrm>
            <a:off x="4902200" y="4640263"/>
            <a:ext cx="27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6600" b="0">
                <a:solidFill>
                  <a:srgbClr val="000000"/>
                </a:solidFill>
                <a:latin typeface="Symbol" pitchFamily="18" charset="2"/>
              </a:rPr>
              <a:t>)</a:t>
            </a:r>
            <a:endParaRPr lang="en-US"/>
          </a:p>
        </p:txBody>
      </p:sp>
      <p:sp>
        <p:nvSpPr>
          <p:cNvPr id="245769" name="Rectangle 9"/>
          <p:cNvSpPr>
            <a:spLocks noChangeArrowheads="1"/>
          </p:cNvSpPr>
          <p:nvPr/>
        </p:nvSpPr>
        <p:spPr bwMode="auto">
          <a:xfrm>
            <a:off x="5381625" y="4640263"/>
            <a:ext cx="27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6600" b="0">
                <a:solidFill>
                  <a:srgbClr val="000000"/>
                </a:solidFill>
                <a:latin typeface="Symbol" pitchFamily="18" charset="2"/>
              </a:rPr>
              <a:t>(</a:t>
            </a:r>
            <a:endParaRPr lang="en-US"/>
          </a:p>
        </p:txBody>
      </p:sp>
      <p:sp>
        <p:nvSpPr>
          <p:cNvPr id="245770" name="Rectangle 10"/>
          <p:cNvSpPr>
            <a:spLocks noChangeArrowheads="1"/>
          </p:cNvSpPr>
          <p:nvPr/>
        </p:nvSpPr>
        <p:spPr bwMode="auto">
          <a:xfrm>
            <a:off x="7445375" y="4640263"/>
            <a:ext cx="27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6600" b="0">
                <a:solidFill>
                  <a:srgbClr val="000000"/>
                </a:solidFill>
                <a:latin typeface="Symbol" pitchFamily="18" charset="2"/>
              </a:rPr>
              <a:t>)</a:t>
            </a:r>
            <a:endParaRPr lang="en-US"/>
          </a:p>
        </p:txBody>
      </p:sp>
      <p:grpSp>
        <p:nvGrpSpPr>
          <p:cNvPr id="245794" name="Group 34"/>
          <p:cNvGrpSpPr>
            <a:grpSpLocks/>
          </p:cNvGrpSpPr>
          <p:nvPr/>
        </p:nvGrpSpPr>
        <p:grpSpPr bwMode="auto">
          <a:xfrm>
            <a:off x="885825" y="4797425"/>
            <a:ext cx="7462838" cy="1584325"/>
            <a:chOff x="558" y="3022"/>
            <a:chExt cx="4701" cy="998"/>
          </a:xfrm>
        </p:grpSpPr>
        <p:sp>
          <p:nvSpPr>
            <p:cNvPr id="245765" name="Rectangle 5"/>
            <p:cNvSpPr>
              <a:spLocks noChangeArrowheads="1"/>
            </p:cNvSpPr>
            <p:nvPr/>
          </p:nvSpPr>
          <p:spPr bwMode="auto">
            <a:xfrm>
              <a:off x="558" y="3228"/>
              <a:ext cx="107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>
                  <a:solidFill>
                    <a:srgbClr val="000000"/>
                  </a:solidFill>
                </a:rPr>
                <a:t> (Number)</a:t>
              </a:r>
              <a:r>
                <a:rPr lang="en-US" baseline="-25000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245766" name="Rectangle 6"/>
            <p:cNvSpPr>
              <a:spLocks noChangeArrowheads="1"/>
            </p:cNvSpPr>
            <p:nvPr/>
          </p:nvSpPr>
          <p:spPr bwMode="auto">
            <a:xfrm>
              <a:off x="1586" y="3228"/>
              <a:ext cx="24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>
                  <a:solidFill>
                    <a:srgbClr val="000000"/>
                  </a:solidFill>
                </a:rPr>
                <a:t> = </a:t>
              </a:r>
              <a:endParaRPr lang="en-US"/>
            </a:p>
          </p:txBody>
        </p:sp>
        <p:sp>
          <p:nvSpPr>
            <p:cNvPr id="245771" name="Rectangle 11"/>
            <p:cNvSpPr>
              <a:spLocks noChangeArrowheads="1"/>
            </p:cNvSpPr>
            <p:nvPr/>
          </p:nvSpPr>
          <p:spPr bwMode="auto">
            <a:xfrm>
              <a:off x="3577" y="3143"/>
              <a:ext cx="279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4900" b="0">
                  <a:solidFill>
                    <a:srgbClr val="000000"/>
                  </a:solidFill>
                  <a:latin typeface="Symbol" pitchFamily="18" charset="2"/>
                </a:rPr>
                <a:t>å</a:t>
              </a:r>
              <a:endParaRPr lang="en-US"/>
            </a:p>
          </p:txBody>
        </p:sp>
        <p:sp>
          <p:nvSpPr>
            <p:cNvPr id="245772" name="Rectangle 12"/>
            <p:cNvSpPr>
              <a:spLocks noChangeArrowheads="1"/>
            </p:cNvSpPr>
            <p:nvPr/>
          </p:nvSpPr>
          <p:spPr bwMode="auto">
            <a:xfrm>
              <a:off x="2004" y="3143"/>
              <a:ext cx="279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4900" b="0">
                  <a:solidFill>
                    <a:srgbClr val="000000"/>
                  </a:solidFill>
                  <a:latin typeface="Symbol" pitchFamily="18" charset="2"/>
                </a:rPr>
                <a:t>å</a:t>
              </a:r>
              <a:endParaRPr lang="en-US"/>
            </a:p>
          </p:txBody>
        </p:sp>
        <p:sp>
          <p:nvSpPr>
            <p:cNvPr id="245773" name="Rectangle 13"/>
            <p:cNvSpPr>
              <a:spLocks noChangeArrowheads="1"/>
            </p:cNvSpPr>
            <p:nvPr/>
          </p:nvSpPr>
          <p:spPr bwMode="auto">
            <a:xfrm>
              <a:off x="3246" y="3208"/>
              <a:ext cx="149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3400" b="0">
                  <a:solidFill>
                    <a:srgbClr val="000000"/>
                  </a:solidFill>
                  <a:latin typeface="Symbol" pitchFamily="18" charset="2"/>
                </a:rPr>
                <a:t>+</a:t>
              </a:r>
              <a:endParaRPr lang="en-US"/>
            </a:p>
          </p:txBody>
        </p:sp>
        <p:sp>
          <p:nvSpPr>
            <p:cNvPr id="245774" name="Rectangle 14"/>
            <p:cNvSpPr>
              <a:spLocks noChangeArrowheads="1"/>
            </p:cNvSpPr>
            <p:nvPr/>
          </p:nvSpPr>
          <p:spPr bwMode="auto">
            <a:xfrm>
              <a:off x="3478" y="3552"/>
              <a:ext cx="72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2000">
                  <a:solidFill>
                    <a:srgbClr val="000000"/>
                  </a:solidFill>
                </a:rPr>
                <a:t>j = </a:t>
              </a:r>
              <a:r>
                <a:rPr lang="en-US" sz="2000" b="0">
                  <a:solidFill>
                    <a:srgbClr val="000000"/>
                  </a:solidFill>
                </a:rPr>
                <a:t>-</a:t>
              </a:r>
              <a:r>
                <a:rPr lang="en-US" sz="2000">
                  <a:solidFill>
                    <a:srgbClr val="000000"/>
                  </a:solidFill>
                </a:rPr>
                <a:t> m</a:t>
              </a:r>
              <a:endParaRPr lang="en-US"/>
            </a:p>
          </p:txBody>
        </p:sp>
        <p:sp>
          <p:nvSpPr>
            <p:cNvPr id="245775" name="Rectangle 15"/>
            <p:cNvSpPr>
              <a:spLocks noChangeArrowheads="1"/>
            </p:cNvSpPr>
            <p:nvPr/>
          </p:nvSpPr>
          <p:spPr bwMode="auto">
            <a:xfrm>
              <a:off x="4693" y="3217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2000">
                  <a:solidFill>
                    <a:srgbClr val="000000"/>
                  </a:solidFill>
                </a:rPr>
                <a:t>j</a:t>
              </a:r>
              <a:endParaRPr lang="en-US"/>
            </a:p>
          </p:txBody>
        </p:sp>
        <p:sp>
          <p:nvSpPr>
            <p:cNvPr id="245776" name="Rectangle 16"/>
            <p:cNvSpPr>
              <a:spLocks noChangeArrowheads="1"/>
            </p:cNvSpPr>
            <p:nvPr/>
          </p:nvSpPr>
          <p:spPr bwMode="auto">
            <a:xfrm>
              <a:off x="4289" y="3385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2000">
                  <a:solidFill>
                    <a:srgbClr val="000000"/>
                  </a:solidFill>
                </a:rPr>
                <a:t>j</a:t>
              </a:r>
              <a:endParaRPr lang="en-US"/>
            </a:p>
          </p:txBody>
        </p:sp>
        <p:sp>
          <p:nvSpPr>
            <p:cNvPr id="245777" name="Rectangle 17"/>
            <p:cNvSpPr>
              <a:spLocks noChangeArrowheads="1"/>
            </p:cNvSpPr>
            <p:nvPr/>
          </p:nvSpPr>
          <p:spPr bwMode="auto">
            <a:xfrm>
              <a:off x="3043" y="3217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2000">
                  <a:solidFill>
                    <a:srgbClr val="000000"/>
                  </a:solidFill>
                </a:rPr>
                <a:t>i</a:t>
              </a:r>
              <a:endParaRPr lang="en-US"/>
            </a:p>
          </p:txBody>
        </p:sp>
        <p:sp>
          <p:nvSpPr>
            <p:cNvPr id="245778" name="Rectangle 18"/>
            <p:cNvSpPr>
              <a:spLocks noChangeArrowheads="1"/>
            </p:cNvSpPr>
            <p:nvPr/>
          </p:nvSpPr>
          <p:spPr bwMode="auto">
            <a:xfrm>
              <a:off x="2039" y="3552"/>
              <a:ext cx="29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2000" i="1">
                  <a:solidFill>
                    <a:srgbClr val="000000"/>
                  </a:solidFill>
                </a:rPr>
                <a:t>i </a:t>
              </a:r>
              <a:r>
                <a:rPr lang="en-US" sz="2000">
                  <a:solidFill>
                    <a:srgbClr val="000000"/>
                  </a:solidFill>
                </a:rPr>
                <a:t>=</a:t>
              </a:r>
              <a:r>
                <a:rPr lang="en-US" sz="2000" i="1">
                  <a:solidFill>
                    <a:srgbClr val="000000"/>
                  </a:solidFill>
                </a:rPr>
                <a:t> 0</a:t>
              </a:r>
              <a:endParaRPr lang="en-US"/>
            </a:p>
          </p:txBody>
        </p:sp>
        <p:sp>
          <p:nvSpPr>
            <p:cNvPr id="245779" name="Rectangle 19"/>
            <p:cNvSpPr>
              <a:spLocks noChangeArrowheads="1"/>
            </p:cNvSpPr>
            <p:nvPr/>
          </p:nvSpPr>
          <p:spPr bwMode="auto">
            <a:xfrm>
              <a:off x="2677" y="3385"/>
              <a:ext cx="4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2000">
                  <a:solidFill>
                    <a:srgbClr val="000000"/>
                  </a:solidFill>
                </a:rPr>
                <a:t>i</a:t>
              </a:r>
              <a:endParaRPr lang="en-US"/>
            </a:p>
          </p:txBody>
        </p:sp>
        <p:sp>
          <p:nvSpPr>
            <p:cNvPr id="245780" name="Rectangle 20"/>
            <p:cNvSpPr>
              <a:spLocks noChangeArrowheads="1"/>
            </p:cNvSpPr>
            <p:nvPr/>
          </p:nvSpPr>
          <p:spPr bwMode="auto">
            <a:xfrm>
              <a:off x="4549" y="3235"/>
              <a:ext cx="10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3400" i="1">
                  <a:solidFill>
                    <a:srgbClr val="000000"/>
                  </a:solidFill>
                </a:rPr>
                <a:t>r</a:t>
              </a:r>
              <a:endParaRPr lang="en-US"/>
            </a:p>
          </p:txBody>
        </p:sp>
        <p:sp>
          <p:nvSpPr>
            <p:cNvPr id="245781" name="Rectangle 21"/>
            <p:cNvSpPr>
              <a:spLocks noChangeArrowheads="1"/>
            </p:cNvSpPr>
            <p:nvPr/>
          </p:nvSpPr>
          <p:spPr bwMode="auto">
            <a:xfrm>
              <a:off x="4131" y="3235"/>
              <a:ext cx="18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3400" i="1">
                  <a:solidFill>
                    <a:srgbClr val="000000"/>
                  </a:solidFill>
                </a:rPr>
                <a:t>A</a:t>
              </a:r>
              <a:endParaRPr lang="en-US" i="1"/>
            </a:p>
          </p:txBody>
        </p:sp>
        <p:sp>
          <p:nvSpPr>
            <p:cNvPr id="245782" name="Rectangle 22"/>
            <p:cNvSpPr>
              <a:spLocks noChangeArrowheads="1"/>
            </p:cNvSpPr>
            <p:nvPr/>
          </p:nvSpPr>
          <p:spPr bwMode="auto">
            <a:xfrm>
              <a:off x="2908" y="3235"/>
              <a:ext cx="10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3400" i="1">
                  <a:solidFill>
                    <a:srgbClr val="000000"/>
                  </a:solidFill>
                </a:rPr>
                <a:t>r</a:t>
              </a:r>
              <a:endParaRPr lang="en-US"/>
            </a:p>
          </p:txBody>
        </p:sp>
        <p:sp>
          <p:nvSpPr>
            <p:cNvPr id="245783" name="Rectangle 23"/>
            <p:cNvSpPr>
              <a:spLocks noChangeArrowheads="1"/>
            </p:cNvSpPr>
            <p:nvPr/>
          </p:nvSpPr>
          <p:spPr bwMode="auto">
            <a:xfrm>
              <a:off x="2505" y="3235"/>
              <a:ext cx="18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3400" i="1">
                  <a:solidFill>
                    <a:srgbClr val="000000"/>
                  </a:solidFill>
                </a:rPr>
                <a:t>A</a:t>
              </a:r>
              <a:endParaRPr lang="en-US"/>
            </a:p>
          </p:txBody>
        </p:sp>
        <p:sp>
          <p:nvSpPr>
            <p:cNvPr id="245784" name="Rectangle 24"/>
            <p:cNvSpPr>
              <a:spLocks noChangeArrowheads="1"/>
            </p:cNvSpPr>
            <p:nvPr/>
          </p:nvSpPr>
          <p:spPr bwMode="auto">
            <a:xfrm>
              <a:off x="4857" y="3382"/>
              <a:ext cx="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245785" name="Rectangle 25"/>
            <p:cNvSpPr>
              <a:spLocks noChangeArrowheads="1"/>
            </p:cNvSpPr>
            <p:nvPr/>
          </p:nvSpPr>
          <p:spPr bwMode="auto">
            <a:xfrm>
              <a:off x="854" y="3735"/>
              <a:ext cx="246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>
                  <a:solidFill>
                    <a:srgbClr val="000000"/>
                  </a:solidFill>
                </a:rPr>
                <a:t>             (Integer Portion)  </a:t>
              </a:r>
              <a:endParaRPr lang="en-US"/>
            </a:p>
          </p:txBody>
        </p:sp>
        <p:sp>
          <p:nvSpPr>
            <p:cNvPr id="245786" name="Rectangle 26"/>
            <p:cNvSpPr>
              <a:spLocks noChangeArrowheads="1"/>
            </p:cNvSpPr>
            <p:nvPr/>
          </p:nvSpPr>
          <p:spPr bwMode="auto">
            <a:xfrm>
              <a:off x="3241" y="3751"/>
              <a:ext cx="128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>
                  <a:solidFill>
                    <a:srgbClr val="000000"/>
                  </a:solidFill>
                </a:rPr>
                <a:t>+</a:t>
              </a:r>
              <a:endParaRPr lang="en-US"/>
            </a:p>
          </p:txBody>
        </p:sp>
        <p:sp>
          <p:nvSpPr>
            <p:cNvPr id="245787" name="Rectangle 27"/>
            <p:cNvSpPr>
              <a:spLocks noChangeArrowheads="1"/>
            </p:cNvSpPr>
            <p:nvPr/>
          </p:nvSpPr>
          <p:spPr bwMode="auto">
            <a:xfrm>
              <a:off x="3294" y="3735"/>
              <a:ext cx="196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>
                  <a:solidFill>
                    <a:srgbClr val="000000"/>
                  </a:solidFill>
                </a:rPr>
                <a:t>  (Fraction Portion)</a:t>
              </a:r>
              <a:endParaRPr lang="en-US"/>
            </a:p>
          </p:txBody>
        </p:sp>
        <p:sp>
          <p:nvSpPr>
            <p:cNvPr id="245788" name="Rectangle 28"/>
            <p:cNvSpPr>
              <a:spLocks noChangeArrowheads="1"/>
            </p:cNvSpPr>
            <p:nvPr/>
          </p:nvSpPr>
          <p:spPr bwMode="auto">
            <a:xfrm>
              <a:off x="4923" y="3781"/>
              <a:ext cx="24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12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245789" name="Oval 29"/>
            <p:cNvSpPr>
              <a:spLocks noChangeArrowheads="1"/>
            </p:cNvSpPr>
            <p:nvPr/>
          </p:nvSpPr>
          <p:spPr bwMode="auto">
            <a:xfrm>
              <a:off x="2813" y="3411"/>
              <a:ext cx="27" cy="27"/>
            </a:xfrm>
            <a:prstGeom prst="ellipse">
              <a:avLst/>
            </a:prstGeom>
            <a:solidFill>
              <a:schemeClr val="tx1"/>
            </a:solidFill>
            <a:ln w="1588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b="0"/>
            </a:p>
          </p:txBody>
        </p:sp>
        <p:sp>
          <p:nvSpPr>
            <p:cNvPr id="245790" name="Oval 30"/>
            <p:cNvSpPr>
              <a:spLocks noChangeArrowheads="1"/>
            </p:cNvSpPr>
            <p:nvPr/>
          </p:nvSpPr>
          <p:spPr bwMode="auto">
            <a:xfrm>
              <a:off x="4421" y="3396"/>
              <a:ext cx="27" cy="27"/>
            </a:xfrm>
            <a:prstGeom prst="ellipse">
              <a:avLst/>
            </a:prstGeom>
            <a:solidFill>
              <a:schemeClr val="tx1"/>
            </a:solidFill>
            <a:ln w="1588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91" name="Rectangle 31"/>
            <p:cNvSpPr>
              <a:spLocks noChangeArrowheads="1"/>
            </p:cNvSpPr>
            <p:nvPr/>
          </p:nvSpPr>
          <p:spPr bwMode="auto">
            <a:xfrm>
              <a:off x="2009" y="3052"/>
              <a:ext cx="6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2000">
                  <a:solidFill>
                    <a:srgbClr val="000000"/>
                  </a:solidFill>
                </a:rPr>
                <a:t>i = n </a:t>
              </a:r>
              <a:r>
                <a:rPr lang="en-US" sz="2000" b="0">
                  <a:solidFill>
                    <a:srgbClr val="000000"/>
                  </a:solidFill>
                </a:rPr>
                <a:t>-</a:t>
              </a:r>
              <a:r>
                <a:rPr lang="en-US" sz="2000">
                  <a:solidFill>
                    <a:srgbClr val="000000"/>
                  </a:solidFill>
                </a:rPr>
                <a:t> 1</a:t>
              </a:r>
              <a:endParaRPr lang="en-US"/>
            </a:p>
          </p:txBody>
        </p:sp>
        <p:sp>
          <p:nvSpPr>
            <p:cNvPr id="245792" name="Rectangle 32"/>
            <p:cNvSpPr>
              <a:spLocks noChangeArrowheads="1"/>
            </p:cNvSpPr>
            <p:nvPr/>
          </p:nvSpPr>
          <p:spPr bwMode="auto">
            <a:xfrm>
              <a:off x="3647" y="3022"/>
              <a:ext cx="4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buFont typeface="Wingdings" pitchFamily="2" charset="2"/>
                <a:buNone/>
              </a:pPr>
              <a:r>
                <a:rPr lang="en-US" sz="2000">
                  <a:solidFill>
                    <a:srgbClr val="000000"/>
                  </a:solidFill>
                </a:rPr>
                <a:t>j = </a:t>
              </a:r>
              <a:r>
                <a:rPr lang="en-US" sz="2000" b="0">
                  <a:solidFill>
                    <a:srgbClr val="000000"/>
                  </a:solidFill>
                </a:rPr>
                <a:t>-</a:t>
              </a:r>
              <a:r>
                <a:rPr lang="en-US" sz="2000">
                  <a:solidFill>
                    <a:srgbClr val="000000"/>
                  </a:solidFill>
                </a:rPr>
                <a:t> 1</a:t>
              </a:r>
              <a:endParaRPr lang="en-US"/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B763CF3C-9DF4-4591-8B23-30C77BE32CC1}" type="slidenum">
              <a:rPr lang="en-US"/>
              <a:pPr/>
              <a:t>8</a:t>
            </a:fld>
            <a:endParaRPr lang="en-US"/>
          </a:p>
        </p:txBody>
      </p:sp>
      <p:sp>
        <p:nvSpPr>
          <p:cNvPr id="2488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Number Systems – Examples</a:t>
            </a:r>
          </a:p>
        </p:txBody>
      </p:sp>
      <p:graphicFrame>
        <p:nvGraphicFramePr>
          <p:cNvPr id="249070" name="Group 1262"/>
          <p:cNvGraphicFramePr>
            <a:graphicFrameLocks noGrp="1"/>
          </p:cNvGraphicFramePr>
          <p:nvPr/>
        </p:nvGraphicFramePr>
        <p:xfrm>
          <a:off x="508000" y="1524000"/>
          <a:ext cx="8013700" cy="4754880"/>
        </p:xfrm>
        <a:graphic>
          <a:graphicData uri="http://schemas.openxmlformats.org/drawingml/2006/table">
            <a:tbl>
              <a:tblPr/>
              <a:tblGrid>
                <a:gridCol w="1562100"/>
                <a:gridCol w="2743200"/>
                <a:gridCol w="1714500"/>
                <a:gridCol w="199390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Radix (Base)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=&gt; r - 1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=&gt;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=&gt;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053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Powers of     4         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Radix           5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0.001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0.0001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0.25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0.125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0.0625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0.03125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Chapter 1            </a:t>
            </a:r>
            <a:fld id="{E393246B-45C4-4143-8E08-4461EC4C32EA}" type="slidenum">
              <a:rPr lang="en-US"/>
              <a:pPr/>
              <a:t>9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/>
              <a:t>Special Powers of 2</a:t>
            </a: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844550" y="2141538"/>
            <a:ext cx="573405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Clr>
                <a:schemeClr val="hlink"/>
              </a:buClr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2</a:t>
            </a:r>
            <a:r>
              <a:rPr lang="en-US" sz="4000" baseline="30000">
                <a:solidFill>
                  <a:srgbClr val="000000"/>
                </a:solidFill>
              </a:rPr>
              <a:t>10 </a:t>
            </a:r>
            <a:r>
              <a:rPr lang="en-US" sz="3200">
                <a:solidFill>
                  <a:srgbClr val="000000"/>
                </a:solidFill>
              </a:rPr>
              <a:t> (1024) is Kilo, denoted "K"</a:t>
            </a:r>
            <a:endParaRPr lang="en-US" sz="3200"/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8243888" y="2141538"/>
            <a:ext cx="88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47813" name="Rectangle 5"/>
          <p:cNvSpPr>
            <a:spLocks noChangeArrowheads="1"/>
          </p:cNvSpPr>
          <p:nvPr/>
        </p:nvSpPr>
        <p:spPr bwMode="auto">
          <a:xfrm>
            <a:off x="504825" y="3022600"/>
            <a:ext cx="747077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Clr>
                <a:schemeClr val="hlink"/>
              </a:buClr>
            </a:pPr>
            <a:r>
              <a:rPr lang="en-US" sz="3200">
                <a:solidFill>
                  <a:srgbClr val="000000"/>
                </a:solidFill>
              </a:rPr>
              <a:t> 2</a:t>
            </a:r>
            <a:r>
              <a:rPr lang="en-US" sz="4000" baseline="30000">
                <a:solidFill>
                  <a:srgbClr val="000000"/>
                </a:solidFill>
              </a:rPr>
              <a:t>20</a:t>
            </a:r>
            <a:r>
              <a:rPr lang="en-US" sz="3200">
                <a:solidFill>
                  <a:srgbClr val="000000"/>
                </a:solidFill>
              </a:rPr>
              <a:t> (1,048,576) is Mega, denoted "M"</a:t>
            </a:r>
            <a:endParaRPr lang="en-US" sz="3200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8572500" y="3159125"/>
            <a:ext cx="88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844550" y="3992563"/>
            <a:ext cx="7262813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Clr>
                <a:schemeClr val="hlink"/>
              </a:buClr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2</a:t>
            </a:r>
            <a:r>
              <a:rPr lang="en-US" sz="4000" baseline="30000">
                <a:solidFill>
                  <a:srgbClr val="000000"/>
                </a:solidFill>
              </a:rPr>
              <a:t>30</a:t>
            </a:r>
            <a:r>
              <a:rPr lang="en-US" sz="3200">
                <a:solidFill>
                  <a:srgbClr val="000000"/>
                </a:solidFill>
              </a:rPr>
              <a:t> (1,073, 741,824)is Giga, denoted "G"</a:t>
            </a:r>
            <a:endParaRPr lang="en-US" sz="3200"/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8343900" y="4176713"/>
            <a:ext cx="88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autoUpdateAnimBg="0"/>
      <p:bldP spid="247813" grpId="0" autoUpdateAnimBg="0"/>
      <p:bldP spid="24781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8000"/>
      </a:dk2>
      <a:lt2>
        <a:srgbClr val="808080"/>
      </a:lt2>
      <a:accent1>
        <a:srgbClr val="00CC99"/>
      </a:accent1>
      <a:accent2>
        <a:srgbClr val="008000"/>
      </a:accent2>
      <a:accent3>
        <a:srgbClr val="FFFFFF"/>
      </a:accent3>
      <a:accent4>
        <a:srgbClr val="000000"/>
      </a:accent4>
      <a:accent5>
        <a:srgbClr val="AAE2CA"/>
      </a:accent5>
      <a:accent6>
        <a:srgbClr val="007300"/>
      </a:accent6>
      <a:hlink>
        <a:srgbClr val="009999"/>
      </a:hlink>
      <a:folHlink>
        <a:srgbClr val="006666"/>
      </a:folHlink>
    </a:clrScheme>
    <a:fontScheme name="Default Design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58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58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E70000"/>
        </a:accent6>
        <a:hlink>
          <a:srgbClr val="FF0000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8000"/>
        </a:dk2>
        <a:lt2>
          <a:srgbClr val="808080"/>
        </a:lt2>
        <a:accent1>
          <a:srgbClr val="00CC99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7300"/>
        </a:accent6>
        <a:hlink>
          <a:srgbClr val="009999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7227</TotalTime>
  <Words>1848</Words>
  <Application>Microsoft Office PowerPoint</Application>
  <PresentationFormat>On-screen Show (4:3)</PresentationFormat>
  <Paragraphs>665</Paragraphs>
  <Slides>28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Document</vt:lpstr>
      <vt:lpstr>PowerPoint Presentation</vt:lpstr>
      <vt:lpstr>Overview</vt:lpstr>
      <vt:lpstr>Course description  </vt:lpstr>
      <vt:lpstr>Course description</vt:lpstr>
      <vt:lpstr>Digital System</vt:lpstr>
      <vt:lpstr>Signal</vt:lpstr>
      <vt:lpstr>Number Systems – Representation</vt:lpstr>
      <vt:lpstr>Number Systems – Examples</vt:lpstr>
      <vt:lpstr>Special Powers of 2</vt:lpstr>
      <vt:lpstr>Positive Powers of 2 </vt:lpstr>
      <vt:lpstr>Converting Binary to Decimal</vt:lpstr>
      <vt:lpstr>Converting Decimal to Binary</vt:lpstr>
      <vt:lpstr>Commonly Occurring Bases</vt:lpstr>
      <vt:lpstr>Numbers in Different Bases</vt:lpstr>
      <vt:lpstr>Conversion Between Bases</vt:lpstr>
      <vt:lpstr>Conversion Details</vt:lpstr>
      <vt:lpstr>Example: Convert 46.687510  To Base 2</vt:lpstr>
      <vt:lpstr>Additional Issue - Fractional Part</vt:lpstr>
      <vt:lpstr>Checking the Conversion</vt:lpstr>
      <vt:lpstr>Octal (Hexadecimal) to Binary and Back</vt:lpstr>
      <vt:lpstr>Octal to Hexadecimal via Binary</vt:lpstr>
      <vt:lpstr>A Final Conversion Note</vt:lpstr>
      <vt:lpstr>Binary Numbers and Binary Coding</vt:lpstr>
      <vt:lpstr>Binary Arithmetic</vt:lpstr>
      <vt:lpstr>Single Bit Binary Addition with Carry</vt:lpstr>
      <vt:lpstr>Multiple Bit Binary Addition</vt:lpstr>
      <vt:lpstr>Single Bit Binary Subtraction with Borrow</vt:lpstr>
      <vt:lpstr>Multiple Bit Binary Subtraction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1 - PPT - Mano &amp; Kime - 3rd Ed</dc:title>
  <dc:creator>Kime &amp; Kaminski</dc:creator>
  <dc:description>Initial Version</dc:description>
  <cp:lastModifiedBy>admin</cp:lastModifiedBy>
  <cp:revision>297</cp:revision>
  <cp:lastPrinted>2001-01-22T17:31:50Z</cp:lastPrinted>
  <dcterms:created xsi:type="dcterms:W3CDTF">1999-02-14T20:48:18Z</dcterms:created>
  <dcterms:modified xsi:type="dcterms:W3CDTF">2017-09-17T09:06:45Z</dcterms:modified>
</cp:coreProperties>
</file>