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9906000" cy="6858000"/>
  <p:notesSz cx="6858000" cy="9144000"/>
  <p:defaultTextStyle>
    <a:lvl1pPr>
      <a:defRPr sz="1200">
        <a:latin typeface="+mj-lt"/>
        <a:ea typeface="+mj-ea"/>
        <a:cs typeface="+mj-cs"/>
        <a:sym typeface="Helvetica"/>
      </a:defRPr>
    </a:lvl1pPr>
    <a:lvl2pPr>
      <a:defRPr sz="1200">
        <a:latin typeface="+mj-lt"/>
        <a:ea typeface="+mj-ea"/>
        <a:cs typeface="+mj-cs"/>
        <a:sym typeface="Helvetica"/>
      </a:defRPr>
    </a:lvl2pPr>
    <a:lvl3pPr>
      <a:defRPr sz="1200">
        <a:latin typeface="+mj-lt"/>
        <a:ea typeface="+mj-ea"/>
        <a:cs typeface="+mj-cs"/>
        <a:sym typeface="Helvetica"/>
      </a:defRPr>
    </a:lvl3pPr>
    <a:lvl4pPr>
      <a:defRPr sz="1200">
        <a:latin typeface="+mj-lt"/>
        <a:ea typeface="+mj-ea"/>
        <a:cs typeface="+mj-cs"/>
        <a:sym typeface="Helvetica"/>
      </a:defRPr>
    </a:lvl4pPr>
    <a:lvl5pPr>
      <a:defRPr sz="1200">
        <a:latin typeface="+mj-lt"/>
        <a:ea typeface="+mj-ea"/>
        <a:cs typeface="+mj-cs"/>
        <a:sym typeface="Helvetica"/>
      </a:defRPr>
    </a:lvl5pPr>
    <a:lvl6pPr>
      <a:defRPr sz="1200">
        <a:latin typeface="+mj-lt"/>
        <a:ea typeface="+mj-ea"/>
        <a:cs typeface="+mj-cs"/>
        <a:sym typeface="Helvetica"/>
      </a:defRPr>
    </a:lvl6pPr>
    <a:lvl7pPr>
      <a:defRPr sz="1200">
        <a:latin typeface="+mj-lt"/>
        <a:ea typeface="+mj-ea"/>
        <a:cs typeface="+mj-cs"/>
        <a:sym typeface="Helvetica"/>
      </a:defRPr>
    </a:lvl7pPr>
    <a:lvl8pPr>
      <a:defRPr sz="1200">
        <a:latin typeface="+mj-lt"/>
        <a:ea typeface="+mj-ea"/>
        <a:cs typeface="+mj-cs"/>
        <a:sym typeface="Helvetica"/>
      </a:defRPr>
    </a:lvl8pPr>
    <a:lvl9pPr>
      <a:defRPr sz="1200">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6FF"/>
          </a:solidFill>
        </a:fill>
      </a:tcStyle>
    </a:wholeTbl>
    <a:band2H>
      <a:tcTxStyle b="def" i="def"/>
      <a:tcStyle>
        <a:tcBdr/>
        <a:fill>
          <a:solidFill>
            <a:srgbClr val="E6F3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B8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B8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B8FF"/>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b="def" i="def"/>
      <a:tcStyle>
        <a:tcBdr/>
        <a:fill>
          <a:solidFill>
            <a:srgbClr val="EEEEEE"/>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B8FF"/>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B8FF"/>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ph type="sldImg"/>
          </p:nvPr>
        </p:nvSpPr>
        <p:spPr>
          <a:xfrm>
            <a:off x="1143000" y="685800"/>
            <a:ext cx="4572000" cy="3429000"/>
          </a:xfrm>
          <a:prstGeom prst="rect">
            <a:avLst/>
          </a:prstGeom>
        </p:spPr>
        <p:txBody>
          <a:bodyPr/>
          <a:lstStyle/>
          <a:p>
            <a:pPr lvl="0"/>
          </a:p>
        </p:txBody>
      </p:sp>
      <p:sp>
        <p:nvSpPr>
          <p:cNvPr id="311" name="Shape 31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1" name="Shape 11"/>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ED6B04"/>
        </a:solidFill>
      </p:bgPr>
    </p:bg>
    <p:spTree>
      <p:nvGrpSpPr>
        <p:cNvPr id="1" name=""/>
        <p:cNvGrpSpPr/>
        <p:nvPr/>
      </p:nvGrpSpPr>
      <p:grpSpPr>
        <a:xfrm>
          <a:off x="0" y="0"/>
          <a:ext cx="0" cy="0"/>
          <a:chOff x="0" y="0"/>
          <a:chExt cx="0" cy="0"/>
        </a:xfrm>
      </p:grpSpPr>
      <p:sp>
        <p:nvSpPr>
          <p:cNvPr id="48" name="Shape 48"/>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49" name="Shape 49"/>
          <p:cNvSpPr/>
          <p:nvPr/>
        </p:nvSpPr>
        <p:spPr>
          <a:xfrm>
            <a:off x="-3" y="6397625"/>
            <a:ext cx="9901242" cy="1590"/>
          </a:xfrm>
          <a:prstGeom prst="line">
            <a:avLst/>
          </a:prstGeom>
          <a:ln w="6480">
            <a:solidFill>
              <a:srgbClr val="FFFFFF"/>
            </a:solidFill>
            <a:miter/>
          </a:ln>
        </p:spPr>
        <p:txBody>
          <a:bodyPr lIns="0" tIns="0" rIns="0" bIns="0"/>
          <a:lstStyle/>
          <a:p>
            <a:pPr lvl="0" defTabSz="457200"/>
          </a:p>
        </p:txBody>
      </p:sp>
      <p:sp>
        <p:nvSpPr>
          <p:cNvPr id="50" name="Shape 50"/>
          <p:cNvSpPr/>
          <p:nvPr/>
        </p:nvSpPr>
        <p:spPr>
          <a:xfrm>
            <a:off x="549274" y="6546850"/>
            <a:ext cx="5422902"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723900" algn="l"/>
                <a:tab pos="1447800" algn="l"/>
                <a:tab pos="2171700" algn="l"/>
                <a:tab pos="2895600" algn="l"/>
                <a:tab pos="3619500" algn="l"/>
                <a:tab pos="4343400" algn="l"/>
                <a:tab pos="5067300" algn="l"/>
                <a:tab pos="5486400" algn="l"/>
              </a:tabLst>
              <a:defRPr sz="900">
                <a:solidFill>
                  <a:srgbClr val="FBF5EA"/>
                </a:solidFill>
                <a:latin typeface="Times New Roman"/>
                <a:ea typeface="Times New Roman"/>
                <a:cs typeface="Times New Roman"/>
                <a:sym typeface="Times New Roman"/>
              </a:defRPr>
            </a:lvl1pPr>
          </a:lstStyle>
          <a:p>
            <a:pPr lvl="0">
              <a:defRPr sz="1800">
                <a:solidFill>
                  <a:srgbClr val="000000"/>
                </a:solidFill>
              </a:defRPr>
            </a:pPr>
            <a:r>
              <a:rPr sz="900">
                <a:solidFill>
                  <a:srgbClr val="FBF5EA"/>
                </a:solidFill>
              </a:rPr>
              <a:t>Presentation Title runs here  l  00/00/00</a:t>
            </a:r>
          </a:p>
        </p:txBody>
      </p:sp>
      <p:pic>
        <p:nvPicPr>
          <p:cNvPr id="51"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52" name="Shape 52"/>
          <p:cNvSpPr/>
          <p:nvPr>
            <p:ph type="title"/>
          </p:nvPr>
        </p:nvSpPr>
        <p:spPr>
          <a:xfrm>
            <a:off x="395285" y="395285"/>
            <a:ext cx="9102729" cy="1136654"/>
          </a:xfrm>
          <a:prstGeom prst="rect">
            <a:avLst/>
          </a:prstGeom>
        </p:spPr>
        <p:txBody>
          <a:bodyPr/>
          <a:lstStyle>
            <a:lvl1pPr>
              <a:defRPr>
                <a:solidFill>
                  <a:srgbClr val="000000"/>
                </a:solidFill>
              </a:defRPr>
            </a:lvl1pPr>
          </a:lstStyle>
          <a:p>
            <a:pPr lvl="0">
              <a:defRPr b="0" sz="1800"/>
            </a:pPr>
            <a:r>
              <a:rPr b="1" sz="2400"/>
              <a:t>Title Text</a:t>
            </a:r>
          </a:p>
        </p:txBody>
      </p:sp>
      <p:sp>
        <p:nvSpPr>
          <p:cNvPr id="53" name="Shape 53"/>
          <p:cNvSpPr/>
          <p:nvPr>
            <p:ph type="body" idx="1"/>
          </p:nvPr>
        </p:nvSpPr>
        <p:spPr>
          <a:xfrm>
            <a:off x="6848475" y="-9202740"/>
            <a:ext cx="2873375" cy="15970255"/>
          </a:xfrm>
          <a:prstGeom prst="rect">
            <a:avLst/>
          </a:prstGeom>
        </p:spPr>
        <p:txBody>
          <a:bodyPr anchor="b"/>
          <a:lstStyle>
            <a:lvl1pPr algn="r">
              <a:lnSpc>
                <a:spcPct val="100000"/>
              </a:lnSpc>
              <a:defRPr sz="31500"/>
            </a:lvl1pPr>
            <a:lvl2pPr algn="r">
              <a:lnSpc>
                <a:spcPct val="100000"/>
              </a:lnSpc>
              <a:defRPr sz="31500"/>
            </a:lvl2pPr>
            <a:lvl3pPr algn="r">
              <a:lnSpc>
                <a:spcPct val="100000"/>
              </a:lnSpc>
              <a:defRPr sz="31500"/>
            </a:lvl3pPr>
            <a:lvl4pPr algn="r">
              <a:lnSpc>
                <a:spcPct val="100000"/>
              </a:lnSpc>
              <a:defRPr sz="31500"/>
            </a:lvl4pPr>
            <a:lvl5pPr algn="r">
              <a:lnSpc>
                <a:spcPct val="100000"/>
              </a:lnSpc>
              <a:defRPr sz="31500"/>
            </a:lvl5pPr>
          </a:lstStyle>
          <a:p>
            <a:pPr lvl="0">
              <a:defRPr sz="1800"/>
            </a:pPr>
            <a:r>
              <a:rPr sz="31500"/>
              <a:t>Body Level One</a:t>
            </a:r>
            <a:endParaRPr sz="31500"/>
          </a:p>
          <a:p>
            <a:pPr lvl="1">
              <a:defRPr sz="1800"/>
            </a:pPr>
            <a:r>
              <a:rPr sz="31500"/>
              <a:t>Body Level Two</a:t>
            </a:r>
            <a:endParaRPr sz="31500"/>
          </a:p>
          <a:p>
            <a:pPr lvl="2">
              <a:defRPr sz="1800"/>
            </a:pPr>
            <a:r>
              <a:rPr sz="31500"/>
              <a:t>Body Level Three</a:t>
            </a:r>
            <a:endParaRPr sz="31500"/>
          </a:p>
          <a:p>
            <a:pPr lvl="3">
              <a:defRPr sz="1800"/>
            </a:pPr>
            <a:r>
              <a:rPr sz="31500"/>
              <a:t>Body Level Four</a:t>
            </a:r>
            <a:endParaRPr sz="31500"/>
          </a:p>
          <a:p>
            <a:pPr lvl="4">
              <a:defRPr sz="1800"/>
            </a:pPr>
            <a:r>
              <a:rPr sz="31500"/>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55" name="Shape 5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56" name="Shape 56"/>
          <p:cNvSpPr/>
          <p:nvPr/>
        </p:nvSpPr>
        <p:spPr>
          <a:xfrm>
            <a:off x="549274" y="6546850"/>
            <a:ext cx="5422902"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723900" algn="l"/>
                <a:tab pos="1447800" algn="l"/>
                <a:tab pos="2171700" algn="l"/>
                <a:tab pos="2895600" algn="l"/>
                <a:tab pos="3619500" algn="l"/>
                <a:tab pos="4343400" algn="l"/>
                <a:tab pos="5067300" algn="l"/>
                <a:tab pos="5486400" algn="l"/>
              </a:tabLst>
              <a:defRPr sz="900">
                <a:solidFill>
                  <a:srgbClr val="FBF5EA"/>
                </a:solidFill>
                <a:latin typeface="Times New Roman"/>
                <a:ea typeface="Times New Roman"/>
                <a:cs typeface="Times New Roman"/>
                <a:sym typeface="Times New Roman"/>
              </a:defRPr>
            </a:lvl1pPr>
          </a:lstStyle>
          <a:p>
            <a:pPr lvl="0">
              <a:defRPr sz="1800">
                <a:solidFill>
                  <a:srgbClr val="000000"/>
                </a:solidFill>
              </a:defRPr>
            </a:pPr>
            <a:r>
              <a:rPr sz="900">
                <a:solidFill>
                  <a:srgbClr val="FBF5EA"/>
                </a:solidFill>
              </a:rPr>
              <a:t>Presentation Title runs here  l  00/00/00</a:t>
            </a:r>
          </a:p>
        </p:txBody>
      </p:sp>
      <p:pic>
        <p:nvPicPr>
          <p:cNvPr id="57"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58" name="Shape 58"/>
          <p:cNvSpPr/>
          <p:nvPr/>
        </p:nvSpPr>
        <p:spPr>
          <a:xfrm>
            <a:off x="-3" y="6397625"/>
            <a:ext cx="9901242" cy="1590"/>
          </a:xfrm>
          <a:prstGeom prst="line">
            <a:avLst/>
          </a:prstGeom>
          <a:ln w="6480">
            <a:solidFill>
              <a:srgbClr val="FFFFFF"/>
            </a:solidFill>
            <a:miter/>
          </a:ln>
        </p:spPr>
        <p:txBody>
          <a:bodyPr lIns="0" tIns="0" rIns="0" bIns="0"/>
          <a:lstStyle/>
          <a:p>
            <a:pPr lvl="0" defTabSz="457200"/>
          </a:p>
        </p:txBody>
      </p:sp>
      <p:sp>
        <p:nvSpPr>
          <p:cNvPr id="59" name="Shape 59"/>
          <p:cNvSpPr/>
          <p:nvPr>
            <p:ph type="title"/>
          </p:nvPr>
        </p:nvSpPr>
        <p:spPr>
          <a:xfrm>
            <a:off x="395285" y="395285"/>
            <a:ext cx="6040441" cy="3167067"/>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60" name="Shape 60"/>
          <p:cNvSpPr/>
          <p:nvPr>
            <p:ph type="body" idx="1"/>
          </p:nvPr>
        </p:nvSpPr>
        <p:spPr>
          <a:xfrm>
            <a:off x="395285" y="3562350"/>
            <a:ext cx="6040441" cy="3295650"/>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62" name="Shape 6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sp>
        <p:nvSpPr>
          <p:cNvPr id="63" name="Shape 6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64" name="image2.png"/>
          <p:cNvPicPr/>
          <p:nvPr/>
        </p:nvPicPr>
        <p:blipFill>
          <a:blip r:embed="rId2">
            <a:extLst/>
          </a:blip>
          <a:stretch>
            <a:fillRect/>
          </a:stretch>
        </p:blipFill>
        <p:spPr>
          <a:xfrm>
            <a:off x="0" y="6356350"/>
            <a:ext cx="1909765" cy="493713"/>
          </a:xfrm>
          <a:prstGeom prst="rect">
            <a:avLst/>
          </a:prstGeom>
          <a:ln w="12700">
            <a:miter lim="400000"/>
          </a:ln>
        </p:spPr>
      </p:pic>
      <p:pic>
        <p:nvPicPr>
          <p:cNvPr id="65" name="image1.png"/>
          <p:cNvPicPr/>
          <p:nvPr/>
        </p:nvPicPr>
        <p:blipFill>
          <a:blip r:embed="rId3">
            <a:extLst/>
          </a:blip>
          <a:stretch>
            <a:fillRect/>
          </a:stretch>
        </p:blipFill>
        <p:spPr>
          <a:xfrm>
            <a:off x="8247060" y="6356350"/>
            <a:ext cx="1655765" cy="493713"/>
          </a:xfrm>
          <a:prstGeom prst="rect">
            <a:avLst/>
          </a:prstGeom>
          <a:ln w="12700">
            <a:miter lim="400000"/>
          </a:ln>
        </p:spPr>
      </p:pic>
      <p:sp>
        <p:nvSpPr>
          <p:cNvPr id="66" name="Shape 66"/>
          <p:cNvSpPr/>
          <p:nvPr>
            <p:ph type="title"/>
          </p:nvPr>
        </p:nvSpPr>
        <p:spPr>
          <a:xfrm>
            <a:off x="395285" y="395285"/>
            <a:ext cx="6040441" cy="3167067"/>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67" name="Shape 67"/>
          <p:cNvSpPr/>
          <p:nvPr>
            <p:ph type="body" idx="1"/>
          </p:nvPr>
        </p:nvSpPr>
        <p:spPr>
          <a:xfrm>
            <a:off x="395285" y="3562350"/>
            <a:ext cx="6040441" cy="3295650"/>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69" name="Shape 69"/>
          <p:cNvSpPr/>
          <p:nvPr/>
        </p:nvSpPr>
        <p:spPr>
          <a:xfrm>
            <a:off x="412749" y="228599"/>
            <a:ext cx="8915402" cy="609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19080">
            <a:solidFill>
              <a:srgbClr val="CC9900"/>
            </a:solidFill>
            <a:miter/>
          </a:ln>
        </p:spPr>
        <p:txBody>
          <a:bodyPr lIns="0" tIns="0" rIns="0" bIns="0"/>
          <a:lstStyle/>
          <a:p>
            <a:pPr lvl="0">
              <a:defRPr>
                <a:latin typeface="Verdana"/>
                <a:ea typeface="Verdana"/>
                <a:cs typeface="Verdana"/>
                <a:sym typeface="Verdana"/>
              </a:defRPr>
            </a:pPr>
          </a:p>
        </p:txBody>
      </p:sp>
      <p:sp>
        <p:nvSpPr>
          <p:cNvPr id="70" name="Shape 70"/>
          <p:cNvSpPr/>
          <p:nvPr/>
        </p:nvSpPr>
        <p:spPr>
          <a:xfrm>
            <a:off x="495300" y="6172198"/>
            <a:ext cx="8915402" cy="1590"/>
          </a:xfrm>
          <a:prstGeom prst="line">
            <a:avLst/>
          </a:prstGeom>
          <a:ln w="19080">
            <a:solidFill>
              <a:srgbClr val="CC9900"/>
            </a:solidFill>
            <a:miter/>
          </a:ln>
        </p:spPr>
        <p:txBody>
          <a:bodyPr lIns="0" tIns="0" rIns="0" bIns="0"/>
          <a:lstStyle/>
          <a:p>
            <a:pPr lvl="0" defTabSz="457200"/>
          </a:p>
        </p:txBody>
      </p:sp>
      <p:sp>
        <p:nvSpPr>
          <p:cNvPr id="71" name="Shape 71"/>
          <p:cNvSpPr/>
          <p:nvPr/>
        </p:nvSpPr>
        <p:spPr>
          <a:xfrm>
            <a:off x="412750" y="6158514"/>
            <a:ext cx="6045200" cy="5004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indent="38100">
              <a:spcBef>
                <a:spcPts val="8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i="1" sz="1400">
                <a:solidFill>
                  <a:srgbClr val="71602F"/>
                </a:solidFill>
                <a:latin typeface="Times New Roman"/>
                <a:ea typeface="Times New Roman"/>
                <a:cs typeface="Times New Roman"/>
                <a:sym typeface="Times New Roman"/>
              </a:rPr>
              <a:t>Copyright © 2009 Pearson Education, Inc. </a:t>
            </a:r>
            <a:endParaRPr i="1" sz="1400">
              <a:solidFill>
                <a:srgbClr val="71602F"/>
              </a:solidFill>
              <a:latin typeface="Times New Roman"/>
              <a:ea typeface="Times New Roman"/>
              <a:cs typeface="Times New Roman"/>
              <a:sym typeface="Times New Roman"/>
            </a:endParaRPr>
          </a:p>
          <a:p>
            <a:pPr lvl="0" indent="38100">
              <a:spcBef>
                <a:spcPts val="8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i="1" sz="1400">
                <a:solidFill>
                  <a:srgbClr val="71602F"/>
                </a:solidFill>
                <a:latin typeface="Times New Roman"/>
                <a:ea typeface="Times New Roman"/>
                <a:cs typeface="Times New Roman"/>
                <a:sym typeface="Times New Roman"/>
              </a:rPr>
              <a:t>Publishing as Prentice Hall</a:t>
            </a:r>
          </a:p>
        </p:txBody>
      </p:sp>
      <p:sp>
        <p:nvSpPr>
          <p:cNvPr id="72" name="Shape 72"/>
          <p:cNvSpPr/>
          <p:nvPr>
            <p:ph type="title"/>
          </p:nvPr>
        </p:nvSpPr>
        <p:spPr>
          <a:xfrm>
            <a:off x="495300" y="277810"/>
            <a:ext cx="8909050" cy="1322390"/>
          </a:xfrm>
          <a:prstGeom prst="rect">
            <a:avLst/>
          </a:prstGeom>
        </p:spPr>
        <p:txBody>
          <a:bodyPr lIns="50800" tIns="50800" rIns="50800" bIns="50800"/>
          <a:lstStyle>
            <a:lvl1pPr indent="38100">
              <a:spcBef>
                <a:spcPts val="0"/>
              </a:spcBef>
              <a:defRPr b="0" sz="4200">
                <a:solidFill>
                  <a:srgbClr val="006633"/>
                </a:solidFill>
                <a:latin typeface="Lucida Grande"/>
                <a:ea typeface="Lucida Grande"/>
                <a:cs typeface="Lucida Grande"/>
                <a:sym typeface="Lucida Grande"/>
              </a:defRPr>
            </a:lvl1pPr>
          </a:lstStyle>
          <a:p>
            <a:pPr lvl="0">
              <a:defRPr sz="1800">
                <a:solidFill>
                  <a:srgbClr val="000000"/>
                </a:solidFill>
              </a:defRPr>
            </a:pPr>
            <a:r>
              <a:rPr sz="4200">
                <a:solidFill>
                  <a:srgbClr val="006633"/>
                </a:solidFill>
              </a:rPr>
              <a:t>Title Text</a:t>
            </a:r>
          </a:p>
        </p:txBody>
      </p:sp>
      <p:sp>
        <p:nvSpPr>
          <p:cNvPr id="73" name="Shape 73"/>
          <p:cNvSpPr/>
          <p:nvPr>
            <p:ph type="body" idx="1"/>
          </p:nvPr>
        </p:nvSpPr>
        <p:spPr>
          <a:xfrm>
            <a:off x="495300" y="1600200"/>
            <a:ext cx="8909050" cy="5257800"/>
          </a:xfrm>
          <a:prstGeom prst="rect">
            <a:avLst/>
          </a:prstGeom>
        </p:spPr>
        <p:txBody>
          <a:bodyPr lIns="50800" tIns="50800" rIns="50800" bIns="50800"/>
          <a:lstStyle>
            <a:lvl1pPr indent="38100">
              <a:lnSpc>
                <a:spcPct val="100000"/>
              </a:lnSpc>
              <a:spcBef>
                <a:spcPts val="800"/>
              </a:spcBef>
              <a:defRPr sz="3000">
                <a:latin typeface="Arial"/>
                <a:ea typeface="Arial"/>
                <a:cs typeface="Arial"/>
                <a:sym typeface="Arial"/>
              </a:defRPr>
            </a:lvl1pPr>
            <a:lvl2pPr indent="38100">
              <a:lnSpc>
                <a:spcPct val="100000"/>
              </a:lnSpc>
              <a:spcBef>
                <a:spcPts val="800"/>
              </a:spcBef>
              <a:defRPr sz="3000">
                <a:latin typeface="Arial"/>
                <a:ea typeface="Arial"/>
                <a:cs typeface="Arial"/>
                <a:sym typeface="Arial"/>
              </a:defRPr>
            </a:lvl2pPr>
            <a:lvl3pPr indent="38100">
              <a:lnSpc>
                <a:spcPct val="100000"/>
              </a:lnSpc>
              <a:spcBef>
                <a:spcPts val="800"/>
              </a:spcBef>
              <a:defRPr sz="3000">
                <a:latin typeface="Arial"/>
                <a:ea typeface="Arial"/>
                <a:cs typeface="Arial"/>
                <a:sym typeface="Arial"/>
              </a:defRPr>
            </a:lvl3pPr>
            <a:lvl4pPr indent="38100">
              <a:lnSpc>
                <a:spcPct val="100000"/>
              </a:lnSpc>
              <a:spcBef>
                <a:spcPts val="800"/>
              </a:spcBef>
              <a:defRPr sz="3000">
                <a:latin typeface="Arial"/>
                <a:ea typeface="Arial"/>
                <a:cs typeface="Arial"/>
                <a:sym typeface="Arial"/>
              </a:defRPr>
            </a:lvl4pPr>
            <a:lvl5pPr indent="38100">
              <a:lnSpc>
                <a:spcPct val="100000"/>
              </a:lnSpc>
              <a:spcBef>
                <a:spcPts val="800"/>
              </a:spcBef>
              <a:defRPr sz="3000">
                <a:latin typeface="Arial"/>
                <a:ea typeface="Arial"/>
                <a:cs typeface="Arial"/>
                <a:sym typeface="Arial"/>
              </a:defRPr>
            </a:lvl5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sp>
        <p:nvSpPr>
          <p:cNvPr id="75" name="Shape 7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76" name="image1.png"/>
          <p:cNvPicPr/>
          <p:nvPr/>
        </p:nvPicPr>
        <p:blipFill>
          <a:blip r:embed="rId2">
            <a:extLst/>
          </a:blip>
          <a:stretch>
            <a:fillRect/>
          </a:stretch>
        </p:blipFill>
        <p:spPr>
          <a:xfrm>
            <a:off x="8247060" y="6356350"/>
            <a:ext cx="1655765" cy="493713"/>
          </a:xfrm>
          <a:prstGeom prst="rect">
            <a:avLst/>
          </a:prstGeom>
          <a:ln w="12700">
            <a:miter lim="400000"/>
          </a:ln>
        </p:spPr>
      </p:pic>
      <p:pic>
        <p:nvPicPr>
          <p:cNvPr id="77" name="image2.png"/>
          <p:cNvPicPr/>
          <p:nvPr/>
        </p:nvPicPr>
        <p:blipFill>
          <a:blip r:embed="rId3">
            <a:extLst/>
          </a:blip>
          <a:stretch>
            <a:fillRect/>
          </a:stretch>
        </p:blipFill>
        <p:spPr>
          <a:xfrm>
            <a:off x="0" y="6356350"/>
            <a:ext cx="1909765" cy="493713"/>
          </a:xfrm>
          <a:prstGeom prst="rect">
            <a:avLst/>
          </a:prstGeom>
          <a:ln w="12700">
            <a:miter lim="400000"/>
          </a:ln>
        </p:spPr>
      </p:pic>
      <p:sp>
        <p:nvSpPr>
          <p:cNvPr id="78" name="Shape 78"/>
          <p:cNvSpPr/>
          <p:nvPr>
            <p:ph type="title"/>
          </p:nvPr>
        </p:nvSpPr>
        <p:spPr>
          <a:xfrm>
            <a:off x="395285" y="395285"/>
            <a:ext cx="9102729" cy="1366840"/>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79" name="Shape 79"/>
          <p:cNvSpPr/>
          <p:nvPr>
            <p:ph type="body" idx="1"/>
          </p:nvPr>
        </p:nvSpPr>
        <p:spPr>
          <a:xfrm>
            <a:off x="395285" y="1762125"/>
            <a:ext cx="9102729" cy="5095875"/>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ED6B04"/>
        </a:solidFill>
      </p:bgPr>
    </p:bg>
    <p:spTree>
      <p:nvGrpSpPr>
        <p:cNvPr id="1" name=""/>
        <p:cNvGrpSpPr/>
        <p:nvPr/>
      </p:nvGrpSpPr>
      <p:grpSpPr>
        <a:xfrm>
          <a:off x="0" y="0"/>
          <a:ext cx="0" cy="0"/>
          <a:chOff x="0" y="0"/>
          <a:chExt cx="0" cy="0"/>
        </a:xfrm>
      </p:grpSpPr>
      <p:sp>
        <p:nvSpPr>
          <p:cNvPr id="81" name="Shape 8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2" name="Shape 8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sp>
        <p:nvSpPr>
          <p:cNvPr id="83" name="Shape 83"/>
          <p:cNvSpPr/>
          <p:nvPr/>
        </p:nvSpPr>
        <p:spPr>
          <a:xfrm>
            <a:off x="549274" y="6546850"/>
            <a:ext cx="5422902"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723900" algn="l"/>
                <a:tab pos="1447800" algn="l"/>
                <a:tab pos="2171700" algn="l"/>
                <a:tab pos="2895600" algn="l"/>
                <a:tab pos="3619500" algn="l"/>
                <a:tab pos="4343400" algn="l"/>
                <a:tab pos="5067300" algn="l"/>
                <a:tab pos="5486400" algn="l"/>
              </a:tabLst>
              <a:defRPr sz="900">
                <a:solidFill>
                  <a:srgbClr val="FBF5EA"/>
                </a:solidFill>
                <a:latin typeface="Times New Roman"/>
                <a:ea typeface="Times New Roman"/>
                <a:cs typeface="Times New Roman"/>
                <a:sym typeface="Times New Roman"/>
              </a:defRPr>
            </a:lvl1pPr>
          </a:lstStyle>
          <a:p>
            <a:pPr lvl="0">
              <a:defRPr sz="1800">
                <a:solidFill>
                  <a:srgbClr val="000000"/>
                </a:solidFill>
              </a:defRPr>
            </a:pPr>
            <a:r>
              <a:rPr sz="900">
                <a:solidFill>
                  <a:srgbClr val="FBF5EA"/>
                </a:solidFill>
              </a:rPr>
              <a:t>Presentation Title runs here  l  00/00/00</a:t>
            </a:r>
          </a:p>
        </p:txBody>
      </p:sp>
      <p:pic>
        <p:nvPicPr>
          <p:cNvPr id="84"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85" name="Shape 85"/>
          <p:cNvSpPr/>
          <p:nvPr>
            <p:ph type="title"/>
          </p:nvPr>
        </p:nvSpPr>
        <p:spPr>
          <a:xfrm>
            <a:off x="395285" y="395285"/>
            <a:ext cx="9102729" cy="1136654"/>
          </a:xfrm>
          <a:prstGeom prst="rect">
            <a:avLst/>
          </a:prstGeom>
        </p:spPr>
        <p:txBody>
          <a:bodyPr/>
          <a:lstStyle>
            <a:lvl1pPr>
              <a:defRPr>
                <a:solidFill>
                  <a:srgbClr val="000000"/>
                </a:solidFill>
              </a:defRPr>
            </a:lvl1pPr>
          </a:lstStyle>
          <a:p>
            <a:pPr lvl="0">
              <a:defRPr b="0" sz="1800"/>
            </a:pPr>
            <a:r>
              <a:rPr b="1" sz="2400"/>
              <a:t>Title Text</a:t>
            </a:r>
          </a:p>
        </p:txBody>
      </p:sp>
      <p:sp>
        <p:nvSpPr>
          <p:cNvPr id="86" name="Shape 86"/>
          <p:cNvSpPr/>
          <p:nvPr>
            <p:ph type="body" idx="1"/>
          </p:nvPr>
        </p:nvSpPr>
        <p:spPr>
          <a:xfrm>
            <a:off x="6848475" y="-9202740"/>
            <a:ext cx="2873375" cy="15970255"/>
          </a:xfrm>
          <a:prstGeom prst="rect">
            <a:avLst/>
          </a:prstGeom>
        </p:spPr>
        <p:txBody>
          <a:bodyPr anchor="b"/>
          <a:lstStyle>
            <a:lvl1pPr algn="r">
              <a:lnSpc>
                <a:spcPct val="100000"/>
              </a:lnSpc>
              <a:defRPr sz="31500"/>
            </a:lvl1pPr>
            <a:lvl2pPr algn="r">
              <a:lnSpc>
                <a:spcPct val="100000"/>
              </a:lnSpc>
              <a:defRPr sz="31500"/>
            </a:lvl2pPr>
            <a:lvl3pPr algn="r">
              <a:lnSpc>
                <a:spcPct val="100000"/>
              </a:lnSpc>
              <a:defRPr sz="31500"/>
            </a:lvl3pPr>
            <a:lvl4pPr algn="r">
              <a:lnSpc>
                <a:spcPct val="100000"/>
              </a:lnSpc>
              <a:defRPr sz="31500"/>
            </a:lvl4pPr>
            <a:lvl5pPr algn="r">
              <a:lnSpc>
                <a:spcPct val="100000"/>
              </a:lnSpc>
              <a:defRPr sz="31500"/>
            </a:lvl5pPr>
          </a:lstStyle>
          <a:p>
            <a:pPr lvl="0">
              <a:defRPr sz="1800"/>
            </a:pPr>
            <a:r>
              <a:rPr sz="31500"/>
              <a:t>Body Level One</a:t>
            </a:r>
            <a:endParaRPr sz="31500"/>
          </a:p>
          <a:p>
            <a:pPr lvl="1">
              <a:defRPr sz="1800"/>
            </a:pPr>
            <a:r>
              <a:rPr sz="31500"/>
              <a:t>Body Level Two</a:t>
            </a:r>
            <a:endParaRPr sz="31500"/>
          </a:p>
          <a:p>
            <a:pPr lvl="2">
              <a:defRPr sz="1800"/>
            </a:pPr>
            <a:r>
              <a:rPr sz="31500"/>
              <a:t>Body Level Three</a:t>
            </a:r>
            <a:endParaRPr sz="31500"/>
          </a:p>
          <a:p>
            <a:pPr lvl="3">
              <a:defRPr sz="1800"/>
            </a:pPr>
            <a:r>
              <a:rPr sz="31500"/>
              <a:t>Body Level Four</a:t>
            </a:r>
            <a:endParaRPr sz="31500"/>
          </a:p>
          <a:p>
            <a:pPr lvl="4">
              <a:defRPr sz="1800"/>
            </a:pPr>
            <a:r>
              <a:rPr sz="31500"/>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88" name="Shape 88"/>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9" name="Shape 89"/>
          <p:cNvSpPr/>
          <p:nvPr/>
        </p:nvSpPr>
        <p:spPr>
          <a:xfrm>
            <a:off x="549274" y="6546850"/>
            <a:ext cx="5422902"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723900" algn="l"/>
                <a:tab pos="1447800" algn="l"/>
                <a:tab pos="2171700" algn="l"/>
                <a:tab pos="2895600" algn="l"/>
                <a:tab pos="3619500" algn="l"/>
                <a:tab pos="4343400" algn="l"/>
                <a:tab pos="5067300" algn="l"/>
                <a:tab pos="5486400" algn="l"/>
              </a:tabLst>
              <a:defRPr sz="900">
                <a:solidFill>
                  <a:srgbClr val="FBF5EA"/>
                </a:solidFill>
                <a:latin typeface="Times New Roman"/>
                <a:ea typeface="Times New Roman"/>
                <a:cs typeface="Times New Roman"/>
                <a:sym typeface="Times New Roman"/>
              </a:defRPr>
            </a:lvl1pPr>
          </a:lstStyle>
          <a:p>
            <a:pPr lvl="0">
              <a:defRPr sz="1800">
                <a:solidFill>
                  <a:srgbClr val="000000"/>
                </a:solidFill>
              </a:defRPr>
            </a:pPr>
            <a:r>
              <a:rPr sz="900">
                <a:solidFill>
                  <a:srgbClr val="FBF5EA"/>
                </a:solidFill>
              </a:rPr>
              <a:t>Presentation Title runs here  l  00/00/00</a:t>
            </a:r>
          </a:p>
        </p:txBody>
      </p:sp>
      <p:pic>
        <p:nvPicPr>
          <p:cNvPr id="90"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91" name="Shape 91"/>
          <p:cNvSpPr/>
          <p:nvPr/>
        </p:nvSpPr>
        <p:spPr>
          <a:xfrm>
            <a:off x="-3" y="6397625"/>
            <a:ext cx="9901242" cy="1590"/>
          </a:xfrm>
          <a:prstGeom prst="line">
            <a:avLst/>
          </a:prstGeom>
          <a:ln w="6480">
            <a:solidFill>
              <a:srgbClr val="FFFFFF"/>
            </a:solidFill>
            <a:miter/>
          </a:ln>
        </p:spPr>
        <p:txBody>
          <a:bodyPr lIns="0" tIns="0" rIns="0" bIns="0"/>
          <a:lstStyle/>
          <a:p>
            <a:pPr lvl="0" defTabSz="457200"/>
          </a:p>
        </p:txBody>
      </p:sp>
      <p:sp>
        <p:nvSpPr>
          <p:cNvPr id="92" name="Shape 92"/>
          <p:cNvSpPr/>
          <p:nvPr>
            <p:ph type="title"/>
          </p:nvPr>
        </p:nvSpPr>
        <p:spPr>
          <a:xfrm>
            <a:off x="395285" y="395285"/>
            <a:ext cx="6040441" cy="3167067"/>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93" name="Shape 93"/>
          <p:cNvSpPr/>
          <p:nvPr>
            <p:ph type="body" idx="1"/>
          </p:nvPr>
        </p:nvSpPr>
        <p:spPr>
          <a:xfrm>
            <a:off x="395285" y="3562350"/>
            <a:ext cx="6040441" cy="3295650"/>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95" name="Shape 95"/>
          <p:cNvSpPr/>
          <p:nvPr/>
        </p:nvSpPr>
        <p:spPr>
          <a:xfrm>
            <a:off x="-3" y="6397625"/>
            <a:ext cx="9901242" cy="1590"/>
          </a:xfrm>
          <a:prstGeom prst="line">
            <a:avLst/>
          </a:prstGeom>
          <a:ln w="6480">
            <a:solidFill>
              <a:srgbClr val="FFFFFF"/>
            </a:solidFill>
            <a:miter/>
          </a:ln>
        </p:spPr>
        <p:txBody>
          <a:bodyPr lIns="0" tIns="0" rIns="0" bIns="0"/>
          <a:lstStyle/>
          <a:p>
            <a:pPr lvl="0" defTabSz="457200"/>
          </a:p>
        </p:txBody>
      </p:sp>
      <p:sp>
        <p:nvSpPr>
          <p:cNvPr id="96" name="Shape 96"/>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97" name="image2.png"/>
          <p:cNvPicPr/>
          <p:nvPr/>
        </p:nvPicPr>
        <p:blipFill>
          <a:blip r:embed="rId2">
            <a:extLst/>
          </a:blip>
          <a:stretch>
            <a:fillRect/>
          </a:stretch>
        </p:blipFill>
        <p:spPr>
          <a:xfrm>
            <a:off x="0" y="6356350"/>
            <a:ext cx="1909765" cy="493713"/>
          </a:xfrm>
          <a:prstGeom prst="rect">
            <a:avLst/>
          </a:prstGeom>
          <a:ln w="12700">
            <a:miter lim="400000"/>
          </a:ln>
        </p:spPr>
      </p:pic>
      <p:pic>
        <p:nvPicPr>
          <p:cNvPr id="98" name="image1.png"/>
          <p:cNvPicPr/>
          <p:nvPr/>
        </p:nvPicPr>
        <p:blipFill>
          <a:blip r:embed="rId3">
            <a:extLst/>
          </a:blip>
          <a:stretch>
            <a:fillRect/>
          </a:stretch>
        </p:blipFill>
        <p:spPr>
          <a:xfrm>
            <a:off x="8247060" y="6356350"/>
            <a:ext cx="1655765" cy="493713"/>
          </a:xfrm>
          <a:prstGeom prst="rect">
            <a:avLst/>
          </a:prstGeom>
          <a:ln w="12700">
            <a:miter lim="400000"/>
          </a:ln>
        </p:spPr>
      </p:pic>
      <p:sp>
        <p:nvSpPr>
          <p:cNvPr id="99" name="Shape 99"/>
          <p:cNvSpPr/>
          <p:nvPr>
            <p:ph type="title"/>
          </p:nvPr>
        </p:nvSpPr>
        <p:spPr>
          <a:xfrm>
            <a:off x="395285" y="395285"/>
            <a:ext cx="6040441" cy="3167067"/>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100" name="Shape 100"/>
          <p:cNvSpPr/>
          <p:nvPr>
            <p:ph type="body" idx="1"/>
          </p:nvPr>
        </p:nvSpPr>
        <p:spPr>
          <a:xfrm>
            <a:off x="395285" y="3562350"/>
            <a:ext cx="6040441" cy="3295650"/>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pic>
        <p:nvPicPr>
          <p:cNvPr id="102" name="image3.png"/>
          <p:cNvPicPr/>
          <p:nvPr/>
        </p:nvPicPr>
        <p:blipFill>
          <a:blip r:embed="rId2">
            <a:extLst/>
          </a:blip>
          <a:stretch>
            <a:fillRect/>
          </a:stretch>
        </p:blipFill>
        <p:spPr>
          <a:xfrm>
            <a:off x="8432800" y="6496050"/>
            <a:ext cx="1289050" cy="223840"/>
          </a:xfrm>
          <a:prstGeom prst="rect">
            <a:avLst/>
          </a:prstGeom>
          <a:ln w="12700">
            <a:miter lim="400000"/>
          </a:ln>
        </p:spPr>
      </p:pic>
      <p:sp>
        <p:nvSpPr>
          <p:cNvPr id="103" name="Shape 103"/>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104" name="image4.png"/>
          <p:cNvPicPr/>
          <p:nvPr/>
        </p:nvPicPr>
        <p:blipFill>
          <a:blip r:embed="rId3">
            <a:extLst/>
          </a:blip>
          <a:stretch>
            <a:fillRect/>
          </a:stretch>
        </p:blipFill>
        <p:spPr>
          <a:xfrm>
            <a:off x="1366837" y="2330450"/>
            <a:ext cx="7161215" cy="1727200"/>
          </a:xfrm>
          <a:prstGeom prst="rect">
            <a:avLst/>
          </a:prstGeom>
          <a:ln w="12700">
            <a:miter lim="400000"/>
          </a:ln>
        </p:spPr>
      </p:pic>
      <p:sp>
        <p:nvSpPr>
          <p:cNvPr id="105" name="Shape 10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106" name="image2.png"/>
          <p:cNvPicPr/>
          <p:nvPr/>
        </p:nvPicPr>
        <p:blipFill>
          <a:blip r:embed="rId4">
            <a:extLst/>
          </a:blip>
          <a:stretch>
            <a:fillRect/>
          </a:stretch>
        </p:blipFill>
        <p:spPr>
          <a:xfrm>
            <a:off x="0" y="6356350"/>
            <a:ext cx="1909765" cy="493713"/>
          </a:xfrm>
          <a:prstGeom prst="rect">
            <a:avLst/>
          </a:prstGeom>
          <a:ln w="12700">
            <a:miter lim="400000"/>
          </a:ln>
        </p:spPr>
      </p:pic>
      <p:pic>
        <p:nvPicPr>
          <p:cNvPr id="107" name="image1.png"/>
          <p:cNvPicPr/>
          <p:nvPr/>
        </p:nvPicPr>
        <p:blipFill>
          <a:blip r:embed="rId5">
            <a:extLst/>
          </a:blip>
          <a:stretch>
            <a:fillRect/>
          </a:stretch>
        </p:blipFill>
        <p:spPr>
          <a:xfrm>
            <a:off x="8247060" y="6356350"/>
            <a:ext cx="1655765" cy="493713"/>
          </a:xfrm>
          <a:prstGeom prst="rect">
            <a:avLst/>
          </a:prstGeom>
          <a:ln w="12700">
            <a:miter lim="400000"/>
          </a:ln>
        </p:spPr>
      </p:pic>
      <p:sp>
        <p:nvSpPr>
          <p:cNvPr id="108" name="Shape 108"/>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09" name="Shape 109"/>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sp>
        <p:nvSpPr>
          <p:cNvPr id="111" name="Shape 11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112" name="image1.png"/>
          <p:cNvPicPr/>
          <p:nvPr/>
        </p:nvPicPr>
        <p:blipFill>
          <a:blip r:embed="rId2">
            <a:extLst/>
          </a:blip>
          <a:stretch>
            <a:fillRect/>
          </a:stretch>
        </p:blipFill>
        <p:spPr>
          <a:xfrm>
            <a:off x="8247060" y="6356350"/>
            <a:ext cx="1655765" cy="493713"/>
          </a:xfrm>
          <a:prstGeom prst="rect">
            <a:avLst/>
          </a:prstGeom>
          <a:ln w="12700">
            <a:miter lim="400000"/>
          </a:ln>
        </p:spPr>
      </p:pic>
      <p:pic>
        <p:nvPicPr>
          <p:cNvPr id="113" name="image2.png"/>
          <p:cNvPicPr/>
          <p:nvPr/>
        </p:nvPicPr>
        <p:blipFill>
          <a:blip r:embed="rId3">
            <a:extLst/>
          </a:blip>
          <a:stretch>
            <a:fillRect/>
          </a:stretch>
        </p:blipFill>
        <p:spPr>
          <a:xfrm>
            <a:off x="0" y="6356350"/>
            <a:ext cx="1909765" cy="493713"/>
          </a:xfrm>
          <a:prstGeom prst="rect">
            <a:avLst/>
          </a:prstGeom>
          <a:ln w="12700">
            <a:miter lim="400000"/>
          </a:ln>
        </p:spPr>
      </p:pic>
      <p:sp>
        <p:nvSpPr>
          <p:cNvPr id="114" name="Shape 114"/>
          <p:cNvSpPr/>
          <p:nvPr/>
        </p:nvSpPr>
        <p:spPr>
          <a:xfrm>
            <a:off x="412750" y="6172198"/>
            <a:ext cx="6045200" cy="749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Copyright © 2009 Pearson Education, Inc. </a:t>
            </a:r>
            <a:endParaRPr sz="2400">
              <a:latin typeface="Times New Roman"/>
              <a:ea typeface="Times New Roman"/>
              <a:cs typeface="Times New Roman"/>
              <a:sym typeface="Times New Roman"/>
            </a:endParaRPr>
          </a:p>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Publishing as Prentice Hall</a:t>
            </a:r>
          </a:p>
        </p:txBody>
      </p:sp>
      <p:sp>
        <p:nvSpPr>
          <p:cNvPr id="115" name="Shape 115"/>
          <p:cNvSpPr/>
          <p:nvPr>
            <p:ph type="title"/>
          </p:nvPr>
        </p:nvSpPr>
        <p:spPr>
          <a:xfrm>
            <a:off x="395285" y="395285"/>
            <a:ext cx="9102729" cy="1366840"/>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116" name="Shape 116"/>
          <p:cNvSpPr/>
          <p:nvPr>
            <p:ph type="body" idx="1"/>
          </p:nvPr>
        </p:nvSpPr>
        <p:spPr>
          <a:xfrm>
            <a:off x="395285" y="1762125"/>
            <a:ext cx="9102729" cy="5095875"/>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3" name="Shape 13"/>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4" name="Shape 14"/>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sp>
        <p:nvSpPr>
          <p:cNvPr id="118" name="Shape 118"/>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119" name="image1.png"/>
          <p:cNvPicPr/>
          <p:nvPr/>
        </p:nvPicPr>
        <p:blipFill>
          <a:blip r:embed="rId2">
            <a:extLst/>
          </a:blip>
          <a:stretch>
            <a:fillRect/>
          </a:stretch>
        </p:blipFill>
        <p:spPr>
          <a:xfrm>
            <a:off x="8247060" y="6356350"/>
            <a:ext cx="1655765" cy="493713"/>
          </a:xfrm>
          <a:prstGeom prst="rect">
            <a:avLst/>
          </a:prstGeom>
          <a:ln w="12700">
            <a:miter lim="400000"/>
          </a:ln>
        </p:spPr>
      </p:pic>
      <p:pic>
        <p:nvPicPr>
          <p:cNvPr id="120" name="image2.png"/>
          <p:cNvPicPr/>
          <p:nvPr/>
        </p:nvPicPr>
        <p:blipFill>
          <a:blip r:embed="rId3">
            <a:extLst/>
          </a:blip>
          <a:stretch>
            <a:fillRect/>
          </a:stretch>
        </p:blipFill>
        <p:spPr>
          <a:xfrm>
            <a:off x="0" y="6356350"/>
            <a:ext cx="1909765" cy="493713"/>
          </a:xfrm>
          <a:prstGeom prst="rect">
            <a:avLst/>
          </a:prstGeom>
          <a:ln w="12700">
            <a:miter lim="400000"/>
          </a:ln>
        </p:spPr>
      </p:pic>
      <p:sp>
        <p:nvSpPr>
          <p:cNvPr id="121" name="Shape 121"/>
          <p:cNvSpPr/>
          <p:nvPr/>
        </p:nvSpPr>
        <p:spPr>
          <a:xfrm>
            <a:off x="412750" y="6172198"/>
            <a:ext cx="6045200" cy="749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Copyright © 2009 Pearson Education, Inc. </a:t>
            </a:r>
            <a:endParaRPr sz="2400">
              <a:latin typeface="Times New Roman"/>
              <a:ea typeface="Times New Roman"/>
              <a:cs typeface="Times New Roman"/>
              <a:sym typeface="Times New Roman"/>
            </a:endParaRPr>
          </a:p>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Publishing as Prentice Hall</a:t>
            </a:r>
          </a:p>
        </p:txBody>
      </p:sp>
      <p:sp>
        <p:nvSpPr>
          <p:cNvPr id="122" name="Shape 122"/>
          <p:cNvSpPr/>
          <p:nvPr>
            <p:ph type="title"/>
          </p:nvPr>
        </p:nvSpPr>
        <p:spPr>
          <a:xfrm>
            <a:off x="395285" y="395285"/>
            <a:ext cx="9102729" cy="1366840"/>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123" name="Shape 123"/>
          <p:cNvSpPr/>
          <p:nvPr>
            <p:ph type="body" idx="1"/>
          </p:nvPr>
        </p:nvSpPr>
        <p:spPr>
          <a:xfrm>
            <a:off x="395285" y="1762125"/>
            <a:ext cx="9102729" cy="5095875"/>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sp>
        <p:nvSpPr>
          <p:cNvPr id="125" name="Shape 12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126" name="image1.png"/>
          <p:cNvPicPr/>
          <p:nvPr/>
        </p:nvPicPr>
        <p:blipFill>
          <a:blip r:embed="rId2">
            <a:extLst/>
          </a:blip>
          <a:stretch>
            <a:fillRect/>
          </a:stretch>
        </p:blipFill>
        <p:spPr>
          <a:xfrm>
            <a:off x="8247060" y="6356350"/>
            <a:ext cx="1655765" cy="493713"/>
          </a:xfrm>
          <a:prstGeom prst="rect">
            <a:avLst/>
          </a:prstGeom>
          <a:ln w="12700">
            <a:miter lim="400000"/>
          </a:ln>
        </p:spPr>
      </p:pic>
      <p:pic>
        <p:nvPicPr>
          <p:cNvPr id="127" name="image2.png"/>
          <p:cNvPicPr/>
          <p:nvPr/>
        </p:nvPicPr>
        <p:blipFill>
          <a:blip r:embed="rId3">
            <a:extLst/>
          </a:blip>
          <a:stretch>
            <a:fillRect/>
          </a:stretch>
        </p:blipFill>
        <p:spPr>
          <a:xfrm>
            <a:off x="0" y="6356350"/>
            <a:ext cx="1909765" cy="493713"/>
          </a:xfrm>
          <a:prstGeom prst="rect">
            <a:avLst/>
          </a:prstGeom>
          <a:ln w="12700">
            <a:miter lim="400000"/>
          </a:ln>
        </p:spPr>
      </p:pic>
      <p:sp>
        <p:nvSpPr>
          <p:cNvPr id="128" name="Shape 128"/>
          <p:cNvSpPr/>
          <p:nvPr/>
        </p:nvSpPr>
        <p:spPr>
          <a:xfrm>
            <a:off x="412750" y="6172198"/>
            <a:ext cx="6045200" cy="749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Copyright © 2009 Pearson Education, Inc. </a:t>
            </a:r>
            <a:endParaRPr sz="2400">
              <a:latin typeface="Times New Roman"/>
              <a:ea typeface="Times New Roman"/>
              <a:cs typeface="Times New Roman"/>
              <a:sym typeface="Times New Roman"/>
            </a:endParaRPr>
          </a:p>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Publishing as Prentice Hall</a:t>
            </a:r>
          </a:p>
        </p:txBody>
      </p:sp>
      <p:sp>
        <p:nvSpPr>
          <p:cNvPr id="129" name="Shape 129"/>
          <p:cNvSpPr/>
          <p:nvPr>
            <p:ph type="title"/>
          </p:nvPr>
        </p:nvSpPr>
        <p:spPr>
          <a:xfrm>
            <a:off x="395285" y="395285"/>
            <a:ext cx="9102729" cy="1366840"/>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130" name="Shape 130"/>
          <p:cNvSpPr/>
          <p:nvPr>
            <p:ph type="body" idx="1"/>
          </p:nvPr>
        </p:nvSpPr>
        <p:spPr>
          <a:xfrm>
            <a:off x="395285" y="1762125"/>
            <a:ext cx="9102729" cy="5095875"/>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pic>
        <p:nvPicPr>
          <p:cNvPr id="132" name="image5.png"/>
          <p:cNvPicPr/>
          <p:nvPr/>
        </p:nvPicPr>
        <p:blipFill>
          <a:blip r:embed="rId2">
            <a:extLst/>
          </a:blip>
          <a:stretch>
            <a:fillRect/>
          </a:stretch>
        </p:blipFill>
        <p:spPr>
          <a:xfrm>
            <a:off x="8432800" y="6496050"/>
            <a:ext cx="1289050" cy="223840"/>
          </a:xfrm>
          <a:prstGeom prst="rect">
            <a:avLst/>
          </a:prstGeom>
          <a:ln w="12700">
            <a:miter lim="400000"/>
          </a:ln>
        </p:spPr>
      </p:pic>
      <p:sp>
        <p:nvSpPr>
          <p:cNvPr id="133" name="Shape 133"/>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134" name="image4.png"/>
          <p:cNvPicPr/>
          <p:nvPr/>
        </p:nvPicPr>
        <p:blipFill>
          <a:blip r:embed="rId3">
            <a:extLst/>
          </a:blip>
          <a:stretch>
            <a:fillRect/>
          </a:stretch>
        </p:blipFill>
        <p:spPr>
          <a:xfrm>
            <a:off x="1366837" y="2330450"/>
            <a:ext cx="7161215" cy="1727200"/>
          </a:xfrm>
          <a:prstGeom prst="rect">
            <a:avLst/>
          </a:prstGeom>
          <a:ln w="12700">
            <a:miter lim="400000"/>
          </a:ln>
        </p:spPr>
      </p:pic>
      <p:sp>
        <p:nvSpPr>
          <p:cNvPr id="135" name="Shape 13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136" name="image2.png"/>
          <p:cNvPicPr/>
          <p:nvPr/>
        </p:nvPicPr>
        <p:blipFill>
          <a:blip r:embed="rId4">
            <a:extLst/>
          </a:blip>
          <a:stretch>
            <a:fillRect/>
          </a:stretch>
        </p:blipFill>
        <p:spPr>
          <a:xfrm>
            <a:off x="0" y="6356350"/>
            <a:ext cx="1909765" cy="493713"/>
          </a:xfrm>
          <a:prstGeom prst="rect">
            <a:avLst/>
          </a:prstGeom>
          <a:ln w="12700">
            <a:miter lim="400000"/>
          </a:ln>
        </p:spPr>
      </p:pic>
      <p:pic>
        <p:nvPicPr>
          <p:cNvPr id="137" name="image1.png"/>
          <p:cNvPicPr/>
          <p:nvPr/>
        </p:nvPicPr>
        <p:blipFill>
          <a:blip r:embed="rId5">
            <a:extLst/>
          </a:blip>
          <a:stretch>
            <a:fillRect/>
          </a:stretch>
        </p:blipFill>
        <p:spPr>
          <a:xfrm>
            <a:off x="8247060" y="6356350"/>
            <a:ext cx="1655765" cy="493713"/>
          </a:xfrm>
          <a:prstGeom prst="rect">
            <a:avLst/>
          </a:prstGeom>
          <a:ln w="12700">
            <a:miter lim="400000"/>
          </a:ln>
        </p:spPr>
      </p:pic>
      <p:sp>
        <p:nvSpPr>
          <p:cNvPr id="138" name="Shape 138"/>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39" name="Shape 139"/>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sp>
        <p:nvSpPr>
          <p:cNvPr id="141" name="Shape 14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142" name="image1.png"/>
          <p:cNvPicPr/>
          <p:nvPr/>
        </p:nvPicPr>
        <p:blipFill>
          <a:blip r:embed="rId2">
            <a:extLst/>
          </a:blip>
          <a:stretch>
            <a:fillRect/>
          </a:stretch>
        </p:blipFill>
        <p:spPr>
          <a:xfrm>
            <a:off x="8247060" y="6356350"/>
            <a:ext cx="1655765" cy="493713"/>
          </a:xfrm>
          <a:prstGeom prst="rect">
            <a:avLst/>
          </a:prstGeom>
          <a:ln w="12700">
            <a:miter lim="400000"/>
          </a:ln>
        </p:spPr>
      </p:pic>
      <p:pic>
        <p:nvPicPr>
          <p:cNvPr id="143" name="image2.png"/>
          <p:cNvPicPr/>
          <p:nvPr/>
        </p:nvPicPr>
        <p:blipFill>
          <a:blip r:embed="rId3">
            <a:extLst/>
          </a:blip>
          <a:stretch>
            <a:fillRect/>
          </a:stretch>
        </p:blipFill>
        <p:spPr>
          <a:xfrm>
            <a:off x="0" y="6356350"/>
            <a:ext cx="1909765" cy="493713"/>
          </a:xfrm>
          <a:prstGeom prst="rect">
            <a:avLst/>
          </a:prstGeom>
          <a:ln w="12700">
            <a:miter lim="400000"/>
          </a:ln>
        </p:spPr>
      </p:pic>
      <p:sp>
        <p:nvSpPr>
          <p:cNvPr id="144" name="Shape 144"/>
          <p:cNvSpPr/>
          <p:nvPr>
            <p:ph type="title"/>
          </p:nvPr>
        </p:nvSpPr>
        <p:spPr>
          <a:xfrm>
            <a:off x="395285" y="395285"/>
            <a:ext cx="9102729" cy="1366840"/>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145" name="Shape 145"/>
          <p:cNvSpPr/>
          <p:nvPr>
            <p:ph type="body" idx="1"/>
          </p:nvPr>
        </p:nvSpPr>
        <p:spPr>
          <a:xfrm>
            <a:off x="395285" y="1762125"/>
            <a:ext cx="9102729" cy="5095875"/>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47" name="Shape 147"/>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148" name="Shape 148"/>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149"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150" name="Shape 150"/>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151" name="Shape 151"/>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52" name="Shape 152"/>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54" name="Shape 154"/>
          <p:cNvSpPr/>
          <p:nvPr/>
        </p:nvSpPr>
        <p:spPr>
          <a:xfrm>
            <a:off x="-3" y="6397625"/>
            <a:ext cx="9901242" cy="1590"/>
          </a:xfrm>
          <a:prstGeom prst="line">
            <a:avLst/>
          </a:prstGeom>
          <a:ln w="6480">
            <a:solidFill>
              <a:srgbClr val="FFFFFF"/>
            </a:solidFill>
            <a:miter/>
          </a:ln>
        </p:spPr>
        <p:txBody>
          <a:bodyPr lIns="0" tIns="0" rIns="0" bIns="0"/>
          <a:lstStyle/>
          <a:p>
            <a:pPr lvl="0" defTabSz="457200"/>
          </a:p>
        </p:txBody>
      </p:sp>
      <p:sp>
        <p:nvSpPr>
          <p:cNvPr id="155" name="Shape 15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156" name="image2.png"/>
          <p:cNvPicPr/>
          <p:nvPr/>
        </p:nvPicPr>
        <p:blipFill>
          <a:blip r:embed="rId2">
            <a:extLst/>
          </a:blip>
          <a:stretch>
            <a:fillRect/>
          </a:stretch>
        </p:blipFill>
        <p:spPr>
          <a:xfrm>
            <a:off x="0" y="6356350"/>
            <a:ext cx="1909765" cy="493713"/>
          </a:xfrm>
          <a:prstGeom prst="rect">
            <a:avLst/>
          </a:prstGeom>
          <a:ln w="12700">
            <a:miter lim="400000"/>
          </a:ln>
        </p:spPr>
      </p:pic>
      <p:pic>
        <p:nvPicPr>
          <p:cNvPr id="157" name="image1.png"/>
          <p:cNvPicPr/>
          <p:nvPr/>
        </p:nvPicPr>
        <p:blipFill>
          <a:blip r:embed="rId3">
            <a:extLst/>
          </a:blip>
          <a:stretch>
            <a:fillRect/>
          </a:stretch>
        </p:blipFill>
        <p:spPr>
          <a:xfrm>
            <a:off x="8247060" y="6356350"/>
            <a:ext cx="1655765" cy="493713"/>
          </a:xfrm>
          <a:prstGeom prst="rect">
            <a:avLst/>
          </a:prstGeom>
          <a:ln w="12700">
            <a:miter lim="400000"/>
          </a:ln>
        </p:spPr>
      </p:pic>
      <p:sp>
        <p:nvSpPr>
          <p:cNvPr id="158" name="Shape 158"/>
          <p:cNvSpPr/>
          <p:nvPr>
            <p:ph type="title"/>
          </p:nvPr>
        </p:nvSpPr>
        <p:spPr>
          <a:xfrm>
            <a:off x="395285" y="395285"/>
            <a:ext cx="6040441" cy="3167067"/>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159" name="Shape 159"/>
          <p:cNvSpPr/>
          <p:nvPr>
            <p:ph type="body" idx="1"/>
          </p:nvPr>
        </p:nvSpPr>
        <p:spPr>
          <a:xfrm>
            <a:off x="395285" y="3562350"/>
            <a:ext cx="6040441" cy="3295650"/>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61" name="Shape 16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162" name="Shape 16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163"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164" name="Shape 164"/>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165" name="Shape 165"/>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66" name="Shape 166"/>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68" name="Shape 168"/>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169" name="Shape 169"/>
          <p:cNvSpPr/>
          <p:nvPr/>
        </p:nvSpPr>
        <p:spPr>
          <a:xfrm>
            <a:off x="549274" y="6546850"/>
            <a:ext cx="5422902"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723900" algn="l"/>
                <a:tab pos="1447800" algn="l"/>
                <a:tab pos="2171700" algn="l"/>
                <a:tab pos="2895600" algn="l"/>
                <a:tab pos="3619500" algn="l"/>
                <a:tab pos="4343400" algn="l"/>
                <a:tab pos="5067300" algn="l"/>
                <a:tab pos="5486400" algn="l"/>
              </a:tabLst>
              <a:defRPr sz="900">
                <a:solidFill>
                  <a:srgbClr val="FBF5EA"/>
                </a:solidFill>
                <a:latin typeface="Times New Roman"/>
                <a:ea typeface="Times New Roman"/>
                <a:cs typeface="Times New Roman"/>
                <a:sym typeface="Times New Roman"/>
              </a:defRPr>
            </a:lvl1pPr>
          </a:lstStyle>
          <a:p>
            <a:pPr lvl="0">
              <a:defRPr sz="1800">
                <a:solidFill>
                  <a:srgbClr val="000000"/>
                </a:solidFill>
              </a:defRPr>
            </a:pPr>
            <a:r>
              <a:rPr sz="900">
                <a:solidFill>
                  <a:srgbClr val="FBF5EA"/>
                </a:solidFill>
              </a:rPr>
              <a:t>Presentation Title runs here  l  00/00/00</a:t>
            </a:r>
          </a:p>
        </p:txBody>
      </p:sp>
      <p:pic>
        <p:nvPicPr>
          <p:cNvPr id="170"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171" name="Shape 171"/>
          <p:cNvSpPr/>
          <p:nvPr/>
        </p:nvSpPr>
        <p:spPr>
          <a:xfrm>
            <a:off x="-3" y="6397625"/>
            <a:ext cx="9901242" cy="1590"/>
          </a:xfrm>
          <a:prstGeom prst="line">
            <a:avLst/>
          </a:prstGeom>
          <a:ln w="6480">
            <a:solidFill>
              <a:srgbClr val="FFFFFF"/>
            </a:solidFill>
            <a:miter/>
          </a:ln>
        </p:spPr>
        <p:txBody>
          <a:bodyPr lIns="0" tIns="0" rIns="0" bIns="0"/>
          <a:lstStyle/>
          <a:p>
            <a:pPr lvl="0" defTabSz="457200"/>
          </a:p>
        </p:txBody>
      </p:sp>
      <p:sp>
        <p:nvSpPr>
          <p:cNvPr id="172" name="Shape 172"/>
          <p:cNvSpPr/>
          <p:nvPr>
            <p:ph type="title"/>
          </p:nvPr>
        </p:nvSpPr>
        <p:spPr>
          <a:xfrm>
            <a:off x="395285" y="395285"/>
            <a:ext cx="6040441" cy="3167067"/>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173" name="Shape 173"/>
          <p:cNvSpPr/>
          <p:nvPr>
            <p:ph type="body" idx="1"/>
          </p:nvPr>
        </p:nvSpPr>
        <p:spPr>
          <a:xfrm>
            <a:off x="395285" y="3562350"/>
            <a:ext cx="6040441" cy="3295650"/>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75" name="Shape 17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176" name="Shape 176"/>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177"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178" name="Shape 178"/>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179" name="Shape 179"/>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80" name="Shape 180"/>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82" name="Shape 182"/>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183" name="Shape 183"/>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184"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185" name="Shape 185"/>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186" name="Shape 186"/>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87" name="Shape 187"/>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7" name="Shape 17"/>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89" name="Shape 189"/>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190" name="Shape 190"/>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191"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192" name="Shape 192"/>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193" name="Shape 193"/>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194" name="Shape 194"/>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96" name="Shape 196"/>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197" name="Shape 197"/>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198"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199" name="Shape 199"/>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200" name="Shape 200"/>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01" name="Shape 201"/>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03" name="Shape 20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204" name="Shape 204"/>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205"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206" name="Shape 206"/>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207" name="Shape 207"/>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08" name="Shape 208"/>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10" name="Shape 210"/>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211" name="Shape 211"/>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212"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213" name="Shape 213"/>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214" name="Shape 214"/>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15" name="Shape 215"/>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ED6B04"/>
        </a:solidFill>
      </p:bgPr>
    </p:bg>
    <p:spTree>
      <p:nvGrpSpPr>
        <p:cNvPr id="1" name=""/>
        <p:cNvGrpSpPr/>
        <p:nvPr/>
      </p:nvGrpSpPr>
      <p:grpSpPr>
        <a:xfrm>
          <a:off x="0" y="0"/>
          <a:ext cx="0" cy="0"/>
          <a:chOff x="0" y="0"/>
          <a:chExt cx="0" cy="0"/>
        </a:xfrm>
      </p:grpSpPr>
      <p:sp>
        <p:nvSpPr>
          <p:cNvPr id="217" name="Shape 217"/>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218" name="Shape 218"/>
          <p:cNvSpPr/>
          <p:nvPr/>
        </p:nvSpPr>
        <p:spPr>
          <a:xfrm>
            <a:off x="-3" y="6397625"/>
            <a:ext cx="9901242" cy="1590"/>
          </a:xfrm>
          <a:prstGeom prst="line">
            <a:avLst/>
          </a:prstGeom>
          <a:ln w="6480">
            <a:solidFill>
              <a:srgbClr val="FFFFFF"/>
            </a:solidFill>
            <a:miter/>
          </a:ln>
        </p:spPr>
        <p:txBody>
          <a:bodyPr lIns="0" tIns="0" rIns="0" bIns="0"/>
          <a:lstStyle/>
          <a:p>
            <a:pPr lvl="0" defTabSz="457200"/>
          </a:p>
        </p:txBody>
      </p:sp>
      <p:sp>
        <p:nvSpPr>
          <p:cNvPr id="219" name="Shape 219"/>
          <p:cNvSpPr/>
          <p:nvPr/>
        </p:nvSpPr>
        <p:spPr>
          <a:xfrm>
            <a:off x="549274" y="6546850"/>
            <a:ext cx="5422902"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723900" algn="l"/>
                <a:tab pos="1447800" algn="l"/>
                <a:tab pos="2171700" algn="l"/>
                <a:tab pos="2895600" algn="l"/>
                <a:tab pos="3619500" algn="l"/>
                <a:tab pos="4343400" algn="l"/>
                <a:tab pos="5067300" algn="l"/>
                <a:tab pos="5486400" algn="l"/>
              </a:tabLst>
              <a:defRPr sz="900">
                <a:solidFill>
                  <a:srgbClr val="FBF5EA"/>
                </a:solidFill>
                <a:latin typeface="Times New Roman"/>
                <a:ea typeface="Times New Roman"/>
                <a:cs typeface="Times New Roman"/>
                <a:sym typeface="Times New Roman"/>
              </a:defRPr>
            </a:lvl1pPr>
          </a:lstStyle>
          <a:p>
            <a:pPr lvl="0">
              <a:defRPr sz="1800">
                <a:solidFill>
                  <a:srgbClr val="000000"/>
                </a:solidFill>
              </a:defRPr>
            </a:pPr>
            <a:r>
              <a:rPr sz="900">
                <a:solidFill>
                  <a:srgbClr val="FBF5EA"/>
                </a:solidFill>
              </a:rPr>
              <a:t>Presentation Title runs here  l  00/00/00</a:t>
            </a:r>
          </a:p>
        </p:txBody>
      </p:sp>
      <p:pic>
        <p:nvPicPr>
          <p:cNvPr id="220"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221" name="Shape 221"/>
          <p:cNvSpPr/>
          <p:nvPr>
            <p:ph type="title"/>
          </p:nvPr>
        </p:nvSpPr>
        <p:spPr>
          <a:xfrm>
            <a:off x="395285" y="395285"/>
            <a:ext cx="9102729" cy="1136654"/>
          </a:xfrm>
          <a:prstGeom prst="rect">
            <a:avLst/>
          </a:prstGeom>
        </p:spPr>
        <p:txBody>
          <a:bodyPr/>
          <a:lstStyle>
            <a:lvl1pPr>
              <a:defRPr>
                <a:solidFill>
                  <a:srgbClr val="000000"/>
                </a:solidFill>
              </a:defRPr>
            </a:lvl1pPr>
          </a:lstStyle>
          <a:p>
            <a:pPr lvl="0">
              <a:defRPr b="0" sz="1800"/>
            </a:pPr>
            <a:r>
              <a:rPr b="1" sz="2400"/>
              <a:t>Title Text</a:t>
            </a:r>
          </a:p>
        </p:txBody>
      </p:sp>
      <p:sp>
        <p:nvSpPr>
          <p:cNvPr id="222" name="Shape 222"/>
          <p:cNvSpPr/>
          <p:nvPr>
            <p:ph type="body" idx="1"/>
          </p:nvPr>
        </p:nvSpPr>
        <p:spPr>
          <a:xfrm>
            <a:off x="6848475" y="-9202740"/>
            <a:ext cx="2873375" cy="15970255"/>
          </a:xfrm>
          <a:prstGeom prst="rect">
            <a:avLst/>
          </a:prstGeom>
        </p:spPr>
        <p:txBody>
          <a:bodyPr anchor="b"/>
          <a:lstStyle>
            <a:lvl1pPr algn="r">
              <a:lnSpc>
                <a:spcPct val="100000"/>
              </a:lnSpc>
              <a:defRPr sz="31500"/>
            </a:lvl1pPr>
            <a:lvl2pPr algn="r">
              <a:lnSpc>
                <a:spcPct val="100000"/>
              </a:lnSpc>
              <a:defRPr sz="31500"/>
            </a:lvl2pPr>
            <a:lvl3pPr algn="r">
              <a:lnSpc>
                <a:spcPct val="100000"/>
              </a:lnSpc>
              <a:defRPr sz="31500"/>
            </a:lvl3pPr>
            <a:lvl4pPr algn="r">
              <a:lnSpc>
                <a:spcPct val="100000"/>
              </a:lnSpc>
              <a:defRPr sz="31500"/>
            </a:lvl4pPr>
            <a:lvl5pPr algn="r">
              <a:lnSpc>
                <a:spcPct val="100000"/>
              </a:lnSpc>
              <a:defRPr sz="31500"/>
            </a:lvl5pPr>
          </a:lstStyle>
          <a:p>
            <a:pPr lvl="0">
              <a:defRPr sz="1800"/>
            </a:pPr>
            <a:r>
              <a:rPr sz="31500"/>
              <a:t>Body Level One</a:t>
            </a:r>
            <a:endParaRPr sz="31500"/>
          </a:p>
          <a:p>
            <a:pPr lvl="1">
              <a:defRPr sz="1800"/>
            </a:pPr>
            <a:r>
              <a:rPr sz="31500"/>
              <a:t>Body Level Two</a:t>
            </a:r>
            <a:endParaRPr sz="31500"/>
          </a:p>
          <a:p>
            <a:pPr lvl="2">
              <a:defRPr sz="1800"/>
            </a:pPr>
            <a:r>
              <a:rPr sz="31500"/>
              <a:t>Body Level Three</a:t>
            </a:r>
            <a:endParaRPr sz="31500"/>
          </a:p>
          <a:p>
            <a:pPr lvl="3">
              <a:defRPr sz="1800"/>
            </a:pPr>
            <a:r>
              <a:rPr sz="31500"/>
              <a:t>Body Level Four</a:t>
            </a:r>
            <a:endParaRPr sz="31500"/>
          </a:p>
          <a:p>
            <a:pPr lvl="4">
              <a:defRPr sz="1800"/>
            </a:pPr>
            <a:r>
              <a:rPr sz="31500"/>
              <a:t>Body Level Five</a:t>
            </a:r>
          </a:p>
        </p:txBody>
      </p:sp>
    </p:spTree>
  </p:cSld>
  <p:clrMapOvr>
    <a:masterClrMapping/>
  </p:clrMapOvr>
  <p:transitio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24" name="Shape 224"/>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225" name="Shape 225"/>
          <p:cNvSpPr/>
          <p:nvPr/>
        </p:nvSpPr>
        <p:spPr>
          <a:xfrm>
            <a:off x="549274" y="6546850"/>
            <a:ext cx="5422902"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Presentation Title runs here  l  00/00/00</a:t>
            </a:r>
          </a:p>
        </p:txBody>
      </p:sp>
      <p:sp>
        <p:nvSpPr>
          <p:cNvPr id="226" name="Shape 226"/>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227"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228" name="Shape 228"/>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29" name="Shape 229"/>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
        <p:nvSpPr>
          <p:cNvPr id="230" name="Shape 230"/>
          <p:cNvSpPr/>
          <p:nvPr>
            <p:ph type="sldNum" sz="quarter" idx="2"/>
          </p:nvPr>
        </p:nvSpPr>
        <p:spPr>
          <a:xfrm>
            <a:off x="341193" y="6546850"/>
            <a:ext cx="249468" cy="231137"/>
          </a:xfrm>
          <a:prstGeom prst="rect">
            <a:avLst/>
          </a:prstGeom>
        </p:spPr>
        <p:txBody>
          <a:bodyPr/>
          <a:lstStyle>
            <a:lvl1pPr>
              <a:defRPr>
                <a:latin typeface="Verdana"/>
                <a:ea typeface="Verdana"/>
                <a:cs typeface="Verdana"/>
                <a:sym typeface="Verdana"/>
              </a:defRPr>
            </a:lvl1pPr>
          </a:lstStyle>
          <a:p>
            <a:pPr lvl="0"/>
            <a:fld id="{86CB4B4D-7CA3-9044-876B-883B54F8677D}" type="slidenum"/>
          </a:p>
        </p:txBody>
      </p:sp>
    </p:spTree>
  </p:cSld>
  <p:clrMapOvr>
    <a:masterClrMapping/>
  </p:clrMapOvr>
  <p:transitio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32" name="Shape 232"/>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233" name="Shape 233"/>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234"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235" name="Shape 235"/>
          <p:cNvSpPr/>
          <p:nvPr/>
        </p:nvSpPr>
        <p:spPr>
          <a:xfrm>
            <a:off x="412750" y="6172200"/>
            <a:ext cx="6045200"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236" name="Shape 236"/>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37" name="Shape 237"/>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39" name="Shape 239"/>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240" name="Shape 240"/>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241"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242" name="Shape 242"/>
          <p:cNvSpPr/>
          <p:nvPr/>
        </p:nvSpPr>
        <p:spPr>
          <a:xfrm>
            <a:off x="412750" y="6172200"/>
            <a:ext cx="6045200"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243" name="Shape 243"/>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44" name="Shape 244"/>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46" name="Shape 246"/>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247" name="Shape 247"/>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248"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249" name="Shape 249"/>
          <p:cNvSpPr/>
          <p:nvPr/>
        </p:nvSpPr>
        <p:spPr>
          <a:xfrm>
            <a:off x="412750" y="6172200"/>
            <a:ext cx="6045200"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250" name="Shape 250"/>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51" name="Shape 251"/>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53" name="Shape 253"/>
          <p:cNvSpPr/>
          <p:nvPr/>
        </p:nvSpPr>
        <p:spPr>
          <a:xfrm>
            <a:off x="658812" y="1219199"/>
            <a:ext cx="8586790"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25560">
            <a:solidFill>
              <a:srgbClr val="CC9900"/>
            </a:solidFill>
            <a:miter/>
          </a:ln>
        </p:spPr>
        <p:txBody>
          <a:bodyPr lIns="0" tIns="0" rIns="0" bIns="0"/>
          <a:lstStyle/>
          <a:p>
            <a:pPr lvl="0">
              <a:defRPr>
                <a:latin typeface="Verdana"/>
                <a:ea typeface="Verdana"/>
                <a:cs typeface="Verdana"/>
                <a:sym typeface="Verdana"/>
              </a:defRPr>
            </a:pPr>
          </a:p>
        </p:txBody>
      </p:sp>
      <p:sp>
        <p:nvSpPr>
          <p:cNvPr id="254" name="Shape 254"/>
          <p:cNvSpPr/>
          <p:nvPr/>
        </p:nvSpPr>
        <p:spPr>
          <a:xfrm>
            <a:off x="2146300" y="3962398"/>
            <a:ext cx="7054851" cy="1590"/>
          </a:xfrm>
          <a:prstGeom prst="line">
            <a:avLst/>
          </a:prstGeom>
          <a:ln w="19080">
            <a:solidFill>
              <a:srgbClr val="CC9900"/>
            </a:solidFill>
            <a:miter/>
          </a:ln>
        </p:spPr>
        <p:txBody>
          <a:bodyPr lIns="0" tIns="0" rIns="0" bIns="0"/>
          <a:lstStyle/>
          <a:p>
            <a:pPr lvl="0" defTabSz="457200"/>
          </a:p>
        </p:txBody>
      </p:sp>
      <p:sp>
        <p:nvSpPr>
          <p:cNvPr id="255" name="Shape 255"/>
          <p:cNvSpPr/>
          <p:nvPr/>
        </p:nvSpPr>
        <p:spPr>
          <a:xfrm>
            <a:off x="3387725" y="6502400"/>
            <a:ext cx="3149600" cy="190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indent="38100" algn="ctr">
              <a:spcBef>
                <a:spcPts val="700"/>
              </a:spcBef>
              <a:tabLst>
                <a:tab pos="762000" algn="l"/>
                <a:tab pos="1485900" algn="l"/>
                <a:tab pos="2209800" algn="l"/>
                <a:tab pos="2933700" algn="l"/>
                <a:tab pos="3238500" algn="l"/>
                <a:tab pos="3657600" algn="l"/>
              </a:tabLst>
              <a:defRPr>
                <a:latin typeface="Lucida Grande"/>
                <a:ea typeface="Lucida Grande"/>
                <a:cs typeface="Lucida Grande"/>
                <a:sym typeface="Lucida Grande"/>
              </a:defRPr>
            </a:lvl1pPr>
          </a:lstStyle>
          <a:p>
            <a:pPr lvl="0">
              <a:defRPr sz="1800"/>
            </a:pPr>
            <a:r>
              <a:rPr sz="1200"/>
              <a:t>Copyright 2005 Prentice Hall</a:t>
            </a:r>
          </a:p>
        </p:txBody>
      </p:sp>
      <p:sp>
        <p:nvSpPr>
          <p:cNvPr id="256" name="Shape 256"/>
          <p:cNvSpPr/>
          <p:nvPr>
            <p:ph type="title"/>
          </p:nvPr>
        </p:nvSpPr>
        <p:spPr>
          <a:xfrm>
            <a:off x="495300" y="277810"/>
            <a:ext cx="8909050" cy="1322390"/>
          </a:xfrm>
          <a:prstGeom prst="rect">
            <a:avLst/>
          </a:prstGeom>
        </p:spPr>
        <p:txBody>
          <a:bodyPr lIns="50800" tIns="50800" rIns="50800" bIns="50800"/>
          <a:lstStyle>
            <a:lvl1pPr indent="38100">
              <a:spcBef>
                <a:spcPts val="0"/>
              </a:spcBef>
              <a:defRPr b="0" sz="4200">
                <a:solidFill>
                  <a:srgbClr val="006633"/>
                </a:solidFill>
                <a:latin typeface="Lucida Grande"/>
                <a:ea typeface="Lucida Grande"/>
                <a:cs typeface="Lucida Grande"/>
                <a:sym typeface="Lucida Grande"/>
              </a:defRPr>
            </a:lvl1pPr>
          </a:lstStyle>
          <a:p>
            <a:pPr lvl="0">
              <a:defRPr sz="1800">
                <a:solidFill>
                  <a:srgbClr val="000000"/>
                </a:solidFill>
              </a:defRPr>
            </a:pPr>
            <a:r>
              <a:rPr sz="4200">
                <a:solidFill>
                  <a:srgbClr val="006633"/>
                </a:solidFill>
              </a:rPr>
              <a:t>Title Text</a:t>
            </a:r>
          </a:p>
        </p:txBody>
      </p:sp>
      <p:sp>
        <p:nvSpPr>
          <p:cNvPr id="257" name="Shape 257"/>
          <p:cNvSpPr/>
          <p:nvPr>
            <p:ph type="body" idx="1"/>
          </p:nvPr>
        </p:nvSpPr>
        <p:spPr>
          <a:xfrm>
            <a:off x="495300" y="1600200"/>
            <a:ext cx="8909050" cy="5257800"/>
          </a:xfrm>
          <a:prstGeom prst="rect">
            <a:avLst/>
          </a:prstGeom>
        </p:spPr>
        <p:txBody>
          <a:bodyPr lIns="50800" tIns="50800" rIns="50800" bIns="50800"/>
          <a:lstStyle>
            <a:lvl1pPr indent="38100">
              <a:lnSpc>
                <a:spcPct val="100000"/>
              </a:lnSpc>
              <a:spcBef>
                <a:spcPts val="800"/>
              </a:spcBef>
              <a:defRPr sz="3000">
                <a:latin typeface="Arial"/>
                <a:ea typeface="Arial"/>
                <a:cs typeface="Arial"/>
                <a:sym typeface="Arial"/>
              </a:defRPr>
            </a:lvl1pPr>
            <a:lvl2pPr indent="38100">
              <a:lnSpc>
                <a:spcPct val="100000"/>
              </a:lnSpc>
              <a:spcBef>
                <a:spcPts val="800"/>
              </a:spcBef>
              <a:defRPr sz="3000">
                <a:latin typeface="Arial"/>
                <a:ea typeface="Arial"/>
                <a:cs typeface="Arial"/>
                <a:sym typeface="Arial"/>
              </a:defRPr>
            </a:lvl2pPr>
            <a:lvl3pPr indent="38100">
              <a:lnSpc>
                <a:spcPct val="100000"/>
              </a:lnSpc>
              <a:spcBef>
                <a:spcPts val="800"/>
              </a:spcBef>
              <a:defRPr sz="3000">
                <a:latin typeface="Arial"/>
                <a:ea typeface="Arial"/>
                <a:cs typeface="Arial"/>
                <a:sym typeface="Arial"/>
              </a:defRPr>
            </a:lvl3pPr>
            <a:lvl4pPr indent="38100">
              <a:lnSpc>
                <a:spcPct val="100000"/>
              </a:lnSpc>
              <a:spcBef>
                <a:spcPts val="800"/>
              </a:spcBef>
              <a:defRPr sz="3000">
                <a:latin typeface="Arial"/>
                <a:ea typeface="Arial"/>
                <a:cs typeface="Arial"/>
                <a:sym typeface="Arial"/>
              </a:defRPr>
            </a:lvl4pPr>
            <a:lvl5pPr indent="38100">
              <a:lnSpc>
                <a:spcPct val="100000"/>
              </a:lnSpc>
              <a:spcBef>
                <a:spcPts val="800"/>
              </a:spcBef>
              <a:defRPr sz="3000">
                <a:latin typeface="Arial"/>
                <a:ea typeface="Arial"/>
                <a:cs typeface="Arial"/>
                <a:sym typeface="Arial"/>
              </a:defRPr>
            </a:lvl5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258" name="Shape 258"/>
          <p:cNvSpPr/>
          <p:nvPr>
            <p:ph type="sldNum" sz="quarter" idx="2"/>
          </p:nvPr>
        </p:nvSpPr>
        <p:spPr>
          <a:xfrm>
            <a:off x="8101800" y="6410959"/>
            <a:ext cx="296869" cy="281937"/>
          </a:xfrm>
          <a:prstGeom prst="rect">
            <a:avLst/>
          </a:prstGeom>
        </p:spPr>
        <p:txBody>
          <a:bodyPr anchor="b"/>
          <a:lstStyle>
            <a:lvl1pPr>
              <a:defRPr sz="1200">
                <a:solidFill>
                  <a:srgbClr val="000000"/>
                </a:solidFill>
                <a:latin typeface="Lucida Grande"/>
                <a:ea typeface="Lucida Grande"/>
                <a:cs typeface="Lucida Grande"/>
                <a:sym typeface="Lucida Grande"/>
              </a:defRPr>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0" name="Shape 20"/>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pic>
        <p:nvPicPr>
          <p:cNvPr id="260" name="image3.png"/>
          <p:cNvPicPr/>
          <p:nvPr/>
        </p:nvPicPr>
        <p:blipFill>
          <a:blip r:embed="rId2">
            <a:extLst/>
          </a:blip>
          <a:stretch>
            <a:fillRect/>
          </a:stretch>
        </p:blipFill>
        <p:spPr>
          <a:xfrm>
            <a:off x="8432800" y="6496050"/>
            <a:ext cx="1289050" cy="223840"/>
          </a:xfrm>
          <a:prstGeom prst="rect">
            <a:avLst/>
          </a:prstGeom>
          <a:ln w="12700">
            <a:miter lim="400000"/>
          </a:ln>
        </p:spPr>
      </p:pic>
      <p:sp>
        <p:nvSpPr>
          <p:cNvPr id="261" name="Shape 261"/>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262" name="image4.png"/>
          <p:cNvPicPr/>
          <p:nvPr/>
        </p:nvPicPr>
        <p:blipFill>
          <a:blip r:embed="rId3">
            <a:extLst/>
          </a:blip>
          <a:stretch>
            <a:fillRect/>
          </a:stretch>
        </p:blipFill>
        <p:spPr>
          <a:xfrm>
            <a:off x="1366837" y="2330450"/>
            <a:ext cx="7161215" cy="1727200"/>
          </a:xfrm>
          <a:prstGeom prst="rect">
            <a:avLst/>
          </a:prstGeom>
          <a:ln w="12700">
            <a:miter lim="400000"/>
          </a:ln>
        </p:spPr>
      </p:pic>
      <p:sp>
        <p:nvSpPr>
          <p:cNvPr id="263" name="Shape 26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264" name="image2.png"/>
          <p:cNvPicPr/>
          <p:nvPr/>
        </p:nvPicPr>
        <p:blipFill>
          <a:blip r:embed="rId4">
            <a:extLst/>
          </a:blip>
          <a:stretch>
            <a:fillRect/>
          </a:stretch>
        </p:blipFill>
        <p:spPr>
          <a:xfrm>
            <a:off x="0" y="6356350"/>
            <a:ext cx="1909765" cy="493713"/>
          </a:xfrm>
          <a:prstGeom prst="rect">
            <a:avLst/>
          </a:prstGeom>
          <a:ln w="12700">
            <a:miter lim="400000"/>
          </a:ln>
        </p:spPr>
      </p:pic>
      <p:pic>
        <p:nvPicPr>
          <p:cNvPr id="265" name="image1.png"/>
          <p:cNvPicPr/>
          <p:nvPr/>
        </p:nvPicPr>
        <p:blipFill>
          <a:blip r:embed="rId5">
            <a:extLst/>
          </a:blip>
          <a:stretch>
            <a:fillRect/>
          </a:stretch>
        </p:blipFill>
        <p:spPr>
          <a:xfrm>
            <a:off x="8247060" y="6356350"/>
            <a:ext cx="1655765" cy="493713"/>
          </a:xfrm>
          <a:prstGeom prst="rect">
            <a:avLst/>
          </a:prstGeom>
          <a:ln w="12700">
            <a:miter lim="400000"/>
          </a:ln>
        </p:spPr>
      </p:pic>
      <p:sp>
        <p:nvSpPr>
          <p:cNvPr id="266" name="Shape 266"/>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67" name="Shape 267"/>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69" name="Shape 269"/>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270" name="Shape 270"/>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271"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272" name="Shape 272"/>
          <p:cNvSpPr/>
          <p:nvPr/>
        </p:nvSpPr>
        <p:spPr>
          <a:xfrm>
            <a:off x="412750" y="6172200"/>
            <a:ext cx="6045200"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273" name="Shape 273"/>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74" name="Shape 274"/>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76" name="Shape 276"/>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277" name="Shape 277"/>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278"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279" name="Shape 279"/>
          <p:cNvSpPr/>
          <p:nvPr/>
        </p:nvSpPr>
        <p:spPr>
          <a:xfrm>
            <a:off x="412750" y="6172200"/>
            <a:ext cx="6045200"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280" name="Shape 280"/>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81" name="Shape 281"/>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sp>
        <p:nvSpPr>
          <p:cNvPr id="283" name="Shape 28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284" name="image1.png"/>
          <p:cNvPicPr/>
          <p:nvPr/>
        </p:nvPicPr>
        <p:blipFill>
          <a:blip r:embed="rId2">
            <a:extLst/>
          </a:blip>
          <a:stretch>
            <a:fillRect/>
          </a:stretch>
        </p:blipFill>
        <p:spPr>
          <a:xfrm>
            <a:off x="8247060" y="6356350"/>
            <a:ext cx="1655765" cy="493713"/>
          </a:xfrm>
          <a:prstGeom prst="rect">
            <a:avLst/>
          </a:prstGeom>
          <a:ln w="12700">
            <a:miter lim="400000"/>
          </a:ln>
        </p:spPr>
      </p:pic>
      <p:pic>
        <p:nvPicPr>
          <p:cNvPr id="285" name="image2.png"/>
          <p:cNvPicPr/>
          <p:nvPr/>
        </p:nvPicPr>
        <p:blipFill>
          <a:blip r:embed="rId3">
            <a:extLst/>
          </a:blip>
          <a:stretch>
            <a:fillRect/>
          </a:stretch>
        </p:blipFill>
        <p:spPr>
          <a:xfrm>
            <a:off x="0" y="6356350"/>
            <a:ext cx="1909765" cy="493713"/>
          </a:xfrm>
          <a:prstGeom prst="rect">
            <a:avLst/>
          </a:prstGeom>
          <a:ln w="12700">
            <a:miter lim="400000"/>
          </a:ln>
        </p:spPr>
      </p:pic>
      <p:sp>
        <p:nvSpPr>
          <p:cNvPr id="286" name="Shape 286"/>
          <p:cNvSpPr/>
          <p:nvPr/>
        </p:nvSpPr>
        <p:spPr>
          <a:xfrm>
            <a:off x="412750" y="6172198"/>
            <a:ext cx="6045200" cy="749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Copyright © 2009 Pearson Education, Inc. </a:t>
            </a:r>
            <a:endParaRPr sz="2400">
              <a:latin typeface="Times New Roman"/>
              <a:ea typeface="Times New Roman"/>
              <a:cs typeface="Times New Roman"/>
              <a:sym typeface="Times New Roman"/>
            </a:endParaRPr>
          </a:p>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Publishing as Prentice Hall</a:t>
            </a:r>
          </a:p>
        </p:txBody>
      </p:sp>
      <p:sp>
        <p:nvSpPr>
          <p:cNvPr id="287" name="Shape 287"/>
          <p:cNvSpPr/>
          <p:nvPr>
            <p:ph type="title"/>
          </p:nvPr>
        </p:nvSpPr>
        <p:spPr>
          <a:xfrm>
            <a:off x="395285" y="395285"/>
            <a:ext cx="9102729" cy="1366840"/>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288" name="Shape 288"/>
          <p:cNvSpPr/>
          <p:nvPr>
            <p:ph type="body" idx="1"/>
          </p:nvPr>
        </p:nvSpPr>
        <p:spPr>
          <a:xfrm>
            <a:off x="395285" y="1762125"/>
            <a:ext cx="9102729" cy="5095875"/>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sp>
        <p:nvSpPr>
          <p:cNvPr id="290" name="Shape 290"/>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291" name="image1.png"/>
          <p:cNvPicPr/>
          <p:nvPr/>
        </p:nvPicPr>
        <p:blipFill>
          <a:blip r:embed="rId2">
            <a:extLst/>
          </a:blip>
          <a:stretch>
            <a:fillRect/>
          </a:stretch>
        </p:blipFill>
        <p:spPr>
          <a:xfrm>
            <a:off x="8247060" y="6356350"/>
            <a:ext cx="1655765" cy="493713"/>
          </a:xfrm>
          <a:prstGeom prst="rect">
            <a:avLst/>
          </a:prstGeom>
          <a:ln w="12700">
            <a:miter lim="400000"/>
          </a:ln>
        </p:spPr>
      </p:pic>
      <p:pic>
        <p:nvPicPr>
          <p:cNvPr id="292" name="image2.png"/>
          <p:cNvPicPr/>
          <p:nvPr/>
        </p:nvPicPr>
        <p:blipFill>
          <a:blip r:embed="rId3">
            <a:extLst/>
          </a:blip>
          <a:stretch>
            <a:fillRect/>
          </a:stretch>
        </p:blipFill>
        <p:spPr>
          <a:xfrm>
            <a:off x="0" y="6356350"/>
            <a:ext cx="1909765" cy="493713"/>
          </a:xfrm>
          <a:prstGeom prst="rect">
            <a:avLst/>
          </a:prstGeom>
          <a:ln w="12700">
            <a:miter lim="400000"/>
          </a:ln>
        </p:spPr>
      </p:pic>
      <p:sp>
        <p:nvSpPr>
          <p:cNvPr id="293" name="Shape 293"/>
          <p:cNvSpPr/>
          <p:nvPr/>
        </p:nvSpPr>
        <p:spPr>
          <a:xfrm>
            <a:off x="412750" y="6172198"/>
            <a:ext cx="6045200" cy="749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Copyright © 2009 Pearson Education, Inc. </a:t>
            </a:r>
            <a:endParaRPr sz="2400">
              <a:latin typeface="Times New Roman"/>
              <a:ea typeface="Times New Roman"/>
              <a:cs typeface="Times New Roman"/>
              <a:sym typeface="Times New Roman"/>
            </a:endParaRPr>
          </a:p>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Publishing as Prentice Hall</a:t>
            </a:r>
          </a:p>
        </p:txBody>
      </p:sp>
      <p:sp>
        <p:nvSpPr>
          <p:cNvPr id="294" name="Shape 294"/>
          <p:cNvSpPr/>
          <p:nvPr>
            <p:ph type="title"/>
          </p:nvPr>
        </p:nvSpPr>
        <p:spPr>
          <a:xfrm>
            <a:off x="395285" y="395285"/>
            <a:ext cx="9102729" cy="1366840"/>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295" name="Shape 295"/>
          <p:cNvSpPr/>
          <p:nvPr>
            <p:ph type="body" idx="1"/>
          </p:nvPr>
        </p:nvSpPr>
        <p:spPr>
          <a:xfrm>
            <a:off x="395285" y="1762125"/>
            <a:ext cx="9102729" cy="5095875"/>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sp>
        <p:nvSpPr>
          <p:cNvPr id="297" name="Shape 297"/>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298" name="image1.png"/>
          <p:cNvPicPr/>
          <p:nvPr/>
        </p:nvPicPr>
        <p:blipFill>
          <a:blip r:embed="rId2">
            <a:extLst/>
          </a:blip>
          <a:stretch>
            <a:fillRect/>
          </a:stretch>
        </p:blipFill>
        <p:spPr>
          <a:xfrm>
            <a:off x="8247060" y="6356350"/>
            <a:ext cx="1655765" cy="493713"/>
          </a:xfrm>
          <a:prstGeom prst="rect">
            <a:avLst/>
          </a:prstGeom>
          <a:ln w="12700">
            <a:miter lim="400000"/>
          </a:ln>
        </p:spPr>
      </p:pic>
      <p:pic>
        <p:nvPicPr>
          <p:cNvPr id="299" name="image2.png"/>
          <p:cNvPicPr/>
          <p:nvPr/>
        </p:nvPicPr>
        <p:blipFill>
          <a:blip r:embed="rId3">
            <a:extLst/>
          </a:blip>
          <a:stretch>
            <a:fillRect/>
          </a:stretch>
        </p:blipFill>
        <p:spPr>
          <a:xfrm>
            <a:off x="0" y="6356350"/>
            <a:ext cx="1909765" cy="493713"/>
          </a:xfrm>
          <a:prstGeom prst="rect">
            <a:avLst/>
          </a:prstGeom>
          <a:ln w="12700">
            <a:miter lim="400000"/>
          </a:ln>
        </p:spPr>
      </p:pic>
      <p:sp>
        <p:nvSpPr>
          <p:cNvPr id="300" name="Shape 300"/>
          <p:cNvSpPr/>
          <p:nvPr/>
        </p:nvSpPr>
        <p:spPr>
          <a:xfrm>
            <a:off x="412750" y="6172198"/>
            <a:ext cx="6045200" cy="749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Copyright © 2009 Pearson Education, Inc. </a:t>
            </a:r>
            <a:endParaRPr sz="2400">
              <a:latin typeface="Times New Roman"/>
              <a:ea typeface="Times New Roman"/>
              <a:cs typeface="Times New Roman"/>
              <a:sym typeface="Times New Roman"/>
            </a:endParaRPr>
          </a:p>
          <a:p>
            <a:pPr lvl="0" indent="38100">
              <a:spcBef>
                <a:spcPts val="6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sz="2400">
                <a:latin typeface="Times New Roman"/>
                <a:ea typeface="Times New Roman"/>
                <a:cs typeface="Times New Roman"/>
                <a:sym typeface="Times New Roman"/>
              </a:rPr>
              <a:t>Publishing as Prentice Hall</a:t>
            </a:r>
          </a:p>
        </p:txBody>
      </p:sp>
      <p:sp>
        <p:nvSpPr>
          <p:cNvPr id="301" name="Shape 301"/>
          <p:cNvSpPr/>
          <p:nvPr>
            <p:ph type="title"/>
          </p:nvPr>
        </p:nvSpPr>
        <p:spPr>
          <a:xfrm>
            <a:off x="395285" y="395285"/>
            <a:ext cx="9102729" cy="1366840"/>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302" name="Shape 302"/>
          <p:cNvSpPr/>
          <p:nvPr>
            <p:ph type="body" idx="1"/>
          </p:nvPr>
        </p:nvSpPr>
        <p:spPr>
          <a:xfrm>
            <a:off x="395285" y="1762125"/>
            <a:ext cx="9102729" cy="5095875"/>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304" name="Shape 304"/>
          <p:cNvSpPr/>
          <p:nvPr/>
        </p:nvSpPr>
        <p:spPr>
          <a:xfrm>
            <a:off x="658812" y="1219199"/>
            <a:ext cx="8586790"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25560">
            <a:solidFill>
              <a:srgbClr val="CC9900"/>
            </a:solidFill>
            <a:miter/>
          </a:ln>
        </p:spPr>
        <p:txBody>
          <a:bodyPr lIns="0" tIns="0" rIns="0" bIns="0"/>
          <a:lstStyle/>
          <a:p>
            <a:pPr lvl="0">
              <a:defRPr>
                <a:latin typeface="Verdana"/>
                <a:ea typeface="Verdana"/>
                <a:cs typeface="Verdana"/>
                <a:sym typeface="Verdana"/>
              </a:defRPr>
            </a:pPr>
          </a:p>
        </p:txBody>
      </p:sp>
      <p:sp>
        <p:nvSpPr>
          <p:cNvPr id="305" name="Shape 305"/>
          <p:cNvSpPr/>
          <p:nvPr/>
        </p:nvSpPr>
        <p:spPr>
          <a:xfrm>
            <a:off x="2146300" y="3962398"/>
            <a:ext cx="7054851" cy="1590"/>
          </a:xfrm>
          <a:prstGeom prst="line">
            <a:avLst/>
          </a:prstGeom>
          <a:ln w="19080">
            <a:solidFill>
              <a:srgbClr val="CC9900"/>
            </a:solidFill>
            <a:miter/>
          </a:ln>
        </p:spPr>
        <p:txBody>
          <a:bodyPr lIns="0" tIns="0" rIns="0" bIns="0"/>
          <a:lstStyle/>
          <a:p>
            <a:pPr lvl="0" defTabSz="457200"/>
          </a:p>
        </p:txBody>
      </p:sp>
      <p:sp>
        <p:nvSpPr>
          <p:cNvPr id="306" name="Shape 306"/>
          <p:cNvSpPr/>
          <p:nvPr/>
        </p:nvSpPr>
        <p:spPr>
          <a:xfrm>
            <a:off x="3387725" y="6502400"/>
            <a:ext cx="3149600" cy="190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indent="38100" algn="ctr">
              <a:spcBef>
                <a:spcPts val="700"/>
              </a:spcBef>
              <a:tabLst>
                <a:tab pos="762000" algn="l"/>
                <a:tab pos="1485900" algn="l"/>
                <a:tab pos="2209800" algn="l"/>
                <a:tab pos="2933700" algn="l"/>
                <a:tab pos="3238500" algn="l"/>
                <a:tab pos="3657600" algn="l"/>
              </a:tabLst>
              <a:defRPr>
                <a:latin typeface="Lucida Grande"/>
                <a:ea typeface="Lucida Grande"/>
                <a:cs typeface="Lucida Grande"/>
                <a:sym typeface="Lucida Grande"/>
              </a:defRPr>
            </a:lvl1pPr>
          </a:lstStyle>
          <a:p>
            <a:pPr lvl="0">
              <a:defRPr sz="1800"/>
            </a:pPr>
            <a:r>
              <a:rPr sz="1200"/>
              <a:t>Copyright 2005 Prentice Hall</a:t>
            </a:r>
          </a:p>
        </p:txBody>
      </p:sp>
      <p:sp>
        <p:nvSpPr>
          <p:cNvPr id="307" name="Shape 307"/>
          <p:cNvSpPr/>
          <p:nvPr>
            <p:ph type="title"/>
          </p:nvPr>
        </p:nvSpPr>
        <p:spPr>
          <a:xfrm>
            <a:off x="495300" y="277810"/>
            <a:ext cx="8909050" cy="1322390"/>
          </a:xfrm>
          <a:prstGeom prst="rect">
            <a:avLst/>
          </a:prstGeom>
        </p:spPr>
        <p:txBody>
          <a:bodyPr lIns="50800" tIns="50800" rIns="50800" bIns="50800"/>
          <a:lstStyle>
            <a:lvl1pPr indent="38100">
              <a:spcBef>
                <a:spcPts val="0"/>
              </a:spcBef>
              <a:defRPr b="0" sz="4200">
                <a:solidFill>
                  <a:srgbClr val="006633"/>
                </a:solidFill>
                <a:latin typeface="Lucida Grande"/>
                <a:ea typeface="Lucida Grande"/>
                <a:cs typeface="Lucida Grande"/>
                <a:sym typeface="Lucida Grande"/>
              </a:defRPr>
            </a:lvl1pPr>
          </a:lstStyle>
          <a:p>
            <a:pPr lvl="0">
              <a:defRPr sz="1800">
                <a:solidFill>
                  <a:srgbClr val="000000"/>
                </a:solidFill>
              </a:defRPr>
            </a:pPr>
            <a:r>
              <a:rPr sz="4200">
                <a:solidFill>
                  <a:srgbClr val="006633"/>
                </a:solidFill>
              </a:rPr>
              <a:t>Title Text</a:t>
            </a:r>
          </a:p>
        </p:txBody>
      </p:sp>
      <p:sp>
        <p:nvSpPr>
          <p:cNvPr id="308" name="Shape 308"/>
          <p:cNvSpPr/>
          <p:nvPr>
            <p:ph type="body" idx="1"/>
          </p:nvPr>
        </p:nvSpPr>
        <p:spPr>
          <a:xfrm>
            <a:off x="495300" y="1600200"/>
            <a:ext cx="8909050" cy="5257800"/>
          </a:xfrm>
          <a:prstGeom prst="rect">
            <a:avLst/>
          </a:prstGeom>
        </p:spPr>
        <p:txBody>
          <a:bodyPr lIns="50800" tIns="50800" rIns="50800" bIns="50800"/>
          <a:lstStyle>
            <a:lvl1pPr indent="38100">
              <a:lnSpc>
                <a:spcPct val="100000"/>
              </a:lnSpc>
              <a:spcBef>
                <a:spcPts val="800"/>
              </a:spcBef>
              <a:defRPr sz="3000">
                <a:latin typeface="Arial"/>
                <a:ea typeface="Arial"/>
                <a:cs typeface="Arial"/>
                <a:sym typeface="Arial"/>
              </a:defRPr>
            </a:lvl1pPr>
            <a:lvl2pPr indent="38100">
              <a:lnSpc>
                <a:spcPct val="100000"/>
              </a:lnSpc>
              <a:spcBef>
                <a:spcPts val="800"/>
              </a:spcBef>
              <a:defRPr sz="3000">
                <a:latin typeface="Arial"/>
                <a:ea typeface="Arial"/>
                <a:cs typeface="Arial"/>
                <a:sym typeface="Arial"/>
              </a:defRPr>
            </a:lvl2pPr>
            <a:lvl3pPr indent="38100">
              <a:lnSpc>
                <a:spcPct val="100000"/>
              </a:lnSpc>
              <a:spcBef>
                <a:spcPts val="800"/>
              </a:spcBef>
              <a:defRPr sz="3000">
                <a:latin typeface="Arial"/>
                <a:ea typeface="Arial"/>
                <a:cs typeface="Arial"/>
                <a:sym typeface="Arial"/>
              </a:defRPr>
            </a:lvl3pPr>
            <a:lvl4pPr indent="38100">
              <a:lnSpc>
                <a:spcPct val="100000"/>
              </a:lnSpc>
              <a:spcBef>
                <a:spcPts val="800"/>
              </a:spcBef>
              <a:defRPr sz="3000">
                <a:latin typeface="Arial"/>
                <a:ea typeface="Arial"/>
                <a:cs typeface="Arial"/>
                <a:sym typeface="Arial"/>
              </a:defRPr>
            </a:lvl4pPr>
            <a:lvl5pPr indent="38100">
              <a:lnSpc>
                <a:spcPct val="100000"/>
              </a:lnSpc>
              <a:spcBef>
                <a:spcPts val="800"/>
              </a:spcBef>
              <a:defRPr sz="3000">
                <a:latin typeface="Arial"/>
                <a:ea typeface="Arial"/>
                <a:cs typeface="Arial"/>
                <a:sym typeface="Arial"/>
              </a:defRPr>
            </a:lvl5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309" name="Shape 309"/>
          <p:cNvSpPr/>
          <p:nvPr>
            <p:ph type="sldNum" sz="quarter" idx="2"/>
          </p:nvPr>
        </p:nvSpPr>
        <p:spPr>
          <a:xfrm>
            <a:off x="8101800" y="6410959"/>
            <a:ext cx="296869" cy="281937"/>
          </a:xfrm>
          <a:prstGeom prst="rect">
            <a:avLst/>
          </a:prstGeom>
        </p:spPr>
        <p:txBody>
          <a:bodyPr anchor="b"/>
          <a:lstStyle>
            <a:lvl1pPr>
              <a:defRPr sz="1200">
                <a:solidFill>
                  <a:srgbClr val="000000"/>
                </a:solidFill>
                <a:latin typeface="Lucida Grande"/>
                <a:ea typeface="Lucida Grande"/>
                <a:cs typeface="Lucida Grande"/>
                <a:sym typeface="Lucida Grande"/>
              </a:defRPr>
            </a:lvl1p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3" name="Shape 23"/>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5" name="Shape 25"/>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26" name="Shape 26"/>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9" name="Shape 29"/>
          <p:cNvSpPr/>
          <p:nvPr/>
        </p:nvSpPr>
        <p:spPr>
          <a:xfrm>
            <a:off x="412749" y="228599"/>
            <a:ext cx="8915402" cy="609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19080">
            <a:solidFill>
              <a:srgbClr val="CC9900"/>
            </a:solidFill>
            <a:miter/>
          </a:ln>
        </p:spPr>
        <p:txBody>
          <a:bodyPr lIns="0" tIns="0" rIns="0" bIns="0"/>
          <a:lstStyle/>
          <a:p>
            <a:pPr lvl="0">
              <a:defRPr>
                <a:latin typeface="Verdana"/>
                <a:ea typeface="Verdana"/>
                <a:cs typeface="Verdana"/>
                <a:sym typeface="Verdana"/>
              </a:defRPr>
            </a:pPr>
          </a:p>
        </p:txBody>
      </p:sp>
      <p:sp>
        <p:nvSpPr>
          <p:cNvPr id="30" name="Shape 30"/>
          <p:cNvSpPr/>
          <p:nvPr/>
        </p:nvSpPr>
        <p:spPr>
          <a:xfrm>
            <a:off x="495300" y="6172198"/>
            <a:ext cx="8915402" cy="1590"/>
          </a:xfrm>
          <a:prstGeom prst="line">
            <a:avLst/>
          </a:prstGeom>
          <a:ln w="19080">
            <a:solidFill>
              <a:srgbClr val="CC9900"/>
            </a:solidFill>
            <a:miter/>
          </a:ln>
        </p:spPr>
        <p:txBody>
          <a:bodyPr lIns="0" tIns="0" rIns="0" bIns="0"/>
          <a:lstStyle/>
          <a:p>
            <a:pPr lvl="0" defTabSz="457200"/>
          </a:p>
        </p:txBody>
      </p:sp>
      <p:sp>
        <p:nvSpPr>
          <p:cNvPr id="31" name="Shape 31"/>
          <p:cNvSpPr/>
          <p:nvPr/>
        </p:nvSpPr>
        <p:spPr>
          <a:xfrm>
            <a:off x="412750" y="6158514"/>
            <a:ext cx="6045200" cy="5004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indent="38100">
              <a:spcBef>
                <a:spcPts val="8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i="1" sz="1400">
                <a:solidFill>
                  <a:srgbClr val="71602F"/>
                </a:solidFill>
                <a:latin typeface="Times New Roman"/>
                <a:ea typeface="Times New Roman"/>
                <a:cs typeface="Times New Roman"/>
                <a:sym typeface="Times New Roman"/>
              </a:rPr>
              <a:t>Copyright © 2009 Pearson Education, Inc. </a:t>
            </a:r>
            <a:endParaRPr i="1" sz="1400">
              <a:solidFill>
                <a:srgbClr val="71602F"/>
              </a:solidFill>
              <a:latin typeface="Times New Roman"/>
              <a:ea typeface="Times New Roman"/>
              <a:cs typeface="Times New Roman"/>
              <a:sym typeface="Times New Roman"/>
            </a:endParaRPr>
          </a:p>
          <a:p>
            <a:pPr lvl="0" indent="38100">
              <a:spcBef>
                <a:spcPts val="800"/>
              </a:spcBef>
              <a:tabLst>
                <a:tab pos="762000" algn="l"/>
                <a:tab pos="762000" algn="l"/>
                <a:tab pos="762000" algn="l"/>
                <a:tab pos="762000" algn="l"/>
                <a:tab pos="1485900" algn="l"/>
                <a:tab pos="1485900" algn="l"/>
                <a:tab pos="1485900" algn="l"/>
                <a:tab pos="1485900" algn="l"/>
                <a:tab pos="2209800" algn="l"/>
                <a:tab pos="2209800" algn="l"/>
                <a:tab pos="2209800" algn="l"/>
                <a:tab pos="2209800" algn="l"/>
                <a:tab pos="2933700" algn="l"/>
                <a:tab pos="2933700" algn="l"/>
                <a:tab pos="2933700" algn="l"/>
                <a:tab pos="2933700" algn="l"/>
                <a:tab pos="3657600" algn="l"/>
                <a:tab pos="3657600" algn="l"/>
                <a:tab pos="3657600" algn="l"/>
                <a:tab pos="3657600" algn="l"/>
                <a:tab pos="4381500" algn="l"/>
                <a:tab pos="4381500" algn="l"/>
                <a:tab pos="4381500" algn="l"/>
                <a:tab pos="4381500" algn="l"/>
                <a:tab pos="5105400" algn="l"/>
                <a:tab pos="5105400" algn="l"/>
                <a:tab pos="5105400" algn="l"/>
                <a:tab pos="5105400" algn="l"/>
                <a:tab pos="5829300" algn="l"/>
                <a:tab pos="5829300" algn="l"/>
                <a:tab pos="5829300" algn="l"/>
                <a:tab pos="5829300" algn="l"/>
                <a:tab pos="5981700" algn="l"/>
                <a:tab pos="5981700" algn="l"/>
                <a:tab pos="5981700" algn="l"/>
                <a:tab pos="5981700" algn="l"/>
                <a:tab pos="6400800" algn="l"/>
                <a:tab pos="6400800" algn="l"/>
              </a:tabLst>
              <a:defRPr sz="1800"/>
            </a:pPr>
            <a:r>
              <a:rPr i="1" sz="1400">
                <a:solidFill>
                  <a:srgbClr val="71602F"/>
                </a:solidFill>
                <a:latin typeface="Times New Roman"/>
                <a:ea typeface="Times New Roman"/>
                <a:cs typeface="Times New Roman"/>
                <a:sym typeface="Times New Roman"/>
              </a:rPr>
              <a:t>Publishing as Prentice Hall</a:t>
            </a:r>
          </a:p>
        </p:txBody>
      </p:sp>
      <p:sp>
        <p:nvSpPr>
          <p:cNvPr id="32" name="Shape 32"/>
          <p:cNvSpPr/>
          <p:nvPr>
            <p:ph type="title"/>
          </p:nvPr>
        </p:nvSpPr>
        <p:spPr>
          <a:xfrm>
            <a:off x="495300" y="277810"/>
            <a:ext cx="8909050" cy="1322390"/>
          </a:xfrm>
          <a:prstGeom prst="rect">
            <a:avLst/>
          </a:prstGeom>
        </p:spPr>
        <p:txBody>
          <a:bodyPr lIns="50800" tIns="50800" rIns="50800" bIns="50800"/>
          <a:lstStyle>
            <a:lvl1pPr indent="38100">
              <a:spcBef>
                <a:spcPts val="0"/>
              </a:spcBef>
              <a:defRPr b="0" sz="4200">
                <a:solidFill>
                  <a:srgbClr val="006633"/>
                </a:solidFill>
                <a:latin typeface="Lucida Grande"/>
                <a:ea typeface="Lucida Grande"/>
                <a:cs typeface="Lucida Grande"/>
                <a:sym typeface="Lucida Grande"/>
              </a:defRPr>
            </a:lvl1pPr>
          </a:lstStyle>
          <a:p>
            <a:pPr lvl="0">
              <a:defRPr sz="1800">
                <a:solidFill>
                  <a:srgbClr val="000000"/>
                </a:solidFill>
              </a:defRPr>
            </a:pPr>
            <a:r>
              <a:rPr sz="4200">
                <a:solidFill>
                  <a:srgbClr val="006633"/>
                </a:solidFill>
              </a:rPr>
              <a:t>Title Text</a:t>
            </a:r>
          </a:p>
        </p:txBody>
      </p:sp>
      <p:sp>
        <p:nvSpPr>
          <p:cNvPr id="33" name="Shape 33"/>
          <p:cNvSpPr/>
          <p:nvPr>
            <p:ph type="body" idx="1"/>
          </p:nvPr>
        </p:nvSpPr>
        <p:spPr>
          <a:xfrm>
            <a:off x="495300" y="1600200"/>
            <a:ext cx="8909050" cy="5257800"/>
          </a:xfrm>
          <a:prstGeom prst="rect">
            <a:avLst/>
          </a:prstGeom>
        </p:spPr>
        <p:txBody>
          <a:bodyPr lIns="50800" tIns="50800" rIns="50800" bIns="50800"/>
          <a:lstStyle>
            <a:lvl1pPr indent="38100">
              <a:lnSpc>
                <a:spcPct val="100000"/>
              </a:lnSpc>
              <a:spcBef>
                <a:spcPts val="800"/>
              </a:spcBef>
              <a:defRPr sz="3000">
                <a:latin typeface="Arial"/>
                <a:ea typeface="Arial"/>
                <a:cs typeface="Arial"/>
                <a:sym typeface="Arial"/>
              </a:defRPr>
            </a:lvl1pPr>
            <a:lvl2pPr indent="38100">
              <a:lnSpc>
                <a:spcPct val="100000"/>
              </a:lnSpc>
              <a:spcBef>
                <a:spcPts val="800"/>
              </a:spcBef>
              <a:defRPr sz="3000">
                <a:latin typeface="Arial"/>
                <a:ea typeface="Arial"/>
                <a:cs typeface="Arial"/>
                <a:sym typeface="Arial"/>
              </a:defRPr>
            </a:lvl2pPr>
            <a:lvl3pPr indent="38100">
              <a:lnSpc>
                <a:spcPct val="100000"/>
              </a:lnSpc>
              <a:spcBef>
                <a:spcPts val="800"/>
              </a:spcBef>
              <a:defRPr sz="3000">
                <a:latin typeface="Arial"/>
                <a:ea typeface="Arial"/>
                <a:cs typeface="Arial"/>
                <a:sym typeface="Arial"/>
              </a:defRPr>
            </a:lvl3pPr>
            <a:lvl4pPr indent="38100">
              <a:lnSpc>
                <a:spcPct val="100000"/>
              </a:lnSpc>
              <a:spcBef>
                <a:spcPts val="800"/>
              </a:spcBef>
              <a:defRPr sz="3000">
                <a:latin typeface="Arial"/>
                <a:ea typeface="Arial"/>
                <a:cs typeface="Arial"/>
                <a:sym typeface="Arial"/>
              </a:defRPr>
            </a:lvl4pPr>
            <a:lvl5pPr indent="38100">
              <a:lnSpc>
                <a:spcPct val="100000"/>
              </a:lnSpc>
              <a:spcBef>
                <a:spcPts val="800"/>
              </a:spcBef>
              <a:defRPr sz="3000">
                <a:latin typeface="Arial"/>
                <a:ea typeface="Arial"/>
                <a:cs typeface="Arial"/>
                <a:sym typeface="Arial"/>
              </a:defRPr>
            </a:lvl5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35" name="Shape 3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36" name="Shape 36"/>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37" name="Shape 37"/>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38"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39" name="Shape 39"/>
          <p:cNvSpPr/>
          <p:nvPr>
            <p:ph type="title"/>
          </p:nvPr>
        </p:nvSpPr>
        <p:spPr>
          <a:prstGeom prst="rect">
            <a:avLst/>
          </a:prstGeom>
        </p:spPr>
        <p:txBody>
          <a:bodyPr/>
          <a:lstStyle/>
          <a:p>
            <a:pPr lvl="0">
              <a:defRPr b="0" sz="1800">
                <a:solidFill>
                  <a:srgbClr val="000000"/>
                </a:solidFill>
              </a:defRPr>
            </a:pPr>
            <a:r>
              <a:rPr b="1" sz="2400">
                <a:solidFill>
                  <a:srgbClr val="ED6B06"/>
                </a:solidFill>
              </a:rPr>
              <a:t>Title Text</a:t>
            </a:r>
          </a:p>
        </p:txBody>
      </p:sp>
      <p:sp>
        <p:nvSpPr>
          <p:cNvPr id="40" name="Shape 40"/>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BF5EA"/>
        </a:solidFill>
      </p:bgPr>
    </p:bg>
    <p:spTree>
      <p:nvGrpSpPr>
        <p:cNvPr id="1" name=""/>
        <p:cNvGrpSpPr/>
        <p:nvPr/>
      </p:nvGrpSpPr>
      <p:grpSpPr>
        <a:xfrm>
          <a:off x="0" y="0"/>
          <a:ext cx="0" cy="0"/>
          <a:chOff x="0" y="0"/>
          <a:chExt cx="0" cy="0"/>
        </a:xfrm>
      </p:grpSpPr>
      <p:sp>
        <p:nvSpPr>
          <p:cNvPr id="42" name="Shape 42"/>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pic>
        <p:nvPicPr>
          <p:cNvPr id="43" name="image1.png"/>
          <p:cNvPicPr/>
          <p:nvPr/>
        </p:nvPicPr>
        <p:blipFill>
          <a:blip r:embed="rId2">
            <a:extLst/>
          </a:blip>
          <a:stretch>
            <a:fillRect/>
          </a:stretch>
        </p:blipFill>
        <p:spPr>
          <a:xfrm>
            <a:off x="8247060" y="6356350"/>
            <a:ext cx="1655765" cy="493713"/>
          </a:xfrm>
          <a:prstGeom prst="rect">
            <a:avLst/>
          </a:prstGeom>
          <a:ln w="12700">
            <a:miter lim="400000"/>
          </a:ln>
        </p:spPr>
      </p:pic>
      <p:pic>
        <p:nvPicPr>
          <p:cNvPr id="44" name="image2.png"/>
          <p:cNvPicPr/>
          <p:nvPr/>
        </p:nvPicPr>
        <p:blipFill>
          <a:blip r:embed="rId3">
            <a:extLst/>
          </a:blip>
          <a:stretch>
            <a:fillRect/>
          </a:stretch>
        </p:blipFill>
        <p:spPr>
          <a:xfrm>
            <a:off x="0" y="6356350"/>
            <a:ext cx="1909765" cy="493713"/>
          </a:xfrm>
          <a:prstGeom prst="rect">
            <a:avLst/>
          </a:prstGeom>
          <a:ln w="12700">
            <a:miter lim="400000"/>
          </a:ln>
        </p:spPr>
      </p:pic>
      <p:sp>
        <p:nvSpPr>
          <p:cNvPr id="45" name="Shape 45"/>
          <p:cNvSpPr/>
          <p:nvPr>
            <p:ph type="title"/>
          </p:nvPr>
        </p:nvSpPr>
        <p:spPr>
          <a:xfrm>
            <a:off x="395285" y="395285"/>
            <a:ext cx="9102729" cy="1366840"/>
          </a:xfrm>
          <a:prstGeom prst="rect">
            <a:avLst/>
          </a:prstGeom>
        </p:spPr>
        <p:txBody>
          <a:bodyPr/>
          <a:lstStyle>
            <a:lvl1pPr>
              <a:spcBef>
                <a:spcPts val="1800"/>
              </a:spcBef>
              <a:defRPr sz="3600"/>
            </a:lvl1pPr>
          </a:lstStyle>
          <a:p>
            <a:pPr lvl="0">
              <a:defRPr b="0" sz="1800">
                <a:solidFill>
                  <a:srgbClr val="000000"/>
                </a:solidFill>
              </a:defRPr>
            </a:pPr>
            <a:r>
              <a:rPr b="1" sz="3600">
                <a:solidFill>
                  <a:srgbClr val="ED6B06"/>
                </a:solidFill>
              </a:rPr>
              <a:t>Title Text</a:t>
            </a:r>
          </a:p>
        </p:txBody>
      </p:sp>
      <p:sp>
        <p:nvSpPr>
          <p:cNvPr id="46" name="Shape 46"/>
          <p:cNvSpPr/>
          <p:nvPr>
            <p:ph type="body" idx="1"/>
          </p:nvPr>
        </p:nvSpPr>
        <p:spPr>
          <a:xfrm>
            <a:off x="395285" y="1762125"/>
            <a:ext cx="9102729" cy="5095875"/>
          </a:xfrm>
          <a:prstGeom prst="rect">
            <a:avLst/>
          </a:prstGeom>
        </p:spPr>
        <p:txBody>
          <a:bodyPr/>
          <a:lstStyle>
            <a:lvl1pPr>
              <a:lnSpc>
                <a:spcPct val="100000"/>
              </a:lnSpc>
              <a:defRPr b="1" sz="2400">
                <a:solidFill>
                  <a:srgbClr val="ED6B06"/>
                </a:solidFill>
              </a:defRPr>
            </a:lvl1pPr>
            <a:lvl2pPr>
              <a:lnSpc>
                <a:spcPct val="100000"/>
              </a:lnSpc>
              <a:defRPr b="1" sz="2400">
                <a:solidFill>
                  <a:srgbClr val="ED6B06"/>
                </a:solidFill>
              </a:defRPr>
            </a:lvl2pPr>
            <a:lvl3pPr>
              <a:lnSpc>
                <a:spcPct val="100000"/>
              </a:lnSpc>
              <a:defRPr b="1" sz="2400">
                <a:solidFill>
                  <a:srgbClr val="ED6B06"/>
                </a:solidFill>
              </a:defRPr>
            </a:lvl3pPr>
            <a:lvl4pPr>
              <a:lnSpc>
                <a:spcPct val="100000"/>
              </a:lnSpc>
              <a:defRPr b="1" sz="2400">
                <a:solidFill>
                  <a:srgbClr val="ED6B06"/>
                </a:solidFill>
              </a:defRPr>
            </a:lvl4pPr>
            <a:lvl5pPr>
              <a:lnSpc>
                <a:spcPct val="100000"/>
              </a:lnSpc>
              <a:defRPr b="1" sz="2400">
                <a:solidFill>
                  <a:srgbClr val="ED6B06"/>
                </a:solidFill>
              </a:defRPr>
            </a:lvl5pPr>
          </a:lstStyle>
          <a:p>
            <a:pPr lvl="0">
              <a:defRPr b="0" sz="1800">
                <a:solidFill>
                  <a:srgbClr val="000000"/>
                </a:solidFill>
              </a:defRPr>
            </a:pPr>
            <a:r>
              <a:rPr b="1" sz="2400">
                <a:solidFill>
                  <a:srgbClr val="ED6B06"/>
                </a:solidFill>
              </a:rPr>
              <a:t>Body Level One</a:t>
            </a:r>
            <a:endParaRPr b="1" sz="2400">
              <a:solidFill>
                <a:srgbClr val="ED6B06"/>
              </a:solidFill>
            </a:endParaRPr>
          </a:p>
          <a:p>
            <a:pPr lvl="1">
              <a:defRPr b="0" sz="1800">
                <a:solidFill>
                  <a:srgbClr val="000000"/>
                </a:solidFill>
              </a:defRPr>
            </a:pPr>
            <a:r>
              <a:rPr b="1" sz="2400">
                <a:solidFill>
                  <a:srgbClr val="ED6B06"/>
                </a:solidFill>
              </a:rPr>
              <a:t>Body Level Two</a:t>
            </a:r>
            <a:endParaRPr b="1" sz="2400">
              <a:solidFill>
                <a:srgbClr val="ED6B06"/>
              </a:solidFill>
            </a:endParaRPr>
          </a:p>
          <a:p>
            <a:pPr lvl="2">
              <a:defRPr b="0" sz="1800">
                <a:solidFill>
                  <a:srgbClr val="000000"/>
                </a:solidFill>
              </a:defRPr>
            </a:pPr>
            <a:r>
              <a:rPr b="1" sz="2400">
                <a:solidFill>
                  <a:srgbClr val="ED6B06"/>
                </a:solidFill>
              </a:rPr>
              <a:t>Body Level Three</a:t>
            </a:r>
            <a:endParaRPr b="1" sz="2400">
              <a:solidFill>
                <a:srgbClr val="ED6B06"/>
              </a:solidFill>
            </a:endParaRPr>
          </a:p>
          <a:p>
            <a:pPr lvl="3">
              <a:defRPr b="0" sz="1800">
                <a:solidFill>
                  <a:srgbClr val="000000"/>
                </a:solidFill>
              </a:defRPr>
            </a:pPr>
            <a:r>
              <a:rPr b="1" sz="2400">
                <a:solidFill>
                  <a:srgbClr val="ED6B06"/>
                </a:solidFill>
              </a:rPr>
              <a:t>Body Level Four</a:t>
            </a:r>
            <a:endParaRPr b="1" sz="2400">
              <a:solidFill>
                <a:srgbClr val="ED6B06"/>
              </a:solidFill>
            </a:endParaRPr>
          </a:p>
          <a:p>
            <a:pPr lvl="4">
              <a:defRPr b="0" sz="1800">
                <a:solidFill>
                  <a:srgbClr val="000000"/>
                </a:solidFill>
              </a:defRPr>
            </a:pPr>
            <a:r>
              <a:rPr b="1" sz="2400">
                <a:solidFill>
                  <a:srgbClr val="ED6B06"/>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 Id="rId39" Type="http://schemas.openxmlformats.org/officeDocument/2006/relationships/slideLayout" Target="../slideLayouts/slideLayout37.xml"/><Relationship Id="rId40" Type="http://schemas.openxmlformats.org/officeDocument/2006/relationships/slideLayout" Target="../slideLayouts/slideLayout38.xml"/><Relationship Id="rId41" Type="http://schemas.openxmlformats.org/officeDocument/2006/relationships/slideLayout" Target="../slideLayouts/slideLayout39.xml"/><Relationship Id="rId42" Type="http://schemas.openxmlformats.org/officeDocument/2006/relationships/slideLayout" Target="../slideLayouts/slideLayout40.xml"/><Relationship Id="rId43" Type="http://schemas.openxmlformats.org/officeDocument/2006/relationships/slideLayout" Target="../slideLayouts/slideLayout41.xml"/><Relationship Id="rId44" Type="http://schemas.openxmlformats.org/officeDocument/2006/relationships/slideLayout" Target="../slideLayouts/slideLayout42.xml"/><Relationship Id="rId45" Type="http://schemas.openxmlformats.org/officeDocument/2006/relationships/slideLayout" Target="../slideLayouts/slideLayout43.xml"/><Relationship Id="rId46" Type="http://schemas.openxmlformats.org/officeDocument/2006/relationships/slideLayout" Target="../slideLayouts/slideLayout44.xml"/><Relationship Id="rId47" Type="http://schemas.openxmlformats.org/officeDocument/2006/relationships/slideLayout" Target="../slideLayouts/slideLayout45.xml"/><Relationship Id="rId4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3" name="Shape 3"/>
          <p:cNvSpPr/>
          <p:nvPr/>
        </p:nvSpPr>
        <p:spPr>
          <a:xfrm>
            <a:off x="549274" y="6546850"/>
            <a:ext cx="5422902"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723900" algn="l"/>
                <a:tab pos="1447800" algn="l"/>
                <a:tab pos="2171700" algn="l"/>
                <a:tab pos="2895600" algn="l"/>
                <a:tab pos="3619500" algn="l"/>
                <a:tab pos="4343400" algn="l"/>
                <a:tab pos="5067300" algn="l"/>
                <a:tab pos="5486400" algn="l"/>
              </a:tabLst>
              <a:defRPr sz="900">
                <a:solidFill>
                  <a:srgbClr val="FBF5EA"/>
                </a:solidFill>
                <a:latin typeface="Times New Roman"/>
                <a:ea typeface="Times New Roman"/>
                <a:cs typeface="Times New Roman"/>
                <a:sym typeface="Times New Roman"/>
              </a:defRPr>
            </a:lvl1pPr>
          </a:lstStyle>
          <a:p>
            <a:pPr lvl="0">
              <a:defRPr sz="1800">
                <a:solidFill>
                  <a:srgbClr val="000000"/>
                </a:solidFill>
              </a:defRPr>
            </a:pPr>
            <a:r>
              <a:rPr sz="900">
                <a:solidFill>
                  <a:srgbClr val="FBF5EA"/>
                </a:solidFill>
              </a:rPr>
              <a:t>Presentation Title runs here  l  00/00/00</a:t>
            </a:r>
          </a:p>
        </p:txBody>
      </p:sp>
      <p:sp>
        <p:nvSpPr>
          <p:cNvPr id="4" name="Shape 4"/>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5"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6" name="Shape 6"/>
          <p:cNvSpPr/>
          <p:nvPr>
            <p:ph type="title"/>
          </p:nvPr>
        </p:nvSpPr>
        <p:spPr>
          <a:xfrm>
            <a:off x="395285" y="395285"/>
            <a:ext cx="9102729" cy="115094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b="0" sz="1800">
                <a:solidFill>
                  <a:srgbClr val="000000"/>
                </a:solidFill>
              </a:defRPr>
            </a:pPr>
            <a:r>
              <a:rPr b="1" sz="2400">
                <a:solidFill>
                  <a:srgbClr val="ED6B06"/>
                </a:solidFill>
              </a:rPr>
              <a:t>Title Text</a:t>
            </a:r>
          </a:p>
        </p:txBody>
      </p:sp>
      <p:sp>
        <p:nvSpPr>
          <p:cNvPr id="7" name="Shape 7"/>
          <p:cNvSpPr/>
          <p:nvPr>
            <p:ph type="body" idx="1"/>
          </p:nvPr>
        </p:nvSpPr>
        <p:spPr>
          <a:xfrm>
            <a:off x="395285" y="1546225"/>
            <a:ext cx="9102729" cy="531177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
        <p:nvSpPr>
          <p:cNvPr id="8" name="Shape 8"/>
          <p:cNvSpPr/>
          <p:nvPr>
            <p:ph type="sldNum" sz="quarter" idx="2"/>
          </p:nvPr>
        </p:nvSpPr>
        <p:spPr>
          <a:xfrm>
            <a:off x="357504" y="6546850"/>
            <a:ext cx="218437" cy="213581"/>
          </a:xfrm>
          <a:prstGeom prst="rect">
            <a:avLst/>
          </a:prstGeom>
          <a:ln w="12700">
            <a:miter lim="400000"/>
          </a:ln>
        </p:spPr>
        <p:txBody>
          <a:bodyPr wrap="none" lIns="45718" tIns="45718" rIns="45718" bIns="45718">
            <a:spAutoFit/>
          </a:bodyPr>
          <a:lstStyle>
            <a:lvl1pPr algn="ctr">
              <a:defRPr sz="900">
                <a:solidFill>
                  <a:srgbClr val="FBF5EA"/>
                </a:solidFill>
                <a:latin typeface="Times New Roman"/>
                <a:ea typeface="Times New Roman"/>
                <a:cs typeface="Times New Roman"/>
                <a:sym typeface="Times New Roman"/>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Lst>
  <p:transition spd="med" advClick="1"/>
  <p:txStyles>
    <p:titleStyle>
      <a:lvl1pPr>
        <a:spcBef>
          <a:spcPts val="1200"/>
        </a:spcBef>
        <a:defRPr b="1" sz="2400">
          <a:solidFill>
            <a:srgbClr val="ED6B06"/>
          </a:solidFill>
          <a:latin typeface="Verdana"/>
          <a:ea typeface="Verdana"/>
          <a:cs typeface="Verdana"/>
          <a:sym typeface="Verdana"/>
        </a:defRPr>
      </a:lvl1pPr>
      <a:lvl2pPr>
        <a:spcBef>
          <a:spcPts val="1200"/>
        </a:spcBef>
        <a:defRPr b="1" sz="2400">
          <a:solidFill>
            <a:srgbClr val="ED6B06"/>
          </a:solidFill>
          <a:latin typeface="Verdana"/>
          <a:ea typeface="Verdana"/>
          <a:cs typeface="Verdana"/>
          <a:sym typeface="Verdana"/>
        </a:defRPr>
      </a:lvl2pPr>
      <a:lvl3pPr>
        <a:spcBef>
          <a:spcPts val="1200"/>
        </a:spcBef>
        <a:defRPr b="1" sz="2400">
          <a:solidFill>
            <a:srgbClr val="ED6B06"/>
          </a:solidFill>
          <a:latin typeface="Verdana"/>
          <a:ea typeface="Verdana"/>
          <a:cs typeface="Verdana"/>
          <a:sym typeface="Verdana"/>
        </a:defRPr>
      </a:lvl3pPr>
      <a:lvl4pPr>
        <a:spcBef>
          <a:spcPts val="1200"/>
        </a:spcBef>
        <a:defRPr b="1" sz="2400">
          <a:solidFill>
            <a:srgbClr val="ED6B06"/>
          </a:solidFill>
          <a:latin typeface="Verdana"/>
          <a:ea typeface="Verdana"/>
          <a:cs typeface="Verdana"/>
          <a:sym typeface="Verdana"/>
        </a:defRPr>
      </a:lvl4pPr>
      <a:lvl5pPr>
        <a:spcBef>
          <a:spcPts val="1200"/>
        </a:spcBef>
        <a:defRPr b="1" sz="2400">
          <a:solidFill>
            <a:srgbClr val="ED6B06"/>
          </a:solidFill>
          <a:latin typeface="Verdana"/>
          <a:ea typeface="Verdana"/>
          <a:cs typeface="Verdana"/>
          <a:sym typeface="Verdana"/>
        </a:defRPr>
      </a:lvl5pPr>
      <a:lvl6pPr>
        <a:spcBef>
          <a:spcPts val="1200"/>
        </a:spcBef>
        <a:defRPr b="1" sz="2400">
          <a:solidFill>
            <a:srgbClr val="ED6B06"/>
          </a:solidFill>
          <a:latin typeface="Verdana"/>
          <a:ea typeface="Verdana"/>
          <a:cs typeface="Verdana"/>
          <a:sym typeface="Verdana"/>
        </a:defRPr>
      </a:lvl6pPr>
      <a:lvl7pPr>
        <a:spcBef>
          <a:spcPts val="1200"/>
        </a:spcBef>
        <a:defRPr b="1" sz="2400">
          <a:solidFill>
            <a:srgbClr val="ED6B06"/>
          </a:solidFill>
          <a:latin typeface="Verdana"/>
          <a:ea typeface="Verdana"/>
          <a:cs typeface="Verdana"/>
          <a:sym typeface="Verdana"/>
        </a:defRPr>
      </a:lvl7pPr>
      <a:lvl8pPr>
        <a:spcBef>
          <a:spcPts val="1200"/>
        </a:spcBef>
        <a:defRPr b="1" sz="2400">
          <a:solidFill>
            <a:srgbClr val="ED6B06"/>
          </a:solidFill>
          <a:latin typeface="Verdana"/>
          <a:ea typeface="Verdana"/>
          <a:cs typeface="Verdana"/>
          <a:sym typeface="Verdana"/>
        </a:defRPr>
      </a:lvl8pPr>
      <a:lvl9pPr>
        <a:spcBef>
          <a:spcPts val="1200"/>
        </a:spcBef>
        <a:defRPr b="1" sz="2400">
          <a:solidFill>
            <a:srgbClr val="ED6B06"/>
          </a:solidFill>
          <a:latin typeface="Verdana"/>
          <a:ea typeface="Verdana"/>
          <a:cs typeface="Verdana"/>
          <a:sym typeface="Verdana"/>
        </a:defRPr>
      </a:lvl9pPr>
    </p:titleStyle>
    <p:bodyStyle>
      <a:lvl1pPr>
        <a:lnSpc>
          <a:spcPct val="120000"/>
        </a:lnSpc>
        <a:defRPr sz="2000">
          <a:latin typeface="Verdana"/>
          <a:ea typeface="Verdana"/>
          <a:cs typeface="Verdana"/>
          <a:sym typeface="Verdana"/>
        </a:defRPr>
      </a:lvl1pPr>
      <a:lvl2pPr>
        <a:lnSpc>
          <a:spcPct val="120000"/>
        </a:lnSpc>
        <a:defRPr sz="2000">
          <a:latin typeface="Verdana"/>
          <a:ea typeface="Verdana"/>
          <a:cs typeface="Verdana"/>
          <a:sym typeface="Verdana"/>
        </a:defRPr>
      </a:lvl2pPr>
      <a:lvl3pPr>
        <a:lnSpc>
          <a:spcPct val="120000"/>
        </a:lnSpc>
        <a:defRPr sz="2000">
          <a:latin typeface="Verdana"/>
          <a:ea typeface="Verdana"/>
          <a:cs typeface="Verdana"/>
          <a:sym typeface="Verdana"/>
        </a:defRPr>
      </a:lvl3pPr>
      <a:lvl4pPr>
        <a:lnSpc>
          <a:spcPct val="120000"/>
        </a:lnSpc>
        <a:defRPr sz="2000">
          <a:latin typeface="Verdana"/>
          <a:ea typeface="Verdana"/>
          <a:cs typeface="Verdana"/>
          <a:sym typeface="Verdana"/>
        </a:defRPr>
      </a:lvl4pPr>
      <a:lvl5pPr>
        <a:lnSpc>
          <a:spcPct val="120000"/>
        </a:lnSpc>
        <a:defRPr sz="2000">
          <a:latin typeface="Verdana"/>
          <a:ea typeface="Verdana"/>
          <a:cs typeface="Verdana"/>
          <a:sym typeface="Verdana"/>
        </a:defRPr>
      </a:lvl5pPr>
      <a:lvl6pPr>
        <a:lnSpc>
          <a:spcPct val="120000"/>
        </a:lnSpc>
        <a:defRPr sz="2000">
          <a:latin typeface="Verdana"/>
          <a:ea typeface="Verdana"/>
          <a:cs typeface="Verdana"/>
          <a:sym typeface="Verdana"/>
        </a:defRPr>
      </a:lvl6pPr>
      <a:lvl7pPr>
        <a:lnSpc>
          <a:spcPct val="120000"/>
        </a:lnSpc>
        <a:defRPr sz="2000">
          <a:latin typeface="Verdana"/>
          <a:ea typeface="Verdana"/>
          <a:cs typeface="Verdana"/>
          <a:sym typeface="Verdana"/>
        </a:defRPr>
      </a:lvl7pPr>
      <a:lvl8pPr>
        <a:lnSpc>
          <a:spcPct val="120000"/>
        </a:lnSpc>
        <a:defRPr sz="2000">
          <a:latin typeface="Verdana"/>
          <a:ea typeface="Verdana"/>
          <a:cs typeface="Verdana"/>
          <a:sym typeface="Verdana"/>
        </a:defRPr>
      </a:lvl8pPr>
      <a:lvl9pPr>
        <a:lnSpc>
          <a:spcPct val="120000"/>
        </a:lnSpc>
        <a:defRPr sz="2000">
          <a:latin typeface="Verdana"/>
          <a:ea typeface="Verdana"/>
          <a:cs typeface="Verdana"/>
          <a:sym typeface="Verdana"/>
        </a:defRPr>
      </a:lvl9pPr>
    </p:bodyStyle>
    <p:otherStyle>
      <a:lvl1pPr algn="ctr">
        <a:defRPr sz="900">
          <a:solidFill>
            <a:schemeClr val="tx1"/>
          </a:solidFill>
          <a:latin typeface="+mn-lt"/>
          <a:ea typeface="+mn-ea"/>
          <a:cs typeface="+mn-cs"/>
          <a:sym typeface="Times New Roman"/>
        </a:defRPr>
      </a:lvl1pPr>
      <a:lvl2pPr algn="ctr">
        <a:defRPr sz="900">
          <a:solidFill>
            <a:schemeClr val="tx1"/>
          </a:solidFill>
          <a:latin typeface="+mn-lt"/>
          <a:ea typeface="+mn-ea"/>
          <a:cs typeface="+mn-cs"/>
          <a:sym typeface="Times New Roman"/>
        </a:defRPr>
      </a:lvl2pPr>
      <a:lvl3pPr algn="ctr">
        <a:defRPr sz="900">
          <a:solidFill>
            <a:schemeClr val="tx1"/>
          </a:solidFill>
          <a:latin typeface="+mn-lt"/>
          <a:ea typeface="+mn-ea"/>
          <a:cs typeface="+mn-cs"/>
          <a:sym typeface="Times New Roman"/>
        </a:defRPr>
      </a:lvl3pPr>
      <a:lvl4pPr algn="ctr">
        <a:defRPr sz="900">
          <a:solidFill>
            <a:schemeClr val="tx1"/>
          </a:solidFill>
          <a:latin typeface="+mn-lt"/>
          <a:ea typeface="+mn-ea"/>
          <a:cs typeface="+mn-cs"/>
          <a:sym typeface="Times New Roman"/>
        </a:defRPr>
      </a:lvl4pPr>
      <a:lvl5pPr algn="ctr">
        <a:defRPr sz="900">
          <a:solidFill>
            <a:schemeClr val="tx1"/>
          </a:solidFill>
          <a:latin typeface="+mn-lt"/>
          <a:ea typeface="+mn-ea"/>
          <a:cs typeface="+mn-cs"/>
          <a:sym typeface="Times New Roman"/>
        </a:defRPr>
      </a:lvl5pPr>
      <a:lvl6pPr algn="ctr">
        <a:defRPr sz="900">
          <a:solidFill>
            <a:schemeClr val="tx1"/>
          </a:solidFill>
          <a:latin typeface="+mn-lt"/>
          <a:ea typeface="+mn-ea"/>
          <a:cs typeface="+mn-cs"/>
          <a:sym typeface="Times New Roman"/>
        </a:defRPr>
      </a:lvl6pPr>
      <a:lvl7pPr algn="ctr">
        <a:defRPr sz="900">
          <a:solidFill>
            <a:schemeClr val="tx1"/>
          </a:solidFill>
          <a:latin typeface="+mn-lt"/>
          <a:ea typeface="+mn-ea"/>
          <a:cs typeface="+mn-cs"/>
          <a:sym typeface="Times New Roman"/>
        </a:defRPr>
      </a:lvl7pPr>
      <a:lvl8pPr algn="ctr">
        <a:defRPr sz="900">
          <a:solidFill>
            <a:schemeClr val="tx1"/>
          </a:solidFill>
          <a:latin typeface="+mn-lt"/>
          <a:ea typeface="+mn-ea"/>
          <a:cs typeface="+mn-cs"/>
          <a:sym typeface="Times New Roman"/>
        </a:defRPr>
      </a:lvl8pPr>
      <a:lvl9pPr algn="ctr">
        <a:defRPr sz="9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2.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3.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314" name="Shape 314"/>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315"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316" name="Shape 316"/>
          <p:cNvSpPr/>
          <p:nvPr/>
        </p:nvSpPr>
        <p:spPr>
          <a:xfrm>
            <a:off x="412750" y="6172200"/>
            <a:ext cx="6045200"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Publishing as Prentice Hall</a:t>
            </a:r>
          </a:p>
        </p:txBody>
      </p:sp>
      <p:pic>
        <p:nvPicPr>
          <p:cNvPr id="317" name="image4.png"/>
          <p:cNvPicPr/>
          <p:nvPr/>
        </p:nvPicPr>
        <p:blipFill>
          <a:blip r:embed="rId3">
            <a:extLst/>
          </a:blip>
          <a:stretch>
            <a:fillRect/>
          </a:stretch>
        </p:blipFill>
        <p:spPr>
          <a:xfrm>
            <a:off x="1366837" y="2330450"/>
            <a:ext cx="7161215" cy="1727200"/>
          </a:xfrm>
          <a:prstGeom prst="rect">
            <a:avLst/>
          </a:prstGeom>
          <a:ln w="12700">
            <a:miter lim="400000"/>
          </a:ln>
        </p:spPr>
      </p:pic>
      <p:sp>
        <p:nvSpPr>
          <p:cNvPr id="318" name="Shape 318"/>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a:t>
            </a:r>
          </a:p>
        </p:txBody>
      </p:sp>
      <p:sp>
        <p:nvSpPr>
          <p:cNvPr id="319" name="Shape 319"/>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449" name="Shape 449"/>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450"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451" name="Shape 451"/>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452" name="Shape 452"/>
          <p:cNvSpPr/>
          <p:nvPr/>
        </p:nvSpPr>
        <p:spPr>
          <a:xfrm>
            <a:off x="660400" y="1495425"/>
            <a:ext cx="8940800" cy="5308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latin typeface="Verdana"/>
                <a:ea typeface="Verdana"/>
                <a:cs typeface="Verdana"/>
                <a:sym typeface="Verdana"/>
              </a:defRPr>
            </a:lvl1pPr>
          </a:lstStyle>
          <a:p>
            <a:pPr lvl="0"/>
            <a:br/>
          </a:p>
        </p:txBody>
      </p:sp>
      <p:sp>
        <p:nvSpPr>
          <p:cNvPr id="453" name="Shape 453"/>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1 -8</a:t>
            </a:r>
          </a:p>
        </p:txBody>
      </p:sp>
      <p:grpSp>
        <p:nvGrpSpPr>
          <p:cNvPr id="456" name="Group 456"/>
          <p:cNvGrpSpPr/>
          <p:nvPr/>
        </p:nvGrpSpPr>
        <p:grpSpPr>
          <a:xfrm>
            <a:off x="631712" y="1341408"/>
            <a:ext cx="4292390" cy="1066751"/>
            <a:chOff x="-55" y="-14"/>
            <a:chExt cx="4292389" cy="1066749"/>
          </a:xfrm>
        </p:grpSpPr>
        <p:sp>
          <p:nvSpPr>
            <p:cNvPr id="454" name="Shape 454"/>
            <p:cNvSpPr/>
            <p:nvPr/>
          </p:nvSpPr>
          <p:spPr>
            <a:xfrm>
              <a:off x="-56" y="-15"/>
              <a:ext cx="4292390" cy="1066751"/>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55" name="Shape 455"/>
            <p:cNvSpPr/>
            <p:nvPr/>
          </p:nvSpPr>
          <p:spPr>
            <a:xfrm>
              <a:off x="61110" y="311163"/>
              <a:ext cx="4180012"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lvl="0" algn="ctr">
                <a:spcBef>
                  <a:spcPts val="13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1800"/>
              </a:pPr>
              <a:r>
                <a:rPr b="1" sz="2400">
                  <a:latin typeface="Verdana"/>
                  <a:ea typeface="Verdana"/>
                  <a:cs typeface="Verdana"/>
                  <a:sym typeface="Verdana"/>
                </a:rPr>
                <a:t>Strategy</a:t>
              </a:r>
              <a:r>
                <a:rPr b="1" sz="2200">
                  <a:latin typeface="Verdana"/>
                  <a:ea typeface="Verdana"/>
                  <a:cs typeface="Verdana"/>
                  <a:sym typeface="Verdana"/>
                </a:rPr>
                <a:t> Implementation</a:t>
              </a:r>
            </a:p>
          </p:txBody>
        </p:sp>
      </p:grpSp>
      <p:grpSp>
        <p:nvGrpSpPr>
          <p:cNvPr id="459" name="Group 459"/>
          <p:cNvGrpSpPr/>
          <p:nvPr/>
        </p:nvGrpSpPr>
        <p:grpSpPr>
          <a:xfrm>
            <a:off x="4429125" y="2941634"/>
            <a:ext cx="4210050" cy="609605"/>
            <a:chOff x="0" y="0"/>
            <a:chExt cx="4210050" cy="609603"/>
          </a:xfrm>
        </p:grpSpPr>
        <p:sp>
          <p:nvSpPr>
            <p:cNvPr id="457" name="Shape 457"/>
            <p:cNvSpPr/>
            <p:nvPr/>
          </p:nvSpPr>
          <p:spPr>
            <a:xfrm>
              <a:off x="0" y="-1"/>
              <a:ext cx="4210050" cy="609604"/>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58" name="Shape 458"/>
            <p:cNvSpPr/>
            <p:nvPr/>
          </p:nvSpPr>
          <p:spPr>
            <a:xfrm>
              <a:off x="792249" y="152400"/>
              <a:ext cx="2635077"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Annual Objectives</a:t>
              </a:r>
            </a:p>
          </p:txBody>
        </p:sp>
      </p:grpSp>
      <p:sp>
        <p:nvSpPr>
          <p:cNvPr id="460" name="Shape 460"/>
          <p:cNvSpPr/>
          <p:nvPr/>
        </p:nvSpPr>
        <p:spPr>
          <a:xfrm>
            <a:off x="2695574" y="2408235"/>
            <a:ext cx="1590" cy="3124203"/>
          </a:xfrm>
          <a:prstGeom prst="line">
            <a:avLst/>
          </a:prstGeom>
          <a:ln w="76320">
            <a:solidFill>
              <a:srgbClr val="ED6B06"/>
            </a:solidFill>
            <a:miter/>
          </a:ln>
        </p:spPr>
        <p:txBody>
          <a:bodyPr lIns="0" tIns="0" rIns="0" bIns="0"/>
          <a:lstStyle/>
          <a:p>
            <a:pPr lvl="0" defTabSz="457200"/>
          </a:p>
        </p:txBody>
      </p:sp>
      <p:sp>
        <p:nvSpPr>
          <p:cNvPr id="461" name="Shape 461"/>
          <p:cNvSpPr/>
          <p:nvPr/>
        </p:nvSpPr>
        <p:spPr>
          <a:xfrm>
            <a:off x="2695574" y="5532437"/>
            <a:ext cx="1733552" cy="1590"/>
          </a:xfrm>
          <a:prstGeom prst="line">
            <a:avLst/>
          </a:prstGeom>
          <a:ln w="76320">
            <a:solidFill>
              <a:srgbClr val="ED6B06"/>
            </a:solidFill>
            <a:miter/>
          </a:ln>
        </p:spPr>
        <p:txBody>
          <a:bodyPr lIns="0" tIns="0" rIns="0" bIns="0"/>
          <a:lstStyle/>
          <a:p>
            <a:pPr lvl="0" defTabSz="457200"/>
          </a:p>
        </p:txBody>
      </p:sp>
      <p:sp>
        <p:nvSpPr>
          <p:cNvPr id="462" name="Shape 462"/>
          <p:cNvSpPr/>
          <p:nvPr/>
        </p:nvSpPr>
        <p:spPr>
          <a:xfrm>
            <a:off x="2695574" y="4008437"/>
            <a:ext cx="1733552" cy="1590"/>
          </a:xfrm>
          <a:prstGeom prst="line">
            <a:avLst/>
          </a:prstGeom>
          <a:ln w="76320">
            <a:solidFill>
              <a:srgbClr val="ED6B06"/>
            </a:solidFill>
            <a:miter/>
          </a:ln>
        </p:spPr>
        <p:txBody>
          <a:bodyPr lIns="0" tIns="0" rIns="0" bIns="0"/>
          <a:lstStyle/>
          <a:p>
            <a:pPr lvl="0" defTabSz="457200"/>
          </a:p>
        </p:txBody>
      </p:sp>
      <p:sp>
        <p:nvSpPr>
          <p:cNvPr id="463" name="Shape 463"/>
          <p:cNvSpPr/>
          <p:nvPr/>
        </p:nvSpPr>
        <p:spPr>
          <a:xfrm>
            <a:off x="2695574" y="3246435"/>
            <a:ext cx="1733552" cy="1590"/>
          </a:xfrm>
          <a:prstGeom prst="line">
            <a:avLst/>
          </a:prstGeom>
          <a:ln w="76320">
            <a:solidFill>
              <a:srgbClr val="ED6B06"/>
            </a:solidFill>
            <a:miter/>
          </a:ln>
        </p:spPr>
        <p:txBody>
          <a:bodyPr lIns="0" tIns="0" rIns="0" bIns="0"/>
          <a:lstStyle/>
          <a:p>
            <a:pPr lvl="0" defTabSz="457200"/>
          </a:p>
        </p:txBody>
      </p:sp>
      <p:grpSp>
        <p:nvGrpSpPr>
          <p:cNvPr id="466" name="Group 466"/>
          <p:cNvGrpSpPr/>
          <p:nvPr/>
        </p:nvGrpSpPr>
        <p:grpSpPr>
          <a:xfrm>
            <a:off x="4429125" y="3703636"/>
            <a:ext cx="4210050" cy="609605"/>
            <a:chOff x="0" y="0"/>
            <a:chExt cx="4210050" cy="609603"/>
          </a:xfrm>
        </p:grpSpPr>
        <p:sp>
          <p:nvSpPr>
            <p:cNvPr id="464" name="Shape 464"/>
            <p:cNvSpPr/>
            <p:nvPr/>
          </p:nvSpPr>
          <p:spPr>
            <a:xfrm>
              <a:off x="0" y="-1"/>
              <a:ext cx="4210050" cy="609604"/>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65" name="Shape 465"/>
            <p:cNvSpPr/>
            <p:nvPr/>
          </p:nvSpPr>
          <p:spPr>
            <a:xfrm>
              <a:off x="1539488" y="152400"/>
              <a:ext cx="1140595"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Policies</a:t>
              </a:r>
            </a:p>
          </p:txBody>
        </p:sp>
      </p:grpSp>
      <p:grpSp>
        <p:nvGrpSpPr>
          <p:cNvPr id="469" name="Group 469"/>
          <p:cNvGrpSpPr/>
          <p:nvPr/>
        </p:nvGrpSpPr>
        <p:grpSpPr>
          <a:xfrm>
            <a:off x="4429125" y="4465636"/>
            <a:ext cx="4210050" cy="609605"/>
            <a:chOff x="0" y="0"/>
            <a:chExt cx="4210050" cy="609603"/>
          </a:xfrm>
        </p:grpSpPr>
        <p:sp>
          <p:nvSpPr>
            <p:cNvPr id="467" name="Shape 467"/>
            <p:cNvSpPr/>
            <p:nvPr/>
          </p:nvSpPr>
          <p:spPr>
            <a:xfrm>
              <a:off x="0" y="-1"/>
              <a:ext cx="4210050" cy="609604"/>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68" name="Shape 468"/>
            <p:cNvSpPr/>
            <p:nvPr/>
          </p:nvSpPr>
          <p:spPr>
            <a:xfrm>
              <a:off x="593995" y="152400"/>
              <a:ext cx="3031581"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Employee Motivation</a:t>
              </a:r>
            </a:p>
          </p:txBody>
        </p:sp>
      </p:grpSp>
      <p:grpSp>
        <p:nvGrpSpPr>
          <p:cNvPr id="472" name="Group 472"/>
          <p:cNvGrpSpPr/>
          <p:nvPr/>
        </p:nvGrpSpPr>
        <p:grpSpPr>
          <a:xfrm>
            <a:off x="4429125" y="5227636"/>
            <a:ext cx="4210050" cy="609605"/>
            <a:chOff x="0" y="0"/>
            <a:chExt cx="4210050" cy="609603"/>
          </a:xfrm>
        </p:grpSpPr>
        <p:sp>
          <p:nvSpPr>
            <p:cNvPr id="470" name="Shape 470"/>
            <p:cNvSpPr/>
            <p:nvPr/>
          </p:nvSpPr>
          <p:spPr>
            <a:xfrm>
              <a:off x="0" y="-1"/>
              <a:ext cx="4210050" cy="609604"/>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71" name="Shape 471"/>
            <p:cNvSpPr/>
            <p:nvPr/>
          </p:nvSpPr>
          <p:spPr>
            <a:xfrm>
              <a:off x="671016" y="152400"/>
              <a:ext cx="2877543"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Resource Allocation</a:t>
              </a:r>
            </a:p>
          </p:txBody>
        </p:sp>
      </p:grpSp>
      <p:sp>
        <p:nvSpPr>
          <p:cNvPr id="473" name="Shape 473"/>
          <p:cNvSpPr/>
          <p:nvPr/>
        </p:nvSpPr>
        <p:spPr>
          <a:xfrm>
            <a:off x="2695574" y="4770437"/>
            <a:ext cx="1733552" cy="1590"/>
          </a:xfrm>
          <a:prstGeom prst="line">
            <a:avLst/>
          </a:prstGeom>
          <a:ln w="76320">
            <a:solidFill>
              <a:srgbClr val="ED6B06"/>
            </a:solidFill>
            <a:miter/>
          </a:ln>
        </p:spPr>
        <p:txBody>
          <a:bodyPr lIns="0" tIns="0" rIns="0" bIns="0"/>
          <a:lstStyle/>
          <a:p>
            <a:pPr lvl="0" defTabSz="457200"/>
          </a:p>
        </p:txBody>
      </p:sp>
      <p:sp>
        <p:nvSpPr>
          <p:cNvPr id="474" name="Shape 474"/>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1 -8</a:t>
            </a:r>
          </a:p>
        </p:txBody>
      </p:sp>
      <p:sp>
        <p:nvSpPr>
          <p:cNvPr id="475" name="Shape 475"/>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
        <p:nvSpPr>
          <p:cNvPr id="476" name="Shape 476"/>
          <p:cNvSpPr/>
          <p:nvPr/>
        </p:nvSpPr>
        <p:spPr>
          <a:xfrm>
            <a:off x="495300" y="457200"/>
            <a:ext cx="6210300" cy="431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1800"/>
            </a:pPr>
            <a:r>
              <a:rPr b="1" sz="2400">
                <a:solidFill>
                  <a:srgbClr val="ED6B06"/>
                </a:solidFill>
                <a:latin typeface="Verdana"/>
                <a:ea typeface="Verdana"/>
                <a:cs typeface="Verdana"/>
                <a:sym typeface="Verdana"/>
              </a:rPr>
              <a:t>Strategy</a:t>
            </a:r>
            <a:r>
              <a:rPr b="1" sz="2800">
                <a:solidFill>
                  <a:srgbClr val="ED6B06"/>
                </a:solidFill>
                <a:latin typeface="Verdana"/>
                <a:ea typeface="Verdana"/>
                <a:cs typeface="Verdana"/>
                <a:sym typeface="Verdana"/>
              </a:rPr>
              <a:t> </a:t>
            </a:r>
            <a:r>
              <a:rPr b="1" sz="2400">
                <a:solidFill>
                  <a:srgbClr val="ED6B06"/>
                </a:solidFill>
                <a:latin typeface="Verdana"/>
                <a:ea typeface="Verdana"/>
                <a:cs typeface="Verdana"/>
                <a:sym typeface="Verdana"/>
              </a:rPr>
              <a:t>Implementation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4" grpId="1" fill="hold">
                                  <p:stCondLst>
                                    <p:cond delay="2000"/>
                                  </p:stCondLst>
                                  <p:iterate type="el" backwards="0">
                                    <p:tmAbs val="0"/>
                                  </p:iterate>
                                  <p:childTnLst>
                                    <p:set>
                                      <p:cBhvr>
                                        <p:cTn id="6" fill="hold"/>
                                        <p:tgtEl>
                                          <p:spTgt spid="459"/>
                                        </p:tgtEl>
                                        <p:attrNameLst>
                                          <p:attrName>style.visibility</p:attrName>
                                        </p:attrNameLst>
                                      </p:cBhvr>
                                      <p:to>
                                        <p:strVal val="visible"/>
                                      </p:to>
                                    </p:set>
                                    <p:animEffect filter="box(in)" transition="in">
                                      <p:cBhvr>
                                        <p:cTn id="7" dur="1000"/>
                                        <p:tgtEl>
                                          <p:spTgt spid="459"/>
                                        </p:tgtEl>
                                      </p:cBhvr>
                                    </p:animEffect>
                                  </p:childTnLst>
                                </p:cTn>
                              </p:par>
                            </p:childTnLst>
                          </p:cTn>
                        </p:par>
                        <p:par>
                          <p:cTn id="8" fill="hold">
                            <p:stCondLst>
                              <p:cond delay="3000"/>
                            </p:stCondLst>
                            <p:childTnLst>
                              <p:par>
                                <p:cTn id="9" nodeType="afterEffect" presetClass="entr" presetSubtype="16" presetID="4" grpId="2" fill="hold">
                                  <p:stCondLst>
                                    <p:cond delay="2000"/>
                                  </p:stCondLst>
                                  <p:iterate type="el" backwards="0">
                                    <p:tmAbs val="0"/>
                                  </p:iterate>
                                  <p:childTnLst>
                                    <p:set>
                                      <p:cBhvr>
                                        <p:cTn id="10" fill="hold"/>
                                        <p:tgtEl>
                                          <p:spTgt spid="466"/>
                                        </p:tgtEl>
                                        <p:attrNameLst>
                                          <p:attrName>style.visibility</p:attrName>
                                        </p:attrNameLst>
                                      </p:cBhvr>
                                      <p:to>
                                        <p:strVal val="visible"/>
                                      </p:to>
                                    </p:set>
                                    <p:animEffect filter="box(in)" transition="in">
                                      <p:cBhvr>
                                        <p:cTn id="11" dur="1000"/>
                                        <p:tgtEl>
                                          <p:spTgt spid="466"/>
                                        </p:tgtEl>
                                      </p:cBhvr>
                                    </p:animEffect>
                                  </p:childTnLst>
                                </p:cTn>
                              </p:par>
                            </p:childTnLst>
                          </p:cTn>
                        </p:par>
                        <p:par>
                          <p:cTn id="12" fill="hold">
                            <p:stCondLst>
                              <p:cond delay="6000"/>
                            </p:stCondLst>
                            <p:childTnLst>
                              <p:par>
                                <p:cTn id="13" nodeType="afterEffect" presetClass="entr" presetSubtype="16" presetID="4" grpId="3" fill="hold">
                                  <p:stCondLst>
                                    <p:cond delay="2000"/>
                                  </p:stCondLst>
                                  <p:iterate type="el" backwards="0">
                                    <p:tmAbs val="0"/>
                                  </p:iterate>
                                  <p:childTnLst>
                                    <p:set>
                                      <p:cBhvr>
                                        <p:cTn id="14" fill="hold"/>
                                        <p:tgtEl>
                                          <p:spTgt spid="469"/>
                                        </p:tgtEl>
                                        <p:attrNameLst>
                                          <p:attrName>style.visibility</p:attrName>
                                        </p:attrNameLst>
                                      </p:cBhvr>
                                      <p:to>
                                        <p:strVal val="visible"/>
                                      </p:to>
                                    </p:set>
                                    <p:animEffect filter="box(in)" transition="in">
                                      <p:cBhvr>
                                        <p:cTn id="15" dur="1000"/>
                                        <p:tgtEl>
                                          <p:spTgt spid="469"/>
                                        </p:tgtEl>
                                      </p:cBhvr>
                                    </p:animEffect>
                                  </p:childTnLst>
                                </p:cTn>
                              </p:par>
                            </p:childTnLst>
                          </p:cTn>
                        </p:par>
                        <p:par>
                          <p:cTn id="16" fill="hold">
                            <p:stCondLst>
                              <p:cond delay="9000"/>
                            </p:stCondLst>
                            <p:childTnLst>
                              <p:par>
                                <p:cTn id="17" nodeType="afterEffect" presetClass="entr" presetSubtype="16" presetID="4" grpId="4" fill="hold">
                                  <p:stCondLst>
                                    <p:cond delay="2000"/>
                                  </p:stCondLst>
                                  <p:iterate type="el" backwards="0">
                                    <p:tmAbs val="0"/>
                                  </p:iterate>
                                  <p:childTnLst>
                                    <p:set>
                                      <p:cBhvr>
                                        <p:cTn id="18" fill="hold"/>
                                        <p:tgtEl>
                                          <p:spTgt spid="472"/>
                                        </p:tgtEl>
                                        <p:attrNameLst>
                                          <p:attrName>style.visibility</p:attrName>
                                        </p:attrNameLst>
                                      </p:cBhvr>
                                      <p:to>
                                        <p:strVal val="visible"/>
                                      </p:to>
                                    </p:set>
                                    <p:animEffect filter="box(in)" transition="in">
                                      <p:cBhvr>
                                        <p:cTn id="19" dur="1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9" grpId="3"/>
      <p:bldP build="whole" bldLvl="1" animBg="1" rev="0" advAuto="0" spid="472" grpId="4"/>
      <p:bldP build="whole" bldLvl="1" animBg="1" rev="0" advAuto="0" spid="466" grpId="2"/>
      <p:bldP build="whole" bldLvl="1" animBg="1" rev="0" advAuto="0" spid="45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8" name="Shape 478"/>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479" name="Shape 479"/>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480"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481" name="Shape 481"/>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482" name="Shape 482"/>
          <p:cNvSpPr/>
          <p:nvPr/>
        </p:nvSpPr>
        <p:spPr>
          <a:xfrm>
            <a:off x="660400" y="1752600"/>
            <a:ext cx="8940800" cy="5308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latin typeface="Verdana"/>
                <a:ea typeface="Verdana"/>
                <a:cs typeface="Verdana"/>
                <a:sym typeface="Verdana"/>
              </a:defRPr>
            </a:lvl1pPr>
          </a:lstStyle>
          <a:p>
            <a:pPr lvl="0"/>
            <a:br/>
          </a:p>
        </p:txBody>
      </p:sp>
      <p:sp>
        <p:nvSpPr>
          <p:cNvPr id="483" name="Shape 483"/>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1 -9</a:t>
            </a:r>
          </a:p>
        </p:txBody>
      </p:sp>
      <p:grpSp>
        <p:nvGrpSpPr>
          <p:cNvPr id="486" name="Group 486"/>
          <p:cNvGrpSpPr/>
          <p:nvPr/>
        </p:nvGrpSpPr>
        <p:grpSpPr>
          <a:xfrm>
            <a:off x="617425" y="1454120"/>
            <a:ext cx="4292606" cy="1066751"/>
            <a:chOff x="-55" y="-14"/>
            <a:chExt cx="4292605" cy="1066749"/>
          </a:xfrm>
        </p:grpSpPr>
        <p:sp>
          <p:nvSpPr>
            <p:cNvPr id="484" name="Shape 484"/>
            <p:cNvSpPr/>
            <p:nvPr/>
          </p:nvSpPr>
          <p:spPr>
            <a:xfrm>
              <a:off x="-56" y="-15"/>
              <a:ext cx="4292606" cy="1066751"/>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85" name="Shape 485"/>
            <p:cNvSpPr/>
            <p:nvPr/>
          </p:nvSpPr>
          <p:spPr>
            <a:xfrm>
              <a:off x="420816" y="311163"/>
              <a:ext cx="3460602"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latin typeface="Verdana"/>
                  <a:ea typeface="Verdana"/>
                  <a:cs typeface="Verdana"/>
                  <a:sym typeface="Verdana"/>
                </a:defRPr>
              </a:lvl1pPr>
            </a:lstStyle>
            <a:p>
              <a:pPr lvl="0">
                <a:defRPr b="0" sz="1800"/>
              </a:pPr>
              <a:r>
                <a:rPr b="1" sz="2400"/>
                <a:t>Strategy Evaluation</a:t>
              </a:r>
            </a:p>
          </p:txBody>
        </p:sp>
      </p:grpSp>
      <p:grpSp>
        <p:nvGrpSpPr>
          <p:cNvPr id="489" name="Group 489"/>
          <p:cNvGrpSpPr/>
          <p:nvPr/>
        </p:nvGrpSpPr>
        <p:grpSpPr>
          <a:xfrm>
            <a:off x="4414836" y="3054350"/>
            <a:ext cx="4210055" cy="609600"/>
            <a:chOff x="0" y="0"/>
            <a:chExt cx="4210053" cy="609600"/>
          </a:xfrm>
        </p:grpSpPr>
        <p:sp>
          <p:nvSpPr>
            <p:cNvPr id="487" name="Shape 487"/>
            <p:cNvSpPr/>
            <p:nvPr/>
          </p:nvSpPr>
          <p:spPr>
            <a:xfrm>
              <a:off x="-1" y="0"/>
              <a:ext cx="4210054" cy="6096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88" name="Shape 488"/>
            <p:cNvSpPr/>
            <p:nvPr/>
          </p:nvSpPr>
          <p:spPr>
            <a:xfrm>
              <a:off x="938783" y="152400"/>
              <a:ext cx="2342010" cy="304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Internal Review</a:t>
              </a:r>
            </a:p>
          </p:txBody>
        </p:sp>
      </p:grpSp>
      <p:sp>
        <p:nvSpPr>
          <p:cNvPr id="490" name="Shape 490"/>
          <p:cNvSpPr/>
          <p:nvPr/>
        </p:nvSpPr>
        <p:spPr>
          <a:xfrm>
            <a:off x="2681285" y="2520950"/>
            <a:ext cx="1590" cy="3124202"/>
          </a:xfrm>
          <a:prstGeom prst="line">
            <a:avLst/>
          </a:prstGeom>
          <a:ln w="76320">
            <a:solidFill>
              <a:srgbClr val="ED6B06"/>
            </a:solidFill>
            <a:miter/>
          </a:ln>
        </p:spPr>
        <p:txBody>
          <a:bodyPr lIns="0" tIns="0" rIns="0" bIns="0"/>
          <a:lstStyle/>
          <a:p>
            <a:pPr lvl="0" defTabSz="457200"/>
          </a:p>
        </p:txBody>
      </p:sp>
      <p:sp>
        <p:nvSpPr>
          <p:cNvPr id="491" name="Shape 491"/>
          <p:cNvSpPr/>
          <p:nvPr/>
        </p:nvSpPr>
        <p:spPr>
          <a:xfrm>
            <a:off x="2681285" y="5645150"/>
            <a:ext cx="1733553" cy="1590"/>
          </a:xfrm>
          <a:prstGeom prst="line">
            <a:avLst/>
          </a:prstGeom>
          <a:ln w="76320">
            <a:solidFill>
              <a:srgbClr val="ED6B06"/>
            </a:solidFill>
            <a:miter/>
          </a:ln>
        </p:spPr>
        <p:txBody>
          <a:bodyPr lIns="0" tIns="0" rIns="0" bIns="0"/>
          <a:lstStyle/>
          <a:p>
            <a:pPr lvl="0" defTabSz="457200"/>
          </a:p>
        </p:txBody>
      </p:sp>
      <p:sp>
        <p:nvSpPr>
          <p:cNvPr id="492" name="Shape 492"/>
          <p:cNvSpPr/>
          <p:nvPr/>
        </p:nvSpPr>
        <p:spPr>
          <a:xfrm>
            <a:off x="2681285" y="4121150"/>
            <a:ext cx="1733553" cy="1590"/>
          </a:xfrm>
          <a:prstGeom prst="line">
            <a:avLst/>
          </a:prstGeom>
          <a:ln w="76320">
            <a:solidFill>
              <a:srgbClr val="ED6B06"/>
            </a:solidFill>
            <a:miter/>
          </a:ln>
        </p:spPr>
        <p:txBody>
          <a:bodyPr lIns="0" tIns="0" rIns="0" bIns="0"/>
          <a:lstStyle/>
          <a:p>
            <a:pPr lvl="0" defTabSz="457200"/>
          </a:p>
        </p:txBody>
      </p:sp>
      <p:sp>
        <p:nvSpPr>
          <p:cNvPr id="493" name="Shape 493"/>
          <p:cNvSpPr/>
          <p:nvPr/>
        </p:nvSpPr>
        <p:spPr>
          <a:xfrm>
            <a:off x="2681285" y="3359150"/>
            <a:ext cx="1733553" cy="1590"/>
          </a:xfrm>
          <a:prstGeom prst="line">
            <a:avLst/>
          </a:prstGeom>
          <a:ln w="76320">
            <a:solidFill>
              <a:srgbClr val="ED6B06"/>
            </a:solidFill>
            <a:miter/>
          </a:ln>
        </p:spPr>
        <p:txBody>
          <a:bodyPr lIns="0" tIns="0" rIns="0" bIns="0"/>
          <a:lstStyle/>
          <a:p>
            <a:pPr lvl="0" defTabSz="457200"/>
          </a:p>
        </p:txBody>
      </p:sp>
      <p:grpSp>
        <p:nvGrpSpPr>
          <p:cNvPr id="496" name="Group 496"/>
          <p:cNvGrpSpPr/>
          <p:nvPr/>
        </p:nvGrpSpPr>
        <p:grpSpPr>
          <a:xfrm>
            <a:off x="4414836" y="3816350"/>
            <a:ext cx="4210055" cy="609600"/>
            <a:chOff x="0" y="0"/>
            <a:chExt cx="4210053" cy="609600"/>
          </a:xfrm>
        </p:grpSpPr>
        <p:sp>
          <p:nvSpPr>
            <p:cNvPr id="494" name="Shape 494"/>
            <p:cNvSpPr/>
            <p:nvPr/>
          </p:nvSpPr>
          <p:spPr>
            <a:xfrm>
              <a:off x="-1" y="0"/>
              <a:ext cx="4210054" cy="6096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95" name="Shape 495"/>
            <p:cNvSpPr/>
            <p:nvPr/>
          </p:nvSpPr>
          <p:spPr>
            <a:xfrm>
              <a:off x="926876" y="152400"/>
              <a:ext cx="2365822" cy="304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External Review</a:t>
              </a:r>
            </a:p>
          </p:txBody>
        </p:sp>
      </p:grpSp>
      <p:grpSp>
        <p:nvGrpSpPr>
          <p:cNvPr id="499" name="Group 499"/>
          <p:cNvGrpSpPr/>
          <p:nvPr/>
        </p:nvGrpSpPr>
        <p:grpSpPr>
          <a:xfrm>
            <a:off x="4414836" y="4578350"/>
            <a:ext cx="4210055" cy="609600"/>
            <a:chOff x="0" y="0"/>
            <a:chExt cx="4210053" cy="609600"/>
          </a:xfrm>
        </p:grpSpPr>
        <p:sp>
          <p:nvSpPr>
            <p:cNvPr id="497" name="Shape 497"/>
            <p:cNvSpPr/>
            <p:nvPr/>
          </p:nvSpPr>
          <p:spPr>
            <a:xfrm>
              <a:off x="-1" y="0"/>
              <a:ext cx="4210054" cy="6096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98" name="Shape 498"/>
            <p:cNvSpPr/>
            <p:nvPr/>
          </p:nvSpPr>
          <p:spPr>
            <a:xfrm>
              <a:off x="608570" y="152400"/>
              <a:ext cx="3002434" cy="304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Performance Metrics</a:t>
              </a:r>
            </a:p>
          </p:txBody>
        </p:sp>
      </p:grpSp>
      <p:grpSp>
        <p:nvGrpSpPr>
          <p:cNvPr id="502" name="Group 502"/>
          <p:cNvGrpSpPr/>
          <p:nvPr/>
        </p:nvGrpSpPr>
        <p:grpSpPr>
          <a:xfrm>
            <a:off x="4414836" y="5340350"/>
            <a:ext cx="4210055" cy="609600"/>
            <a:chOff x="0" y="0"/>
            <a:chExt cx="4210053" cy="609600"/>
          </a:xfrm>
        </p:grpSpPr>
        <p:sp>
          <p:nvSpPr>
            <p:cNvPr id="500" name="Shape 500"/>
            <p:cNvSpPr/>
            <p:nvPr/>
          </p:nvSpPr>
          <p:spPr>
            <a:xfrm>
              <a:off x="-1" y="0"/>
              <a:ext cx="4210054" cy="6096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501" name="Shape 501"/>
            <p:cNvSpPr/>
            <p:nvPr/>
          </p:nvSpPr>
          <p:spPr>
            <a:xfrm>
              <a:off x="780839" y="152400"/>
              <a:ext cx="2657897" cy="304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Corrective Actions</a:t>
              </a:r>
            </a:p>
          </p:txBody>
        </p:sp>
      </p:grpSp>
      <p:sp>
        <p:nvSpPr>
          <p:cNvPr id="503" name="Shape 503"/>
          <p:cNvSpPr/>
          <p:nvPr/>
        </p:nvSpPr>
        <p:spPr>
          <a:xfrm>
            <a:off x="2681285" y="4883150"/>
            <a:ext cx="1733553" cy="1590"/>
          </a:xfrm>
          <a:prstGeom prst="line">
            <a:avLst/>
          </a:prstGeom>
          <a:ln w="76320">
            <a:solidFill>
              <a:srgbClr val="ED6B06"/>
            </a:solidFill>
            <a:miter/>
          </a:ln>
        </p:spPr>
        <p:txBody>
          <a:bodyPr lIns="0" tIns="0" rIns="0" bIns="0"/>
          <a:lstStyle/>
          <a:p>
            <a:pPr lvl="0" defTabSz="457200"/>
          </a:p>
        </p:txBody>
      </p:sp>
      <p:sp>
        <p:nvSpPr>
          <p:cNvPr id="504" name="Shape 504"/>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1 -9</a:t>
            </a:r>
          </a:p>
        </p:txBody>
      </p:sp>
      <p:sp>
        <p:nvSpPr>
          <p:cNvPr id="505" name="Shape 505"/>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
        <p:nvSpPr>
          <p:cNvPr id="506" name="Shape 506"/>
          <p:cNvSpPr/>
          <p:nvPr/>
        </p:nvSpPr>
        <p:spPr>
          <a:xfrm>
            <a:off x="495300" y="457200"/>
            <a:ext cx="65024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Strategy Evaluation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500"/>
                                  </p:stCondLst>
                                  <p:iterate type="el" backwards="0">
                                    <p:tmAbs val="0"/>
                                  </p:iterate>
                                  <p:childTnLst>
                                    <p:set>
                                      <p:cBhvr>
                                        <p:cTn id="6" fill="hold"/>
                                        <p:tgtEl>
                                          <p:spTgt spid="489"/>
                                        </p:tgtEl>
                                        <p:attrNameLst>
                                          <p:attrName>style.visibility</p:attrName>
                                        </p:attrNameLst>
                                      </p:cBhvr>
                                      <p:to>
                                        <p:strVal val="visible"/>
                                      </p:to>
                                    </p:set>
                                    <p:anim calcmode="lin" valueType="num">
                                      <p:cBhvr>
                                        <p:cTn id="7" dur="1000" fill="hold"/>
                                        <p:tgtEl>
                                          <p:spTgt spid="489"/>
                                        </p:tgtEl>
                                        <p:attrNameLst>
                                          <p:attrName>ppt_x</p:attrName>
                                        </p:attrNameLst>
                                      </p:cBhvr>
                                      <p:tavLst>
                                        <p:tav tm="0">
                                          <p:val>
                                            <p:strVal val="#ppt_x"/>
                                          </p:val>
                                        </p:tav>
                                        <p:tav tm="100000">
                                          <p:val>
                                            <p:strVal val="#ppt_x"/>
                                          </p:val>
                                        </p:tav>
                                      </p:tavLst>
                                    </p:anim>
                                    <p:anim calcmode="lin" valueType="num">
                                      <p:cBhvr>
                                        <p:cTn id="8" dur="1000" fill="hold"/>
                                        <p:tgtEl>
                                          <p:spTgt spid="489"/>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nodeType="afterEffect" presetClass="entr" presetSubtype="4" presetID="2" grpId="2" fill="hold">
                                  <p:stCondLst>
                                    <p:cond delay="500"/>
                                  </p:stCondLst>
                                  <p:iterate type="el" backwards="0">
                                    <p:tmAbs val="0"/>
                                  </p:iterate>
                                  <p:childTnLst>
                                    <p:set>
                                      <p:cBhvr>
                                        <p:cTn id="11" fill="hold"/>
                                        <p:tgtEl>
                                          <p:spTgt spid="496"/>
                                        </p:tgtEl>
                                        <p:attrNameLst>
                                          <p:attrName>style.visibility</p:attrName>
                                        </p:attrNameLst>
                                      </p:cBhvr>
                                      <p:to>
                                        <p:strVal val="visible"/>
                                      </p:to>
                                    </p:set>
                                    <p:anim calcmode="lin" valueType="num">
                                      <p:cBhvr>
                                        <p:cTn id="12" dur="1000" fill="hold"/>
                                        <p:tgtEl>
                                          <p:spTgt spid="496"/>
                                        </p:tgtEl>
                                        <p:attrNameLst>
                                          <p:attrName>ppt_x</p:attrName>
                                        </p:attrNameLst>
                                      </p:cBhvr>
                                      <p:tavLst>
                                        <p:tav tm="0">
                                          <p:val>
                                            <p:strVal val="#ppt_x"/>
                                          </p:val>
                                        </p:tav>
                                        <p:tav tm="100000">
                                          <p:val>
                                            <p:strVal val="#ppt_x"/>
                                          </p:val>
                                        </p:tav>
                                      </p:tavLst>
                                    </p:anim>
                                    <p:anim calcmode="lin" valueType="num">
                                      <p:cBhvr>
                                        <p:cTn id="13" dur="1000" fill="hold"/>
                                        <p:tgtEl>
                                          <p:spTgt spid="49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nodeType="afterEffect" presetClass="entr" presetSubtype="4" presetID="2" grpId="3" fill="hold">
                                  <p:stCondLst>
                                    <p:cond delay="500"/>
                                  </p:stCondLst>
                                  <p:iterate type="el" backwards="0">
                                    <p:tmAbs val="0"/>
                                  </p:iterate>
                                  <p:childTnLst>
                                    <p:set>
                                      <p:cBhvr>
                                        <p:cTn id="16" fill="hold"/>
                                        <p:tgtEl>
                                          <p:spTgt spid="499"/>
                                        </p:tgtEl>
                                        <p:attrNameLst>
                                          <p:attrName>style.visibility</p:attrName>
                                        </p:attrNameLst>
                                      </p:cBhvr>
                                      <p:to>
                                        <p:strVal val="visible"/>
                                      </p:to>
                                    </p:set>
                                    <p:anim calcmode="lin" valueType="num">
                                      <p:cBhvr>
                                        <p:cTn id="17" dur="1000" fill="hold"/>
                                        <p:tgtEl>
                                          <p:spTgt spid="499"/>
                                        </p:tgtEl>
                                        <p:attrNameLst>
                                          <p:attrName>ppt_x</p:attrName>
                                        </p:attrNameLst>
                                      </p:cBhvr>
                                      <p:tavLst>
                                        <p:tav tm="0">
                                          <p:val>
                                            <p:strVal val="#ppt_x"/>
                                          </p:val>
                                        </p:tav>
                                        <p:tav tm="100000">
                                          <p:val>
                                            <p:strVal val="#ppt_x"/>
                                          </p:val>
                                        </p:tav>
                                      </p:tavLst>
                                    </p:anim>
                                    <p:anim calcmode="lin" valueType="num">
                                      <p:cBhvr>
                                        <p:cTn id="18" dur="1000" fill="hold"/>
                                        <p:tgtEl>
                                          <p:spTgt spid="499"/>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nodeType="afterEffect" presetClass="entr" presetSubtype="4" presetID="2" grpId="4" fill="hold">
                                  <p:stCondLst>
                                    <p:cond delay="500"/>
                                  </p:stCondLst>
                                  <p:iterate type="el" backwards="0">
                                    <p:tmAbs val="0"/>
                                  </p:iterate>
                                  <p:childTnLst>
                                    <p:set>
                                      <p:cBhvr>
                                        <p:cTn id="21" fill="hold"/>
                                        <p:tgtEl>
                                          <p:spTgt spid="502"/>
                                        </p:tgtEl>
                                        <p:attrNameLst>
                                          <p:attrName>style.visibility</p:attrName>
                                        </p:attrNameLst>
                                      </p:cBhvr>
                                      <p:to>
                                        <p:strVal val="visible"/>
                                      </p:to>
                                    </p:set>
                                    <p:anim calcmode="lin" valueType="num">
                                      <p:cBhvr>
                                        <p:cTn id="22" dur="1000" fill="hold"/>
                                        <p:tgtEl>
                                          <p:spTgt spid="502"/>
                                        </p:tgtEl>
                                        <p:attrNameLst>
                                          <p:attrName>ppt_x</p:attrName>
                                        </p:attrNameLst>
                                      </p:cBhvr>
                                      <p:tavLst>
                                        <p:tav tm="0">
                                          <p:val>
                                            <p:strVal val="#ppt_x"/>
                                          </p:val>
                                        </p:tav>
                                        <p:tav tm="100000">
                                          <p:val>
                                            <p:strVal val="#ppt_x"/>
                                          </p:val>
                                        </p:tav>
                                      </p:tavLst>
                                    </p:anim>
                                    <p:anim calcmode="lin" valueType="num">
                                      <p:cBhvr>
                                        <p:cTn id="23" dur="1000" fill="hold"/>
                                        <p:tgtEl>
                                          <p:spTgt spid="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9" grpId="3"/>
      <p:bldP build="whole" bldLvl="1" animBg="1" rev="0" advAuto="0" spid="496" grpId="2"/>
      <p:bldP build="whole" bldLvl="1" animBg="1" rev="0" advAuto="0" spid="502" grpId="4"/>
      <p:bldP build="whole" bldLvl="1" animBg="1" rev="0" advAuto="0" spid="48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8" name="Shape 508"/>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509" name="Shape 509"/>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510"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511" name="Shape 511"/>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512" name="Shape 512"/>
          <p:cNvSpPr/>
          <p:nvPr/>
        </p:nvSpPr>
        <p:spPr>
          <a:xfrm>
            <a:off x="631825" y="1052512"/>
            <a:ext cx="8940800"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400">
                <a:latin typeface="Verdana"/>
                <a:ea typeface="Verdana"/>
                <a:cs typeface="Verdana"/>
                <a:sym typeface="Verdana"/>
              </a:defRPr>
            </a:lvl1pPr>
          </a:lstStyle>
          <a:p>
            <a:pPr lvl="0">
              <a:defRPr b="0" sz="1800"/>
            </a:pPr>
            <a:r>
              <a:rPr b="1" sz="2400"/>
              <a:t>Final Stage of Strategic Management</a:t>
            </a:r>
          </a:p>
        </p:txBody>
      </p:sp>
      <p:sp>
        <p:nvSpPr>
          <p:cNvPr id="513" name="Shape 513"/>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1 -10</a:t>
            </a:r>
          </a:p>
        </p:txBody>
      </p:sp>
      <p:sp>
        <p:nvSpPr>
          <p:cNvPr id="514" name="Shape 514"/>
          <p:cNvSpPr/>
          <p:nvPr/>
        </p:nvSpPr>
        <p:spPr>
          <a:xfrm>
            <a:off x="495300" y="457200"/>
            <a:ext cx="36576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Strategy Evaluation</a:t>
            </a:r>
          </a:p>
        </p:txBody>
      </p:sp>
      <p:sp>
        <p:nvSpPr>
          <p:cNvPr id="515" name="Shape 515"/>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1 -10</a:t>
            </a:r>
          </a:p>
        </p:txBody>
      </p:sp>
      <p:sp>
        <p:nvSpPr>
          <p:cNvPr id="516" name="Shape 516"/>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
        <p:nvSpPr>
          <p:cNvPr id="517" name="Shape 517"/>
          <p:cNvSpPr/>
          <p:nvPr/>
        </p:nvSpPr>
        <p:spPr>
          <a:xfrm>
            <a:off x="631824" y="2133600"/>
            <a:ext cx="7586665" cy="2171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18619" indent="-718619">
              <a:spcBef>
                <a:spcPts val="2500"/>
              </a:spcBef>
              <a:buClr>
                <a:srgbClr val="000000"/>
              </a:buClr>
              <a:buSzPct val="100000"/>
              <a:buFont typeface="Verdana"/>
              <a:buChar char="•"/>
              <a:tabLst>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10058400" algn="l"/>
                <a:tab pos="10058400" algn="l"/>
                <a:tab pos="10058400" algn="l"/>
                <a:tab pos="10058400" algn="l"/>
              </a:tabLst>
              <a:defRPr sz="1800"/>
            </a:pPr>
            <a:r>
              <a:rPr sz="2000">
                <a:latin typeface="Verdana"/>
                <a:ea typeface="Verdana"/>
                <a:cs typeface="Verdana"/>
                <a:sym typeface="Verdana"/>
              </a:rPr>
              <a:t>Subject to future modification</a:t>
            </a:r>
            <a:endParaRPr sz="2000">
              <a:latin typeface="Verdana"/>
              <a:ea typeface="Verdana"/>
              <a:cs typeface="Verdana"/>
              <a:sym typeface="Verdana"/>
            </a:endParaRPr>
          </a:p>
          <a:p>
            <a:pPr lvl="0" marL="718619" indent="-718619">
              <a:spcBef>
                <a:spcPts val="2500"/>
              </a:spcBef>
              <a:buClr>
                <a:srgbClr val="000000"/>
              </a:buClr>
              <a:buSzPct val="100000"/>
              <a:buFont typeface="Verdana"/>
              <a:buChar char="•"/>
              <a:tabLst>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10058400" algn="l"/>
                <a:tab pos="10058400" algn="l"/>
                <a:tab pos="10058400" algn="l"/>
                <a:tab pos="10058400" algn="l"/>
              </a:tabLst>
              <a:defRPr sz="1800"/>
            </a:pPr>
            <a:r>
              <a:rPr sz="2000">
                <a:latin typeface="Verdana"/>
                <a:ea typeface="Verdana"/>
                <a:cs typeface="Verdana"/>
                <a:sym typeface="Verdana"/>
              </a:rPr>
              <a:t>Today’s success is no guarantee of future success</a:t>
            </a:r>
            <a:endParaRPr sz="2000">
              <a:latin typeface="Verdana"/>
              <a:ea typeface="Verdana"/>
              <a:cs typeface="Verdana"/>
              <a:sym typeface="Verdana"/>
            </a:endParaRPr>
          </a:p>
          <a:p>
            <a:pPr lvl="0" marL="718619" indent="-718619">
              <a:spcBef>
                <a:spcPts val="2500"/>
              </a:spcBef>
              <a:buClr>
                <a:srgbClr val="000000"/>
              </a:buClr>
              <a:buSzPct val="100000"/>
              <a:buFont typeface="Verdana"/>
              <a:buChar char="•"/>
              <a:tabLst>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10058400" algn="l"/>
                <a:tab pos="10058400" algn="l"/>
                <a:tab pos="10058400" algn="l"/>
                <a:tab pos="10058400" algn="l"/>
              </a:tabLst>
              <a:defRPr sz="1800"/>
            </a:pPr>
            <a:r>
              <a:rPr sz="2000">
                <a:latin typeface="Verdana"/>
                <a:ea typeface="Verdana"/>
                <a:cs typeface="Verdana"/>
                <a:sym typeface="Verdana"/>
              </a:rPr>
              <a:t>New and different problems</a:t>
            </a:r>
            <a:endParaRPr sz="2000">
              <a:latin typeface="Verdana"/>
              <a:ea typeface="Verdana"/>
              <a:cs typeface="Verdana"/>
              <a:sym typeface="Verdana"/>
            </a:endParaRPr>
          </a:p>
          <a:p>
            <a:pPr lvl="0" marL="718619" indent="-718619">
              <a:spcBef>
                <a:spcPts val="2500"/>
              </a:spcBef>
              <a:buClr>
                <a:srgbClr val="000000"/>
              </a:buClr>
              <a:buSzPct val="100000"/>
              <a:buFont typeface="Verdana"/>
              <a:buChar char="•"/>
              <a:tabLst>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10058400" algn="l"/>
                <a:tab pos="10058400" algn="l"/>
                <a:tab pos="10058400" algn="l"/>
                <a:tab pos="10058400" algn="l"/>
              </a:tabLst>
              <a:defRPr sz="1800"/>
            </a:pPr>
            <a:r>
              <a:rPr sz="2000">
                <a:latin typeface="Verdana"/>
                <a:ea typeface="Verdana"/>
                <a:cs typeface="Verdana"/>
                <a:sym typeface="Verdana"/>
              </a:rPr>
              <a:t>Complacency leads to demise</a:t>
            </a:r>
          </a:p>
        </p:txBody>
      </p:sp>
    </p:spTree>
  </p:cSld>
  <p:clrMapOvr>
    <a:masterClrMapping/>
  </p:clrMapOvr>
  <p:transition spd="fast" advClick="1">
    <p:cover dir="l"/>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9" name="Shape 519"/>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520" name="Shape 520"/>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521"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522" name="Shape 522"/>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525" name="Group 525"/>
          <p:cNvGrpSpPr/>
          <p:nvPr/>
        </p:nvGrpSpPr>
        <p:grpSpPr>
          <a:xfrm>
            <a:off x="576262" y="1928809"/>
            <a:ext cx="8343902" cy="2500317"/>
            <a:chOff x="0" y="0"/>
            <a:chExt cx="8343900" cy="2500316"/>
          </a:xfrm>
        </p:grpSpPr>
        <p:sp>
          <p:nvSpPr>
            <p:cNvPr id="523" name="Shape 523"/>
            <p:cNvSpPr/>
            <p:nvPr/>
          </p:nvSpPr>
          <p:spPr>
            <a:xfrm>
              <a:off x="0" y="-1"/>
              <a:ext cx="8337551" cy="2500317"/>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524" name="Shape 524"/>
            <p:cNvSpPr/>
            <p:nvPr/>
          </p:nvSpPr>
          <p:spPr>
            <a:xfrm>
              <a:off x="0" y="-2"/>
              <a:ext cx="8343902" cy="1371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41275">
                <a:lnSpc>
                  <a:spcPct val="120000"/>
                </a:lnSpc>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1800"/>
              </a:pPr>
              <a:br/>
              <a:r>
                <a:rPr sz="2000">
                  <a:latin typeface="Verdana"/>
                  <a:ea typeface="Verdana"/>
                  <a:cs typeface="Verdana"/>
                  <a:sym typeface="Verdana"/>
                </a:rPr>
                <a:t>The strategic management process attempts to organize quantitative and qualitative information under conditions of uncertainty.</a:t>
              </a:r>
            </a:p>
          </p:txBody>
        </p:sp>
      </p:grpSp>
      <p:sp>
        <p:nvSpPr>
          <p:cNvPr id="526" name="Shape 526"/>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1 -11</a:t>
            </a:r>
          </a:p>
        </p:txBody>
      </p:sp>
      <p:sp>
        <p:nvSpPr>
          <p:cNvPr id="527" name="Shape 527"/>
          <p:cNvSpPr/>
          <p:nvPr/>
        </p:nvSpPr>
        <p:spPr>
          <a:xfrm>
            <a:off x="577850" y="457200"/>
            <a:ext cx="84328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Integrating Intuition &amp; Analysis</a:t>
            </a:r>
          </a:p>
        </p:txBody>
      </p:sp>
      <p:sp>
        <p:nvSpPr>
          <p:cNvPr id="528" name="Shape 528"/>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1 -11</a:t>
            </a:r>
          </a:p>
        </p:txBody>
      </p:sp>
      <p:sp>
        <p:nvSpPr>
          <p:cNvPr id="529" name="Shape 529"/>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1" name="Shape 53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532" name="Shape 53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533"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534" name="Shape 534"/>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537" name="Group 537"/>
          <p:cNvGrpSpPr/>
          <p:nvPr/>
        </p:nvGrpSpPr>
        <p:grpSpPr>
          <a:xfrm>
            <a:off x="560387" y="1557335"/>
            <a:ext cx="8369302" cy="2449517"/>
            <a:chOff x="0" y="0"/>
            <a:chExt cx="8369300" cy="2449516"/>
          </a:xfrm>
        </p:grpSpPr>
        <p:sp>
          <p:nvSpPr>
            <p:cNvPr id="535" name="Shape 535"/>
            <p:cNvSpPr/>
            <p:nvPr/>
          </p:nvSpPr>
          <p:spPr>
            <a:xfrm>
              <a:off x="0" y="-1"/>
              <a:ext cx="8353426" cy="2449517"/>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536" name="Shape 536"/>
            <p:cNvSpPr/>
            <p:nvPr/>
          </p:nvSpPr>
          <p:spPr>
            <a:xfrm>
              <a:off x="0" y="-2"/>
              <a:ext cx="8369302" cy="12649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41275">
                <a:lnSpc>
                  <a:spcPct val="80000"/>
                </a:lnSpc>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Lst>
                <a:defRPr sz="1800"/>
              </a:pPr>
              <a:r>
                <a:rPr b="1" sz="2000">
                  <a:latin typeface="Verdana"/>
                  <a:ea typeface="Verdana"/>
                  <a:cs typeface="Verdana"/>
                  <a:sym typeface="Verdana"/>
                </a:rPr>
                <a:t>Intuition is based on:</a:t>
              </a:r>
              <a:endParaRPr b="1" sz="2000">
                <a:latin typeface="Verdana"/>
                <a:ea typeface="Verdana"/>
                <a:cs typeface="Verdana"/>
                <a:sym typeface="Verdana"/>
              </a:endParaRPr>
            </a:p>
            <a:p>
              <a:pPr lvl="0" marL="41275">
                <a:lnSpc>
                  <a:spcPct val="80000"/>
                </a:lnSpc>
                <a:spcBef>
                  <a:spcPts val="6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Lst>
                <a:defRPr sz="1800"/>
              </a:pPr>
              <a:r>
                <a:rPr sz="2000">
                  <a:latin typeface="Verdana"/>
                  <a:ea typeface="Verdana"/>
                  <a:cs typeface="Verdana"/>
                  <a:sym typeface="Verdana"/>
                </a:rPr>
                <a:t>  Past experiences</a:t>
              </a:r>
              <a:endParaRPr sz="2000">
                <a:latin typeface="Verdana"/>
                <a:ea typeface="Verdana"/>
                <a:cs typeface="Verdana"/>
                <a:sym typeface="Verdana"/>
              </a:endParaRPr>
            </a:p>
            <a:p>
              <a:pPr lvl="0" marL="41275">
                <a:lnSpc>
                  <a:spcPct val="80000"/>
                </a:lnSpc>
                <a:spcBef>
                  <a:spcPts val="6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Lst>
                <a:defRPr sz="1800"/>
              </a:pPr>
              <a:r>
                <a:rPr sz="2000">
                  <a:latin typeface="Verdana"/>
                  <a:ea typeface="Verdana"/>
                  <a:cs typeface="Verdana"/>
                  <a:sym typeface="Verdana"/>
                </a:rPr>
                <a:t>  Judgment</a:t>
              </a:r>
              <a:endParaRPr sz="2000">
                <a:latin typeface="Verdana"/>
                <a:ea typeface="Verdana"/>
                <a:cs typeface="Verdana"/>
                <a:sym typeface="Verdana"/>
              </a:endParaRPr>
            </a:p>
            <a:p>
              <a:pPr lvl="0" marL="41275">
                <a:lnSpc>
                  <a:spcPct val="80000"/>
                </a:lnSpc>
                <a:spcBef>
                  <a:spcPts val="6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Lst>
                <a:defRPr sz="1800"/>
              </a:pPr>
              <a:r>
                <a:rPr sz="2000">
                  <a:latin typeface="Verdana"/>
                  <a:ea typeface="Verdana"/>
                  <a:cs typeface="Verdana"/>
                  <a:sym typeface="Verdana"/>
                </a:rPr>
                <a:t>  Feelings</a:t>
              </a:r>
            </a:p>
          </p:txBody>
        </p:sp>
      </p:grpSp>
      <p:sp>
        <p:nvSpPr>
          <p:cNvPr id="538" name="Shape 538"/>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1 -12</a:t>
            </a:r>
          </a:p>
        </p:txBody>
      </p:sp>
      <p:sp>
        <p:nvSpPr>
          <p:cNvPr id="539" name="Shape 539"/>
          <p:cNvSpPr/>
          <p:nvPr/>
        </p:nvSpPr>
        <p:spPr>
          <a:xfrm>
            <a:off x="577850" y="457200"/>
            <a:ext cx="84328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Integrating Intuition &amp; Analysis</a:t>
            </a:r>
          </a:p>
        </p:txBody>
      </p:sp>
      <p:grpSp>
        <p:nvGrpSpPr>
          <p:cNvPr id="542" name="Group 542"/>
          <p:cNvGrpSpPr/>
          <p:nvPr/>
        </p:nvGrpSpPr>
        <p:grpSpPr>
          <a:xfrm>
            <a:off x="560387" y="4149722"/>
            <a:ext cx="8369302" cy="1871668"/>
            <a:chOff x="0" y="0"/>
            <a:chExt cx="8369300" cy="1871666"/>
          </a:xfrm>
        </p:grpSpPr>
        <p:sp>
          <p:nvSpPr>
            <p:cNvPr id="540" name="Shape 540"/>
            <p:cNvSpPr/>
            <p:nvPr/>
          </p:nvSpPr>
          <p:spPr>
            <a:xfrm>
              <a:off x="0" y="-1"/>
              <a:ext cx="8353426" cy="1871668"/>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541" name="Shape 541"/>
            <p:cNvSpPr/>
            <p:nvPr/>
          </p:nvSpPr>
          <p:spPr>
            <a:xfrm>
              <a:off x="0" y="-1"/>
              <a:ext cx="8369302" cy="1264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254000" indent="-212725">
                <a:lnSpc>
                  <a:spcPct val="80000"/>
                </a:lnSpc>
                <a:spcBef>
                  <a:spcPts val="500"/>
                </a:spcBef>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Lst>
                <a:defRPr sz="1800"/>
              </a:pPr>
              <a:r>
                <a:rPr b="1" sz="2000">
                  <a:latin typeface="Verdana"/>
                  <a:ea typeface="Verdana"/>
                  <a:cs typeface="Verdana"/>
                  <a:sym typeface="Verdana"/>
                </a:rPr>
                <a:t>Intuition is useful for decision making in:</a:t>
              </a:r>
              <a:endParaRPr b="1" sz="2000">
                <a:latin typeface="Verdana"/>
                <a:ea typeface="Verdana"/>
                <a:cs typeface="Verdana"/>
                <a:sym typeface="Verdana"/>
              </a:endParaRPr>
            </a:p>
            <a:p>
              <a:pPr lvl="0" marL="733763" indent="-692488">
                <a:lnSpc>
                  <a:spcPct val="80000"/>
                </a:lnSpc>
                <a:spcBef>
                  <a:spcPts val="6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Lst>
                <a:defRPr sz="1800"/>
              </a:pPr>
              <a:r>
                <a:rPr sz="2000">
                  <a:latin typeface="Verdana"/>
                  <a:ea typeface="Verdana"/>
                  <a:cs typeface="Verdana"/>
                  <a:sym typeface="Verdana"/>
                </a:rPr>
                <a:t>Conditions of great uncertainty</a:t>
              </a:r>
              <a:endParaRPr sz="2000">
                <a:latin typeface="Verdana"/>
                <a:ea typeface="Verdana"/>
                <a:cs typeface="Verdana"/>
                <a:sym typeface="Verdana"/>
              </a:endParaRPr>
            </a:p>
            <a:p>
              <a:pPr lvl="0" marL="733763" indent="-692488">
                <a:lnSpc>
                  <a:spcPct val="80000"/>
                </a:lnSpc>
                <a:spcBef>
                  <a:spcPts val="6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Lst>
                <a:defRPr sz="1800"/>
              </a:pPr>
              <a:r>
                <a:rPr sz="2000">
                  <a:latin typeface="Verdana"/>
                  <a:ea typeface="Verdana"/>
                  <a:cs typeface="Verdana"/>
                  <a:sym typeface="Verdana"/>
                </a:rPr>
                <a:t>Conditions with little precedent</a:t>
              </a:r>
              <a:endParaRPr sz="2000">
                <a:latin typeface="Verdana"/>
                <a:ea typeface="Verdana"/>
                <a:cs typeface="Verdana"/>
                <a:sym typeface="Verdana"/>
              </a:endParaRPr>
            </a:p>
            <a:p>
              <a:pPr lvl="0" marL="733763" indent="-692488">
                <a:lnSpc>
                  <a:spcPct val="80000"/>
                </a:lnSpc>
                <a:spcBef>
                  <a:spcPts val="6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Lst>
                <a:defRPr sz="1800"/>
              </a:pPr>
              <a:r>
                <a:rPr sz="2000">
                  <a:latin typeface="Verdana"/>
                  <a:ea typeface="Verdana"/>
                  <a:cs typeface="Verdana"/>
                  <a:sym typeface="Verdana"/>
                </a:rPr>
                <a:t>Several reasonable alternatives</a:t>
              </a:r>
            </a:p>
          </p:txBody>
        </p:sp>
      </p:grpSp>
      <p:pic>
        <p:nvPicPr>
          <p:cNvPr id="543" name="image8.png"/>
          <p:cNvPicPr/>
          <p:nvPr/>
        </p:nvPicPr>
        <p:blipFill>
          <a:blip r:embed="rId3">
            <a:extLst/>
          </a:blip>
          <a:stretch>
            <a:fillRect/>
          </a:stretch>
        </p:blipFill>
        <p:spPr>
          <a:xfrm>
            <a:off x="6753225" y="1125537"/>
            <a:ext cx="2154240" cy="2447926"/>
          </a:xfrm>
          <a:prstGeom prst="rect">
            <a:avLst/>
          </a:prstGeom>
          <a:ln w="12700">
            <a:miter lim="400000"/>
          </a:ln>
        </p:spPr>
      </p:pic>
      <p:sp>
        <p:nvSpPr>
          <p:cNvPr id="544" name="Shape 544"/>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1 -12</a:t>
            </a:r>
          </a:p>
        </p:txBody>
      </p:sp>
      <p:sp>
        <p:nvSpPr>
          <p:cNvPr id="545" name="Shape 545"/>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7" name="Shape 547"/>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548" name="Shape 548"/>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549"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550" name="Shape 550"/>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551" name="Shape 551"/>
          <p:cNvSpPr/>
          <p:nvPr/>
        </p:nvSpPr>
        <p:spPr>
          <a:xfrm>
            <a:off x="660400" y="1752600"/>
            <a:ext cx="8940800" cy="5308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latin typeface="Verdana"/>
                <a:ea typeface="Verdana"/>
                <a:cs typeface="Verdana"/>
                <a:sym typeface="Verdana"/>
              </a:defRPr>
            </a:lvl1pPr>
          </a:lstStyle>
          <a:p>
            <a:pPr lvl="0"/>
            <a:br/>
          </a:p>
        </p:txBody>
      </p:sp>
      <p:sp>
        <p:nvSpPr>
          <p:cNvPr id="552" name="Shape 552"/>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1 -13</a:t>
            </a:r>
          </a:p>
        </p:txBody>
      </p:sp>
      <p:grpSp>
        <p:nvGrpSpPr>
          <p:cNvPr id="555" name="Group 555"/>
          <p:cNvGrpSpPr/>
          <p:nvPr/>
        </p:nvGrpSpPr>
        <p:grpSpPr>
          <a:xfrm>
            <a:off x="2271708" y="3200400"/>
            <a:ext cx="4497396" cy="685800"/>
            <a:chOff x="-1" y="0"/>
            <a:chExt cx="4497394" cy="685800"/>
          </a:xfrm>
        </p:grpSpPr>
        <p:sp>
          <p:nvSpPr>
            <p:cNvPr id="553" name="Shape 553"/>
            <p:cNvSpPr/>
            <p:nvPr/>
          </p:nvSpPr>
          <p:spPr>
            <a:xfrm>
              <a:off x="-2" y="0"/>
              <a:ext cx="4497396" cy="6858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554" name="Shape 554"/>
            <p:cNvSpPr/>
            <p:nvPr/>
          </p:nvSpPr>
          <p:spPr>
            <a:xfrm>
              <a:off x="52304" y="203199"/>
              <a:ext cx="4405475"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1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800">
                  <a:latin typeface="Verdana"/>
                  <a:ea typeface="Verdana"/>
                  <a:cs typeface="Verdana"/>
                  <a:sym typeface="Verdana"/>
                </a:defRPr>
              </a:lvl1pPr>
            </a:lstStyle>
            <a:p>
              <a:pPr lvl="0">
                <a:defRPr b="0"/>
              </a:pPr>
              <a:r>
                <a:rPr b="1"/>
                <a:t> Involve management at all levels</a:t>
              </a:r>
            </a:p>
          </p:txBody>
        </p:sp>
      </p:grpSp>
      <p:grpSp>
        <p:nvGrpSpPr>
          <p:cNvPr id="558" name="Group 558"/>
          <p:cNvGrpSpPr/>
          <p:nvPr/>
        </p:nvGrpSpPr>
        <p:grpSpPr>
          <a:xfrm>
            <a:off x="704850" y="1752600"/>
            <a:ext cx="4705350" cy="914400"/>
            <a:chOff x="0" y="0"/>
            <a:chExt cx="4705350" cy="914400"/>
          </a:xfrm>
        </p:grpSpPr>
        <p:sp>
          <p:nvSpPr>
            <p:cNvPr id="556" name="Shape 556"/>
            <p:cNvSpPr/>
            <p:nvPr/>
          </p:nvSpPr>
          <p:spPr>
            <a:xfrm>
              <a:off x="0" y="0"/>
              <a:ext cx="4705350" cy="914400"/>
            </a:xfrm>
            <a:prstGeom prst="roundRect">
              <a:avLst>
                <a:gd name="adj" fmla="val 16667"/>
              </a:avLst>
            </a:pr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557" name="Shape 557"/>
            <p:cNvSpPr/>
            <p:nvPr/>
          </p:nvSpPr>
          <p:spPr>
            <a:xfrm>
              <a:off x="493115" y="273049"/>
              <a:ext cx="3728642"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FBF5EA"/>
                  </a:solidFill>
                  <a:latin typeface="Verdana"/>
                  <a:ea typeface="Verdana"/>
                  <a:cs typeface="Verdana"/>
                  <a:sym typeface="Verdana"/>
                </a:defRPr>
              </a:lvl1pPr>
            </a:lstStyle>
            <a:p>
              <a:pPr lvl="0">
                <a:defRPr b="0" sz="1800">
                  <a:solidFill>
                    <a:srgbClr val="000000"/>
                  </a:solidFill>
                </a:defRPr>
              </a:pPr>
              <a:r>
                <a:rPr b="1" sz="2400">
                  <a:solidFill>
                    <a:srgbClr val="FBF5EA"/>
                  </a:solidFill>
                </a:rPr>
                <a:t>Intuition &amp; Judgment</a:t>
              </a:r>
            </a:p>
          </p:txBody>
        </p:sp>
      </p:grpSp>
      <p:grpSp>
        <p:nvGrpSpPr>
          <p:cNvPr id="561" name="Group 561"/>
          <p:cNvGrpSpPr/>
          <p:nvPr/>
        </p:nvGrpSpPr>
        <p:grpSpPr>
          <a:xfrm>
            <a:off x="2273297" y="4191000"/>
            <a:ext cx="4497395" cy="685800"/>
            <a:chOff x="-1" y="0"/>
            <a:chExt cx="4497394" cy="685800"/>
          </a:xfrm>
        </p:grpSpPr>
        <p:sp>
          <p:nvSpPr>
            <p:cNvPr id="559" name="Shape 559"/>
            <p:cNvSpPr/>
            <p:nvPr/>
          </p:nvSpPr>
          <p:spPr>
            <a:xfrm>
              <a:off x="-2" y="0"/>
              <a:ext cx="4497396" cy="6858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560" name="Shape 560"/>
            <p:cNvSpPr/>
            <p:nvPr/>
          </p:nvSpPr>
          <p:spPr>
            <a:xfrm>
              <a:off x="823249" y="203199"/>
              <a:ext cx="2860415"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1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800">
                  <a:latin typeface="Verdana"/>
                  <a:ea typeface="Verdana"/>
                  <a:cs typeface="Verdana"/>
                  <a:sym typeface="Verdana"/>
                </a:defRPr>
              </a:lvl1pPr>
            </a:lstStyle>
            <a:p>
              <a:pPr lvl="0">
                <a:defRPr b="0"/>
              </a:pPr>
              <a:r>
                <a:rPr b="1"/>
                <a:t>Influence all analyses</a:t>
              </a:r>
            </a:p>
          </p:txBody>
        </p:sp>
      </p:grpSp>
      <p:grpSp>
        <p:nvGrpSpPr>
          <p:cNvPr id="565" name="Group 565"/>
          <p:cNvGrpSpPr/>
          <p:nvPr/>
        </p:nvGrpSpPr>
        <p:grpSpPr>
          <a:xfrm>
            <a:off x="1447798" y="2666998"/>
            <a:ext cx="990603" cy="1706567"/>
            <a:chOff x="0" y="-1"/>
            <a:chExt cx="990602" cy="1706565"/>
          </a:xfrm>
        </p:grpSpPr>
        <p:sp>
          <p:nvSpPr>
            <p:cNvPr id="562" name="Shape 562"/>
            <p:cNvSpPr/>
            <p:nvPr/>
          </p:nvSpPr>
          <p:spPr>
            <a:xfrm>
              <a:off x="-1" y="-2"/>
              <a:ext cx="990603" cy="17065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3565"/>
                    <a:pt x="0" y="7962"/>
                  </a:cubicBezTo>
                  <a:lnTo>
                    <a:pt x="0" y="10866"/>
                  </a:lnTo>
                  <a:cubicBezTo>
                    <a:pt x="0" y="14110"/>
                    <a:pt x="5341" y="17030"/>
                    <a:pt x="13500" y="18246"/>
                  </a:cubicBezTo>
                  <a:lnTo>
                    <a:pt x="13500" y="21600"/>
                  </a:lnTo>
                  <a:lnTo>
                    <a:pt x="21600" y="17375"/>
                  </a:lnTo>
                  <a:lnTo>
                    <a:pt x="13500" y="11988"/>
                  </a:lnTo>
                  <a:lnTo>
                    <a:pt x="13500" y="15342"/>
                  </a:lnTo>
                  <a:cubicBezTo>
                    <a:pt x="6661" y="14323"/>
                    <a:pt x="1708" y="12087"/>
                    <a:pt x="362" y="9414"/>
                  </a:cubicBezTo>
                  <a:cubicBezTo>
                    <a:pt x="2261" y="5641"/>
                    <a:pt x="11190" y="2904"/>
                    <a:pt x="21600" y="2904"/>
                  </a:cubicBezTo>
                  <a:close/>
                </a:path>
              </a:pathLst>
            </a:cu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563" name="Shape 563"/>
            <p:cNvSpPr/>
            <p:nvPr/>
          </p:nvSpPr>
          <p:spPr>
            <a:xfrm>
              <a:off x="-1" y="-1"/>
              <a:ext cx="990603" cy="7429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8179"/>
                    <a:pt x="0" y="18268"/>
                  </a:cubicBezTo>
                  <a:cubicBezTo>
                    <a:pt x="0" y="19386"/>
                    <a:pt x="121" y="20501"/>
                    <a:pt x="362" y="21600"/>
                  </a:cubicBezTo>
                  <a:cubicBezTo>
                    <a:pt x="2261" y="12943"/>
                    <a:pt x="11190" y="6664"/>
                    <a:pt x="21600" y="6664"/>
                  </a:cubicBezTo>
                  <a:close/>
                </a:path>
              </a:pathLst>
            </a:custGeom>
            <a:solidFill>
              <a:srgbClr val="BD5504"/>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564" name="Shape 564"/>
            <p:cNvSpPr/>
            <p:nvPr/>
          </p:nvSpPr>
          <p:spPr>
            <a:xfrm>
              <a:off x="-1" y="628650"/>
              <a:ext cx="15877" cy="114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7246"/>
                    <a:pt x="7230" y="14476"/>
                    <a:pt x="21600" y="21600"/>
                  </a:cubicBezTo>
                </a:path>
              </a:pathLst>
            </a:custGeom>
            <a:no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grpSp>
      <p:sp>
        <p:nvSpPr>
          <p:cNvPr id="566" name="Shape 566"/>
          <p:cNvSpPr/>
          <p:nvPr/>
        </p:nvSpPr>
        <p:spPr>
          <a:xfrm>
            <a:off x="577850" y="457200"/>
            <a:ext cx="84328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Integrating Intuition &amp; Analysis</a:t>
            </a:r>
          </a:p>
        </p:txBody>
      </p:sp>
      <p:sp>
        <p:nvSpPr>
          <p:cNvPr id="567" name="Shape 567"/>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1 -13</a:t>
            </a:r>
          </a:p>
        </p:txBody>
      </p:sp>
      <p:sp>
        <p:nvSpPr>
          <p:cNvPr id="568" name="Shape 568"/>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0" presetID="3" grpId="1" fill="hold">
                                  <p:stCondLst>
                                    <p:cond delay="500"/>
                                  </p:stCondLst>
                                  <p:iterate type="el" backwards="0">
                                    <p:tmAbs val="0"/>
                                  </p:iterate>
                                  <p:childTnLst>
                                    <p:set>
                                      <p:cBhvr>
                                        <p:cTn id="6" fill="hold"/>
                                        <p:tgtEl>
                                          <p:spTgt spid="565"/>
                                        </p:tgtEl>
                                        <p:attrNameLst>
                                          <p:attrName>style.visibility</p:attrName>
                                        </p:attrNameLst>
                                      </p:cBhvr>
                                      <p:to>
                                        <p:strVal val="visible"/>
                                      </p:to>
                                    </p:set>
                                    <p:animEffect filter="blinds(horizontal)" transition="in">
                                      <p:cBhvr>
                                        <p:cTn id="7" dur="1000"/>
                                        <p:tgtEl>
                                          <p:spTgt spid="565"/>
                                        </p:tgtEl>
                                      </p:cBhvr>
                                    </p:animEffect>
                                  </p:childTnLst>
                                </p:cTn>
                              </p:par>
                            </p:childTnLst>
                          </p:cTn>
                        </p:par>
                        <p:par>
                          <p:cTn id="8" fill="hold">
                            <p:stCondLst>
                              <p:cond delay="1500"/>
                            </p:stCondLst>
                            <p:childTnLst>
                              <p:par>
                                <p:cTn id="9" nodeType="afterEffect" presetClass="entr" presetSubtype="0" presetID="10" grpId="2" fill="hold">
                                  <p:stCondLst>
                                    <p:cond delay="500"/>
                                  </p:stCondLst>
                                  <p:iterate type="el" backwards="0">
                                    <p:tmAbs val="0"/>
                                  </p:iterate>
                                  <p:childTnLst>
                                    <p:set>
                                      <p:cBhvr>
                                        <p:cTn id="10" fill="hold"/>
                                        <p:tgtEl>
                                          <p:spTgt spid="555"/>
                                        </p:tgtEl>
                                        <p:attrNameLst>
                                          <p:attrName>style.visibility</p:attrName>
                                        </p:attrNameLst>
                                      </p:cBhvr>
                                      <p:to>
                                        <p:strVal val="visible"/>
                                      </p:to>
                                    </p:set>
                                    <p:animEffect filter="fade" transition="in">
                                      <p:cBhvr>
                                        <p:cTn id="11" dur="1000"/>
                                        <p:tgtEl>
                                          <p:spTgt spid="555"/>
                                        </p:tgtEl>
                                      </p:cBhvr>
                                    </p:animEffect>
                                  </p:childTnLst>
                                </p:cTn>
                              </p:par>
                            </p:childTnLst>
                          </p:cTn>
                        </p:par>
                        <p:par>
                          <p:cTn id="12" fill="hold">
                            <p:stCondLst>
                              <p:cond delay="3000"/>
                            </p:stCondLst>
                            <p:childTnLst>
                              <p:par>
                                <p:cTn id="13" nodeType="afterEffect" presetClass="entr" presetSubtype="0" presetID="10" grpId="3" fill="hold">
                                  <p:stCondLst>
                                    <p:cond delay="500"/>
                                  </p:stCondLst>
                                  <p:iterate type="el" backwards="0">
                                    <p:tmAbs val="0"/>
                                  </p:iterate>
                                  <p:childTnLst>
                                    <p:set>
                                      <p:cBhvr>
                                        <p:cTn id="14" fill="hold"/>
                                        <p:tgtEl>
                                          <p:spTgt spid="561"/>
                                        </p:tgtEl>
                                        <p:attrNameLst>
                                          <p:attrName>style.visibility</p:attrName>
                                        </p:attrNameLst>
                                      </p:cBhvr>
                                      <p:to>
                                        <p:strVal val="visible"/>
                                      </p:to>
                                    </p:set>
                                    <p:animEffect filter="fade" transition="in">
                                      <p:cBhvr>
                                        <p:cTn id="15" dur="1000"/>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5" grpId="2"/>
      <p:bldP build="whole" bldLvl="1" animBg="1" rev="0" advAuto="0" spid="561" grpId="3"/>
      <p:bldP build="whole" bldLvl="1" animBg="1" rev="0" advAuto="0" spid="56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0" name="Shape 570"/>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571" name="Shape 571"/>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572"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573" name="Shape 573"/>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574" name="Shape 574"/>
          <p:cNvSpPr/>
          <p:nvPr/>
        </p:nvSpPr>
        <p:spPr>
          <a:xfrm>
            <a:off x="660400" y="1752600"/>
            <a:ext cx="8940800" cy="5308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latin typeface="Verdana"/>
                <a:ea typeface="Verdana"/>
                <a:cs typeface="Verdana"/>
                <a:sym typeface="Verdana"/>
              </a:defRPr>
            </a:lvl1pPr>
          </a:lstStyle>
          <a:p>
            <a:pPr lvl="0"/>
            <a:br/>
          </a:p>
        </p:txBody>
      </p:sp>
      <p:sp>
        <p:nvSpPr>
          <p:cNvPr id="575" name="Shape 575"/>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1 -14</a:t>
            </a:r>
          </a:p>
        </p:txBody>
      </p:sp>
      <p:grpSp>
        <p:nvGrpSpPr>
          <p:cNvPr id="578" name="Group 578"/>
          <p:cNvGrpSpPr/>
          <p:nvPr/>
        </p:nvGrpSpPr>
        <p:grpSpPr>
          <a:xfrm>
            <a:off x="2505075" y="1844675"/>
            <a:ext cx="4705350" cy="914400"/>
            <a:chOff x="0" y="0"/>
            <a:chExt cx="4705350" cy="914400"/>
          </a:xfrm>
        </p:grpSpPr>
        <p:sp>
          <p:nvSpPr>
            <p:cNvPr id="576" name="Shape 576"/>
            <p:cNvSpPr/>
            <p:nvPr/>
          </p:nvSpPr>
          <p:spPr>
            <a:xfrm>
              <a:off x="0" y="0"/>
              <a:ext cx="4705350" cy="914400"/>
            </a:xfrm>
            <a:prstGeom prst="roundRect">
              <a:avLst>
                <a:gd name="adj" fmla="val 16667"/>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577" name="Shape 577"/>
            <p:cNvSpPr/>
            <p:nvPr/>
          </p:nvSpPr>
          <p:spPr>
            <a:xfrm>
              <a:off x="692322" y="273049"/>
              <a:ext cx="3330229"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latin typeface="Verdana"/>
                  <a:ea typeface="Verdana"/>
                  <a:cs typeface="Verdana"/>
                  <a:sym typeface="Verdana"/>
                </a:defRPr>
              </a:lvl1pPr>
            </a:lstStyle>
            <a:p>
              <a:pPr lvl="0">
                <a:defRPr b="0" sz="1800"/>
              </a:pPr>
              <a:r>
                <a:rPr b="1" sz="2400"/>
                <a:t>Analytical Thinking</a:t>
              </a:r>
            </a:p>
          </p:txBody>
        </p:sp>
      </p:grpSp>
      <p:sp>
        <p:nvSpPr>
          <p:cNvPr id="579" name="Shape 579"/>
          <p:cNvSpPr/>
          <p:nvPr/>
        </p:nvSpPr>
        <p:spPr>
          <a:xfrm>
            <a:off x="577850" y="457200"/>
            <a:ext cx="84328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Integrating Intuition &amp; Analysis</a:t>
            </a:r>
          </a:p>
        </p:txBody>
      </p:sp>
      <p:grpSp>
        <p:nvGrpSpPr>
          <p:cNvPr id="582" name="Group 582"/>
          <p:cNvGrpSpPr/>
          <p:nvPr/>
        </p:nvGrpSpPr>
        <p:grpSpPr>
          <a:xfrm>
            <a:off x="2505075" y="4149725"/>
            <a:ext cx="4705350" cy="914400"/>
            <a:chOff x="0" y="0"/>
            <a:chExt cx="4705350" cy="914400"/>
          </a:xfrm>
        </p:grpSpPr>
        <p:sp>
          <p:nvSpPr>
            <p:cNvPr id="580" name="Shape 580"/>
            <p:cNvSpPr/>
            <p:nvPr/>
          </p:nvSpPr>
          <p:spPr>
            <a:xfrm>
              <a:off x="0" y="0"/>
              <a:ext cx="4705350" cy="914400"/>
            </a:xfrm>
            <a:prstGeom prst="roundRect">
              <a:avLst>
                <a:gd name="adj" fmla="val 16667"/>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581" name="Shape 581"/>
            <p:cNvSpPr/>
            <p:nvPr/>
          </p:nvSpPr>
          <p:spPr>
            <a:xfrm>
              <a:off x="793750" y="273049"/>
              <a:ext cx="312737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latin typeface="Verdana"/>
                  <a:ea typeface="Verdana"/>
                  <a:cs typeface="Verdana"/>
                  <a:sym typeface="Verdana"/>
                </a:defRPr>
              </a:lvl1pPr>
            </a:lstStyle>
            <a:p>
              <a:pPr lvl="0">
                <a:defRPr b="0" sz="1800"/>
              </a:pPr>
              <a:r>
                <a:rPr b="1" sz="2400"/>
                <a:t>Intuitive Thinking</a:t>
              </a:r>
            </a:p>
          </p:txBody>
        </p:sp>
      </p:grpSp>
      <p:sp>
        <p:nvSpPr>
          <p:cNvPr id="583" name="Shape 583"/>
          <p:cNvSpPr/>
          <p:nvPr/>
        </p:nvSpPr>
        <p:spPr>
          <a:xfrm>
            <a:off x="4592637" y="2852735"/>
            <a:ext cx="495303" cy="12192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4680"/>
                </a:lnTo>
                <a:lnTo>
                  <a:pt x="16200" y="4680"/>
                </a:lnTo>
                <a:lnTo>
                  <a:pt x="16200" y="16920"/>
                </a:lnTo>
                <a:lnTo>
                  <a:pt x="21600" y="16920"/>
                </a:lnTo>
                <a:lnTo>
                  <a:pt x="10800" y="21600"/>
                </a:lnTo>
                <a:lnTo>
                  <a:pt x="0" y="16920"/>
                </a:lnTo>
                <a:lnTo>
                  <a:pt x="5400" y="16920"/>
                </a:lnTo>
                <a:lnTo>
                  <a:pt x="5400" y="4680"/>
                </a:lnTo>
                <a:lnTo>
                  <a:pt x="0" y="4680"/>
                </a:lnTo>
                <a:close/>
              </a:path>
            </a:pathLst>
          </a:custGeom>
          <a:solidFill>
            <a:srgbClr val="F39B1C"/>
          </a:solidFill>
          <a:ln w="9360">
            <a:solidFill/>
            <a:miter/>
          </a:ln>
        </p:spPr>
        <p:txBody>
          <a:bodyPr lIns="0" tIns="0" rIns="0" bIns="0"/>
          <a:lstStyle/>
          <a:p>
            <a:pPr lvl="0">
              <a:defRPr>
                <a:latin typeface="Verdana"/>
                <a:ea typeface="Verdana"/>
                <a:cs typeface="Verdana"/>
                <a:sym typeface="Verdana"/>
              </a:defRPr>
            </a:pPr>
          </a:p>
        </p:txBody>
      </p:sp>
      <p:sp>
        <p:nvSpPr>
          <p:cNvPr id="584" name="Shape 584"/>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1 -14</a:t>
            </a:r>
          </a:p>
        </p:txBody>
      </p:sp>
      <p:sp>
        <p:nvSpPr>
          <p:cNvPr id="585" name="Shape 585"/>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4" grpId="1" fill="hold">
                                  <p:stCondLst>
                                    <p:cond delay="500"/>
                                  </p:stCondLst>
                                  <p:iterate type="el" backwards="0">
                                    <p:tmAbs val="0"/>
                                  </p:iterate>
                                  <p:childTnLst>
                                    <p:set>
                                      <p:cBhvr>
                                        <p:cTn id="6" fill="hold"/>
                                        <p:tgtEl>
                                          <p:spTgt spid="578"/>
                                        </p:tgtEl>
                                        <p:attrNameLst>
                                          <p:attrName>style.visibility</p:attrName>
                                        </p:attrNameLst>
                                      </p:cBhvr>
                                      <p:to>
                                        <p:strVal val="visible"/>
                                      </p:to>
                                    </p:set>
                                    <p:animEffect filter="box(in)" transition="in">
                                      <p:cBhvr>
                                        <p:cTn id="7" dur="1000"/>
                                        <p:tgtEl>
                                          <p:spTgt spid="578"/>
                                        </p:tgtEl>
                                      </p:cBhvr>
                                    </p:animEffect>
                                  </p:childTnLst>
                                </p:cTn>
                              </p:par>
                            </p:childTnLst>
                          </p:cTn>
                        </p:par>
                        <p:par>
                          <p:cTn id="8" fill="hold">
                            <p:stCondLst>
                              <p:cond delay="1500"/>
                            </p:stCondLst>
                            <p:childTnLst>
                              <p:par>
                                <p:cTn id="9" nodeType="afterEffect" presetClass="entr" presetSubtype="16" presetID="4" grpId="2" fill="hold">
                                  <p:stCondLst>
                                    <p:cond delay="500"/>
                                  </p:stCondLst>
                                  <p:iterate type="el" backwards="0">
                                    <p:tmAbs val="0"/>
                                  </p:iterate>
                                  <p:childTnLst>
                                    <p:set>
                                      <p:cBhvr>
                                        <p:cTn id="10" fill="hold"/>
                                        <p:tgtEl>
                                          <p:spTgt spid="582"/>
                                        </p:tgtEl>
                                        <p:attrNameLst>
                                          <p:attrName>style.visibility</p:attrName>
                                        </p:attrNameLst>
                                      </p:cBhvr>
                                      <p:to>
                                        <p:strVal val="visible"/>
                                      </p:to>
                                    </p:set>
                                    <p:animEffect filter="box(in)" transition="in">
                                      <p:cBhvr>
                                        <p:cTn id="11" dur="1000"/>
                                        <p:tgtEl>
                                          <p:spTgt spid="5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8" grpId="1"/>
      <p:bldP build="whole" bldLvl="1" animBg="1" rev="0" advAuto="0" spid="582"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7" name="Shape 587"/>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588" name="Shape 588"/>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589"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590" name="Shape 590"/>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593" name="Group 593"/>
          <p:cNvGrpSpPr/>
          <p:nvPr/>
        </p:nvGrpSpPr>
        <p:grpSpPr>
          <a:xfrm>
            <a:off x="560387" y="1628772"/>
            <a:ext cx="8343902" cy="2500318"/>
            <a:chOff x="0" y="0"/>
            <a:chExt cx="8343900" cy="2500316"/>
          </a:xfrm>
        </p:grpSpPr>
        <p:sp>
          <p:nvSpPr>
            <p:cNvPr id="591" name="Shape 591"/>
            <p:cNvSpPr/>
            <p:nvPr/>
          </p:nvSpPr>
          <p:spPr>
            <a:xfrm>
              <a:off x="0" y="-1"/>
              <a:ext cx="8337551" cy="2500317"/>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592" name="Shape 592"/>
            <p:cNvSpPr/>
            <p:nvPr/>
          </p:nvSpPr>
          <p:spPr>
            <a:xfrm>
              <a:off x="0" y="-1"/>
              <a:ext cx="8343902" cy="1005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41275">
                <a:lnSpc>
                  <a:spcPct val="120000"/>
                </a:lnSpc>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1800"/>
              </a:pPr>
              <a:br/>
              <a:r>
                <a:rPr sz="2000">
                  <a:latin typeface="Verdana"/>
                  <a:ea typeface="Verdana"/>
                  <a:cs typeface="Verdana"/>
                  <a:sym typeface="Verdana"/>
                </a:rPr>
                <a:t>In the Arab world, there is a cultural tendency to emphasize the role of intuition and imagination in decision making. </a:t>
              </a:r>
            </a:p>
          </p:txBody>
        </p:sp>
      </p:grpSp>
      <p:sp>
        <p:nvSpPr>
          <p:cNvPr id="594" name="Shape 594"/>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1 -15</a:t>
            </a:r>
          </a:p>
        </p:txBody>
      </p:sp>
      <p:sp>
        <p:nvSpPr>
          <p:cNvPr id="595" name="Shape 595"/>
          <p:cNvSpPr/>
          <p:nvPr/>
        </p:nvSpPr>
        <p:spPr>
          <a:xfrm>
            <a:off x="577850" y="457200"/>
            <a:ext cx="84328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Integrating Intuition &amp; Analysis</a:t>
            </a:r>
          </a:p>
        </p:txBody>
      </p:sp>
      <p:sp>
        <p:nvSpPr>
          <p:cNvPr id="596" name="Shape 596"/>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1 -15</a:t>
            </a:r>
          </a:p>
        </p:txBody>
      </p:sp>
      <p:sp>
        <p:nvSpPr>
          <p:cNvPr id="597" name="Shape 597"/>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9" name="Shape 599"/>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600" name="Shape 600"/>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601"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602" name="Shape 602"/>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605" name="Group 605"/>
          <p:cNvGrpSpPr/>
          <p:nvPr/>
        </p:nvGrpSpPr>
        <p:grpSpPr>
          <a:xfrm>
            <a:off x="742948" y="2133598"/>
            <a:ext cx="8267702" cy="2362205"/>
            <a:chOff x="0" y="0"/>
            <a:chExt cx="8267701" cy="2362203"/>
          </a:xfrm>
        </p:grpSpPr>
        <p:sp>
          <p:nvSpPr>
            <p:cNvPr id="603" name="Shape 603"/>
            <p:cNvSpPr/>
            <p:nvPr/>
          </p:nvSpPr>
          <p:spPr>
            <a:xfrm>
              <a:off x="-1" y="0"/>
              <a:ext cx="8255001" cy="2362203"/>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604" name="Shape 604"/>
            <p:cNvSpPr/>
            <p:nvPr/>
          </p:nvSpPr>
          <p:spPr>
            <a:xfrm>
              <a:off x="0" y="-2"/>
              <a:ext cx="8267701" cy="1371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41275">
                <a:lnSpc>
                  <a:spcPct val="120000"/>
                </a:lnSpc>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br/>
              <a:r>
                <a:rPr b="1" sz="2000">
                  <a:latin typeface="Verdana"/>
                  <a:ea typeface="Verdana"/>
                  <a:cs typeface="Verdana"/>
                  <a:sym typeface="Verdana"/>
                </a:rPr>
                <a:t>Competitive Advantage: </a:t>
              </a:r>
              <a:endParaRPr b="1" sz="2000">
                <a:latin typeface="Verdana"/>
                <a:ea typeface="Verdana"/>
                <a:cs typeface="Verdana"/>
                <a:sym typeface="Verdana"/>
              </a:endParaRPr>
            </a:p>
            <a:p>
              <a:pPr lvl="0" indent="41275">
                <a:lnSpc>
                  <a:spcPct val="120000"/>
                </a:lnSpc>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sz="2000">
                  <a:latin typeface="Verdana"/>
                  <a:ea typeface="Verdana"/>
                  <a:cs typeface="Verdana"/>
                  <a:sym typeface="Verdana"/>
                </a:rPr>
                <a:t>Anything that a firm does especially well compared to rival firms</a:t>
              </a:r>
            </a:p>
          </p:txBody>
        </p:sp>
      </p:grpSp>
      <p:sp>
        <p:nvSpPr>
          <p:cNvPr id="606" name="Shape 606"/>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1 -16</a:t>
            </a:r>
          </a:p>
        </p:txBody>
      </p:sp>
      <p:sp>
        <p:nvSpPr>
          <p:cNvPr id="607" name="Shape 607"/>
          <p:cNvSpPr/>
          <p:nvPr/>
        </p:nvSpPr>
        <p:spPr>
          <a:xfrm>
            <a:off x="577850" y="457200"/>
            <a:ext cx="8940800" cy="1854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Lst>
              <a:defRPr sz="1800"/>
            </a:pPr>
            <a:r>
              <a:rPr b="1" sz="2400">
                <a:solidFill>
                  <a:srgbClr val="ED6B06"/>
                </a:solidFill>
                <a:latin typeface="Verdana"/>
                <a:ea typeface="Verdana"/>
                <a:cs typeface="Verdana"/>
                <a:sym typeface="Verdana"/>
              </a:rPr>
              <a:t>9 Key Terms:</a:t>
            </a:r>
            <a:endParaRPr b="1" sz="2400">
              <a:solidFill>
                <a:srgbClr val="ED6B06"/>
              </a:solidFill>
              <a:latin typeface="Verdana"/>
              <a:ea typeface="Verdana"/>
              <a:cs typeface="Verdana"/>
              <a:sym typeface="Verdana"/>
            </a:endParaRPr>
          </a:p>
          <a:p>
            <a:pPr lvl="0" indent="38100">
              <a:spcBef>
                <a:spcPts val="1500"/>
              </a:spcBef>
              <a:tabLst>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Lst>
              <a:defRPr sz="1800"/>
            </a:pPr>
            <a:endParaRPr b="1" sz="2400">
              <a:solidFill>
                <a:srgbClr val="ED6B06"/>
              </a:solidFill>
              <a:latin typeface="Verdana"/>
              <a:ea typeface="Verdana"/>
              <a:cs typeface="Verdana"/>
              <a:sym typeface="Verdana"/>
            </a:endParaRPr>
          </a:p>
          <a:p>
            <a:pPr lvl="0" indent="38100">
              <a:spcBef>
                <a:spcPts val="1500"/>
              </a:spcBef>
              <a:tabLst>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Lst>
              <a:defRPr sz="1800"/>
            </a:pPr>
            <a:r>
              <a:rPr b="1" sz="2400">
                <a:solidFill>
                  <a:srgbClr val="ED6B06"/>
                </a:solidFill>
                <a:latin typeface="Verdana"/>
                <a:ea typeface="Verdana"/>
                <a:cs typeface="Verdana"/>
                <a:sym typeface="Verdana"/>
              </a:rPr>
              <a:t>Strategic Management is Gaining and Maintaining Competitive Advantage</a:t>
            </a:r>
          </a:p>
        </p:txBody>
      </p:sp>
      <p:sp>
        <p:nvSpPr>
          <p:cNvPr id="608" name="Shape 608"/>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1 -16</a:t>
            </a:r>
          </a:p>
        </p:txBody>
      </p:sp>
      <p:sp>
        <p:nvSpPr>
          <p:cNvPr id="609" name="Shape 609"/>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1" name="Shape 61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612" name="Shape 61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613"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614" name="Shape 614"/>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617" name="Group 617"/>
          <p:cNvGrpSpPr/>
          <p:nvPr/>
        </p:nvGrpSpPr>
        <p:grpSpPr>
          <a:xfrm>
            <a:off x="631823" y="1700210"/>
            <a:ext cx="8267702" cy="3960816"/>
            <a:chOff x="0" y="0"/>
            <a:chExt cx="8267701" cy="3960815"/>
          </a:xfrm>
        </p:grpSpPr>
        <p:sp>
          <p:nvSpPr>
            <p:cNvPr id="615" name="Shape 615"/>
            <p:cNvSpPr/>
            <p:nvPr/>
          </p:nvSpPr>
          <p:spPr>
            <a:xfrm>
              <a:off x="-1" y="-1"/>
              <a:ext cx="8255001" cy="3960817"/>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616" name="Shape 616"/>
            <p:cNvSpPr/>
            <p:nvPr/>
          </p:nvSpPr>
          <p:spPr>
            <a:xfrm>
              <a:off x="0" y="-1"/>
              <a:ext cx="8267701" cy="1280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982014" indent="-940739">
                <a:lnSpc>
                  <a:spcPct val="80000"/>
                </a:lnSpc>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Adapting to change in external trends, internal capabilities,  and resources</a:t>
              </a:r>
              <a:endParaRPr sz="2000">
                <a:latin typeface="Verdana"/>
                <a:ea typeface="Verdana"/>
                <a:cs typeface="Verdana"/>
                <a:sym typeface="Verdana"/>
              </a:endParaRPr>
            </a:p>
            <a:p>
              <a:pPr lvl="0" marL="374650" indent="-333375">
                <a:lnSpc>
                  <a:spcPct val="80000"/>
                </a:lnSpc>
                <a:tabLst>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endParaRPr sz="2000">
                <a:latin typeface="Verdana"/>
                <a:ea typeface="Verdana"/>
                <a:cs typeface="Verdana"/>
                <a:sym typeface="Verdana"/>
              </a:endParaRPr>
            </a:p>
            <a:p>
              <a:pPr lvl="0" marL="982014" indent="-940739">
                <a:lnSpc>
                  <a:spcPct val="80000"/>
                </a:lnSpc>
                <a:buClr>
                  <a:srgbClr val="000000"/>
                </a:buClr>
                <a:buSzPct val="100000"/>
                <a:buFont typeface="Verdana"/>
                <a:buChar char="•"/>
                <a:tabLst>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Effectively formulating, implementing, and evaluating strategies</a:t>
              </a:r>
            </a:p>
          </p:txBody>
        </p:sp>
      </p:grpSp>
      <p:sp>
        <p:nvSpPr>
          <p:cNvPr id="618" name="Shape 618"/>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1 -17</a:t>
            </a:r>
          </a:p>
        </p:txBody>
      </p:sp>
      <p:sp>
        <p:nvSpPr>
          <p:cNvPr id="619" name="Shape 619"/>
          <p:cNvSpPr/>
          <p:nvPr/>
        </p:nvSpPr>
        <p:spPr>
          <a:xfrm>
            <a:off x="576261" y="457200"/>
            <a:ext cx="936149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Achieving Sustained Competitive Advantage</a:t>
            </a:r>
          </a:p>
        </p:txBody>
      </p:sp>
      <p:sp>
        <p:nvSpPr>
          <p:cNvPr id="620" name="Shape 620"/>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1 -17</a:t>
            </a:r>
          </a:p>
        </p:txBody>
      </p:sp>
      <p:sp>
        <p:nvSpPr>
          <p:cNvPr id="621" name="Shape 621"/>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pic>
        <p:nvPicPr>
          <p:cNvPr id="622" name="image9.png"/>
          <p:cNvPicPr/>
          <p:nvPr/>
        </p:nvPicPr>
        <p:blipFill>
          <a:blip r:embed="rId3">
            <a:extLst/>
          </a:blip>
          <a:stretch>
            <a:fillRect/>
          </a:stretch>
        </p:blipFill>
        <p:spPr>
          <a:xfrm>
            <a:off x="5229225" y="4019550"/>
            <a:ext cx="3686175" cy="1238250"/>
          </a:xfrm>
          <a:prstGeom prst="rect">
            <a:avLst/>
          </a:prstGeom>
          <a:ln w="12700">
            <a:miter lim="400000"/>
          </a:ln>
        </p:spPr>
      </p:pic>
      <p:pic>
        <p:nvPicPr>
          <p:cNvPr id="623" name="image10.png"/>
          <p:cNvPicPr/>
          <p:nvPr/>
        </p:nvPicPr>
        <p:blipFill>
          <a:blip r:embed="rId4">
            <a:extLst/>
          </a:blip>
          <a:stretch>
            <a:fillRect/>
          </a:stretch>
        </p:blipFill>
        <p:spPr>
          <a:xfrm>
            <a:off x="1028700" y="3657600"/>
            <a:ext cx="2857500" cy="1600200"/>
          </a:xfrm>
          <a:prstGeom prst="rect">
            <a:avLst/>
          </a:prstGeom>
          <a:ln w="12700">
            <a:miter lim="400000"/>
          </a:ln>
        </p:spPr>
      </p:pic>
    </p:spTree>
  </p:cSld>
  <p:clrMapOvr>
    <a:masterClrMapping/>
  </p:clrMapOvr>
  <p:transition spd="fast" advClick="1">
    <p:cover dir="l"/>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322" name="Shape 32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323"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324" name="Shape 324"/>
          <p:cNvSpPr/>
          <p:nvPr/>
        </p:nvSpPr>
        <p:spPr>
          <a:xfrm>
            <a:off x="412750" y="6172200"/>
            <a:ext cx="6045200"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791200" algn="l"/>
                <a:tab pos="5791200" algn="l"/>
                <a:tab pos="5791200" algn="l"/>
                <a:tab pos="5791200" algn="l"/>
                <a:tab pos="5943600" algn="l"/>
                <a:tab pos="5943600" algn="l"/>
                <a:tab pos="5943600" algn="l"/>
                <a:tab pos="5943600" algn="l"/>
                <a:tab pos="6400800" algn="l"/>
                <a:tab pos="64008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325" name="Shape 325"/>
          <p:cNvSpPr/>
          <p:nvPr/>
        </p:nvSpPr>
        <p:spPr>
          <a:xfrm>
            <a:off x="395287" y="395287"/>
            <a:ext cx="9207501" cy="1117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8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3600">
                <a:solidFill>
                  <a:srgbClr val="ED6B06"/>
                </a:solidFill>
                <a:latin typeface="Verdana"/>
                <a:ea typeface="Verdana"/>
                <a:cs typeface="Verdana"/>
                <a:sym typeface="Verdana"/>
              </a:defRPr>
            </a:lvl1pPr>
          </a:lstStyle>
          <a:p>
            <a:pPr lvl="0">
              <a:defRPr b="0" sz="1800">
                <a:solidFill>
                  <a:srgbClr val="000000"/>
                </a:solidFill>
              </a:defRPr>
            </a:pPr>
            <a:r>
              <a:rPr b="1" sz="3600">
                <a:solidFill>
                  <a:srgbClr val="ED6B06"/>
                </a:solidFill>
              </a:rPr>
              <a:t>Strategic Management: Concepts and Cases</a:t>
            </a:r>
          </a:p>
        </p:txBody>
      </p:sp>
      <p:sp>
        <p:nvSpPr>
          <p:cNvPr id="326" name="Shape 326"/>
          <p:cNvSpPr/>
          <p:nvPr/>
        </p:nvSpPr>
        <p:spPr>
          <a:xfrm>
            <a:off x="395285" y="1546223"/>
            <a:ext cx="4724405" cy="35991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12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b="1" sz="2400">
                <a:solidFill>
                  <a:srgbClr val="ED6B06"/>
                </a:solidFill>
                <a:latin typeface="Verdana"/>
                <a:ea typeface="Verdana"/>
                <a:cs typeface="Verdana"/>
                <a:sym typeface="Verdana"/>
              </a:rPr>
              <a:t>Arab World Edition</a:t>
            </a:r>
            <a:endParaRPr b="1" sz="2400">
              <a:solidFill>
                <a:srgbClr val="ED6B06"/>
              </a:solidFill>
              <a:latin typeface="Verdana"/>
              <a:ea typeface="Verdana"/>
              <a:cs typeface="Verdana"/>
              <a:sym typeface="Verdana"/>
            </a:endParaRPr>
          </a:p>
          <a:p>
            <a:pPr lvl="0">
              <a:lnSpc>
                <a:spcPct val="12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Fred R. David</a:t>
            </a:r>
            <a:endParaRPr sz="2000">
              <a:latin typeface="Verdana"/>
              <a:ea typeface="Verdana"/>
              <a:cs typeface="Verdana"/>
              <a:sym typeface="Verdana"/>
            </a:endParaRPr>
          </a:p>
          <a:p>
            <a:pPr lvl="0">
              <a:lnSpc>
                <a:spcPct val="12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Abbas J. Ali</a:t>
            </a:r>
            <a:endParaRPr sz="2000">
              <a:latin typeface="Verdana"/>
              <a:ea typeface="Verdana"/>
              <a:cs typeface="Verdana"/>
              <a:sym typeface="Verdana"/>
            </a:endParaRPr>
          </a:p>
          <a:p>
            <a:pPr lvl="0">
              <a:lnSpc>
                <a:spcPct val="12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Abdulrahman Y. Al-Aali</a:t>
            </a:r>
            <a:endParaRPr sz="2000">
              <a:latin typeface="Verdana"/>
              <a:ea typeface="Verdana"/>
              <a:cs typeface="Verdana"/>
              <a:sym typeface="Verdana"/>
            </a:endParaRPr>
          </a:p>
          <a:p>
            <a:pPr lvl="0">
              <a:lnSpc>
                <a:spcPct val="12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endParaRPr sz="2000">
              <a:latin typeface="Verdana"/>
              <a:ea typeface="Verdana"/>
              <a:cs typeface="Verdana"/>
              <a:sym typeface="Verdana"/>
            </a:endParaRPr>
          </a:p>
          <a:p>
            <a:pPr lvl="0">
              <a:lnSpc>
                <a:spcPct val="12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endParaRPr b="1" sz="2400">
              <a:solidFill>
                <a:srgbClr val="ED6B06"/>
              </a:solidFill>
              <a:latin typeface="Verdana"/>
              <a:ea typeface="Verdana"/>
              <a:cs typeface="Verdana"/>
              <a:sym typeface="Verdana"/>
            </a:endParaRPr>
          </a:p>
          <a:p>
            <a:pPr lvl="0">
              <a:lnSpc>
                <a:spcPct val="12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b="1" sz="2400">
                <a:solidFill>
                  <a:srgbClr val="ED6B06"/>
                </a:solidFill>
                <a:latin typeface="Verdana"/>
                <a:ea typeface="Verdana"/>
                <a:cs typeface="Verdana"/>
                <a:sym typeface="Verdana"/>
              </a:rPr>
              <a:t>Chapter 1: </a:t>
            </a:r>
            <a:endParaRPr b="1" sz="2400">
              <a:solidFill>
                <a:srgbClr val="ED6B06"/>
              </a:solidFill>
              <a:latin typeface="Verdana"/>
              <a:ea typeface="Verdana"/>
              <a:cs typeface="Verdana"/>
              <a:sym typeface="Verdana"/>
            </a:endParaRPr>
          </a:p>
          <a:p>
            <a:pPr lvl="0">
              <a:lnSpc>
                <a:spcPct val="12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b="1" sz="2400">
                <a:solidFill>
                  <a:srgbClr val="ED6B06"/>
                </a:solidFill>
                <a:latin typeface="Verdana"/>
                <a:ea typeface="Verdana"/>
                <a:cs typeface="Verdana"/>
                <a:sym typeface="Verdana"/>
              </a:rPr>
              <a:t>The Nature of Strategic</a:t>
            </a:r>
            <a:endParaRPr b="1" sz="2400">
              <a:solidFill>
                <a:srgbClr val="ED6B06"/>
              </a:solidFill>
              <a:latin typeface="Verdana"/>
              <a:ea typeface="Verdana"/>
              <a:cs typeface="Verdana"/>
              <a:sym typeface="Verdana"/>
            </a:endParaRPr>
          </a:p>
          <a:p>
            <a:pPr lvl="0">
              <a:lnSpc>
                <a:spcPct val="12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b="1" sz="2400">
                <a:solidFill>
                  <a:srgbClr val="ED6B06"/>
                </a:solidFill>
                <a:latin typeface="Verdana"/>
                <a:ea typeface="Verdana"/>
                <a:cs typeface="Verdana"/>
                <a:sym typeface="Verdana"/>
              </a:rPr>
              <a:t>Management</a:t>
            </a:r>
          </a:p>
        </p:txBody>
      </p:sp>
      <p:pic>
        <p:nvPicPr>
          <p:cNvPr id="327" name="image1.jpeg"/>
          <p:cNvPicPr/>
          <p:nvPr/>
        </p:nvPicPr>
        <p:blipFill>
          <a:blip r:embed="rId3">
            <a:extLst/>
          </a:blip>
          <a:stretch>
            <a:fillRect/>
          </a:stretch>
        </p:blipFill>
        <p:spPr>
          <a:xfrm>
            <a:off x="5861050" y="1524000"/>
            <a:ext cx="3114675" cy="4138613"/>
          </a:xfrm>
          <a:prstGeom prst="rect">
            <a:avLst/>
          </a:prstGeom>
          <a:ln w="12700">
            <a:miter lim="400000"/>
          </a:ln>
        </p:spPr>
      </p:pic>
      <p:sp>
        <p:nvSpPr>
          <p:cNvPr id="328" name="Shape 328"/>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a:t>
            </a:r>
          </a:p>
        </p:txBody>
      </p:sp>
      <p:sp>
        <p:nvSpPr>
          <p:cNvPr id="329" name="Shape 329"/>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5" name="Shape 62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626" name="Shape 626"/>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627"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628" name="Shape 628"/>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629" name="Shape 629"/>
          <p:cNvSpPr/>
          <p:nvPr/>
        </p:nvSpPr>
        <p:spPr>
          <a:xfrm>
            <a:off x="660400" y="457200"/>
            <a:ext cx="71247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2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Key Terms</a:t>
            </a:r>
          </a:p>
        </p:txBody>
      </p:sp>
      <p:sp>
        <p:nvSpPr>
          <p:cNvPr id="630" name="Shape 630"/>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1 -18</a:t>
            </a:r>
          </a:p>
        </p:txBody>
      </p:sp>
      <p:grpSp>
        <p:nvGrpSpPr>
          <p:cNvPr id="633" name="Group 633"/>
          <p:cNvGrpSpPr/>
          <p:nvPr/>
        </p:nvGrpSpPr>
        <p:grpSpPr>
          <a:xfrm>
            <a:off x="577850" y="1219196"/>
            <a:ext cx="8839200" cy="4495801"/>
            <a:chOff x="0" y="0"/>
            <a:chExt cx="8839200" cy="4495800"/>
          </a:xfrm>
        </p:grpSpPr>
        <p:sp>
          <p:nvSpPr>
            <p:cNvPr id="631" name="Shape 631"/>
            <p:cNvSpPr/>
            <p:nvPr/>
          </p:nvSpPr>
          <p:spPr>
            <a:xfrm>
              <a:off x="0" y="-1"/>
              <a:ext cx="8839200" cy="4483106"/>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632" name="Shape 632"/>
            <p:cNvSpPr/>
            <p:nvPr/>
          </p:nvSpPr>
          <p:spPr>
            <a:xfrm>
              <a:off x="0" y="-1"/>
              <a:ext cx="8839200" cy="449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38100">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br/>
              <a:r>
                <a:rPr b="1" sz="2400">
                  <a:latin typeface="Verdana"/>
                  <a:ea typeface="Verdana"/>
                  <a:cs typeface="Verdana"/>
                  <a:sym typeface="Verdana"/>
                </a:rPr>
                <a:t>The </a:t>
              </a:r>
              <a:r>
                <a:rPr b="1" sz="2000">
                  <a:latin typeface="Verdana"/>
                  <a:ea typeface="Verdana"/>
                  <a:cs typeface="Verdana"/>
                  <a:sym typeface="Verdana"/>
                </a:rPr>
                <a:t>Strategists – Those that affect a firm’s success or failure:</a:t>
              </a:r>
              <a:endParaRPr b="1"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Chief Executive Officer (CEO)</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Chief Strategy Officer (CSO)</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President</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Owner</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Board Chair</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Executive Director</a:t>
              </a:r>
              <a:endParaRPr sz="2000">
                <a:latin typeface="Verdana"/>
                <a:ea typeface="Verdana"/>
                <a:cs typeface="Verdana"/>
                <a:sym typeface="Verdana"/>
              </a:endParaRPr>
            </a:p>
            <a:p>
              <a:pPr lvl="0" indent="38100">
                <a:spcBef>
                  <a:spcPts val="15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br>
                <a:rPr sz="2000">
                  <a:latin typeface="Verdana"/>
                  <a:ea typeface="Verdana"/>
                  <a:cs typeface="Verdana"/>
                  <a:sym typeface="Verdana"/>
                </a:rPr>
              </a:br>
            </a:p>
          </p:txBody>
        </p:sp>
      </p:grpSp>
      <p:sp>
        <p:nvSpPr>
          <p:cNvPr id="634" name="Shape 634"/>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1 -18</a:t>
            </a:r>
          </a:p>
        </p:txBody>
      </p:sp>
      <p:sp>
        <p:nvSpPr>
          <p:cNvPr id="635" name="Shape 635"/>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7" name="Shape 637"/>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638" name="Shape 638"/>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639"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640" name="Shape 640"/>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641" name="Shape 641"/>
          <p:cNvSpPr/>
          <p:nvPr/>
        </p:nvSpPr>
        <p:spPr>
          <a:xfrm>
            <a:off x="560387" y="620712"/>
            <a:ext cx="6629401"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Opportunities and Threats (External)</a:t>
            </a:r>
          </a:p>
        </p:txBody>
      </p:sp>
      <p:sp>
        <p:nvSpPr>
          <p:cNvPr id="642" name="Shape 642"/>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1 -19</a:t>
            </a:r>
          </a:p>
        </p:txBody>
      </p:sp>
      <p:sp>
        <p:nvSpPr>
          <p:cNvPr id="643" name="Shape 643"/>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
        <p:nvSpPr>
          <p:cNvPr id="644" name="Shape 644"/>
          <p:cNvSpPr/>
          <p:nvPr/>
        </p:nvSpPr>
        <p:spPr>
          <a:xfrm>
            <a:off x="776287" y="2420935"/>
            <a:ext cx="7010401"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50000"/>
              </a:lnSpc>
              <a:spcBef>
                <a:spcPts val="12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Verdana"/>
                <a:ea typeface="Verdana"/>
                <a:cs typeface="Verdana"/>
                <a:sym typeface="Verdana"/>
              </a:defRPr>
            </a:lvl1pPr>
          </a:lstStyle>
          <a:p>
            <a:pPr lvl="0">
              <a:defRPr sz="1800"/>
            </a:pPr>
            <a:r>
              <a:rPr sz="2000"/>
              <a:t>External opportunities and threats are largely beyond the control of a single organization.</a:t>
            </a:r>
          </a:p>
        </p:txBody>
      </p:sp>
    </p:spTree>
  </p:cSld>
  <p:clrMapOvr>
    <a:masterClrMapping/>
  </p:clrMapOvr>
  <p:transition spd="fast" advClick="1">
    <p:cover dir="l"/>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6" name="Shape 646"/>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647" name="Shape 647"/>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648"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649" name="Shape 649"/>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650" name="Shape 650"/>
          <p:cNvSpPr/>
          <p:nvPr/>
        </p:nvSpPr>
        <p:spPr>
          <a:xfrm>
            <a:off x="577850" y="457200"/>
            <a:ext cx="82931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Oportunities and Threats (External) Cont’d…</a:t>
            </a:r>
          </a:p>
        </p:txBody>
      </p:sp>
      <p:sp>
        <p:nvSpPr>
          <p:cNvPr id="651" name="Shape 651"/>
          <p:cNvSpPr/>
          <p:nvPr/>
        </p:nvSpPr>
        <p:spPr>
          <a:xfrm>
            <a:off x="631825" y="1557335"/>
            <a:ext cx="7620000" cy="3505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b="1" sz="2000">
                <a:latin typeface="Verdana"/>
                <a:ea typeface="Verdana"/>
                <a:cs typeface="Verdana"/>
                <a:sym typeface="Verdana"/>
              </a:rPr>
              <a:t>Analysis of Trends:</a:t>
            </a:r>
            <a:endParaRPr b="1"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Economic</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Social</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Cultural</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Demographic/Environmental</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Political, Legal, Governmental</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Technological</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Competitors</a:t>
            </a:r>
          </a:p>
        </p:txBody>
      </p:sp>
      <p:pic>
        <p:nvPicPr>
          <p:cNvPr id="652" name="image11.png"/>
          <p:cNvPicPr/>
          <p:nvPr/>
        </p:nvPicPr>
        <p:blipFill>
          <a:blip r:embed="rId3">
            <a:extLst/>
          </a:blip>
          <a:stretch>
            <a:fillRect/>
          </a:stretch>
        </p:blipFill>
        <p:spPr>
          <a:xfrm>
            <a:off x="6824660" y="2060575"/>
            <a:ext cx="2282828" cy="3357563"/>
          </a:xfrm>
          <a:prstGeom prst="rect">
            <a:avLst/>
          </a:prstGeom>
          <a:ln w="12700">
            <a:miter lim="400000"/>
          </a:ln>
        </p:spPr>
      </p:pic>
      <p:sp>
        <p:nvSpPr>
          <p:cNvPr id="653" name="Shape 653"/>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1 -20</a:t>
            </a:r>
          </a:p>
        </p:txBody>
      </p:sp>
      <p:sp>
        <p:nvSpPr>
          <p:cNvPr id="654" name="Shape 654"/>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500"/>
                                  </p:stCondLst>
                                  <p:iterate type="el" backwards="0">
                                    <p:tmAbs val="0"/>
                                  </p:iterate>
                                  <p:childTnLst>
                                    <p:set>
                                      <p:cBhvr>
                                        <p:cTn id="6" fill="hold"/>
                                        <p:tgtEl>
                                          <p:spTgt spid="651">
                                            <p:bg/>
                                          </p:spTgt>
                                        </p:tgtEl>
                                        <p:attrNameLst>
                                          <p:attrName>style.visibility</p:attrName>
                                        </p:attrNameLst>
                                      </p:cBhvr>
                                      <p:to>
                                        <p:strVal val="visible"/>
                                      </p:to>
                                    </p:set>
                                    <p:anim calcmode="lin" valueType="num">
                                      <p:cBhvr>
                                        <p:cTn id="7" dur="1000" fill="hold"/>
                                        <p:tgtEl>
                                          <p:spTgt spid="651">
                                            <p:bg/>
                                          </p:spTgt>
                                        </p:tgtEl>
                                        <p:attrNameLst>
                                          <p:attrName>ppt_x</p:attrName>
                                        </p:attrNameLst>
                                      </p:cBhvr>
                                      <p:tavLst>
                                        <p:tav tm="0">
                                          <p:val>
                                            <p:strVal val="#ppt_x"/>
                                          </p:val>
                                        </p:tav>
                                        <p:tav tm="100000">
                                          <p:val>
                                            <p:strVal val="#ppt_x"/>
                                          </p:val>
                                        </p:tav>
                                      </p:tavLst>
                                    </p:anim>
                                    <p:anim calcmode="lin" valueType="num">
                                      <p:cBhvr>
                                        <p:cTn id="8" dur="1000" fill="hold"/>
                                        <p:tgtEl>
                                          <p:spTgt spid="651">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651">
                                            <p:txEl>
                                              <p:pRg st="0" end="0"/>
                                            </p:txEl>
                                          </p:spTgt>
                                        </p:tgtEl>
                                        <p:attrNameLst>
                                          <p:attrName>style.visibility</p:attrName>
                                        </p:attrNameLst>
                                      </p:cBhvr>
                                      <p:to>
                                        <p:strVal val="visible"/>
                                      </p:to>
                                    </p:set>
                                    <p:anim calcmode="lin" valueType="num">
                                      <p:cBhvr>
                                        <p:cTn id="11" dur="1000" fill="hold"/>
                                        <p:tgtEl>
                                          <p:spTgt spid="65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5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nodeType="afterEffect" presetClass="entr" presetSubtype="4" presetID="2" grpId="1" fill="hold">
                                  <p:stCondLst>
                                    <p:cond delay="0"/>
                                  </p:stCondLst>
                                  <p:iterate type="el" backwards="0">
                                    <p:tmAbs val="0"/>
                                  </p:iterate>
                                  <p:childTnLst>
                                    <p:set>
                                      <p:cBhvr>
                                        <p:cTn id="15" fill="hold"/>
                                        <p:tgtEl>
                                          <p:spTgt spid="651">
                                            <p:txEl>
                                              <p:pRg st="1" end="1"/>
                                            </p:txEl>
                                          </p:spTgt>
                                        </p:tgtEl>
                                        <p:attrNameLst>
                                          <p:attrName>style.visibility</p:attrName>
                                        </p:attrNameLst>
                                      </p:cBhvr>
                                      <p:to>
                                        <p:strVal val="visible"/>
                                      </p:to>
                                    </p:set>
                                    <p:anim calcmode="lin" valueType="num">
                                      <p:cBhvr>
                                        <p:cTn id="16" dur="1000" fill="hold"/>
                                        <p:tgtEl>
                                          <p:spTgt spid="651">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65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nodeType="afterEffect" presetClass="entr" presetSubtype="4" presetID="2" grpId="1" fill="hold">
                                  <p:stCondLst>
                                    <p:cond delay="0"/>
                                  </p:stCondLst>
                                  <p:iterate type="el" backwards="0">
                                    <p:tmAbs val="0"/>
                                  </p:iterate>
                                  <p:childTnLst>
                                    <p:set>
                                      <p:cBhvr>
                                        <p:cTn id="20" fill="hold"/>
                                        <p:tgtEl>
                                          <p:spTgt spid="651">
                                            <p:txEl>
                                              <p:pRg st="2" end="2"/>
                                            </p:txEl>
                                          </p:spTgt>
                                        </p:tgtEl>
                                        <p:attrNameLst>
                                          <p:attrName>style.visibility</p:attrName>
                                        </p:attrNameLst>
                                      </p:cBhvr>
                                      <p:to>
                                        <p:strVal val="visible"/>
                                      </p:to>
                                    </p:set>
                                    <p:anim calcmode="lin" valueType="num">
                                      <p:cBhvr>
                                        <p:cTn id="21" dur="1000" fill="hold"/>
                                        <p:tgtEl>
                                          <p:spTgt spid="65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51">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nodeType="afterEffect" presetClass="entr" presetSubtype="4" presetID="2" grpId="1" fill="hold">
                                  <p:stCondLst>
                                    <p:cond delay="500"/>
                                  </p:stCondLst>
                                  <p:iterate type="el" backwards="0">
                                    <p:tmAbs val="0"/>
                                  </p:iterate>
                                  <p:childTnLst>
                                    <p:set>
                                      <p:cBhvr>
                                        <p:cTn id="25" fill="hold"/>
                                        <p:tgtEl>
                                          <p:spTgt spid="651">
                                            <p:txEl>
                                              <p:pRg st="3" end="3"/>
                                            </p:txEl>
                                          </p:spTgt>
                                        </p:tgtEl>
                                        <p:attrNameLst>
                                          <p:attrName>style.visibility</p:attrName>
                                        </p:attrNameLst>
                                      </p:cBhvr>
                                      <p:to>
                                        <p:strVal val="visible"/>
                                      </p:to>
                                    </p:set>
                                    <p:anim calcmode="lin" valueType="num">
                                      <p:cBhvr>
                                        <p:cTn id="26" dur="1000" fill="hold"/>
                                        <p:tgtEl>
                                          <p:spTgt spid="65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51">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nodeType="afterEffect" presetClass="entr" presetSubtype="4" presetID="2" grpId="1" fill="hold">
                                  <p:stCondLst>
                                    <p:cond delay="500"/>
                                  </p:stCondLst>
                                  <p:iterate type="el" backwards="0">
                                    <p:tmAbs val="0"/>
                                  </p:iterate>
                                  <p:childTnLst>
                                    <p:set>
                                      <p:cBhvr>
                                        <p:cTn id="30" fill="hold"/>
                                        <p:tgtEl>
                                          <p:spTgt spid="651">
                                            <p:txEl>
                                              <p:pRg st="4" end="4"/>
                                            </p:txEl>
                                          </p:spTgt>
                                        </p:tgtEl>
                                        <p:attrNameLst>
                                          <p:attrName>style.visibility</p:attrName>
                                        </p:attrNameLst>
                                      </p:cBhvr>
                                      <p:to>
                                        <p:strVal val="visible"/>
                                      </p:to>
                                    </p:set>
                                    <p:anim calcmode="lin" valueType="num">
                                      <p:cBhvr>
                                        <p:cTn id="31" dur="1000" fill="hold"/>
                                        <p:tgtEl>
                                          <p:spTgt spid="651">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651">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nodeType="afterEffect" presetClass="entr" presetSubtype="4" presetID="2" grpId="1" fill="hold">
                                  <p:stCondLst>
                                    <p:cond delay="500"/>
                                  </p:stCondLst>
                                  <p:iterate type="el" backwards="0">
                                    <p:tmAbs val="0"/>
                                  </p:iterate>
                                  <p:childTnLst>
                                    <p:set>
                                      <p:cBhvr>
                                        <p:cTn id="35" fill="hold"/>
                                        <p:tgtEl>
                                          <p:spTgt spid="651">
                                            <p:txEl>
                                              <p:pRg st="5" end="5"/>
                                            </p:txEl>
                                          </p:spTgt>
                                        </p:tgtEl>
                                        <p:attrNameLst>
                                          <p:attrName>style.visibility</p:attrName>
                                        </p:attrNameLst>
                                      </p:cBhvr>
                                      <p:to>
                                        <p:strVal val="visible"/>
                                      </p:to>
                                    </p:set>
                                    <p:anim calcmode="lin" valueType="num">
                                      <p:cBhvr>
                                        <p:cTn id="36" dur="1000" fill="hold"/>
                                        <p:tgtEl>
                                          <p:spTgt spid="65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51">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7500"/>
                            </p:stCondLst>
                            <p:childTnLst>
                              <p:par>
                                <p:cTn id="39" nodeType="afterEffect" presetClass="entr" presetSubtype="4" presetID="2" grpId="1" fill="hold">
                                  <p:stCondLst>
                                    <p:cond delay="500"/>
                                  </p:stCondLst>
                                  <p:iterate type="el" backwards="0">
                                    <p:tmAbs val="0"/>
                                  </p:iterate>
                                  <p:childTnLst>
                                    <p:set>
                                      <p:cBhvr>
                                        <p:cTn id="40" fill="hold"/>
                                        <p:tgtEl>
                                          <p:spTgt spid="651">
                                            <p:txEl>
                                              <p:pRg st="6" end="6"/>
                                            </p:txEl>
                                          </p:spTgt>
                                        </p:tgtEl>
                                        <p:attrNameLst>
                                          <p:attrName>style.visibility</p:attrName>
                                        </p:attrNameLst>
                                      </p:cBhvr>
                                      <p:to>
                                        <p:strVal val="visible"/>
                                      </p:to>
                                    </p:set>
                                    <p:anim calcmode="lin" valueType="num">
                                      <p:cBhvr>
                                        <p:cTn id="41" dur="1000" fill="hold"/>
                                        <p:tgtEl>
                                          <p:spTgt spid="65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51">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9000"/>
                            </p:stCondLst>
                            <p:childTnLst>
                              <p:par>
                                <p:cTn id="44" nodeType="afterEffect" presetClass="entr" presetSubtype="4" presetID="2" grpId="1" fill="hold">
                                  <p:stCondLst>
                                    <p:cond delay="500"/>
                                  </p:stCondLst>
                                  <p:iterate type="el" backwards="0">
                                    <p:tmAbs val="0"/>
                                  </p:iterate>
                                  <p:childTnLst>
                                    <p:set>
                                      <p:cBhvr>
                                        <p:cTn id="45" fill="hold"/>
                                        <p:tgtEl>
                                          <p:spTgt spid="651">
                                            <p:txEl>
                                              <p:pRg st="7" end="7"/>
                                            </p:txEl>
                                          </p:spTgt>
                                        </p:tgtEl>
                                        <p:attrNameLst>
                                          <p:attrName>style.visibility</p:attrName>
                                        </p:attrNameLst>
                                      </p:cBhvr>
                                      <p:to>
                                        <p:strVal val="visible"/>
                                      </p:to>
                                    </p:set>
                                    <p:anim calcmode="lin" valueType="num">
                                      <p:cBhvr>
                                        <p:cTn id="46" dur="1000" fill="hold"/>
                                        <p:tgtEl>
                                          <p:spTgt spid="651">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6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1"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6" name="Shape 656"/>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657" name="Shape 657"/>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658"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659" name="Shape 659"/>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660" name="Shape 660"/>
          <p:cNvSpPr/>
          <p:nvPr/>
        </p:nvSpPr>
        <p:spPr>
          <a:xfrm>
            <a:off x="577850" y="457200"/>
            <a:ext cx="89408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Key Terms</a:t>
            </a:r>
          </a:p>
        </p:txBody>
      </p:sp>
      <p:grpSp>
        <p:nvGrpSpPr>
          <p:cNvPr id="663" name="Group 663"/>
          <p:cNvGrpSpPr/>
          <p:nvPr/>
        </p:nvGrpSpPr>
        <p:grpSpPr>
          <a:xfrm>
            <a:off x="560386" y="1989135"/>
            <a:ext cx="8839203" cy="2146301"/>
            <a:chOff x="0" y="0"/>
            <a:chExt cx="8839202" cy="2146300"/>
          </a:xfrm>
        </p:grpSpPr>
        <p:sp>
          <p:nvSpPr>
            <p:cNvPr id="661" name="Shape 661"/>
            <p:cNvSpPr/>
            <p:nvPr/>
          </p:nvSpPr>
          <p:spPr>
            <a:xfrm>
              <a:off x="-1" y="0"/>
              <a:ext cx="8839203" cy="2044702"/>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662" name="Shape 662"/>
            <p:cNvSpPr/>
            <p:nvPr/>
          </p:nvSpPr>
          <p:spPr>
            <a:xfrm>
              <a:off x="-1" y="0"/>
              <a:ext cx="8839203" cy="2146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38100">
                <a:spcBef>
                  <a:spcPts val="1200"/>
                </a:spcBef>
                <a:tabLst>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Lst>
                <a:defRPr sz="1800"/>
              </a:pPr>
              <a:br/>
              <a:r>
                <a:rPr b="1" sz="2000">
                  <a:latin typeface="Verdana"/>
                  <a:ea typeface="Verdana"/>
                  <a:cs typeface="Verdana"/>
                  <a:sym typeface="Verdana"/>
                </a:rPr>
                <a:t>Environmental Scanning (Industry Analysis): </a:t>
              </a:r>
              <a:endParaRPr b="1" sz="2000">
                <a:latin typeface="Verdana"/>
                <a:ea typeface="Verdana"/>
                <a:cs typeface="Verdana"/>
                <a:sym typeface="Verdana"/>
              </a:endParaRPr>
            </a:p>
            <a:p>
              <a:pPr lvl="0" indent="38100">
                <a:spcBef>
                  <a:spcPts val="1200"/>
                </a:spcBef>
                <a:tabLst>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Lst>
                <a:defRPr sz="1800"/>
              </a:pPr>
              <a:r>
                <a:rPr sz="2000">
                  <a:latin typeface="Verdana"/>
                  <a:ea typeface="Verdana"/>
                  <a:cs typeface="Verdana"/>
                  <a:sym typeface="Verdana"/>
                </a:rPr>
                <a:t>The process of conducting research and gathering and assimilating external information</a:t>
              </a:r>
              <a:endParaRPr sz="2000">
                <a:latin typeface="Verdana"/>
                <a:ea typeface="Verdana"/>
                <a:cs typeface="Verdana"/>
                <a:sym typeface="Verdana"/>
              </a:endParaRPr>
            </a:p>
            <a:p>
              <a:pPr lvl="0" indent="38100">
                <a:spcBef>
                  <a:spcPts val="1500"/>
                </a:spcBef>
                <a:tabLst>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Lst>
                <a:defRPr sz="1800"/>
              </a:pPr>
              <a:br>
                <a:rPr sz="2000">
                  <a:latin typeface="Verdana"/>
                  <a:ea typeface="Verdana"/>
                  <a:cs typeface="Verdana"/>
                  <a:sym typeface="Verdana"/>
                </a:rPr>
              </a:br>
            </a:p>
          </p:txBody>
        </p:sp>
      </p:grpSp>
      <p:sp>
        <p:nvSpPr>
          <p:cNvPr id="664" name="Shape 664"/>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1 -21</a:t>
            </a:r>
          </a:p>
        </p:txBody>
      </p:sp>
      <p:sp>
        <p:nvSpPr>
          <p:cNvPr id="665" name="Shape 665"/>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7" name="Shape 667"/>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668" name="Shape 668"/>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669"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670" name="Shape 670"/>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673" name="Group 673"/>
          <p:cNvGrpSpPr/>
          <p:nvPr/>
        </p:nvGrpSpPr>
        <p:grpSpPr>
          <a:xfrm>
            <a:off x="560387" y="1557337"/>
            <a:ext cx="8191502" cy="1371603"/>
            <a:chOff x="0" y="0"/>
            <a:chExt cx="8191500" cy="1371601"/>
          </a:xfrm>
        </p:grpSpPr>
        <p:sp>
          <p:nvSpPr>
            <p:cNvPr id="671" name="Shape 671"/>
            <p:cNvSpPr/>
            <p:nvPr/>
          </p:nvSpPr>
          <p:spPr>
            <a:xfrm>
              <a:off x="0" y="0"/>
              <a:ext cx="8172451" cy="1371602"/>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672" name="Shape 672"/>
            <p:cNvSpPr/>
            <p:nvPr/>
          </p:nvSpPr>
          <p:spPr>
            <a:xfrm>
              <a:off x="0" y="0"/>
              <a:ext cx="8191502"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indent="41275">
                <a:lnSpc>
                  <a:spcPct val="80000"/>
                </a:lnSpc>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The basic tenet of strategic management:</a:t>
              </a:r>
            </a:p>
          </p:txBody>
        </p:sp>
      </p:grpSp>
      <p:sp>
        <p:nvSpPr>
          <p:cNvPr id="674" name="Shape 674"/>
          <p:cNvSpPr/>
          <p:nvPr/>
        </p:nvSpPr>
        <p:spPr>
          <a:xfrm>
            <a:off x="577850" y="457200"/>
            <a:ext cx="89408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Key Terms Opportunities &amp; Threats</a:t>
            </a:r>
          </a:p>
        </p:txBody>
      </p:sp>
      <p:grpSp>
        <p:nvGrpSpPr>
          <p:cNvPr id="677" name="Group 677"/>
          <p:cNvGrpSpPr/>
          <p:nvPr/>
        </p:nvGrpSpPr>
        <p:grpSpPr>
          <a:xfrm>
            <a:off x="704765" y="2895539"/>
            <a:ext cx="3270256" cy="2286005"/>
            <a:chOff x="-42" y="-29"/>
            <a:chExt cx="3270255" cy="2286004"/>
          </a:xfrm>
        </p:grpSpPr>
        <p:sp>
          <p:nvSpPr>
            <p:cNvPr id="675" name="Shape 675"/>
            <p:cNvSpPr/>
            <p:nvPr/>
          </p:nvSpPr>
          <p:spPr>
            <a:xfrm>
              <a:off x="-43" y="-30"/>
              <a:ext cx="3270256" cy="2286005"/>
            </a:xfrm>
            <a:custGeom>
              <a:avLst/>
              <a:gdLst/>
              <a:ahLst/>
              <a:cxnLst>
                <a:cxn ang="0">
                  <a:pos x="wd2" y="hd2"/>
                </a:cxn>
                <a:cxn ang="5400000">
                  <a:pos x="wd2" y="hd2"/>
                </a:cxn>
                <a:cxn ang="10800000">
                  <a:pos x="wd2" y="hd2"/>
                </a:cxn>
                <a:cxn ang="16200000">
                  <a:pos x="wd2" y="hd2"/>
                </a:cxn>
              </a:cxnLst>
              <a:rect l="0" t="0" r="r" b="b"/>
              <a:pathLst>
                <a:path w="19678"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676" name="Shape 676"/>
            <p:cNvSpPr/>
            <p:nvPr/>
          </p:nvSpPr>
          <p:spPr>
            <a:xfrm>
              <a:off x="77430" y="952529"/>
              <a:ext cx="3124994"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solidFill>
                    <a:srgbClr val="FBF5EA"/>
                  </a:solidFill>
                  <a:latin typeface="Verdana"/>
                  <a:ea typeface="Verdana"/>
                  <a:cs typeface="Verdana"/>
                  <a:sym typeface="Verdana"/>
                </a:defRPr>
              </a:lvl1pPr>
            </a:lstStyle>
            <a:p>
              <a:pPr lvl="0">
                <a:defRPr b="0" sz="1800">
                  <a:solidFill>
                    <a:srgbClr val="000000"/>
                  </a:solidFill>
                </a:defRPr>
              </a:pPr>
              <a:r>
                <a:rPr b="1" sz="2000">
                  <a:solidFill>
                    <a:srgbClr val="FBF5EA"/>
                  </a:solidFill>
                </a:rPr>
                <a:t>Strategy Formulation</a:t>
              </a:r>
            </a:p>
          </p:txBody>
        </p:sp>
      </p:grpSp>
      <p:grpSp>
        <p:nvGrpSpPr>
          <p:cNvPr id="681" name="Group 681"/>
          <p:cNvGrpSpPr/>
          <p:nvPr/>
        </p:nvGrpSpPr>
        <p:grpSpPr>
          <a:xfrm>
            <a:off x="4718049" y="2666998"/>
            <a:ext cx="4127504" cy="990603"/>
            <a:chOff x="0" y="0"/>
            <a:chExt cx="4127502" cy="990602"/>
          </a:xfrm>
        </p:grpSpPr>
        <p:sp>
          <p:nvSpPr>
            <p:cNvPr id="678" name="Shape 678"/>
            <p:cNvSpPr/>
            <p:nvPr/>
          </p:nvSpPr>
          <p:spPr>
            <a:xfrm>
              <a:off x="-1" y="-1"/>
              <a:ext cx="4127504" cy="990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8" y="0"/>
                  </a:moveTo>
                  <a:lnTo>
                    <a:pt x="0" y="0"/>
                  </a:lnTo>
                  <a:lnTo>
                    <a:pt x="0" y="19099"/>
                  </a:lnTo>
                  <a:lnTo>
                    <a:pt x="8466" y="19099"/>
                  </a:lnTo>
                  <a:lnTo>
                    <a:pt x="8490" y="19440"/>
                  </a:lnTo>
                  <a:lnTo>
                    <a:pt x="8537" y="20008"/>
                  </a:lnTo>
                  <a:lnTo>
                    <a:pt x="8607" y="20349"/>
                  </a:lnTo>
                  <a:lnTo>
                    <a:pt x="8701" y="20691"/>
                  </a:lnTo>
                  <a:lnTo>
                    <a:pt x="8842" y="21145"/>
                  </a:lnTo>
                  <a:lnTo>
                    <a:pt x="9053" y="21373"/>
                  </a:lnTo>
                  <a:lnTo>
                    <a:pt x="9264"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Lst>
            </a:custGeom>
            <a:solidFill>
              <a:srgbClr val="F39B1C"/>
            </a:solidFill>
            <a:ln w="9360" cap="flat">
              <a:solidFill>
                <a:srgbClr val="000000"/>
              </a:solidFill>
              <a:prstDash val="solid"/>
              <a:miter lim="800000"/>
            </a:ln>
            <a:effectLst>
              <a:outerShdw sx="100000" sy="100000" kx="0" ky="0" algn="b" rotWithShape="0" blurRad="63500" dist="101599" dir="2700000">
                <a:srgbClr val="000000">
                  <a:alpha val="75000"/>
                </a:srgbClr>
              </a:outerShdw>
            </a:effectLst>
          </p:spPr>
          <p:txBody>
            <a:bodyPr wrap="square" lIns="0" tIns="0" rIns="0" bIns="0" numCol="1" anchor="t">
              <a:noAutofit/>
            </a:bodyPr>
            <a:lstStyle/>
            <a:p>
              <a:pPr lvl="0">
                <a:defRPr>
                  <a:latin typeface="Verdana"/>
                  <a:ea typeface="Verdana"/>
                  <a:cs typeface="Verdana"/>
                  <a:sym typeface="Verdana"/>
                </a:defRPr>
              </a:pPr>
            </a:p>
          </p:txBody>
        </p:sp>
        <p:sp>
          <p:nvSpPr>
            <p:cNvPr id="679" name="Shape 679"/>
            <p:cNvSpPr/>
            <p:nvPr/>
          </p:nvSpPr>
          <p:spPr>
            <a:xfrm>
              <a:off x="-1" y="873918"/>
              <a:ext cx="4127504" cy="3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53" y="9053"/>
                  </a:moveTo>
                  <a:lnTo>
                    <a:pt x="0" y="0"/>
                  </a:lnTo>
                  <a:lnTo>
                    <a:pt x="21600" y="21600"/>
                  </a:lnTo>
                </a:path>
              </a:pathLst>
            </a:custGeom>
            <a:no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680" name="Shape 680"/>
            <p:cNvSpPr/>
            <p:nvPr/>
          </p:nvSpPr>
          <p:spPr>
            <a:xfrm>
              <a:off x="190499" y="22224"/>
              <a:ext cx="3746503"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lvl="0" algn="ctr">
                <a:spcBef>
                  <a:spcPts val="1200"/>
                </a:spcBef>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58400" algn="l"/>
                </a:tabLst>
                <a:defRPr sz="1800"/>
              </a:pPr>
              <a:r>
                <a:rPr b="1" sz="2000">
                  <a:latin typeface="Verdana"/>
                  <a:ea typeface="Verdana"/>
                  <a:cs typeface="Verdana"/>
                  <a:sym typeface="Verdana"/>
                </a:rPr>
                <a:t>Maximize External </a:t>
              </a:r>
              <a:r>
                <a:rPr b="1" sz="2000" u="sng">
                  <a:latin typeface="Verdana"/>
                  <a:ea typeface="Verdana"/>
                  <a:cs typeface="Verdana"/>
                  <a:sym typeface="Verdana"/>
                </a:rPr>
                <a:t>Opportunities</a:t>
              </a:r>
            </a:p>
          </p:txBody>
        </p:sp>
      </p:grpSp>
      <p:grpSp>
        <p:nvGrpSpPr>
          <p:cNvPr id="685" name="Group 685"/>
          <p:cNvGrpSpPr/>
          <p:nvPr/>
        </p:nvGrpSpPr>
        <p:grpSpPr>
          <a:xfrm>
            <a:off x="4718049" y="4586287"/>
            <a:ext cx="4127504" cy="1003305"/>
            <a:chOff x="0" y="0"/>
            <a:chExt cx="4127502" cy="1003304"/>
          </a:xfrm>
        </p:grpSpPr>
        <p:sp>
          <p:nvSpPr>
            <p:cNvPr id="682" name="Shape 682"/>
            <p:cNvSpPr/>
            <p:nvPr/>
          </p:nvSpPr>
          <p:spPr>
            <a:xfrm>
              <a:off x="-1" y="-1"/>
              <a:ext cx="4127504" cy="10033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8" y="0"/>
                  </a:moveTo>
                  <a:lnTo>
                    <a:pt x="0" y="0"/>
                  </a:lnTo>
                  <a:lnTo>
                    <a:pt x="0" y="19099"/>
                  </a:lnTo>
                  <a:lnTo>
                    <a:pt x="8466" y="19099"/>
                  </a:lnTo>
                  <a:lnTo>
                    <a:pt x="8490" y="19440"/>
                  </a:lnTo>
                  <a:lnTo>
                    <a:pt x="8537" y="20008"/>
                  </a:lnTo>
                  <a:lnTo>
                    <a:pt x="8607" y="20349"/>
                  </a:lnTo>
                  <a:lnTo>
                    <a:pt x="8701" y="20691"/>
                  </a:lnTo>
                  <a:lnTo>
                    <a:pt x="8842" y="21145"/>
                  </a:lnTo>
                  <a:lnTo>
                    <a:pt x="9053" y="21373"/>
                  </a:lnTo>
                  <a:lnTo>
                    <a:pt x="9264"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Lst>
            </a:custGeom>
            <a:solidFill>
              <a:srgbClr val="F39B1C"/>
            </a:solidFill>
            <a:ln w="9360" cap="flat">
              <a:solidFill>
                <a:srgbClr val="000000"/>
              </a:solidFill>
              <a:prstDash val="solid"/>
              <a:miter lim="800000"/>
            </a:ln>
            <a:effectLst>
              <a:outerShdw sx="100000" sy="100000" kx="0" ky="0" algn="b" rotWithShape="0" blurRad="63500" dist="101599" dir="2700000">
                <a:srgbClr val="000000">
                  <a:alpha val="75000"/>
                </a:srgbClr>
              </a:outerShdw>
            </a:effectLst>
          </p:spPr>
          <p:txBody>
            <a:bodyPr wrap="square" lIns="0" tIns="0" rIns="0" bIns="0" numCol="1" anchor="t">
              <a:noAutofit/>
            </a:bodyPr>
            <a:lstStyle/>
            <a:p>
              <a:pPr lvl="0">
                <a:defRPr>
                  <a:latin typeface="Verdana"/>
                  <a:ea typeface="Verdana"/>
                  <a:cs typeface="Verdana"/>
                  <a:sym typeface="Verdana"/>
                </a:defRPr>
              </a:pPr>
            </a:p>
          </p:txBody>
        </p:sp>
        <p:sp>
          <p:nvSpPr>
            <p:cNvPr id="683" name="Shape 683"/>
            <p:cNvSpPr/>
            <p:nvPr/>
          </p:nvSpPr>
          <p:spPr>
            <a:xfrm>
              <a:off x="-1" y="885032"/>
              <a:ext cx="4127504" cy="3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53" y="9053"/>
                  </a:moveTo>
                  <a:lnTo>
                    <a:pt x="0" y="0"/>
                  </a:lnTo>
                  <a:lnTo>
                    <a:pt x="21600" y="21600"/>
                  </a:lnTo>
                </a:path>
              </a:pathLst>
            </a:custGeom>
            <a:no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684" name="Shape 684"/>
            <p:cNvSpPr/>
            <p:nvPr/>
          </p:nvSpPr>
          <p:spPr>
            <a:xfrm>
              <a:off x="190499" y="22225"/>
              <a:ext cx="3746503"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lvl="0" algn="ctr">
                <a:spcBef>
                  <a:spcPts val="1200"/>
                </a:spcBef>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58400" algn="l"/>
                </a:tabLst>
                <a:defRPr sz="1800"/>
              </a:pPr>
              <a:r>
                <a:rPr b="1" sz="2000">
                  <a:latin typeface="Verdana"/>
                  <a:ea typeface="Verdana"/>
                  <a:cs typeface="Verdana"/>
                  <a:sym typeface="Verdana"/>
                </a:rPr>
                <a:t>Avoid/minimize impact of External </a:t>
              </a:r>
              <a:r>
                <a:rPr b="1" sz="2000" u="sng">
                  <a:latin typeface="Verdana"/>
                  <a:ea typeface="Verdana"/>
                  <a:cs typeface="Verdana"/>
                  <a:sym typeface="Verdana"/>
                </a:rPr>
                <a:t>Threats</a:t>
              </a:r>
            </a:p>
          </p:txBody>
        </p:sp>
      </p:grpSp>
      <p:sp>
        <p:nvSpPr>
          <p:cNvPr id="686" name="Shape 686"/>
          <p:cNvSpPr/>
          <p:nvPr/>
        </p:nvSpPr>
        <p:spPr>
          <a:xfrm flipV="1">
            <a:off x="3975098" y="3270248"/>
            <a:ext cx="742953" cy="774704"/>
          </a:xfrm>
          <a:prstGeom prst="line">
            <a:avLst/>
          </a:prstGeom>
          <a:ln w="9360">
            <a:solidFill/>
            <a:miter/>
            <a:tailEnd type="triangle"/>
          </a:ln>
        </p:spPr>
        <p:txBody>
          <a:bodyPr lIns="0" tIns="0" rIns="0" bIns="0"/>
          <a:lstStyle/>
          <a:p>
            <a:pPr lvl="0" defTabSz="457200"/>
          </a:p>
        </p:txBody>
      </p:sp>
      <p:sp>
        <p:nvSpPr>
          <p:cNvPr id="687" name="Shape 687"/>
          <p:cNvSpPr/>
          <p:nvPr/>
        </p:nvSpPr>
        <p:spPr>
          <a:xfrm>
            <a:off x="3975098" y="4038600"/>
            <a:ext cx="742953" cy="1066802"/>
          </a:xfrm>
          <a:prstGeom prst="line">
            <a:avLst/>
          </a:prstGeom>
          <a:ln w="9360">
            <a:solidFill/>
            <a:miter/>
            <a:tailEnd type="triangle"/>
          </a:ln>
        </p:spPr>
        <p:txBody>
          <a:bodyPr lIns="0" tIns="0" rIns="0" bIns="0"/>
          <a:lstStyle/>
          <a:p>
            <a:pPr lvl="0" defTabSz="457200"/>
          </a:p>
        </p:txBody>
      </p:sp>
      <p:sp>
        <p:nvSpPr>
          <p:cNvPr id="688" name="Shape 688"/>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1 -22</a:t>
            </a:r>
          </a:p>
        </p:txBody>
      </p:sp>
      <p:sp>
        <p:nvSpPr>
          <p:cNvPr id="689" name="Shape 689"/>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0" presetID="3" grpId="1" fill="hold">
                                  <p:stCondLst>
                                    <p:cond delay="500"/>
                                  </p:stCondLst>
                                  <p:iterate type="el" backwards="0">
                                    <p:tmAbs val="0"/>
                                  </p:iterate>
                                  <p:childTnLst>
                                    <p:set>
                                      <p:cBhvr>
                                        <p:cTn id="6" fill="hold"/>
                                        <p:tgtEl>
                                          <p:spTgt spid="677"/>
                                        </p:tgtEl>
                                        <p:attrNameLst>
                                          <p:attrName>style.visibility</p:attrName>
                                        </p:attrNameLst>
                                      </p:cBhvr>
                                      <p:to>
                                        <p:strVal val="visible"/>
                                      </p:to>
                                    </p:set>
                                    <p:animEffect filter="blinds(horizontal)" transition="in">
                                      <p:cBhvr>
                                        <p:cTn id="7" dur="1000"/>
                                        <p:tgtEl>
                                          <p:spTgt spid="677"/>
                                        </p:tgtEl>
                                      </p:cBhvr>
                                    </p:animEffect>
                                  </p:childTnLst>
                                </p:cTn>
                              </p:par>
                            </p:childTnLst>
                          </p:cTn>
                        </p:par>
                        <p:par>
                          <p:cTn id="8" fill="hold">
                            <p:stCondLst>
                              <p:cond delay="1500"/>
                            </p:stCondLst>
                            <p:childTnLst>
                              <p:par>
                                <p:cTn id="9" nodeType="afterEffect" presetClass="entr" presetSubtype="16" presetID="4" grpId="2" fill="hold">
                                  <p:stCondLst>
                                    <p:cond delay="2000"/>
                                  </p:stCondLst>
                                  <p:iterate type="el" backwards="0">
                                    <p:tmAbs val="0"/>
                                  </p:iterate>
                                  <p:childTnLst>
                                    <p:set>
                                      <p:cBhvr>
                                        <p:cTn id="10" fill="hold"/>
                                        <p:tgtEl>
                                          <p:spTgt spid="681"/>
                                        </p:tgtEl>
                                        <p:attrNameLst>
                                          <p:attrName>style.visibility</p:attrName>
                                        </p:attrNameLst>
                                      </p:cBhvr>
                                      <p:to>
                                        <p:strVal val="visible"/>
                                      </p:to>
                                    </p:set>
                                    <p:animEffect filter="box(in)" transition="in">
                                      <p:cBhvr>
                                        <p:cTn id="11" dur="1000"/>
                                        <p:tgtEl>
                                          <p:spTgt spid="681"/>
                                        </p:tgtEl>
                                      </p:cBhvr>
                                    </p:animEffect>
                                  </p:childTnLst>
                                </p:cTn>
                              </p:par>
                            </p:childTnLst>
                          </p:cTn>
                        </p:par>
                        <p:par>
                          <p:cTn id="12" fill="hold">
                            <p:stCondLst>
                              <p:cond delay="4500"/>
                            </p:stCondLst>
                            <p:childTnLst>
                              <p:par>
                                <p:cTn id="13" nodeType="afterEffect" presetClass="entr" presetSubtype="16" presetID="4" grpId="3" fill="hold">
                                  <p:stCondLst>
                                    <p:cond delay="2000"/>
                                  </p:stCondLst>
                                  <p:iterate type="el" backwards="0">
                                    <p:tmAbs val="0"/>
                                  </p:iterate>
                                  <p:childTnLst>
                                    <p:set>
                                      <p:cBhvr>
                                        <p:cTn id="14" fill="hold"/>
                                        <p:tgtEl>
                                          <p:spTgt spid="685"/>
                                        </p:tgtEl>
                                        <p:attrNameLst>
                                          <p:attrName>style.visibility</p:attrName>
                                        </p:attrNameLst>
                                      </p:cBhvr>
                                      <p:to>
                                        <p:strVal val="visible"/>
                                      </p:to>
                                    </p:set>
                                    <p:animEffect filter="box(in)" transition="in">
                                      <p:cBhvr>
                                        <p:cTn id="15" dur="1000"/>
                                        <p:tgtEl>
                                          <p:spTgt spid="685"/>
                                        </p:tgtEl>
                                      </p:cBhvr>
                                    </p:animEffect>
                                  </p:childTnLst>
                                </p:cTn>
                              </p:par>
                            </p:childTnLst>
                          </p:cTn>
                        </p:par>
                        <p:par>
                          <p:cTn id="16" fill="hold">
                            <p:stCondLst>
                              <p:cond delay="7500"/>
                            </p:stCondLst>
                            <p:childTnLst>
                              <p:par>
                                <p:cTn id="17" nodeType="afterEffect" presetClass="entr" presetSubtype="10" presetID="3" grpId="4" fill="hold">
                                  <p:stCondLst>
                                    <p:cond delay="500"/>
                                  </p:stCondLst>
                                  <p:iterate type="el" backwards="0">
                                    <p:tmAbs val="0"/>
                                  </p:iterate>
                                  <p:childTnLst>
                                    <p:set>
                                      <p:cBhvr>
                                        <p:cTn id="18" fill="hold"/>
                                        <p:tgtEl>
                                          <p:spTgt spid="686"/>
                                        </p:tgtEl>
                                        <p:attrNameLst>
                                          <p:attrName>style.visibility</p:attrName>
                                        </p:attrNameLst>
                                      </p:cBhvr>
                                      <p:to>
                                        <p:strVal val="visible"/>
                                      </p:to>
                                    </p:set>
                                    <p:animEffect filter="blinds(horizontal)" transition="in">
                                      <p:cBhvr>
                                        <p:cTn id="19" dur="1000"/>
                                        <p:tgtEl>
                                          <p:spTgt spid="686"/>
                                        </p:tgtEl>
                                      </p:cBhvr>
                                    </p:animEffect>
                                  </p:childTnLst>
                                </p:cTn>
                              </p:par>
                            </p:childTnLst>
                          </p:cTn>
                        </p:par>
                        <p:par>
                          <p:cTn id="20" fill="hold">
                            <p:stCondLst>
                              <p:cond delay="9000"/>
                            </p:stCondLst>
                            <p:childTnLst>
                              <p:par>
                                <p:cTn id="21" nodeType="afterEffect" presetClass="entr" presetSubtype="4" presetID="22" grpId="5" fill="hold">
                                  <p:stCondLst>
                                    <p:cond delay="500"/>
                                  </p:stCondLst>
                                  <p:iterate type="el" backwards="0">
                                    <p:tmAbs val="0"/>
                                  </p:iterate>
                                  <p:childTnLst>
                                    <p:set>
                                      <p:cBhvr>
                                        <p:cTn id="22" fill="hold"/>
                                        <p:tgtEl>
                                          <p:spTgt spid="687"/>
                                        </p:tgtEl>
                                        <p:attrNameLst>
                                          <p:attrName>style.visibility</p:attrName>
                                        </p:attrNameLst>
                                      </p:cBhvr>
                                      <p:to>
                                        <p:strVal val="visible"/>
                                      </p:to>
                                    </p:set>
                                    <p:animEffect filter="wipe(down)" transition="in">
                                      <p:cBhvr>
                                        <p:cTn id="23" dur="1000"/>
                                        <p:tgtEl>
                                          <p:spTgt spid="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5" grpId="3"/>
      <p:bldP build="whole" bldLvl="1" animBg="1" rev="0" advAuto="0" spid="686" grpId="4"/>
      <p:bldP build="whole" bldLvl="1" animBg="1" rev="0" advAuto="0" spid="681" grpId="2"/>
      <p:bldP build="whole" bldLvl="1" animBg="1" rev="0" advAuto="0" spid="687" grpId="5"/>
      <p:bldP build="whole" bldLvl="1" animBg="1" rev="0" advAuto="0" spid="677"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1" name="Shape 69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692" name="Shape 69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693"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694" name="Shape 694"/>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pic>
        <p:nvPicPr>
          <p:cNvPr id="695" name="image12.png"/>
          <p:cNvPicPr/>
          <p:nvPr/>
        </p:nvPicPr>
        <p:blipFill>
          <a:blip r:embed="rId3">
            <a:extLst/>
          </a:blip>
          <a:stretch>
            <a:fillRect/>
          </a:stretch>
        </p:blipFill>
        <p:spPr>
          <a:xfrm>
            <a:off x="6726235" y="2924175"/>
            <a:ext cx="2547940" cy="1951040"/>
          </a:xfrm>
          <a:prstGeom prst="rect">
            <a:avLst/>
          </a:prstGeom>
          <a:ln w="12700">
            <a:miter lim="400000"/>
          </a:ln>
        </p:spPr>
      </p:pic>
      <p:sp>
        <p:nvSpPr>
          <p:cNvPr id="696" name="Shape 696"/>
          <p:cNvSpPr/>
          <p:nvPr/>
        </p:nvSpPr>
        <p:spPr>
          <a:xfrm>
            <a:off x="577850" y="457200"/>
            <a:ext cx="83566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Strengths and Weaknesses (Internal)</a:t>
            </a:r>
          </a:p>
        </p:txBody>
      </p:sp>
      <p:sp>
        <p:nvSpPr>
          <p:cNvPr id="697" name="Shape 697"/>
          <p:cNvSpPr/>
          <p:nvPr/>
        </p:nvSpPr>
        <p:spPr>
          <a:xfrm>
            <a:off x="631825" y="1371600"/>
            <a:ext cx="7620000"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endParaRPr sz="2000">
              <a:latin typeface="Verdana"/>
              <a:ea typeface="Verdana"/>
              <a:cs typeface="Verdana"/>
              <a:sym typeface="Verdana"/>
            </a:endParaRPr>
          </a:p>
          <a:p>
            <a:pPr lvl="0" indent="38100">
              <a:spcBef>
                <a:spcPts val="6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r>
              <a:rPr sz="2000" u="sng">
                <a:latin typeface="Verdana"/>
                <a:ea typeface="Verdana"/>
                <a:cs typeface="Verdana"/>
                <a:sym typeface="Verdana"/>
              </a:rPr>
              <a:t>Controllable</a:t>
            </a:r>
            <a:r>
              <a:rPr sz="2000">
                <a:latin typeface="Verdana"/>
                <a:ea typeface="Verdana"/>
                <a:cs typeface="Verdana"/>
                <a:sym typeface="Verdana"/>
              </a:rPr>
              <a:t> activities performed especially </a:t>
            </a:r>
            <a:endParaRPr sz="2000">
              <a:latin typeface="Verdana"/>
              <a:ea typeface="Verdana"/>
              <a:cs typeface="Verdana"/>
              <a:sym typeface="Verdana"/>
            </a:endParaRPr>
          </a:p>
          <a:p>
            <a:pPr lvl="0" indent="38100">
              <a:spcBef>
                <a:spcPts val="6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Well (Strengths) or poorly(Weaknesses)</a:t>
            </a:r>
            <a:endParaRPr sz="2000">
              <a:latin typeface="Verdana"/>
              <a:ea typeface="Verdana"/>
              <a:cs typeface="Verdana"/>
              <a:sym typeface="Verdana"/>
            </a:endParaRPr>
          </a:p>
          <a:p>
            <a:pPr lvl="0" indent="38100">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Strengths and weaknesses are typically located in the functional areas of the firm, such as:</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Management</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Marketing</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Finance/Accounting</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Production/Operations</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Research &amp; Development</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Computer Information Systems</a:t>
            </a:r>
          </a:p>
        </p:txBody>
      </p:sp>
      <p:sp>
        <p:nvSpPr>
          <p:cNvPr id="698" name="Shape 698"/>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1 -23</a:t>
            </a:r>
          </a:p>
        </p:txBody>
      </p:sp>
      <p:sp>
        <p:nvSpPr>
          <p:cNvPr id="699" name="Shape 699"/>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500"/>
                                  </p:stCondLst>
                                  <p:iterate type="el" backwards="0">
                                    <p:tmAbs val="0"/>
                                  </p:iterate>
                                  <p:childTnLst>
                                    <p:set>
                                      <p:cBhvr>
                                        <p:cTn id="6" fill="hold"/>
                                        <p:tgtEl>
                                          <p:spTgt spid="697">
                                            <p:bg/>
                                          </p:spTgt>
                                        </p:tgtEl>
                                        <p:attrNameLst>
                                          <p:attrName>style.visibility</p:attrName>
                                        </p:attrNameLst>
                                      </p:cBhvr>
                                      <p:to>
                                        <p:strVal val="visible"/>
                                      </p:to>
                                    </p:set>
                                    <p:anim calcmode="lin" valueType="num">
                                      <p:cBhvr>
                                        <p:cTn id="7" dur="1000" fill="hold"/>
                                        <p:tgtEl>
                                          <p:spTgt spid="697">
                                            <p:bg/>
                                          </p:spTgt>
                                        </p:tgtEl>
                                        <p:attrNameLst>
                                          <p:attrName>ppt_x</p:attrName>
                                        </p:attrNameLst>
                                      </p:cBhvr>
                                      <p:tavLst>
                                        <p:tav tm="0">
                                          <p:val>
                                            <p:strVal val="#ppt_x"/>
                                          </p:val>
                                        </p:tav>
                                        <p:tav tm="100000">
                                          <p:val>
                                            <p:strVal val="#ppt_x"/>
                                          </p:val>
                                        </p:tav>
                                      </p:tavLst>
                                    </p:anim>
                                    <p:anim calcmode="lin" valueType="num">
                                      <p:cBhvr>
                                        <p:cTn id="8" dur="1000" fill="hold"/>
                                        <p:tgtEl>
                                          <p:spTgt spid="697">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697">
                                            <p:txEl>
                                              <p:pRg st="0" end="0"/>
                                            </p:txEl>
                                          </p:spTgt>
                                        </p:tgtEl>
                                        <p:attrNameLst>
                                          <p:attrName>style.visibility</p:attrName>
                                        </p:attrNameLst>
                                      </p:cBhvr>
                                      <p:to>
                                        <p:strVal val="visible"/>
                                      </p:to>
                                    </p:set>
                                    <p:anim calcmode="lin" valueType="num">
                                      <p:cBhvr>
                                        <p:cTn id="11" dur="1000" fill="hold"/>
                                        <p:tgtEl>
                                          <p:spTgt spid="69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9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nodeType="afterEffect" presetClass="entr" presetSubtype="4" presetID="2" grpId="1" fill="hold">
                                  <p:stCondLst>
                                    <p:cond delay="0"/>
                                  </p:stCondLst>
                                  <p:iterate type="el" backwards="0">
                                    <p:tmAbs val="0"/>
                                  </p:iterate>
                                  <p:childTnLst>
                                    <p:set>
                                      <p:cBhvr>
                                        <p:cTn id="15" fill="hold"/>
                                        <p:tgtEl>
                                          <p:spTgt spid="697">
                                            <p:txEl>
                                              <p:pRg st="1" end="1"/>
                                            </p:txEl>
                                          </p:spTgt>
                                        </p:tgtEl>
                                        <p:attrNameLst>
                                          <p:attrName>style.visibility</p:attrName>
                                        </p:attrNameLst>
                                      </p:cBhvr>
                                      <p:to>
                                        <p:strVal val="visible"/>
                                      </p:to>
                                    </p:set>
                                    <p:anim calcmode="lin" valueType="num">
                                      <p:cBhvr>
                                        <p:cTn id="16" dur="1000" fill="hold"/>
                                        <p:tgtEl>
                                          <p:spTgt spid="697">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69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nodeType="afterEffect" presetClass="entr" presetSubtype="4" presetID="2" grpId="1" fill="hold">
                                  <p:stCondLst>
                                    <p:cond delay="0"/>
                                  </p:stCondLst>
                                  <p:iterate type="el" backwards="0">
                                    <p:tmAbs val="0"/>
                                  </p:iterate>
                                  <p:childTnLst>
                                    <p:set>
                                      <p:cBhvr>
                                        <p:cTn id="20" fill="hold"/>
                                        <p:tgtEl>
                                          <p:spTgt spid="697">
                                            <p:txEl>
                                              <p:pRg st="2" end="2"/>
                                            </p:txEl>
                                          </p:spTgt>
                                        </p:tgtEl>
                                        <p:attrNameLst>
                                          <p:attrName>style.visibility</p:attrName>
                                        </p:attrNameLst>
                                      </p:cBhvr>
                                      <p:to>
                                        <p:strVal val="visible"/>
                                      </p:to>
                                    </p:set>
                                    <p:anim calcmode="lin" valueType="num">
                                      <p:cBhvr>
                                        <p:cTn id="21" dur="1000" fill="hold"/>
                                        <p:tgtEl>
                                          <p:spTgt spid="69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9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nodeType="afterEffect" presetClass="entr" presetSubtype="4" presetID="2" grpId="1" fill="hold">
                                  <p:stCondLst>
                                    <p:cond delay="500"/>
                                  </p:stCondLst>
                                  <p:iterate type="el" backwards="0">
                                    <p:tmAbs val="0"/>
                                  </p:iterate>
                                  <p:childTnLst>
                                    <p:set>
                                      <p:cBhvr>
                                        <p:cTn id="25" fill="hold"/>
                                        <p:tgtEl>
                                          <p:spTgt spid="697">
                                            <p:txEl>
                                              <p:pRg st="3" end="3"/>
                                            </p:txEl>
                                          </p:spTgt>
                                        </p:tgtEl>
                                        <p:attrNameLst>
                                          <p:attrName>style.visibility</p:attrName>
                                        </p:attrNameLst>
                                      </p:cBhvr>
                                      <p:to>
                                        <p:strVal val="visible"/>
                                      </p:to>
                                    </p:set>
                                    <p:anim calcmode="lin" valueType="num">
                                      <p:cBhvr>
                                        <p:cTn id="26" dur="1000" fill="hold"/>
                                        <p:tgtEl>
                                          <p:spTgt spid="69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97">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nodeType="afterEffect" presetClass="entr" presetSubtype="4" presetID="2" grpId="1" fill="hold">
                                  <p:stCondLst>
                                    <p:cond delay="500"/>
                                  </p:stCondLst>
                                  <p:iterate type="el" backwards="0">
                                    <p:tmAbs val="0"/>
                                  </p:iterate>
                                  <p:childTnLst>
                                    <p:set>
                                      <p:cBhvr>
                                        <p:cTn id="30" fill="hold"/>
                                        <p:tgtEl>
                                          <p:spTgt spid="697">
                                            <p:txEl>
                                              <p:pRg st="4" end="4"/>
                                            </p:txEl>
                                          </p:spTgt>
                                        </p:tgtEl>
                                        <p:attrNameLst>
                                          <p:attrName>style.visibility</p:attrName>
                                        </p:attrNameLst>
                                      </p:cBhvr>
                                      <p:to>
                                        <p:strVal val="visible"/>
                                      </p:to>
                                    </p:set>
                                    <p:anim calcmode="lin" valueType="num">
                                      <p:cBhvr>
                                        <p:cTn id="31" dur="1000" fill="hold"/>
                                        <p:tgtEl>
                                          <p:spTgt spid="697">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697">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nodeType="afterEffect" presetClass="entr" presetSubtype="4" presetID="2" grpId="1" fill="hold">
                                  <p:stCondLst>
                                    <p:cond delay="500"/>
                                  </p:stCondLst>
                                  <p:iterate type="el" backwards="0">
                                    <p:tmAbs val="0"/>
                                  </p:iterate>
                                  <p:childTnLst>
                                    <p:set>
                                      <p:cBhvr>
                                        <p:cTn id="35" fill="hold"/>
                                        <p:tgtEl>
                                          <p:spTgt spid="697">
                                            <p:txEl>
                                              <p:pRg st="5" end="5"/>
                                            </p:txEl>
                                          </p:spTgt>
                                        </p:tgtEl>
                                        <p:attrNameLst>
                                          <p:attrName>style.visibility</p:attrName>
                                        </p:attrNameLst>
                                      </p:cBhvr>
                                      <p:to>
                                        <p:strVal val="visible"/>
                                      </p:to>
                                    </p:set>
                                    <p:anim calcmode="lin" valueType="num">
                                      <p:cBhvr>
                                        <p:cTn id="36" dur="1000" fill="hold"/>
                                        <p:tgtEl>
                                          <p:spTgt spid="69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97">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7500"/>
                            </p:stCondLst>
                            <p:childTnLst>
                              <p:par>
                                <p:cTn id="39" nodeType="afterEffect" presetClass="entr" presetSubtype="4" presetID="2" grpId="1" fill="hold">
                                  <p:stCondLst>
                                    <p:cond delay="500"/>
                                  </p:stCondLst>
                                  <p:iterate type="el" backwards="0">
                                    <p:tmAbs val="0"/>
                                  </p:iterate>
                                  <p:childTnLst>
                                    <p:set>
                                      <p:cBhvr>
                                        <p:cTn id="40" fill="hold"/>
                                        <p:tgtEl>
                                          <p:spTgt spid="697">
                                            <p:txEl>
                                              <p:pRg st="6" end="6"/>
                                            </p:txEl>
                                          </p:spTgt>
                                        </p:tgtEl>
                                        <p:attrNameLst>
                                          <p:attrName>style.visibility</p:attrName>
                                        </p:attrNameLst>
                                      </p:cBhvr>
                                      <p:to>
                                        <p:strVal val="visible"/>
                                      </p:to>
                                    </p:set>
                                    <p:anim calcmode="lin" valueType="num">
                                      <p:cBhvr>
                                        <p:cTn id="41" dur="1000" fill="hold"/>
                                        <p:tgtEl>
                                          <p:spTgt spid="697">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97">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9000"/>
                            </p:stCondLst>
                            <p:childTnLst>
                              <p:par>
                                <p:cTn id="44" nodeType="afterEffect" presetClass="entr" presetSubtype="4" presetID="2" grpId="1" fill="hold">
                                  <p:stCondLst>
                                    <p:cond delay="500"/>
                                  </p:stCondLst>
                                  <p:iterate type="el" backwards="0">
                                    <p:tmAbs val="0"/>
                                  </p:iterate>
                                  <p:childTnLst>
                                    <p:set>
                                      <p:cBhvr>
                                        <p:cTn id="45" fill="hold"/>
                                        <p:tgtEl>
                                          <p:spTgt spid="697">
                                            <p:txEl>
                                              <p:pRg st="7" end="7"/>
                                            </p:txEl>
                                          </p:spTgt>
                                        </p:tgtEl>
                                        <p:attrNameLst>
                                          <p:attrName>style.visibility</p:attrName>
                                        </p:attrNameLst>
                                      </p:cBhvr>
                                      <p:to>
                                        <p:strVal val="visible"/>
                                      </p:to>
                                    </p:set>
                                    <p:anim calcmode="lin" valueType="num">
                                      <p:cBhvr>
                                        <p:cTn id="46" dur="1000" fill="hold"/>
                                        <p:tgtEl>
                                          <p:spTgt spid="697">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697">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0500"/>
                            </p:stCondLst>
                            <p:childTnLst>
                              <p:par>
                                <p:cTn id="49" nodeType="afterEffect" presetClass="entr" presetSubtype="4" presetID="2" grpId="1" fill="hold">
                                  <p:stCondLst>
                                    <p:cond delay="500"/>
                                  </p:stCondLst>
                                  <p:iterate type="el" backwards="0">
                                    <p:tmAbs val="0"/>
                                  </p:iterate>
                                  <p:childTnLst>
                                    <p:set>
                                      <p:cBhvr>
                                        <p:cTn id="50" fill="hold"/>
                                        <p:tgtEl>
                                          <p:spTgt spid="697">
                                            <p:txEl>
                                              <p:pRg st="8" end="8"/>
                                            </p:txEl>
                                          </p:spTgt>
                                        </p:tgtEl>
                                        <p:attrNameLst>
                                          <p:attrName>style.visibility</p:attrName>
                                        </p:attrNameLst>
                                      </p:cBhvr>
                                      <p:to>
                                        <p:strVal val="visible"/>
                                      </p:to>
                                    </p:set>
                                    <p:anim calcmode="lin" valueType="num">
                                      <p:cBhvr>
                                        <p:cTn id="51" dur="1000" fill="hold"/>
                                        <p:tgtEl>
                                          <p:spTgt spid="697">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697">
                                            <p:txEl>
                                              <p:pRg st="8" end="8"/>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2000"/>
                            </p:stCondLst>
                            <p:childTnLst>
                              <p:par>
                                <p:cTn id="54" nodeType="afterEffect" presetClass="entr" presetSubtype="4" presetID="2" grpId="1" fill="hold">
                                  <p:stCondLst>
                                    <p:cond delay="500"/>
                                  </p:stCondLst>
                                  <p:iterate type="el" backwards="0">
                                    <p:tmAbs val="0"/>
                                  </p:iterate>
                                  <p:childTnLst>
                                    <p:set>
                                      <p:cBhvr>
                                        <p:cTn id="55" fill="hold"/>
                                        <p:tgtEl>
                                          <p:spTgt spid="697">
                                            <p:txEl>
                                              <p:pRg st="9" end="9"/>
                                            </p:txEl>
                                          </p:spTgt>
                                        </p:tgtEl>
                                        <p:attrNameLst>
                                          <p:attrName>style.visibility</p:attrName>
                                        </p:attrNameLst>
                                      </p:cBhvr>
                                      <p:to>
                                        <p:strVal val="visible"/>
                                      </p:to>
                                    </p:set>
                                    <p:anim calcmode="lin" valueType="num">
                                      <p:cBhvr>
                                        <p:cTn id="56" dur="1000" fill="hold"/>
                                        <p:tgtEl>
                                          <p:spTgt spid="697">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69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7"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1" name="Shape 70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702" name="Shape 70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703"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704" name="Shape 704"/>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705" name="Shape 705"/>
          <p:cNvSpPr/>
          <p:nvPr/>
        </p:nvSpPr>
        <p:spPr>
          <a:xfrm>
            <a:off x="574674" y="457200"/>
            <a:ext cx="908209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Assessing the Internal Environment</a:t>
            </a:r>
          </a:p>
        </p:txBody>
      </p:sp>
      <p:grpSp>
        <p:nvGrpSpPr>
          <p:cNvPr id="708" name="Group 708"/>
          <p:cNvGrpSpPr/>
          <p:nvPr/>
        </p:nvGrpSpPr>
        <p:grpSpPr>
          <a:xfrm>
            <a:off x="1063546" y="2492314"/>
            <a:ext cx="3054199" cy="2286005"/>
            <a:chOff x="-39" y="-29"/>
            <a:chExt cx="3054198" cy="2286004"/>
          </a:xfrm>
        </p:grpSpPr>
        <p:sp>
          <p:nvSpPr>
            <p:cNvPr id="706" name="Shape 706"/>
            <p:cNvSpPr/>
            <p:nvPr/>
          </p:nvSpPr>
          <p:spPr>
            <a:xfrm>
              <a:off x="-40" y="-30"/>
              <a:ext cx="3054199" cy="2286005"/>
            </a:xfrm>
            <a:custGeom>
              <a:avLst/>
              <a:gdLst/>
              <a:ahLst/>
              <a:cxnLst>
                <a:cxn ang="0">
                  <a:pos x="wd2" y="hd2"/>
                </a:cxn>
                <a:cxn ang="5400000">
                  <a:pos x="wd2" y="hd2"/>
                </a:cxn>
                <a:cxn ang="10800000">
                  <a:pos x="wd2" y="hd2"/>
                </a:cxn>
                <a:cxn ang="16200000">
                  <a:pos x="wd2" y="hd2"/>
                </a:cxn>
              </a:cxnLst>
              <a:rect l="0" t="0" r="r" b="b"/>
              <a:pathLst>
                <a:path w="19678"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707" name="Shape 707"/>
            <p:cNvSpPr/>
            <p:nvPr/>
          </p:nvSpPr>
          <p:spPr>
            <a:xfrm>
              <a:off x="104813" y="920779"/>
              <a:ext cx="2855913"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FBF5EA"/>
                  </a:solidFill>
                  <a:latin typeface="Verdana"/>
                  <a:ea typeface="Verdana"/>
                  <a:cs typeface="Verdana"/>
                  <a:sym typeface="Verdana"/>
                </a:defRPr>
              </a:lvl1pPr>
            </a:lstStyle>
            <a:p>
              <a:pPr lvl="0">
                <a:defRPr b="0" sz="1800">
                  <a:solidFill>
                    <a:srgbClr val="000000"/>
                  </a:solidFill>
                </a:defRPr>
              </a:pPr>
              <a:r>
                <a:rPr b="1" sz="2400">
                  <a:solidFill>
                    <a:srgbClr val="FBF5EA"/>
                  </a:solidFill>
                </a:rPr>
                <a:t>Internal Factors</a:t>
              </a:r>
            </a:p>
          </p:txBody>
        </p:sp>
      </p:grpSp>
      <p:grpSp>
        <p:nvGrpSpPr>
          <p:cNvPr id="711" name="Group 711"/>
          <p:cNvGrpSpPr/>
          <p:nvPr/>
        </p:nvGrpSpPr>
        <p:grpSpPr>
          <a:xfrm>
            <a:off x="5024437" y="2924175"/>
            <a:ext cx="3219454" cy="609600"/>
            <a:chOff x="0" y="0"/>
            <a:chExt cx="3219453" cy="609600"/>
          </a:xfrm>
        </p:grpSpPr>
        <p:sp>
          <p:nvSpPr>
            <p:cNvPr id="709" name="Shape 709"/>
            <p:cNvSpPr/>
            <p:nvPr/>
          </p:nvSpPr>
          <p:spPr>
            <a:xfrm>
              <a:off x="-1" y="0"/>
              <a:ext cx="3219455" cy="6096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710" name="Shape 710"/>
            <p:cNvSpPr/>
            <p:nvPr/>
          </p:nvSpPr>
          <p:spPr>
            <a:xfrm>
              <a:off x="113269" y="152400"/>
              <a:ext cx="3002434" cy="304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Performance Metrics</a:t>
              </a:r>
            </a:p>
          </p:txBody>
        </p:sp>
      </p:grpSp>
      <p:grpSp>
        <p:nvGrpSpPr>
          <p:cNvPr id="714" name="Group 714"/>
          <p:cNvGrpSpPr/>
          <p:nvPr/>
        </p:nvGrpSpPr>
        <p:grpSpPr>
          <a:xfrm>
            <a:off x="5024437" y="2060575"/>
            <a:ext cx="3219454" cy="609600"/>
            <a:chOff x="0" y="0"/>
            <a:chExt cx="3219453" cy="609600"/>
          </a:xfrm>
        </p:grpSpPr>
        <p:sp>
          <p:nvSpPr>
            <p:cNvPr id="712" name="Shape 712"/>
            <p:cNvSpPr/>
            <p:nvPr/>
          </p:nvSpPr>
          <p:spPr>
            <a:xfrm>
              <a:off x="-1" y="0"/>
              <a:ext cx="3219455" cy="6096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713" name="Shape 713"/>
            <p:cNvSpPr/>
            <p:nvPr/>
          </p:nvSpPr>
          <p:spPr>
            <a:xfrm>
              <a:off x="459544" y="152400"/>
              <a:ext cx="2309888" cy="304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Financial Ratios</a:t>
              </a:r>
            </a:p>
          </p:txBody>
        </p:sp>
      </p:grpSp>
      <p:grpSp>
        <p:nvGrpSpPr>
          <p:cNvPr id="717" name="Group 717"/>
          <p:cNvGrpSpPr/>
          <p:nvPr/>
        </p:nvGrpSpPr>
        <p:grpSpPr>
          <a:xfrm>
            <a:off x="5024437" y="3789361"/>
            <a:ext cx="3219454" cy="609605"/>
            <a:chOff x="0" y="0"/>
            <a:chExt cx="3219453" cy="609603"/>
          </a:xfrm>
        </p:grpSpPr>
        <p:sp>
          <p:nvSpPr>
            <p:cNvPr id="715" name="Shape 715"/>
            <p:cNvSpPr/>
            <p:nvPr/>
          </p:nvSpPr>
          <p:spPr>
            <a:xfrm>
              <a:off x="-1" y="-1"/>
              <a:ext cx="3219455" cy="609604"/>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716" name="Shape 716"/>
            <p:cNvSpPr/>
            <p:nvPr/>
          </p:nvSpPr>
          <p:spPr>
            <a:xfrm>
              <a:off x="265695" y="152400"/>
              <a:ext cx="2697585"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Industry Averages</a:t>
              </a:r>
            </a:p>
          </p:txBody>
        </p:sp>
      </p:grpSp>
      <p:grpSp>
        <p:nvGrpSpPr>
          <p:cNvPr id="720" name="Group 720"/>
          <p:cNvGrpSpPr/>
          <p:nvPr/>
        </p:nvGrpSpPr>
        <p:grpSpPr>
          <a:xfrm>
            <a:off x="5024437" y="4652961"/>
            <a:ext cx="3219454" cy="609605"/>
            <a:chOff x="0" y="0"/>
            <a:chExt cx="3219453" cy="609603"/>
          </a:xfrm>
        </p:grpSpPr>
        <p:sp>
          <p:nvSpPr>
            <p:cNvPr id="718" name="Shape 718"/>
            <p:cNvSpPr/>
            <p:nvPr/>
          </p:nvSpPr>
          <p:spPr>
            <a:xfrm>
              <a:off x="-1" y="-1"/>
              <a:ext cx="3219455" cy="609604"/>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719" name="Shape 719"/>
            <p:cNvSpPr/>
            <p:nvPr/>
          </p:nvSpPr>
          <p:spPr>
            <a:xfrm>
              <a:off x="719373" y="152400"/>
              <a:ext cx="1790230"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000">
                  <a:latin typeface="Verdana"/>
                  <a:ea typeface="Verdana"/>
                  <a:cs typeface="Verdana"/>
                  <a:sym typeface="Verdana"/>
                </a:defRPr>
              </a:lvl1pPr>
            </a:lstStyle>
            <a:p>
              <a:pPr lvl="0">
                <a:defRPr b="0" sz="1800"/>
              </a:pPr>
              <a:r>
                <a:rPr b="1" sz="2000"/>
                <a:t>Survey Data</a:t>
              </a:r>
            </a:p>
          </p:txBody>
        </p:sp>
      </p:grpSp>
      <p:sp>
        <p:nvSpPr>
          <p:cNvPr id="721" name="Shape 721"/>
          <p:cNvSpPr/>
          <p:nvPr/>
        </p:nvSpPr>
        <p:spPr>
          <a:xfrm flipV="1">
            <a:off x="4089398" y="2414585"/>
            <a:ext cx="908053" cy="1231904"/>
          </a:xfrm>
          <a:prstGeom prst="line">
            <a:avLst/>
          </a:prstGeom>
          <a:ln w="9360">
            <a:solidFill/>
            <a:miter/>
            <a:tailEnd type="triangle"/>
          </a:ln>
        </p:spPr>
        <p:txBody>
          <a:bodyPr lIns="0" tIns="0" rIns="0" bIns="0"/>
          <a:lstStyle/>
          <a:p>
            <a:pPr lvl="0" defTabSz="457200"/>
          </a:p>
        </p:txBody>
      </p:sp>
      <p:sp>
        <p:nvSpPr>
          <p:cNvPr id="722" name="Shape 722"/>
          <p:cNvSpPr/>
          <p:nvPr/>
        </p:nvSpPr>
        <p:spPr>
          <a:xfrm flipV="1">
            <a:off x="4089400" y="3278187"/>
            <a:ext cx="908051" cy="393703"/>
          </a:xfrm>
          <a:prstGeom prst="line">
            <a:avLst/>
          </a:prstGeom>
          <a:ln w="9360">
            <a:solidFill/>
            <a:miter/>
            <a:tailEnd type="triangle"/>
          </a:ln>
        </p:spPr>
        <p:txBody>
          <a:bodyPr lIns="0" tIns="0" rIns="0" bIns="0"/>
          <a:lstStyle/>
          <a:p>
            <a:pPr lvl="0" defTabSz="457200"/>
          </a:p>
        </p:txBody>
      </p:sp>
      <p:sp>
        <p:nvSpPr>
          <p:cNvPr id="723" name="Shape 723"/>
          <p:cNvSpPr/>
          <p:nvPr/>
        </p:nvSpPr>
        <p:spPr>
          <a:xfrm>
            <a:off x="4089398" y="3716337"/>
            <a:ext cx="908053" cy="457203"/>
          </a:xfrm>
          <a:prstGeom prst="line">
            <a:avLst/>
          </a:prstGeom>
          <a:ln w="9360">
            <a:solidFill/>
            <a:miter/>
            <a:tailEnd type="triangle"/>
          </a:ln>
        </p:spPr>
        <p:txBody>
          <a:bodyPr lIns="0" tIns="0" rIns="0" bIns="0"/>
          <a:lstStyle/>
          <a:p>
            <a:pPr lvl="0" defTabSz="457200"/>
          </a:p>
        </p:txBody>
      </p:sp>
      <p:sp>
        <p:nvSpPr>
          <p:cNvPr id="724" name="Shape 724"/>
          <p:cNvSpPr/>
          <p:nvPr/>
        </p:nvSpPr>
        <p:spPr>
          <a:xfrm>
            <a:off x="4089398" y="3789362"/>
            <a:ext cx="908053" cy="1295403"/>
          </a:xfrm>
          <a:prstGeom prst="line">
            <a:avLst/>
          </a:prstGeom>
          <a:ln w="9360">
            <a:solidFill/>
            <a:miter/>
            <a:tailEnd type="triangle"/>
          </a:ln>
        </p:spPr>
        <p:txBody>
          <a:bodyPr lIns="0" tIns="0" rIns="0" bIns="0"/>
          <a:lstStyle/>
          <a:p>
            <a:pPr lvl="0" defTabSz="457200"/>
          </a:p>
        </p:txBody>
      </p:sp>
      <p:sp>
        <p:nvSpPr>
          <p:cNvPr id="725" name="Shape 725"/>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1 -24</a:t>
            </a:r>
          </a:p>
        </p:txBody>
      </p:sp>
      <p:sp>
        <p:nvSpPr>
          <p:cNvPr id="726" name="Shape 726"/>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0" presetID="3" grpId="1" fill="hold">
                                  <p:stCondLst>
                                    <p:cond delay="500"/>
                                  </p:stCondLst>
                                  <p:iterate type="el" backwards="0">
                                    <p:tmAbs val="0"/>
                                  </p:iterate>
                                  <p:childTnLst>
                                    <p:set>
                                      <p:cBhvr>
                                        <p:cTn id="6" fill="hold"/>
                                        <p:tgtEl>
                                          <p:spTgt spid="708"/>
                                        </p:tgtEl>
                                        <p:attrNameLst>
                                          <p:attrName>style.visibility</p:attrName>
                                        </p:attrNameLst>
                                      </p:cBhvr>
                                      <p:to>
                                        <p:strVal val="visible"/>
                                      </p:to>
                                    </p:set>
                                    <p:animEffect filter="blinds(horizontal)" transition="in">
                                      <p:cBhvr>
                                        <p:cTn id="7" dur="1000"/>
                                        <p:tgtEl>
                                          <p:spTgt spid="708"/>
                                        </p:tgtEl>
                                      </p:cBhvr>
                                    </p:animEffect>
                                  </p:childTnLst>
                                </p:cTn>
                              </p:par>
                            </p:childTnLst>
                          </p:cTn>
                        </p:par>
                        <p:par>
                          <p:cTn id="8" fill="hold">
                            <p:stCondLst>
                              <p:cond delay="1500"/>
                            </p:stCondLst>
                            <p:childTnLst>
                              <p:par>
                                <p:cTn id="9" nodeType="afterEffect" presetClass="entr" presetSubtype="4" presetID="22" grpId="2" fill="hold">
                                  <p:stCondLst>
                                    <p:cond delay="500"/>
                                  </p:stCondLst>
                                  <p:iterate type="el" backwards="0">
                                    <p:tmAbs val="0"/>
                                  </p:iterate>
                                  <p:childTnLst>
                                    <p:set>
                                      <p:cBhvr>
                                        <p:cTn id="10" fill="hold"/>
                                        <p:tgtEl>
                                          <p:spTgt spid="714"/>
                                        </p:tgtEl>
                                        <p:attrNameLst>
                                          <p:attrName>style.visibility</p:attrName>
                                        </p:attrNameLst>
                                      </p:cBhvr>
                                      <p:to>
                                        <p:strVal val="visible"/>
                                      </p:to>
                                    </p:set>
                                    <p:animEffect filter="wipe(down)" transition="in">
                                      <p:cBhvr>
                                        <p:cTn id="11" dur="1000"/>
                                        <p:tgtEl>
                                          <p:spTgt spid="714"/>
                                        </p:tgtEl>
                                      </p:cBhvr>
                                    </p:animEffect>
                                  </p:childTnLst>
                                </p:cTn>
                              </p:par>
                            </p:childTnLst>
                          </p:cTn>
                        </p:par>
                        <p:par>
                          <p:cTn id="12" fill="hold">
                            <p:stCondLst>
                              <p:cond delay="3000"/>
                            </p:stCondLst>
                            <p:childTnLst>
                              <p:par>
                                <p:cTn id="13" nodeType="afterEffect" presetClass="entr" presetSubtype="4" presetID="22" grpId="3" fill="hold">
                                  <p:stCondLst>
                                    <p:cond delay="500"/>
                                  </p:stCondLst>
                                  <p:iterate type="el" backwards="0">
                                    <p:tmAbs val="0"/>
                                  </p:iterate>
                                  <p:childTnLst>
                                    <p:set>
                                      <p:cBhvr>
                                        <p:cTn id="14" fill="hold"/>
                                        <p:tgtEl>
                                          <p:spTgt spid="711"/>
                                        </p:tgtEl>
                                        <p:attrNameLst>
                                          <p:attrName>style.visibility</p:attrName>
                                        </p:attrNameLst>
                                      </p:cBhvr>
                                      <p:to>
                                        <p:strVal val="visible"/>
                                      </p:to>
                                    </p:set>
                                    <p:animEffect filter="wipe(down)" transition="in">
                                      <p:cBhvr>
                                        <p:cTn id="15" dur="1000"/>
                                        <p:tgtEl>
                                          <p:spTgt spid="711"/>
                                        </p:tgtEl>
                                      </p:cBhvr>
                                    </p:animEffect>
                                  </p:childTnLst>
                                </p:cTn>
                              </p:par>
                            </p:childTnLst>
                          </p:cTn>
                        </p:par>
                        <p:par>
                          <p:cTn id="16" fill="hold">
                            <p:stCondLst>
                              <p:cond delay="4500"/>
                            </p:stCondLst>
                            <p:childTnLst>
                              <p:par>
                                <p:cTn id="17" nodeType="afterEffect" presetClass="entr" presetSubtype="4" presetID="22" grpId="4" fill="hold">
                                  <p:stCondLst>
                                    <p:cond delay="500"/>
                                  </p:stCondLst>
                                  <p:iterate type="el" backwards="0">
                                    <p:tmAbs val="0"/>
                                  </p:iterate>
                                  <p:childTnLst>
                                    <p:set>
                                      <p:cBhvr>
                                        <p:cTn id="18" fill="hold"/>
                                        <p:tgtEl>
                                          <p:spTgt spid="717"/>
                                        </p:tgtEl>
                                        <p:attrNameLst>
                                          <p:attrName>style.visibility</p:attrName>
                                        </p:attrNameLst>
                                      </p:cBhvr>
                                      <p:to>
                                        <p:strVal val="visible"/>
                                      </p:to>
                                    </p:set>
                                    <p:animEffect filter="wipe(down)" transition="in">
                                      <p:cBhvr>
                                        <p:cTn id="19" dur="1000"/>
                                        <p:tgtEl>
                                          <p:spTgt spid="717"/>
                                        </p:tgtEl>
                                      </p:cBhvr>
                                    </p:animEffect>
                                  </p:childTnLst>
                                </p:cTn>
                              </p:par>
                            </p:childTnLst>
                          </p:cTn>
                        </p:par>
                        <p:par>
                          <p:cTn id="20" fill="hold">
                            <p:stCondLst>
                              <p:cond delay="6000"/>
                            </p:stCondLst>
                            <p:childTnLst>
                              <p:par>
                                <p:cTn id="21" nodeType="afterEffect" presetClass="entr" presetSubtype="4" presetID="22" grpId="5" fill="hold">
                                  <p:stCondLst>
                                    <p:cond delay="500"/>
                                  </p:stCondLst>
                                  <p:iterate type="el" backwards="0">
                                    <p:tmAbs val="0"/>
                                  </p:iterate>
                                  <p:childTnLst>
                                    <p:set>
                                      <p:cBhvr>
                                        <p:cTn id="22" fill="hold"/>
                                        <p:tgtEl>
                                          <p:spTgt spid="720"/>
                                        </p:tgtEl>
                                        <p:attrNameLst>
                                          <p:attrName>style.visibility</p:attrName>
                                        </p:attrNameLst>
                                      </p:cBhvr>
                                      <p:to>
                                        <p:strVal val="visible"/>
                                      </p:to>
                                    </p:set>
                                    <p:animEffect filter="wipe(down)" transition="in">
                                      <p:cBhvr>
                                        <p:cTn id="23" dur="1000"/>
                                        <p:tgtEl>
                                          <p:spTgt spid="7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0" grpId="5"/>
      <p:bldP build="whole" bldLvl="1" animBg="1" rev="0" advAuto="0" spid="714" grpId="2"/>
      <p:bldP build="whole" bldLvl="1" animBg="1" rev="0" advAuto="0" spid="717" grpId="4"/>
      <p:bldP build="whole" bldLvl="1" animBg="1" rev="0" advAuto="0" spid="708" grpId="1"/>
      <p:bldP build="whole" bldLvl="1" animBg="1" rev="0" advAuto="0" spid="711" grpId="3"/>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8" name="Shape 728"/>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729" name="Shape 729"/>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730"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731" name="Shape 731"/>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734" name="Group 734"/>
          <p:cNvGrpSpPr/>
          <p:nvPr/>
        </p:nvGrpSpPr>
        <p:grpSpPr>
          <a:xfrm>
            <a:off x="596899" y="1773235"/>
            <a:ext cx="8191501" cy="4013201"/>
            <a:chOff x="0" y="0"/>
            <a:chExt cx="8191500" cy="4013200"/>
          </a:xfrm>
        </p:grpSpPr>
        <p:sp>
          <p:nvSpPr>
            <p:cNvPr id="732" name="Shape 732"/>
            <p:cNvSpPr/>
            <p:nvPr/>
          </p:nvSpPr>
          <p:spPr>
            <a:xfrm>
              <a:off x="0" y="-1"/>
              <a:ext cx="8172451" cy="1371603"/>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733" name="Shape 733"/>
            <p:cNvSpPr/>
            <p:nvPr/>
          </p:nvSpPr>
          <p:spPr>
            <a:xfrm>
              <a:off x="0" y="-1"/>
              <a:ext cx="8191502" cy="401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41275">
                <a:spcBef>
                  <a:spcPts val="6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br/>
              <a:r>
                <a:rPr b="1" sz="2000">
                  <a:latin typeface="Verdana"/>
                  <a:ea typeface="Verdana"/>
                  <a:cs typeface="Verdana"/>
                  <a:sym typeface="Verdana"/>
                </a:rPr>
                <a:t>Long-term Objectives: </a:t>
              </a:r>
              <a:endParaRPr b="1" sz="2000">
                <a:latin typeface="Verdana"/>
                <a:ea typeface="Verdana"/>
                <a:cs typeface="Verdana"/>
                <a:sym typeface="Verdana"/>
              </a:endParaRPr>
            </a:p>
            <a:p>
              <a:pPr lvl="0" indent="41275">
                <a:spcBef>
                  <a:spcPts val="6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endParaRPr b="1" sz="2000">
                <a:latin typeface="Verdana"/>
                <a:ea typeface="Verdana"/>
                <a:cs typeface="Verdana"/>
                <a:sym typeface="Verdana"/>
              </a:endParaRPr>
            </a:p>
            <a:p>
              <a:pPr lvl="0" indent="41275" algn="just">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Are specific results that an organization seeks to achieve in pursuing its basic mission for more than one year</a:t>
              </a:r>
              <a:endParaRPr sz="2000">
                <a:latin typeface="Verdana"/>
                <a:ea typeface="Verdana"/>
                <a:cs typeface="Verdana"/>
                <a:sym typeface="Verdana"/>
              </a:endParaRPr>
            </a:p>
            <a:p>
              <a:pPr lvl="0" indent="41275" algn="just">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endParaRPr sz="2000">
                <a:latin typeface="Verdana"/>
                <a:ea typeface="Verdana"/>
                <a:cs typeface="Verdana"/>
                <a:sym typeface="Verdana"/>
              </a:endParaRPr>
            </a:p>
            <a:p>
              <a:pPr lvl="0" indent="41275">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Objectives should be challenging, measurable, consistent, reasonable, and clear.</a:t>
              </a:r>
              <a:endParaRPr sz="2000">
                <a:latin typeface="Verdana"/>
                <a:ea typeface="Verdana"/>
                <a:cs typeface="Verdana"/>
                <a:sym typeface="Verdana"/>
              </a:endParaRPr>
            </a:p>
            <a:p>
              <a:pPr lvl="0" indent="41275">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endParaRPr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b="1" sz="2000">
                  <a:latin typeface="Verdana"/>
                  <a:ea typeface="Verdana"/>
                  <a:cs typeface="Verdana"/>
                  <a:sym typeface="Verdana"/>
                </a:rPr>
                <a:t>Annual Objectives: </a:t>
              </a:r>
              <a:endParaRPr b="1"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Short-term milestones that firms must achieve to attain long-term objectives</a:t>
              </a:r>
            </a:p>
          </p:txBody>
        </p:sp>
      </p:grpSp>
      <p:sp>
        <p:nvSpPr>
          <p:cNvPr id="735" name="Shape 735"/>
          <p:cNvSpPr/>
          <p:nvPr/>
        </p:nvSpPr>
        <p:spPr>
          <a:xfrm>
            <a:off x="577850" y="457200"/>
            <a:ext cx="6629400" cy="736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1800"/>
            </a:pPr>
            <a:r>
              <a:rPr b="1" sz="2400">
                <a:solidFill>
                  <a:srgbClr val="ED6B06"/>
                </a:solidFill>
                <a:latin typeface="Verdana"/>
                <a:ea typeface="Verdana"/>
                <a:cs typeface="Verdana"/>
                <a:sym typeface="Verdana"/>
              </a:rPr>
              <a:t>Long Term Objectives </a:t>
            </a:r>
            <a:br>
              <a:rPr b="1" sz="2400">
                <a:solidFill>
                  <a:srgbClr val="ED6B06"/>
                </a:solidFill>
                <a:latin typeface="Verdana"/>
                <a:ea typeface="Verdana"/>
                <a:cs typeface="Verdana"/>
                <a:sym typeface="Verdana"/>
              </a:rPr>
            </a:br>
          </a:p>
        </p:txBody>
      </p:sp>
      <p:sp>
        <p:nvSpPr>
          <p:cNvPr id="736" name="Shape 736"/>
          <p:cNvSpPr/>
          <p:nvPr/>
        </p:nvSpPr>
        <p:spPr>
          <a:xfrm>
            <a:off x="584200" y="1600200"/>
            <a:ext cx="8832850" cy="400050"/>
          </a:xfrm>
          <a:prstGeom prst="rect">
            <a:avLst/>
          </a:prstGeom>
          <a:solidFill>
            <a:srgbClr val="FFFFFF"/>
          </a:solidFill>
          <a:ln w="12700">
            <a:miter lim="400000"/>
          </a:ln>
        </p:spPr>
        <p:txBody>
          <a:bodyPr lIns="0" tIns="0" rIns="0" bIns="0"/>
          <a:lstStyle/>
          <a:p>
            <a:pPr lvl="0">
              <a:defRPr>
                <a:latin typeface="Verdana"/>
                <a:ea typeface="Verdana"/>
                <a:cs typeface="Verdana"/>
                <a:sym typeface="Verdana"/>
              </a:defRPr>
            </a:pPr>
          </a:p>
        </p:txBody>
      </p:sp>
      <p:sp>
        <p:nvSpPr>
          <p:cNvPr id="737" name="Shape 737"/>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1 -25</a:t>
            </a:r>
          </a:p>
        </p:txBody>
      </p:sp>
      <p:sp>
        <p:nvSpPr>
          <p:cNvPr id="738" name="Shape 738"/>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0" name="Shape 740"/>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741" name="Shape 741"/>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742"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743" name="Shape 743"/>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744" name="Shape 744"/>
          <p:cNvSpPr/>
          <p:nvPr/>
        </p:nvSpPr>
        <p:spPr>
          <a:xfrm>
            <a:off x="577850" y="457200"/>
            <a:ext cx="66294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Long Term Objectives (Cont’d)</a:t>
            </a:r>
          </a:p>
        </p:txBody>
      </p:sp>
      <p:sp>
        <p:nvSpPr>
          <p:cNvPr id="745" name="Shape 745"/>
          <p:cNvSpPr/>
          <p:nvPr/>
        </p:nvSpPr>
        <p:spPr>
          <a:xfrm>
            <a:off x="560387" y="1708150"/>
            <a:ext cx="7620001" cy="3200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Long term objectives are essential for ensuring a firm’s success. They:</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Provide direction</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Help with evaluation</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Create synergy</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Focus coordination</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Basis for planning, motivating, and </a:t>
            </a:r>
            <a:br>
              <a:rPr sz="2000">
                <a:latin typeface="Verdana"/>
                <a:ea typeface="Verdana"/>
                <a:cs typeface="Verdana"/>
                <a:sym typeface="Verdana"/>
              </a:rPr>
            </a:br>
            <a:r>
              <a:rPr sz="2000">
                <a:latin typeface="Verdana"/>
                <a:ea typeface="Verdana"/>
                <a:cs typeface="Verdana"/>
                <a:sym typeface="Verdana"/>
              </a:rPr>
              <a:t>controlling</a:t>
            </a:r>
          </a:p>
        </p:txBody>
      </p:sp>
      <p:pic>
        <p:nvPicPr>
          <p:cNvPr id="746" name="image13.png"/>
          <p:cNvPicPr/>
          <p:nvPr/>
        </p:nvPicPr>
        <p:blipFill>
          <a:blip r:embed="rId3">
            <a:extLst/>
          </a:blip>
          <a:stretch>
            <a:fillRect/>
          </a:stretch>
        </p:blipFill>
        <p:spPr>
          <a:xfrm>
            <a:off x="7185025" y="2420935"/>
            <a:ext cx="1665290" cy="2535240"/>
          </a:xfrm>
          <a:prstGeom prst="rect">
            <a:avLst/>
          </a:prstGeom>
          <a:ln w="12700">
            <a:miter lim="400000"/>
          </a:ln>
        </p:spPr>
      </p:pic>
      <p:sp>
        <p:nvSpPr>
          <p:cNvPr id="747" name="Shape 747"/>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1 -26</a:t>
            </a:r>
          </a:p>
        </p:txBody>
      </p:sp>
      <p:sp>
        <p:nvSpPr>
          <p:cNvPr id="748" name="Shape 748"/>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4" grpId="1" fill="hold">
                                  <p:stCondLst>
                                    <p:cond delay="500"/>
                                  </p:stCondLst>
                                  <p:iterate type="el" backwards="0">
                                    <p:tmAbs val="0"/>
                                  </p:iterate>
                                  <p:childTnLst>
                                    <p:set>
                                      <p:cBhvr>
                                        <p:cTn id="6" fill="hold"/>
                                        <p:tgtEl>
                                          <p:spTgt spid="745">
                                            <p:bg/>
                                          </p:spTgt>
                                        </p:tgtEl>
                                        <p:attrNameLst>
                                          <p:attrName>style.visibility</p:attrName>
                                        </p:attrNameLst>
                                      </p:cBhvr>
                                      <p:to>
                                        <p:strVal val="visible"/>
                                      </p:to>
                                    </p:set>
                                    <p:animEffect filter="box(in)" transition="in">
                                      <p:cBhvr>
                                        <p:cTn id="7" dur="1000"/>
                                        <p:tgtEl>
                                          <p:spTgt spid="745">
                                            <p:bg/>
                                          </p:spTgt>
                                        </p:tgtEl>
                                      </p:cBhvr>
                                    </p:animEffect>
                                  </p:childTnLst>
                                </p:cTn>
                              </p:par>
                              <p:par>
                                <p:cTn id="8" presetClass="entr" presetSubtype="16" presetID="4" grpId="1" fill="hold">
                                  <p:stCondLst>
                                    <p:cond delay="0"/>
                                  </p:stCondLst>
                                  <p:iterate type="el" backwards="0">
                                    <p:tmAbs val="0"/>
                                  </p:iterate>
                                  <p:childTnLst>
                                    <p:set>
                                      <p:cBhvr>
                                        <p:cTn id="9" fill="hold"/>
                                        <p:tgtEl>
                                          <p:spTgt spid="745">
                                            <p:txEl>
                                              <p:pRg st="0" end="0"/>
                                            </p:txEl>
                                          </p:spTgt>
                                        </p:tgtEl>
                                        <p:attrNameLst>
                                          <p:attrName>style.visibility</p:attrName>
                                        </p:attrNameLst>
                                      </p:cBhvr>
                                      <p:to>
                                        <p:strVal val="visible"/>
                                      </p:to>
                                    </p:set>
                                    <p:animEffect filter="box(in)" transition="in">
                                      <p:cBhvr>
                                        <p:cTn id="10" dur="1000"/>
                                        <p:tgtEl>
                                          <p:spTgt spid="745">
                                            <p:txEl>
                                              <p:pRg st="0" end="0"/>
                                            </p:txEl>
                                          </p:spTgt>
                                        </p:tgtEl>
                                      </p:cBhvr>
                                    </p:animEffect>
                                  </p:childTnLst>
                                </p:cTn>
                              </p:par>
                            </p:childTnLst>
                          </p:cTn>
                        </p:par>
                        <p:par>
                          <p:cTn id="11" fill="hold">
                            <p:stCondLst>
                              <p:cond delay="1000"/>
                            </p:stCondLst>
                            <p:childTnLst>
                              <p:par>
                                <p:cTn id="12" nodeType="afterEffect" presetClass="entr" presetSubtype="16" presetID="4" grpId="1" fill="hold">
                                  <p:stCondLst>
                                    <p:cond delay="0"/>
                                  </p:stCondLst>
                                  <p:iterate type="el" backwards="0">
                                    <p:tmAbs val="0"/>
                                  </p:iterate>
                                  <p:childTnLst>
                                    <p:set>
                                      <p:cBhvr>
                                        <p:cTn id="13" fill="hold"/>
                                        <p:tgtEl>
                                          <p:spTgt spid="745">
                                            <p:txEl>
                                              <p:pRg st="1" end="1"/>
                                            </p:txEl>
                                          </p:spTgt>
                                        </p:tgtEl>
                                        <p:attrNameLst>
                                          <p:attrName>style.visibility</p:attrName>
                                        </p:attrNameLst>
                                      </p:cBhvr>
                                      <p:to>
                                        <p:strVal val="visible"/>
                                      </p:to>
                                    </p:set>
                                    <p:animEffect filter="box(in)" transition="in">
                                      <p:cBhvr>
                                        <p:cTn id="14" dur="1000"/>
                                        <p:tgtEl>
                                          <p:spTgt spid="745">
                                            <p:txEl>
                                              <p:pRg st="1" end="1"/>
                                            </p:txEl>
                                          </p:spTgt>
                                        </p:tgtEl>
                                      </p:cBhvr>
                                    </p:animEffect>
                                  </p:childTnLst>
                                </p:cTn>
                              </p:par>
                            </p:childTnLst>
                          </p:cTn>
                        </p:par>
                        <p:par>
                          <p:cTn id="15" fill="hold">
                            <p:stCondLst>
                              <p:cond delay="2000"/>
                            </p:stCondLst>
                            <p:childTnLst>
                              <p:par>
                                <p:cTn id="16" nodeType="afterEffect" presetClass="entr" presetSubtype="16" presetID="4" grpId="1" fill="hold">
                                  <p:stCondLst>
                                    <p:cond delay="0"/>
                                  </p:stCondLst>
                                  <p:iterate type="el" backwards="0">
                                    <p:tmAbs val="0"/>
                                  </p:iterate>
                                  <p:childTnLst>
                                    <p:set>
                                      <p:cBhvr>
                                        <p:cTn id="17" fill="hold"/>
                                        <p:tgtEl>
                                          <p:spTgt spid="745">
                                            <p:txEl>
                                              <p:pRg st="2" end="2"/>
                                            </p:txEl>
                                          </p:spTgt>
                                        </p:tgtEl>
                                        <p:attrNameLst>
                                          <p:attrName>style.visibility</p:attrName>
                                        </p:attrNameLst>
                                      </p:cBhvr>
                                      <p:to>
                                        <p:strVal val="visible"/>
                                      </p:to>
                                    </p:set>
                                    <p:animEffect filter="box(in)" transition="in">
                                      <p:cBhvr>
                                        <p:cTn id="18" dur="1000"/>
                                        <p:tgtEl>
                                          <p:spTgt spid="745">
                                            <p:txEl>
                                              <p:pRg st="2" end="2"/>
                                            </p:txEl>
                                          </p:spTgt>
                                        </p:tgtEl>
                                      </p:cBhvr>
                                    </p:animEffect>
                                  </p:childTnLst>
                                </p:cTn>
                              </p:par>
                            </p:childTnLst>
                          </p:cTn>
                        </p:par>
                        <p:par>
                          <p:cTn id="19" fill="hold">
                            <p:stCondLst>
                              <p:cond delay="3000"/>
                            </p:stCondLst>
                            <p:childTnLst>
                              <p:par>
                                <p:cTn id="20" nodeType="afterEffect" presetClass="entr" presetSubtype="16" presetID="4" grpId="1" fill="hold">
                                  <p:stCondLst>
                                    <p:cond delay="500"/>
                                  </p:stCondLst>
                                  <p:iterate type="el" backwards="0">
                                    <p:tmAbs val="0"/>
                                  </p:iterate>
                                  <p:childTnLst>
                                    <p:set>
                                      <p:cBhvr>
                                        <p:cTn id="21" fill="hold"/>
                                        <p:tgtEl>
                                          <p:spTgt spid="745">
                                            <p:txEl>
                                              <p:pRg st="3" end="3"/>
                                            </p:txEl>
                                          </p:spTgt>
                                        </p:tgtEl>
                                        <p:attrNameLst>
                                          <p:attrName>style.visibility</p:attrName>
                                        </p:attrNameLst>
                                      </p:cBhvr>
                                      <p:to>
                                        <p:strVal val="visible"/>
                                      </p:to>
                                    </p:set>
                                    <p:animEffect filter="box(in)" transition="in">
                                      <p:cBhvr>
                                        <p:cTn id="22" dur="1000"/>
                                        <p:tgtEl>
                                          <p:spTgt spid="745">
                                            <p:txEl>
                                              <p:pRg st="3" end="3"/>
                                            </p:txEl>
                                          </p:spTgt>
                                        </p:tgtEl>
                                      </p:cBhvr>
                                    </p:animEffect>
                                  </p:childTnLst>
                                </p:cTn>
                              </p:par>
                            </p:childTnLst>
                          </p:cTn>
                        </p:par>
                        <p:par>
                          <p:cTn id="23" fill="hold">
                            <p:stCondLst>
                              <p:cond delay="4500"/>
                            </p:stCondLst>
                            <p:childTnLst>
                              <p:par>
                                <p:cTn id="24" nodeType="afterEffect" presetClass="entr" presetSubtype="16" presetID="4" grpId="1" fill="hold">
                                  <p:stCondLst>
                                    <p:cond delay="500"/>
                                  </p:stCondLst>
                                  <p:iterate type="el" backwards="0">
                                    <p:tmAbs val="0"/>
                                  </p:iterate>
                                  <p:childTnLst>
                                    <p:set>
                                      <p:cBhvr>
                                        <p:cTn id="25" fill="hold"/>
                                        <p:tgtEl>
                                          <p:spTgt spid="745">
                                            <p:txEl>
                                              <p:pRg st="4" end="4"/>
                                            </p:txEl>
                                          </p:spTgt>
                                        </p:tgtEl>
                                        <p:attrNameLst>
                                          <p:attrName>style.visibility</p:attrName>
                                        </p:attrNameLst>
                                      </p:cBhvr>
                                      <p:to>
                                        <p:strVal val="visible"/>
                                      </p:to>
                                    </p:set>
                                    <p:animEffect filter="box(in)" transition="in">
                                      <p:cBhvr>
                                        <p:cTn id="26" dur="1000"/>
                                        <p:tgtEl>
                                          <p:spTgt spid="745">
                                            <p:txEl>
                                              <p:pRg st="4" end="4"/>
                                            </p:txEl>
                                          </p:spTgt>
                                        </p:tgtEl>
                                      </p:cBhvr>
                                    </p:animEffect>
                                  </p:childTnLst>
                                </p:cTn>
                              </p:par>
                            </p:childTnLst>
                          </p:cTn>
                        </p:par>
                        <p:par>
                          <p:cTn id="27" fill="hold">
                            <p:stCondLst>
                              <p:cond delay="6000"/>
                            </p:stCondLst>
                            <p:childTnLst>
                              <p:par>
                                <p:cTn id="28" nodeType="afterEffect" presetClass="entr" presetSubtype="16" presetID="4" grpId="1" fill="hold">
                                  <p:stCondLst>
                                    <p:cond delay="500"/>
                                  </p:stCondLst>
                                  <p:iterate type="el" backwards="0">
                                    <p:tmAbs val="0"/>
                                  </p:iterate>
                                  <p:childTnLst>
                                    <p:set>
                                      <p:cBhvr>
                                        <p:cTn id="29" fill="hold"/>
                                        <p:tgtEl>
                                          <p:spTgt spid="745">
                                            <p:txEl>
                                              <p:pRg st="5" end="5"/>
                                            </p:txEl>
                                          </p:spTgt>
                                        </p:tgtEl>
                                        <p:attrNameLst>
                                          <p:attrName>style.visibility</p:attrName>
                                        </p:attrNameLst>
                                      </p:cBhvr>
                                      <p:to>
                                        <p:strVal val="visible"/>
                                      </p:to>
                                    </p:set>
                                    <p:animEffect filter="box(in)" transition="in">
                                      <p:cBhvr>
                                        <p:cTn id="30" dur="1000"/>
                                        <p:tgtEl>
                                          <p:spTgt spid="74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45"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0" name="Shape 750"/>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751" name="Shape 751"/>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752"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753" name="Shape 753"/>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756" name="Group 756"/>
          <p:cNvGrpSpPr/>
          <p:nvPr/>
        </p:nvGrpSpPr>
        <p:grpSpPr>
          <a:xfrm>
            <a:off x="560387" y="1142996"/>
            <a:ext cx="8191502" cy="4330702"/>
            <a:chOff x="0" y="-1"/>
            <a:chExt cx="8191500" cy="4330700"/>
          </a:xfrm>
        </p:grpSpPr>
        <p:sp>
          <p:nvSpPr>
            <p:cNvPr id="754" name="Shape 754"/>
            <p:cNvSpPr/>
            <p:nvPr/>
          </p:nvSpPr>
          <p:spPr>
            <a:xfrm>
              <a:off x="0" y="-2"/>
              <a:ext cx="8172451" cy="1206503"/>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755" name="Shape 755"/>
            <p:cNvSpPr/>
            <p:nvPr/>
          </p:nvSpPr>
          <p:spPr>
            <a:xfrm>
              <a:off x="0" y="-1"/>
              <a:ext cx="8191502" cy="433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41275">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Strategies</a:t>
              </a:r>
              <a:r>
                <a:rPr sz="2400">
                  <a:latin typeface="Verdana"/>
                  <a:ea typeface="Verdana"/>
                  <a:cs typeface="Verdana"/>
                  <a:sym typeface="Verdana"/>
                </a:rPr>
                <a:t> are t</a:t>
              </a:r>
              <a:r>
                <a:rPr sz="2000">
                  <a:latin typeface="Verdana"/>
                  <a:ea typeface="Verdana"/>
                  <a:cs typeface="Verdana"/>
                  <a:sym typeface="Verdana"/>
                </a:rPr>
                <a:t>he means by which long-term objectives are achieved</a:t>
              </a:r>
              <a:endParaRPr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Some examples of different strategies are:</a:t>
              </a:r>
              <a:endParaRPr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Geographic expansion</a:t>
              </a:r>
              <a:endParaRPr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Diversification</a:t>
              </a:r>
              <a:endParaRPr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Acquisition</a:t>
              </a:r>
              <a:endParaRPr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Market penetration</a:t>
              </a:r>
              <a:endParaRPr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Retrenchment </a:t>
              </a:r>
              <a:endParaRPr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Liquidation</a:t>
              </a:r>
              <a:endParaRPr sz="2000">
                <a:latin typeface="Verdana"/>
                <a:ea typeface="Verdana"/>
                <a:cs typeface="Verdana"/>
                <a:sym typeface="Verdana"/>
              </a:endParaRPr>
            </a:p>
            <a:p>
              <a:pPr lvl="0" indent="41275">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Joint venture</a:t>
              </a:r>
            </a:p>
          </p:txBody>
        </p:sp>
      </p:grpSp>
      <p:sp>
        <p:nvSpPr>
          <p:cNvPr id="757" name="Shape 757"/>
          <p:cNvSpPr/>
          <p:nvPr/>
        </p:nvSpPr>
        <p:spPr>
          <a:xfrm>
            <a:off x="577850" y="457200"/>
            <a:ext cx="6629400" cy="736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1800"/>
            </a:pPr>
            <a:r>
              <a:rPr b="1" sz="2400">
                <a:solidFill>
                  <a:srgbClr val="ED6B06"/>
                </a:solidFill>
                <a:latin typeface="Verdana"/>
                <a:ea typeface="Verdana"/>
                <a:cs typeface="Verdana"/>
                <a:sym typeface="Verdana"/>
              </a:rPr>
              <a:t>Strategies </a:t>
            </a:r>
            <a:br>
              <a:rPr b="1" sz="2400">
                <a:solidFill>
                  <a:srgbClr val="ED6B06"/>
                </a:solidFill>
                <a:latin typeface="Verdana"/>
                <a:ea typeface="Verdana"/>
                <a:cs typeface="Verdana"/>
                <a:sym typeface="Verdana"/>
              </a:rPr>
            </a:br>
          </a:p>
        </p:txBody>
      </p:sp>
      <p:sp>
        <p:nvSpPr>
          <p:cNvPr id="758" name="Shape 758"/>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1 -27</a:t>
            </a:r>
          </a:p>
        </p:txBody>
      </p:sp>
      <p:sp>
        <p:nvSpPr>
          <p:cNvPr id="759" name="Shape 759"/>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pic>
        <p:nvPicPr>
          <p:cNvPr id="760" name="image14.png"/>
          <p:cNvPicPr/>
          <p:nvPr/>
        </p:nvPicPr>
        <p:blipFill>
          <a:blip r:embed="rId3">
            <a:extLst/>
          </a:blip>
          <a:stretch>
            <a:fillRect/>
          </a:stretch>
        </p:blipFill>
        <p:spPr>
          <a:xfrm>
            <a:off x="5529262" y="2133600"/>
            <a:ext cx="3941763" cy="3927475"/>
          </a:xfrm>
          <a:prstGeom prst="rect">
            <a:avLst/>
          </a:prstGeom>
          <a:ln w="12700">
            <a:miter lim="400000"/>
          </a:ln>
        </p:spPr>
      </p:pic>
    </p:spTree>
  </p:cSld>
  <p:clrMapOvr>
    <a:masterClrMapping/>
  </p:clrMapOvr>
  <p:transition spd="fast" advClick="1">
    <p:cover dir="l"/>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332" name="Shape 33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333"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334" name="Shape 334"/>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337" name="Group 337"/>
          <p:cNvGrpSpPr/>
          <p:nvPr/>
        </p:nvGrpSpPr>
        <p:grpSpPr>
          <a:xfrm>
            <a:off x="560387" y="1700209"/>
            <a:ext cx="8572502" cy="2499363"/>
            <a:chOff x="0" y="0"/>
            <a:chExt cx="8572501" cy="2499361"/>
          </a:xfrm>
        </p:grpSpPr>
        <p:sp>
          <p:nvSpPr>
            <p:cNvPr id="335" name="Shape 335"/>
            <p:cNvSpPr/>
            <p:nvPr/>
          </p:nvSpPr>
          <p:spPr>
            <a:xfrm>
              <a:off x="0" y="-1"/>
              <a:ext cx="8556627" cy="1785942"/>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336" name="Shape 336"/>
            <p:cNvSpPr/>
            <p:nvPr/>
          </p:nvSpPr>
          <p:spPr>
            <a:xfrm>
              <a:off x="0" y="0"/>
              <a:ext cx="8572502" cy="2499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41275">
                <a:lnSpc>
                  <a:spcPct val="120000"/>
                </a:lnSpc>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Lst>
                <a:defRPr sz="1800"/>
              </a:pPr>
              <a:r>
                <a:rPr sz="2000">
                  <a:latin typeface="Verdana"/>
                  <a:ea typeface="Verdana"/>
                  <a:cs typeface="Verdana"/>
                  <a:sym typeface="Verdana"/>
                </a:rPr>
                <a:t>Art &amp; science of formulating, implementing, and evaluating, cross-functional decisions that enable an organization to achieve its objectives</a:t>
              </a:r>
              <a:endParaRPr sz="2000">
                <a:latin typeface="Verdana"/>
                <a:ea typeface="Verdana"/>
                <a:cs typeface="Verdana"/>
                <a:sym typeface="Verdana"/>
              </a:endParaRPr>
            </a:p>
            <a:p>
              <a:pPr lvl="0" indent="41275">
                <a:lnSpc>
                  <a:spcPct val="120000"/>
                </a:lnSpc>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Lst>
                <a:defRPr sz="1800"/>
              </a:pPr>
              <a:endParaRPr i="1" sz="2000">
                <a:solidFill>
                  <a:srgbClr val="663300"/>
                </a:solidFill>
                <a:latin typeface="Verdana"/>
                <a:ea typeface="Verdana"/>
                <a:cs typeface="Verdana"/>
                <a:sym typeface="Verdana"/>
              </a:endParaRPr>
            </a:p>
            <a:p>
              <a:pPr lvl="0" indent="41275">
                <a:lnSpc>
                  <a:spcPct val="120000"/>
                </a:lnSpc>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Lst>
                <a:defRPr sz="1800"/>
              </a:pPr>
              <a:r>
                <a:rPr sz="2000">
                  <a:latin typeface="Verdana"/>
                  <a:ea typeface="Verdana"/>
                  <a:cs typeface="Verdana"/>
                  <a:sym typeface="Verdana"/>
                </a:rPr>
                <a:t>In essence, the </a:t>
              </a:r>
              <a:r>
                <a:rPr b="1" sz="2000">
                  <a:latin typeface="Verdana"/>
                  <a:ea typeface="Verdana"/>
                  <a:cs typeface="Verdana"/>
                  <a:sym typeface="Verdana"/>
                </a:rPr>
                <a:t>strategic plan </a:t>
              </a:r>
              <a:r>
                <a:rPr sz="2000">
                  <a:latin typeface="Verdana"/>
                  <a:ea typeface="Verdana"/>
                  <a:cs typeface="Verdana"/>
                  <a:sym typeface="Verdana"/>
                </a:rPr>
                <a:t>is a company’s </a:t>
              </a:r>
              <a:r>
                <a:rPr b="1" sz="2000">
                  <a:latin typeface="Verdana"/>
                  <a:ea typeface="Verdana"/>
                  <a:cs typeface="Verdana"/>
                  <a:sym typeface="Verdana"/>
                </a:rPr>
                <a:t>game plan</a:t>
              </a:r>
              <a:r>
                <a:rPr sz="2000">
                  <a:latin typeface="Verdana"/>
                  <a:ea typeface="Verdana"/>
                  <a:cs typeface="Verdana"/>
                  <a:sym typeface="Verdana"/>
                </a:rPr>
                <a:t>.</a:t>
              </a:r>
              <a:endParaRPr sz="2000">
                <a:latin typeface="Verdana"/>
                <a:ea typeface="Verdana"/>
                <a:cs typeface="Verdana"/>
                <a:sym typeface="Verdana"/>
              </a:endParaRPr>
            </a:p>
            <a:p>
              <a:pPr lvl="0" indent="41275">
                <a:lnSpc>
                  <a:spcPct val="120000"/>
                </a:lnSpc>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Lst>
                <a:defRPr sz="1800"/>
              </a:pPr>
              <a:br>
                <a:rPr sz="2000">
                  <a:latin typeface="Verdana"/>
                  <a:ea typeface="Verdana"/>
                  <a:cs typeface="Verdana"/>
                  <a:sym typeface="Verdana"/>
                </a:rPr>
              </a:br>
            </a:p>
          </p:txBody>
        </p:sp>
      </p:grpSp>
      <p:sp>
        <p:nvSpPr>
          <p:cNvPr id="338" name="Shape 338"/>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a:t>
            </a:r>
          </a:p>
        </p:txBody>
      </p:sp>
      <p:sp>
        <p:nvSpPr>
          <p:cNvPr id="339" name="Shape 339"/>
          <p:cNvSpPr/>
          <p:nvPr/>
        </p:nvSpPr>
        <p:spPr>
          <a:xfrm>
            <a:off x="577850" y="457200"/>
            <a:ext cx="86487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Strategic Management – Defined</a:t>
            </a:r>
          </a:p>
        </p:txBody>
      </p:sp>
      <p:sp>
        <p:nvSpPr>
          <p:cNvPr id="340" name="Shape 340"/>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a:t>
            </a:r>
          </a:p>
        </p:txBody>
      </p:sp>
      <p:sp>
        <p:nvSpPr>
          <p:cNvPr id="341" name="Shape 341"/>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2" name="Shape 762"/>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763" name="Shape 763"/>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764"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765" name="Shape 765"/>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766" name="Shape 766"/>
          <p:cNvSpPr/>
          <p:nvPr/>
        </p:nvSpPr>
        <p:spPr>
          <a:xfrm>
            <a:off x="577850" y="457200"/>
            <a:ext cx="6629400" cy="736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1800"/>
            </a:pPr>
            <a:r>
              <a:rPr b="1" sz="2400">
                <a:solidFill>
                  <a:srgbClr val="ED6B06"/>
                </a:solidFill>
                <a:latin typeface="Verdana"/>
                <a:ea typeface="Verdana"/>
                <a:cs typeface="Verdana"/>
                <a:sym typeface="Verdana"/>
              </a:rPr>
              <a:t>Key Terms </a:t>
            </a:r>
            <a:br>
              <a:rPr b="1" sz="2400">
                <a:solidFill>
                  <a:srgbClr val="ED6B06"/>
                </a:solidFill>
                <a:latin typeface="Verdana"/>
                <a:ea typeface="Verdana"/>
                <a:cs typeface="Verdana"/>
                <a:sym typeface="Verdana"/>
              </a:rPr>
            </a:br>
          </a:p>
        </p:txBody>
      </p:sp>
      <p:grpSp>
        <p:nvGrpSpPr>
          <p:cNvPr id="769" name="Group 769"/>
          <p:cNvGrpSpPr/>
          <p:nvPr/>
        </p:nvGrpSpPr>
        <p:grpSpPr>
          <a:xfrm>
            <a:off x="539750" y="1963735"/>
            <a:ext cx="8839200" cy="3225805"/>
            <a:chOff x="0" y="0"/>
            <a:chExt cx="8839200" cy="3225803"/>
          </a:xfrm>
        </p:grpSpPr>
        <p:sp>
          <p:nvSpPr>
            <p:cNvPr id="767" name="Shape 767"/>
            <p:cNvSpPr/>
            <p:nvPr/>
          </p:nvSpPr>
          <p:spPr>
            <a:xfrm>
              <a:off x="0" y="0"/>
              <a:ext cx="8839200" cy="3225804"/>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768" name="Shape 768"/>
            <p:cNvSpPr/>
            <p:nvPr/>
          </p:nvSpPr>
          <p:spPr>
            <a:xfrm>
              <a:off x="0" y="-1"/>
              <a:ext cx="8839200" cy="303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38100">
                <a:spcBef>
                  <a:spcPts val="15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Lst>
                <a:defRPr sz="1800"/>
              </a:pPr>
              <a:br/>
              <a:r>
                <a:rPr b="1" sz="2400">
                  <a:latin typeface="Verdana"/>
                  <a:ea typeface="Verdana"/>
                  <a:cs typeface="Verdana"/>
                  <a:sym typeface="Verdana"/>
                </a:rPr>
                <a:t>Policies: </a:t>
              </a:r>
              <a:endParaRPr b="1" sz="2400">
                <a:latin typeface="Verdana"/>
                <a:ea typeface="Verdana"/>
                <a:cs typeface="Verdana"/>
                <a:sym typeface="Verdana"/>
              </a:endParaRPr>
            </a:p>
            <a:p>
              <a:pPr lvl="0" indent="38100">
                <a:spcBef>
                  <a:spcPts val="15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Lst>
                <a:defRPr sz="1800"/>
              </a:pPr>
              <a:endParaRPr b="1" sz="2400">
                <a:latin typeface="Verdana"/>
                <a:ea typeface="Verdana"/>
                <a:cs typeface="Verdana"/>
                <a:sym typeface="Verdana"/>
              </a:endParaRPr>
            </a:p>
            <a:p>
              <a:pPr lvl="0" indent="38100" algn="just">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Means by which </a:t>
              </a:r>
              <a:r>
                <a:rPr sz="2000" u="sng">
                  <a:latin typeface="Verdana"/>
                  <a:ea typeface="Verdana"/>
                  <a:cs typeface="Verdana"/>
                  <a:sym typeface="Verdana"/>
                </a:rPr>
                <a:t>annual objectives</a:t>
              </a:r>
              <a:r>
                <a:rPr sz="2000">
                  <a:latin typeface="Verdana"/>
                  <a:ea typeface="Verdana"/>
                  <a:cs typeface="Verdana"/>
                  <a:sym typeface="Verdana"/>
                </a:rPr>
                <a:t> will be achieved</a:t>
              </a:r>
              <a:endParaRPr sz="2000">
                <a:latin typeface="Verdana"/>
                <a:ea typeface="Verdana"/>
                <a:cs typeface="Verdana"/>
                <a:sym typeface="Verdana"/>
              </a:endParaRPr>
            </a:p>
            <a:p>
              <a:pPr lvl="0" indent="38100" algn="just">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Lst>
                <a:defRPr sz="1800"/>
              </a:pPr>
              <a:endParaRPr sz="2000">
                <a:latin typeface="Verdana"/>
                <a:ea typeface="Verdana"/>
                <a:cs typeface="Verdana"/>
                <a:sym typeface="Verdana"/>
              </a:endParaRPr>
            </a:p>
            <a:p>
              <a:pPr lvl="0" indent="38100" algn="just">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Policies include guidelines, rules, and procedures established to support efforts to achieve stated objectives. </a:t>
              </a:r>
              <a:endParaRPr sz="2000">
                <a:latin typeface="Verdana"/>
                <a:ea typeface="Verdana"/>
                <a:cs typeface="Verdana"/>
                <a:sym typeface="Verdana"/>
              </a:endParaRPr>
            </a:p>
            <a:p>
              <a:pPr lvl="0" indent="38100" algn="just">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Lst>
                <a:defRPr sz="1800"/>
              </a:pPr>
              <a:endParaRPr sz="2000">
                <a:latin typeface="Verdana"/>
                <a:ea typeface="Verdana"/>
                <a:cs typeface="Verdana"/>
                <a:sym typeface="Verdana"/>
              </a:endParaRPr>
            </a:p>
            <a:p>
              <a:pPr lvl="0" indent="38100" algn="just">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Ex: Non Smoking working environment</a:t>
              </a:r>
            </a:p>
          </p:txBody>
        </p:sp>
      </p:grpSp>
      <p:sp>
        <p:nvSpPr>
          <p:cNvPr id="770" name="Shape 770"/>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1 -28</a:t>
            </a:r>
          </a:p>
        </p:txBody>
      </p:sp>
      <p:sp>
        <p:nvSpPr>
          <p:cNvPr id="771" name="Shape 771"/>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3" name="Shape 77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774" name="Shape 774"/>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775"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776" name="Shape 776"/>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777" name="Shape 777"/>
          <p:cNvSpPr/>
          <p:nvPr/>
        </p:nvSpPr>
        <p:spPr>
          <a:xfrm>
            <a:off x="495298" y="277810"/>
            <a:ext cx="8877304"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5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Example Strategies in Action in 2009</a:t>
            </a:r>
          </a:p>
        </p:txBody>
      </p:sp>
      <p:sp>
        <p:nvSpPr>
          <p:cNvPr id="778" name="Shape 778"/>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1 -29</a:t>
            </a:r>
          </a:p>
        </p:txBody>
      </p:sp>
      <p:sp>
        <p:nvSpPr>
          <p:cNvPr id="779" name="Shape 779"/>
          <p:cNvSpPr/>
          <p:nvPr/>
        </p:nvSpPr>
        <p:spPr>
          <a:xfrm>
            <a:off x="488950" y="1484311"/>
            <a:ext cx="8750302" cy="1590"/>
          </a:xfrm>
          <a:prstGeom prst="line">
            <a:avLst/>
          </a:prstGeom>
          <a:ln w="38160">
            <a:solidFill/>
            <a:miter/>
          </a:ln>
        </p:spPr>
        <p:txBody>
          <a:bodyPr lIns="0" tIns="0" rIns="0" bIns="0"/>
          <a:lstStyle/>
          <a:p>
            <a:pPr lvl="0" defTabSz="457200"/>
          </a:p>
        </p:txBody>
      </p:sp>
      <p:sp>
        <p:nvSpPr>
          <p:cNvPr id="780" name="Shape 780"/>
          <p:cNvSpPr/>
          <p:nvPr/>
        </p:nvSpPr>
        <p:spPr>
          <a:xfrm>
            <a:off x="420685" y="692150"/>
            <a:ext cx="7839101" cy="609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indent="38100">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b="1" sz="2000">
                <a:latin typeface="Verdana"/>
                <a:ea typeface="Verdana"/>
                <a:cs typeface="Verdana"/>
                <a:sym typeface="Verdana"/>
              </a:rPr>
              <a:t>Mohammed Abdulmohsin Al-Kharafi &amp; Sons Company </a:t>
            </a:r>
            <a:endParaRPr b="1" sz="2000">
              <a:latin typeface="Verdana"/>
              <a:ea typeface="Verdana"/>
              <a:cs typeface="Verdana"/>
              <a:sym typeface="Verdana"/>
            </a:endParaRPr>
          </a:p>
          <a:p>
            <a:pPr lvl="0" indent="38100">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b="1" sz="2000">
                <a:latin typeface="Verdana"/>
                <a:ea typeface="Verdana"/>
                <a:cs typeface="Verdana"/>
                <a:sym typeface="Verdana"/>
              </a:rPr>
              <a:t>(MAK Group)</a:t>
            </a:r>
          </a:p>
        </p:txBody>
      </p:sp>
      <p:sp>
        <p:nvSpPr>
          <p:cNvPr id="781" name="Shape 781"/>
          <p:cNvSpPr/>
          <p:nvPr/>
        </p:nvSpPr>
        <p:spPr>
          <a:xfrm>
            <a:off x="415925" y="1557335"/>
            <a:ext cx="9042400" cy="441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2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sz="2000">
                <a:latin typeface="Verdana"/>
                <a:ea typeface="Verdana"/>
                <a:cs typeface="Verdana"/>
                <a:sym typeface="Verdana"/>
              </a:rPr>
              <a:t>The MAK Group is one of the largest family-owned organizations in the Arab world. In 2008 it was listed among the top 100 companies in the Muslim world by Dinar Standard. In 2009 its annual turnover was over US$5 billion; it operates in more than 25 countries around the world and has more than 120,000 employees. The company was established as a trading company more than 100 years ago and it has since developed into a large multi-national corporation.</a:t>
            </a:r>
            <a:endParaRPr sz="2000">
              <a:latin typeface="Verdana"/>
              <a:ea typeface="Verdana"/>
              <a:cs typeface="Verdana"/>
              <a:sym typeface="Verdana"/>
            </a:endParaRPr>
          </a:p>
          <a:p>
            <a:pPr lvl="0" indent="38100">
              <a:spcBef>
                <a:spcPts val="12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sz="2000">
                <a:latin typeface="Verdana"/>
                <a:ea typeface="Verdana"/>
                <a:cs typeface="Verdana"/>
                <a:sym typeface="Verdana"/>
              </a:rPr>
              <a:t>Faced with limited local market and enriched with a large amount of cash, the company has embarked on an ambitious diversification strategy. Since 1956 the company has participated in a number of important projects in Kuwait, the Gulf States, Africa, the Caribbean, Asia, and Eastern Europe. It has various branches and subsidiaries  in area related Construction, trade, and manufacturing in various parts of the world.</a:t>
            </a:r>
          </a:p>
        </p:txBody>
      </p:sp>
      <p:sp>
        <p:nvSpPr>
          <p:cNvPr id="782" name="Shape 782"/>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1 -29</a:t>
            </a:r>
          </a:p>
        </p:txBody>
      </p:sp>
      <p:sp>
        <p:nvSpPr>
          <p:cNvPr id="783" name="Shape 783"/>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5" name="Shape 785"/>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786" name="Shape 786"/>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787"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788" name="Shape 788"/>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789" name="Shape 789"/>
          <p:cNvSpPr/>
          <p:nvPr/>
        </p:nvSpPr>
        <p:spPr>
          <a:xfrm>
            <a:off x="415925" y="6524625"/>
            <a:ext cx="1231900"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1 -30</a:t>
            </a:r>
          </a:p>
        </p:txBody>
      </p:sp>
      <p:pic>
        <p:nvPicPr>
          <p:cNvPr id="790" name="image15.png"/>
          <p:cNvPicPr/>
          <p:nvPr/>
        </p:nvPicPr>
        <p:blipFill>
          <a:blip r:embed="rId3">
            <a:extLst/>
          </a:blip>
          <a:srcRect l="0" t="0" r="0" b="4876"/>
          <a:stretch>
            <a:fillRect/>
          </a:stretch>
        </p:blipFill>
        <p:spPr>
          <a:xfrm>
            <a:off x="415925" y="209550"/>
            <a:ext cx="9145590" cy="5849938"/>
          </a:xfrm>
          <a:prstGeom prst="rect">
            <a:avLst/>
          </a:prstGeom>
          <a:ln w="12700">
            <a:miter lim="400000"/>
          </a:ln>
        </p:spPr>
      </p:pic>
      <p:sp>
        <p:nvSpPr>
          <p:cNvPr id="791" name="Shape 791"/>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grpSp>
        <p:nvGrpSpPr>
          <p:cNvPr id="794" name="Group 794"/>
          <p:cNvGrpSpPr/>
          <p:nvPr/>
        </p:nvGrpSpPr>
        <p:grpSpPr>
          <a:xfrm>
            <a:off x="55559" y="6092822"/>
            <a:ext cx="9867905" cy="288928"/>
            <a:chOff x="-1" y="-1"/>
            <a:chExt cx="9867903" cy="288927"/>
          </a:xfrm>
        </p:grpSpPr>
        <p:sp>
          <p:nvSpPr>
            <p:cNvPr id="792" name="Shape 792"/>
            <p:cNvSpPr/>
            <p:nvPr/>
          </p:nvSpPr>
          <p:spPr>
            <a:xfrm>
              <a:off x="-2" y="0"/>
              <a:ext cx="9850443" cy="288926"/>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793" name="Shape 793"/>
            <p:cNvSpPr/>
            <p:nvPr/>
          </p:nvSpPr>
          <p:spPr>
            <a:xfrm>
              <a:off x="-1" y="-2"/>
              <a:ext cx="9867904"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41275">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9448800" algn="l"/>
                  <a:tab pos="9639300" algn="l"/>
                  <a:tab pos="10058400" algn="l"/>
                </a:tabLst>
                <a:defRPr sz="1800"/>
              </a:pPr>
              <a:r>
                <a:rPr i="1" sz="1200">
                  <a:latin typeface="Verdana"/>
                  <a:ea typeface="Verdana"/>
                  <a:cs typeface="Verdana"/>
                  <a:sym typeface="Verdana"/>
                </a:rPr>
                <a:t>Source</a:t>
              </a:r>
              <a:r>
                <a:rPr sz="1200">
                  <a:latin typeface="Verdana"/>
                  <a:ea typeface="Verdana"/>
                  <a:cs typeface="Verdana"/>
                  <a:sym typeface="Verdana"/>
                </a:rPr>
                <a:t>: Adapted from Fred R. David, “How Companies Define Their Mission</a:t>
              </a:r>
              <a:r>
                <a:rPr i="1" sz="1200">
                  <a:latin typeface="Verdana"/>
                  <a:ea typeface="Verdana"/>
                  <a:cs typeface="Verdana"/>
                  <a:sym typeface="Verdana"/>
                </a:rPr>
                <a:t>,” Long Range Planning </a:t>
              </a:r>
              <a:r>
                <a:rPr sz="1200">
                  <a:latin typeface="Verdana"/>
                  <a:ea typeface="Verdana"/>
                  <a:cs typeface="Verdana"/>
                  <a:sym typeface="Verdana"/>
                </a:rPr>
                <a:t>22, no 3 (June 1988):40</a:t>
              </a:r>
            </a:p>
          </p:txBody>
        </p:sp>
      </p:gr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6" name="Shape 796"/>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797" name="Shape 797"/>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798"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799" name="Shape 799"/>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802" name="Group 802"/>
          <p:cNvGrpSpPr/>
          <p:nvPr/>
        </p:nvGrpSpPr>
        <p:grpSpPr>
          <a:xfrm>
            <a:off x="560387" y="1916110"/>
            <a:ext cx="8191502" cy="1371603"/>
            <a:chOff x="0" y="0"/>
            <a:chExt cx="8191500" cy="1371602"/>
          </a:xfrm>
        </p:grpSpPr>
        <p:sp>
          <p:nvSpPr>
            <p:cNvPr id="800" name="Shape 800"/>
            <p:cNvSpPr/>
            <p:nvPr/>
          </p:nvSpPr>
          <p:spPr>
            <a:xfrm>
              <a:off x="0" y="0"/>
              <a:ext cx="8172451" cy="1371602"/>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01" name="Shape 801"/>
            <p:cNvSpPr/>
            <p:nvPr/>
          </p:nvSpPr>
          <p:spPr>
            <a:xfrm>
              <a:off x="0" y="-1"/>
              <a:ext cx="8191502" cy="121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733763" indent="-692488">
                <a:lnSpc>
                  <a:spcPct val="150000"/>
                </a:lnSpc>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Dynamic &amp; continuous</a:t>
              </a:r>
              <a:endParaRPr sz="2000">
                <a:latin typeface="Verdana"/>
                <a:ea typeface="Verdana"/>
                <a:cs typeface="Verdana"/>
                <a:sym typeface="Verdana"/>
              </a:endParaRPr>
            </a:p>
            <a:p>
              <a:pPr lvl="0" marL="733763" indent="-692488">
                <a:lnSpc>
                  <a:spcPct val="150000"/>
                </a:lnSpc>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More formal in larger organizations</a:t>
              </a:r>
              <a:endParaRPr sz="2000">
                <a:latin typeface="Verdana"/>
                <a:ea typeface="Verdana"/>
                <a:cs typeface="Verdana"/>
                <a:sym typeface="Verdana"/>
              </a:endParaRPr>
            </a:p>
            <a:p>
              <a:pPr lvl="0" marL="733763" indent="-692488">
                <a:lnSpc>
                  <a:spcPct val="150000"/>
                </a:lnSpc>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Good communication and feedback are needed</a:t>
              </a:r>
            </a:p>
          </p:txBody>
        </p:sp>
      </p:grpSp>
      <p:sp>
        <p:nvSpPr>
          <p:cNvPr id="803" name="Shape 803"/>
          <p:cNvSpPr/>
          <p:nvPr/>
        </p:nvSpPr>
        <p:spPr>
          <a:xfrm>
            <a:off x="577850" y="457200"/>
            <a:ext cx="88646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Strategic Management Model</a:t>
            </a:r>
          </a:p>
        </p:txBody>
      </p:sp>
      <p:grpSp>
        <p:nvGrpSpPr>
          <p:cNvPr id="806" name="Group 806"/>
          <p:cNvGrpSpPr/>
          <p:nvPr/>
        </p:nvGrpSpPr>
        <p:grpSpPr>
          <a:xfrm>
            <a:off x="560386" y="1196973"/>
            <a:ext cx="8839203" cy="711206"/>
            <a:chOff x="0" y="0"/>
            <a:chExt cx="8839202" cy="711204"/>
          </a:xfrm>
        </p:grpSpPr>
        <p:sp>
          <p:nvSpPr>
            <p:cNvPr id="804" name="Shape 804"/>
            <p:cNvSpPr/>
            <p:nvPr/>
          </p:nvSpPr>
          <p:spPr>
            <a:xfrm>
              <a:off x="-1" y="-1"/>
              <a:ext cx="8839203" cy="711206"/>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05" name="Shape 805"/>
            <p:cNvSpPr/>
            <p:nvPr/>
          </p:nvSpPr>
          <p:spPr>
            <a:xfrm>
              <a:off x="-1" y="0"/>
              <a:ext cx="8839203"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38100">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1800"/>
              </a:pPr>
              <a:br/>
              <a:r>
                <a:rPr b="1" sz="2000">
                  <a:latin typeface="Verdana"/>
                  <a:ea typeface="Verdana"/>
                  <a:cs typeface="Verdana"/>
                  <a:sym typeface="Verdana"/>
                </a:rPr>
                <a:t>Strategic Management Process</a:t>
              </a:r>
            </a:p>
          </p:txBody>
        </p:sp>
      </p:grpSp>
      <p:sp>
        <p:nvSpPr>
          <p:cNvPr id="807" name="Shape 807"/>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1 -31</a:t>
            </a:r>
          </a:p>
        </p:txBody>
      </p:sp>
      <p:sp>
        <p:nvSpPr>
          <p:cNvPr id="808" name="Shape 808"/>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0" name="Shape 810"/>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11" name="Shape 811"/>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812"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813" name="Shape 813"/>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816" name="Group 816"/>
          <p:cNvGrpSpPr/>
          <p:nvPr/>
        </p:nvGrpSpPr>
        <p:grpSpPr>
          <a:xfrm>
            <a:off x="488950" y="457195"/>
            <a:ext cx="8636000" cy="469906"/>
            <a:chOff x="0" y="-1"/>
            <a:chExt cx="8636000" cy="469905"/>
          </a:xfrm>
        </p:grpSpPr>
        <p:sp>
          <p:nvSpPr>
            <p:cNvPr id="814" name="Shape 814"/>
            <p:cNvSpPr/>
            <p:nvPr/>
          </p:nvSpPr>
          <p:spPr>
            <a:xfrm>
              <a:off x="0" y="-1"/>
              <a:ext cx="8636000" cy="469906"/>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15" name="Shape 815"/>
            <p:cNvSpPr/>
            <p:nvPr/>
          </p:nvSpPr>
          <p:spPr>
            <a:xfrm>
              <a:off x="0" y="-2"/>
              <a:ext cx="8636000"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Benefits of Strategic Management</a:t>
              </a:r>
            </a:p>
          </p:txBody>
        </p:sp>
      </p:grpSp>
      <p:grpSp>
        <p:nvGrpSpPr>
          <p:cNvPr id="819" name="Group 819"/>
          <p:cNvGrpSpPr/>
          <p:nvPr/>
        </p:nvGrpSpPr>
        <p:grpSpPr>
          <a:xfrm>
            <a:off x="495300" y="2133598"/>
            <a:ext cx="8839200" cy="2108203"/>
            <a:chOff x="0" y="0"/>
            <a:chExt cx="8839200" cy="2108201"/>
          </a:xfrm>
        </p:grpSpPr>
        <p:sp>
          <p:nvSpPr>
            <p:cNvPr id="817" name="Shape 817"/>
            <p:cNvSpPr/>
            <p:nvPr/>
          </p:nvSpPr>
          <p:spPr>
            <a:xfrm>
              <a:off x="0" y="0"/>
              <a:ext cx="8839200" cy="2108201"/>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18" name="Shape 818"/>
            <p:cNvSpPr/>
            <p:nvPr/>
          </p:nvSpPr>
          <p:spPr>
            <a:xfrm>
              <a:off x="0" y="-1"/>
              <a:ext cx="8839200" cy="198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190500" indent="-152400">
                <a:spcBef>
                  <a:spcPts val="1200"/>
                </a:spcBef>
                <a:tabLst>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Lst>
                <a:defRPr sz="1800"/>
              </a:pPr>
              <a:r>
                <a:rPr sz="2000">
                  <a:latin typeface="Verdana"/>
                  <a:ea typeface="Verdana"/>
                  <a:cs typeface="Verdana"/>
                  <a:sym typeface="Verdana"/>
                </a:rPr>
                <a:t>Strategic Management:</a:t>
              </a:r>
              <a:endParaRPr sz="2000">
                <a:latin typeface="Verdana"/>
                <a:ea typeface="Verdana"/>
                <a:cs typeface="Verdana"/>
                <a:sym typeface="Verdana"/>
              </a:endParaRPr>
            </a:p>
            <a:p>
              <a:pPr lvl="0" marL="586864" indent="-548764">
                <a:spcBef>
                  <a:spcPts val="1200"/>
                </a:spcBef>
                <a:buClr>
                  <a:srgbClr val="000000"/>
                </a:buClr>
                <a:buSzPct val="100000"/>
                <a:buFont typeface="Verdana"/>
                <a:buChar char="•"/>
                <a:tabLst>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Lst>
                <a:defRPr sz="1800"/>
              </a:pPr>
              <a:r>
                <a:rPr sz="2000">
                  <a:latin typeface="Verdana"/>
                  <a:ea typeface="Verdana"/>
                  <a:cs typeface="Verdana"/>
                  <a:sym typeface="Verdana"/>
                </a:rPr>
                <a:t>Is proactive in shaping firm’s future</a:t>
              </a:r>
              <a:endParaRPr sz="2000">
                <a:latin typeface="Verdana"/>
                <a:ea typeface="Verdana"/>
                <a:cs typeface="Verdana"/>
                <a:sym typeface="Verdana"/>
              </a:endParaRPr>
            </a:p>
            <a:p>
              <a:pPr lvl="0" marL="586864" indent="-548764">
                <a:spcBef>
                  <a:spcPts val="1200"/>
                </a:spcBef>
                <a:buClr>
                  <a:srgbClr val="000000"/>
                </a:buClr>
                <a:buSzPct val="100000"/>
                <a:buFont typeface="Verdana"/>
                <a:buChar char="•"/>
                <a:tabLst>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Lst>
                <a:defRPr sz="1800"/>
              </a:pPr>
              <a:r>
                <a:rPr sz="2000">
                  <a:latin typeface="Verdana"/>
                  <a:ea typeface="Verdana"/>
                  <a:cs typeface="Verdana"/>
                  <a:sym typeface="Verdana"/>
                </a:rPr>
                <a:t>Initiates and influences firm’s activities</a:t>
              </a:r>
              <a:endParaRPr sz="2000">
                <a:latin typeface="Verdana"/>
                <a:ea typeface="Verdana"/>
                <a:cs typeface="Verdana"/>
                <a:sym typeface="Verdana"/>
              </a:endParaRPr>
            </a:p>
            <a:p>
              <a:pPr lvl="0" marL="586864" indent="-548764">
                <a:spcBef>
                  <a:spcPts val="1200"/>
                </a:spcBef>
                <a:buClr>
                  <a:srgbClr val="000000"/>
                </a:buClr>
                <a:buSzPct val="100000"/>
                <a:buFont typeface="Verdana"/>
                <a:buChar char="•"/>
                <a:tabLst>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3048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7620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2192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16764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1336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25908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0480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5052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39624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4196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48768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3340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57912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2484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67056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1628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76200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0772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5344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89916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4488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Lst>
                <a:defRPr sz="1800"/>
              </a:pPr>
              <a:r>
                <a:rPr sz="2000">
                  <a:latin typeface="Verdana"/>
                  <a:ea typeface="Verdana"/>
                  <a:cs typeface="Verdana"/>
                  <a:sym typeface="Verdana"/>
                </a:rPr>
                <a:t>Helps to formulate better strategies that are systematic, logical, and  rational</a:t>
              </a:r>
            </a:p>
          </p:txBody>
        </p:sp>
      </p:grpSp>
      <p:sp>
        <p:nvSpPr>
          <p:cNvPr id="820" name="Shape 820"/>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1 -32</a:t>
            </a:r>
          </a:p>
        </p:txBody>
      </p:sp>
      <p:sp>
        <p:nvSpPr>
          <p:cNvPr id="821" name="Shape 821"/>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500"/>
                                  </p:stCondLst>
                                  <p:iterate type="el" backwards="0">
                                    <p:tmAbs val="0"/>
                                  </p:iterate>
                                  <p:childTnLst>
                                    <p:set>
                                      <p:cBhvr>
                                        <p:cTn id="6"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ppt_x"/>
                                          </p:val>
                                        </p:tav>
                                        <p:tav tm="100000">
                                          <p:val>
                                            <p:strVal val="#ppt_x"/>
                                          </p:val>
                                        </p:tav>
                                      </p:tavLst>
                                    </p:anim>
                                    <p:anim calcmode="lin" valueType="num">
                                      <p:cBhvr>
                                        <p:cTn id="8" dur="1000" fill="hold"/>
                                        <p:tgtEl>
                                          <p:spTgt spid="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9"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3" name="Shape 82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24" name="Shape 824"/>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825"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826" name="Shape 826"/>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pic>
        <p:nvPicPr>
          <p:cNvPr id="827" name="image16.png"/>
          <p:cNvPicPr/>
          <p:nvPr/>
        </p:nvPicPr>
        <p:blipFill>
          <a:blip r:embed="rId3">
            <a:extLst/>
          </a:blip>
          <a:stretch>
            <a:fillRect/>
          </a:stretch>
        </p:blipFill>
        <p:spPr>
          <a:xfrm>
            <a:off x="5556250" y="2060575"/>
            <a:ext cx="3573463" cy="3421063"/>
          </a:xfrm>
          <a:prstGeom prst="rect">
            <a:avLst/>
          </a:prstGeom>
          <a:ln w="12700">
            <a:miter lim="400000"/>
          </a:ln>
        </p:spPr>
      </p:pic>
      <p:sp>
        <p:nvSpPr>
          <p:cNvPr id="828" name="Shape 828"/>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1 -33</a:t>
            </a:r>
          </a:p>
        </p:txBody>
      </p:sp>
      <p:sp>
        <p:nvSpPr>
          <p:cNvPr id="829" name="Shape 829"/>
          <p:cNvSpPr/>
          <p:nvPr/>
        </p:nvSpPr>
        <p:spPr>
          <a:xfrm>
            <a:off x="488950" y="457200"/>
            <a:ext cx="8077200" cy="9271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b="1" sz="2400">
                <a:solidFill>
                  <a:srgbClr val="ED6B06"/>
                </a:solidFill>
                <a:latin typeface="Verdana"/>
                <a:ea typeface="Verdana"/>
                <a:cs typeface="Verdana"/>
                <a:sym typeface="Verdana"/>
              </a:rPr>
              <a:t>Benefits of Strategic Management</a:t>
            </a:r>
            <a:endParaRPr b="1" sz="2400">
              <a:solidFill>
                <a:srgbClr val="ED6B06"/>
              </a:solidFill>
              <a:latin typeface="Verdana"/>
              <a:ea typeface="Verdana"/>
              <a:cs typeface="Verdana"/>
              <a:sym typeface="Verdana"/>
            </a:endParaRPr>
          </a:p>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b="1" sz="2400">
                <a:latin typeface="Verdana"/>
                <a:ea typeface="Verdana"/>
                <a:cs typeface="Verdana"/>
                <a:sym typeface="Verdana"/>
              </a:rPr>
              <a:t>Financial Benefits</a:t>
            </a:r>
          </a:p>
        </p:txBody>
      </p:sp>
      <p:sp>
        <p:nvSpPr>
          <p:cNvPr id="830" name="Shape 830"/>
          <p:cNvSpPr/>
          <p:nvPr/>
        </p:nvSpPr>
        <p:spPr>
          <a:xfrm>
            <a:off x="560387" y="2636835"/>
            <a:ext cx="7378701"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 Improvement in sales</a:t>
            </a:r>
            <a:endParaRPr sz="2000">
              <a:latin typeface="Verdana"/>
              <a:ea typeface="Verdana"/>
              <a:cs typeface="Verdana"/>
              <a:sym typeface="Verdana"/>
            </a:endParaRPr>
          </a:p>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 Improvement in profitability</a:t>
            </a:r>
            <a:endParaRPr sz="2000">
              <a:latin typeface="Verdana"/>
              <a:ea typeface="Verdana"/>
              <a:cs typeface="Verdana"/>
              <a:sym typeface="Verdana"/>
            </a:endParaRPr>
          </a:p>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 Productivity improvement</a:t>
            </a:r>
          </a:p>
        </p:txBody>
      </p:sp>
      <p:sp>
        <p:nvSpPr>
          <p:cNvPr id="831" name="Shape 831"/>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1 -33</a:t>
            </a:r>
          </a:p>
        </p:txBody>
      </p:sp>
      <p:sp>
        <p:nvSpPr>
          <p:cNvPr id="832" name="Shape 832"/>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4" name="Shape 834"/>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35" name="Shape 835"/>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836"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837" name="Shape 837"/>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838" name="Shape 838"/>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1 -34</a:t>
            </a:r>
          </a:p>
        </p:txBody>
      </p:sp>
      <p:sp>
        <p:nvSpPr>
          <p:cNvPr id="839" name="Shape 839"/>
          <p:cNvSpPr/>
          <p:nvPr/>
        </p:nvSpPr>
        <p:spPr>
          <a:xfrm>
            <a:off x="488950" y="457200"/>
            <a:ext cx="66294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Benefits of Strategic Management</a:t>
            </a:r>
          </a:p>
        </p:txBody>
      </p:sp>
      <p:grpSp>
        <p:nvGrpSpPr>
          <p:cNvPr id="842" name="Group 842"/>
          <p:cNvGrpSpPr/>
          <p:nvPr/>
        </p:nvGrpSpPr>
        <p:grpSpPr>
          <a:xfrm>
            <a:off x="415925" y="981071"/>
            <a:ext cx="8839200" cy="469906"/>
            <a:chOff x="0" y="-1"/>
            <a:chExt cx="8839200" cy="469905"/>
          </a:xfrm>
        </p:grpSpPr>
        <p:sp>
          <p:nvSpPr>
            <p:cNvPr id="840" name="Shape 840"/>
            <p:cNvSpPr/>
            <p:nvPr/>
          </p:nvSpPr>
          <p:spPr>
            <a:xfrm>
              <a:off x="0" y="-1"/>
              <a:ext cx="8839200" cy="469906"/>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41" name="Shape 841"/>
            <p:cNvSpPr/>
            <p:nvPr/>
          </p:nvSpPr>
          <p:spPr>
            <a:xfrm>
              <a:off x="0" y="-2"/>
              <a:ext cx="8839200"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latin typeface="Verdana"/>
                  <a:ea typeface="Verdana"/>
                  <a:cs typeface="Verdana"/>
                  <a:sym typeface="Verdana"/>
                </a:defRPr>
              </a:lvl1pPr>
            </a:lstStyle>
            <a:p>
              <a:pPr lvl="0">
                <a:defRPr b="0" sz="1800"/>
              </a:pPr>
              <a:r>
                <a:rPr b="1" sz="2400"/>
                <a:t> Nonfinancial Benefits</a:t>
              </a:r>
            </a:p>
          </p:txBody>
        </p:sp>
      </p:grpSp>
      <p:sp>
        <p:nvSpPr>
          <p:cNvPr id="843" name="Shape 843"/>
          <p:cNvSpPr/>
          <p:nvPr/>
        </p:nvSpPr>
        <p:spPr>
          <a:xfrm>
            <a:off x="488950" y="2565400"/>
            <a:ext cx="8521700" cy="213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Lst>
              <a:defRPr sz="1800"/>
            </a:pPr>
            <a:r>
              <a:rPr b="1" sz="2000">
                <a:latin typeface="Verdana"/>
                <a:ea typeface="Verdana"/>
                <a:cs typeface="Verdana"/>
                <a:sym typeface="Verdana"/>
              </a:rPr>
              <a:t>  </a:t>
            </a:r>
            <a:r>
              <a:rPr sz="2000">
                <a:latin typeface="Verdana"/>
                <a:ea typeface="Verdana"/>
                <a:cs typeface="Verdana"/>
                <a:sym typeface="Verdana"/>
              </a:rPr>
              <a:t>Improved understanding of competitors’ strategies</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Lst>
              <a:defRPr sz="1800"/>
            </a:pPr>
            <a:r>
              <a:rPr sz="2000">
                <a:latin typeface="Verdana"/>
                <a:ea typeface="Verdana"/>
                <a:cs typeface="Verdana"/>
                <a:sym typeface="Verdana"/>
              </a:rPr>
              <a:t>  Enhanced awareness of threats</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Lst>
              <a:defRPr sz="1800"/>
            </a:pPr>
            <a:r>
              <a:rPr sz="2000">
                <a:latin typeface="Verdana"/>
                <a:ea typeface="Verdana"/>
                <a:cs typeface="Verdana"/>
                <a:sym typeface="Verdana"/>
              </a:rPr>
              <a:t>  Increased employee productivity</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Lst>
              <a:defRPr sz="1800"/>
            </a:pPr>
            <a:r>
              <a:rPr sz="2000">
                <a:latin typeface="Verdana"/>
                <a:ea typeface="Verdana"/>
                <a:cs typeface="Verdana"/>
                <a:sym typeface="Verdana"/>
              </a:rPr>
              <a:t>  Reduced resistance to change</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Lst>
              <a:defRPr sz="1800"/>
            </a:pPr>
            <a:r>
              <a:rPr sz="2000">
                <a:latin typeface="Verdana"/>
                <a:ea typeface="Verdana"/>
                <a:cs typeface="Verdana"/>
                <a:sym typeface="Verdana"/>
              </a:rPr>
              <a:t>  Enhanced problem-prevention capabilities</a:t>
            </a:r>
          </a:p>
        </p:txBody>
      </p:sp>
      <p:sp>
        <p:nvSpPr>
          <p:cNvPr id="844" name="Shape 844"/>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1 -34</a:t>
            </a:r>
          </a:p>
        </p:txBody>
      </p:sp>
      <p:sp>
        <p:nvSpPr>
          <p:cNvPr id="845" name="Shape 845"/>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4" grpId="1" fill="hold">
                                  <p:stCondLst>
                                    <p:cond delay="500"/>
                                  </p:stCondLst>
                                  <p:iterate type="el" backwards="0">
                                    <p:tmAbs val="0"/>
                                  </p:iterate>
                                  <p:childTnLst>
                                    <p:set>
                                      <p:cBhvr>
                                        <p:cTn id="6" fill="hold"/>
                                        <p:tgtEl>
                                          <p:spTgt spid="842"/>
                                        </p:tgtEl>
                                        <p:attrNameLst>
                                          <p:attrName>style.visibility</p:attrName>
                                        </p:attrNameLst>
                                      </p:cBhvr>
                                      <p:to>
                                        <p:strVal val="visible"/>
                                      </p:to>
                                    </p:set>
                                    <p:animEffect filter="box(in)" transition="in">
                                      <p:cBhvr>
                                        <p:cTn id="7" dur="1000"/>
                                        <p:tgtEl>
                                          <p:spTgt spid="8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2"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7" name="Shape 847"/>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48" name="Shape 848"/>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849"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850" name="Shape 850"/>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851" name="Shape 851"/>
          <p:cNvSpPr/>
          <p:nvPr/>
        </p:nvSpPr>
        <p:spPr>
          <a:xfrm>
            <a:off x="488950" y="457200"/>
            <a:ext cx="8521700" cy="9271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b="1" sz="2400">
                <a:solidFill>
                  <a:srgbClr val="ED6B06"/>
                </a:solidFill>
                <a:latin typeface="Verdana"/>
                <a:ea typeface="Verdana"/>
                <a:cs typeface="Verdana"/>
                <a:sym typeface="Verdana"/>
              </a:rPr>
              <a:t>Benefits of Strategic Management </a:t>
            </a:r>
            <a:endParaRPr b="1" sz="2400">
              <a:solidFill>
                <a:srgbClr val="ED6B06"/>
              </a:solidFill>
              <a:latin typeface="Verdana"/>
              <a:ea typeface="Verdana"/>
              <a:cs typeface="Verdana"/>
              <a:sym typeface="Verdana"/>
            </a:endParaRPr>
          </a:p>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b="1" sz="2400">
                <a:latin typeface="Verdana"/>
                <a:ea typeface="Verdana"/>
                <a:cs typeface="Verdana"/>
                <a:sym typeface="Verdana"/>
              </a:rPr>
              <a:t>Greenly</a:t>
            </a:r>
          </a:p>
        </p:txBody>
      </p:sp>
      <p:grpSp>
        <p:nvGrpSpPr>
          <p:cNvPr id="854" name="Group 854"/>
          <p:cNvGrpSpPr/>
          <p:nvPr/>
        </p:nvGrpSpPr>
        <p:grpSpPr>
          <a:xfrm>
            <a:off x="495300" y="1773234"/>
            <a:ext cx="8839200" cy="3492505"/>
            <a:chOff x="0" y="0"/>
            <a:chExt cx="8839200" cy="3492503"/>
          </a:xfrm>
        </p:grpSpPr>
        <p:sp>
          <p:nvSpPr>
            <p:cNvPr id="852" name="Shape 852"/>
            <p:cNvSpPr/>
            <p:nvPr/>
          </p:nvSpPr>
          <p:spPr>
            <a:xfrm>
              <a:off x="0" y="-1"/>
              <a:ext cx="8839200" cy="3492504"/>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53" name="Shape 853"/>
            <p:cNvSpPr/>
            <p:nvPr/>
          </p:nvSpPr>
          <p:spPr>
            <a:xfrm>
              <a:off x="0" y="-1"/>
              <a:ext cx="8839200" cy="335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Identification of opportunities</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Objective view of management problems</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Improved coordination &amp; control</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Minimizes adverse conditions &amp; changes</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Decisions that better support objectives</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Effective allocation of resources</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Reduces resources and time spent correcting erroneous decisions</a:t>
              </a:r>
            </a:p>
          </p:txBody>
        </p:sp>
      </p:grpSp>
      <p:sp>
        <p:nvSpPr>
          <p:cNvPr id="855" name="Shape 855"/>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1 -35</a:t>
            </a:r>
          </a:p>
        </p:txBody>
      </p:sp>
      <p:sp>
        <p:nvSpPr>
          <p:cNvPr id="856" name="Shape 856"/>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8" name="Shape 858"/>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59" name="Shape 859"/>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860"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861" name="Shape 861"/>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862" name="Shape 862"/>
          <p:cNvSpPr/>
          <p:nvPr/>
        </p:nvSpPr>
        <p:spPr>
          <a:xfrm>
            <a:off x="488948" y="457200"/>
            <a:ext cx="9436104" cy="9271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9448800" algn="l"/>
                <a:tab pos="9448800" algn="l"/>
                <a:tab pos="9448800" algn="l"/>
                <a:tab pos="9448800" algn="l"/>
                <a:tab pos="9639300" algn="l"/>
                <a:tab pos="9639300" algn="l"/>
                <a:tab pos="9639300" algn="l"/>
                <a:tab pos="9639300" algn="l"/>
                <a:tab pos="10058400" algn="l"/>
                <a:tab pos="10058400" algn="l"/>
              </a:tabLst>
              <a:defRPr sz="1800"/>
            </a:pPr>
            <a:r>
              <a:rPr b="1" sz="2400">
                <a:solidFill>
                  <a:srgbClr val="ED6B06"/>
                </a:solidFill>
                <a:latin typeface="Verdana"/>
                <a:ea typeface="Verdana"/>
                <a:cs typeface="Verdana"/>
                <a:sym typeface="Verdana"/>
              </a:rPr>
              <a:t>Benefits of Strategic Management</a:t>
            </a:r>
            <a:endParaRPr b="1" sz="2400">
              <a:solidFill>
                <a:srgbClr val="ED6B06"/>
              </a:solidFill>
              <a:latin typeface="Verdana"/>
              <a:ea typeface="Verdana"/>
              <a:cs typeface="Verdana"/>
              <a:sym typeface="Verdana"/>
            </a:endParaRPr>
          </a:p>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9448800" algn="l"/>
                <a:tab pos="9448800" algn="l"/>
                <a:tab pos="9448800" algn="l"/>
                <a:tab pos="9448800" algn="l"/>
                <a:tab pos="9639300" algn="l"/>
                <a:tab pos="9639300" algn="l"/>
                <a:tab pos="9639300" algn="l"/>
                <a:tab pos="9639300" algn="l"/>
                <a:tab pos="10058400" algn="l"/>
                <a:tab pos="10058400" algn="l"/>
              </a:tabLst>
              <a:defRPr sz="1800"/>
            </a:pPr>
            <a:r>
              <a:rPr b="1" sz="2400">
                <a:latin typeface="Verdana"/>
                <a:ea typeface="Verdana"/>
                <a:cs typeface="Verdana"/>
                <a:sym typeface="Verdana"/>
              </a:rPr>
              <a:t>Greenley (Cont’d)</a:t>
            </a:r>
          </a:p>
        </p:txBody>
      </p:sp>
      <p:grpSp>
        <p:nvGrpSpPr>
          <p:cNvPr id="865" name="Group 865"/>
          <p:cNvGrpSpPr/>
          <p:nvPr/>
        </p:nvGrpSpPr>
        <p:grpSpPr>
          <a:xfrm>
            <a:off x="488950" y="1916109"/>
            <a:ext cx="8839200" cy="3429005"/>
            <a:chOff x="0" y="0"/>
            <a:chExt cx="8839200" cy="3429003"/>
          </a:xfrm>
        </p:grpSpPr>
        <p:sp>
          <p:nvSpPr>
            <p:cNvPr id="863" name="Shape 863"/>
            <p:cNvSpPr/>
            <p:nvPr/>
          </p:nvSpPr>
          <p:spPr>
            <a:xfrm>
              <a:off x="0" y="-1"/>
              <a:ext cx="8839200" cy="3429004"/>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64" name="Shape 864"/>
            <p:cNvSpPr/>
            <p:nvPr/>
          </p:nvSpPr>
          <p:spPr>
            <a:xfrm>
              <a:off x="0" y="-1"/>
              <a:ext cx="8839200" cy="327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Internal communication among personnel</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Integration of individual behaviors</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Clarify individual responsibilities</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Encourages forward thinking</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Cooperative approach to tackling problems and opportunities</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Encourages favorable attitude toward change</a:t>
              </a:r>
              <a:endParaRPr sz="2000">
                <a:latin typeface="Verdana"/>
                <a:ea typeface="Verdana"/>
                <a:cs typeface="Verdana"/>
                <a:sym typeface="Verdana"/>
              </a:endParaRPr>
            </a:p>
            <a:p>
              <a:pPr lvl="0" marL="978839" indent="-940739">
                <a:spcBef>
                  <a:spcPts val="1200"/>
                </a:spcBef>
                <a:buSzPct val="100000"/>
                <a:buFont typeface="Verdana"/>
                <a:buAutoNum type="arabicPeriod" startAt="1"/>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Gives discipline to business management</a:t>
              </a:r>
              <a:endParaRPr sz="2000">
                <a:latin typeface="Verdana"/>
                <a:ea typeface="Verdana"/>
                <a:cs typeface="Verdana"/>
                <a:sym typeface="Verdana"/>
              </a:endParaRPr>
            </a:p>
            <a:p>
              <a:pPr lvl="0" marL="381000" indent="-342900">
                <a:spcBef>
                  <a:spcPts val="600"/>
                </a:spcBef>
                <a:tabLst>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 pos="10058400" algn="l"/>
                </a:tabLst>
                <a:defRPr sz="1800"/>
              </a:pPr>
              <a:r>
                <a:rPr sz="1000">
                  <a:latin typeface="Verdana"/>
                  <a:ea typeface="Verdana"/>
                  <a:cs typeface="Verdana"/>
                  <a:sym typeface="Verdana"/>
                </a:rPr>
                <a:t> </a:t>
              </a:r>
            </a:p>
          </p:txBody>
        </p:sp>
      </p:grpSp>
      <p:sp>
        <p:nvSpPr>
          <p:cNvPr id="866" name="Shape 866"/>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1 -36</a:t>
            </a:r>
          </a:p>
        </p:txBody>
      </p:sp>
      <p:sp>
        <p:nvSpPr>
          <p:cNvPr id="867" name="Shape 867"/>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500"/>
                                  </p:stCondLst>
                                  <p:iterate type="el" backwards="0">
                                    <p:tmAbs val="0"/>
                                  </p:iterate>
                                  <p:childTnLst>
                                    <p:set>
                                      <p:cBhvr>
                                        <p:cTn id="6" fill="hold"/>
                                        <p:tgtEl>
                                          <p:spTgt spid="865"/>
                                        </p:tgtEl>
                                        <p:attrNameLst>
                                          <p:attrName>style.visibility</p:attrName>
                                        </p:attrNameLst>
                                      </p:cBhvr>
                                      <p:to>
                                        <p:strVal val="visible"/>
                                      </p:to>
                                    </p:set>
                                    <p:anim calcmode="lin" valueType="num">
                                      <p:cBhvr>
                                        <p:cTn id="7" dur="1000" fill="hold"/>
                                        <p:tgtEl>
                                          <p:spTgt spid="865"/>
                                        </p:tgtEl>
                                        <p:attrNameLst>
                                          <p:attrName>ppt_x</p:attrName>
                                        </p:attrNameLst>
                                      </p:cBhvr>
                                      <p:tavLst>
                                        <p:tav tm="0">
                                          <p:val>
                                            <p:strVal val="#ppt_x"/>
                                          </p:val>
                                        </p:tav>
                                        <p:tav tm="100000">
                                          <p:val>
                                            <p:strVal val="#ppt_x"/>
                                          </p:val>
                                        </p:tav>
                                      </p:tavLst>
                                    </p:anim>
                                    <p:anim calcmode="lin" valueType="num">
                                      <p:cBhvr>
                                        <p:cTn id="8" dur="1000" fill="hold"/>
                                        <p:tgtEl>
                                          <p:spTgt spid="8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5"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9" name="Shape 869"/>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70" name="Shape 870"/>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871"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872" name="Shape 872"/>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grpSp>
        <p:nvGrpSpPr>
          <p:cNvPr id="875" name="Group 875"/>
          <p:cNvGrpSpPr/>
          <p:nvPr/>
        </p:nvGrpSpPr>
        <p:grpSpPr>
          <a:xfrm>
            <a:off x="631825" y="1196973"/>
            <a:ext cx="8191500" cy="4419603"/>
            <a:chOff x="0" y="0"/>
            <a:chExt cx="8191500" cy="4419601"/>
          </a:xfrm>
        </p:grpSpPr>
        <p:sp>
          <p:nvSpPr>
            <p:cNvPr id="873" name="Shape 873"/>
            <p:cNvSpPr/>
            <p:nvPr/>
          </p:nvSpPr>
          <p:spPr>
            <a:xfrm>
              <a:off x="0" y="-1"/>
              <a:ext cx="8191500" cy="4419603"/>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74" name="Shape 874"/>
            <p:cNvSpPr/>
            <p:nvPr/>
          </p:nvSpPr>
          <p:spPr>
            <a:xfrm>
              <a:off x="0" y="-1"/>
              <a:ext cx="8191500" cy="426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38100">
                <a:spcBef>
                  <a:spcPts val="1200"/>
                </a:spcBef>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Reasons why some firms are resistant to strategic planning include:</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  Poor reward structures</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  Fire-fighting</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  Chief executives’ orientation</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  Lack of access to needed resources</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  Waste of time</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  Too expensive</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  Laziness</a:t>
              </a:r>
              <a:endParaRPr sz="2000">
                <a:latin typeface="Verdana"/>
                <a:ea typeface="Verdana"/>
                <a:cs typeface="Verdana"/>
                <a:sym typeface="Verdana"/>
              </a:endParaRPr>
            </a:p>
            <a:p>
              <a:pPr lvl="0" marL="38100">
                <a:spcBef>
                  <a:spcPts val="1200"/>
                </a:spcBef>
                <a:buClr>
                  <a:srgbClr val="000000"/>
                </a:buClr>
                <a:buSzPct val="100000"/>
                <a:buFont typeface="Verdana"/>
                <a:buChar char="•"/>
                <a:tabLst>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381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4953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9525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4097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18669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3241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27813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2385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36957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1529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46101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0673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5245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59817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4389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68961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3533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78105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2677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87249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9182100" algn="l"/>
                  <a:tab pos="10058400" algn="l"/>
                  <a:tab pos="100584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  Content with success</a:t>
              </a:r>
            </a:p>
          </p:txBody>
        </p:sp>
      </p:grpSp>
      <p:sp>
        <p:nvSpPr>
          <p:cNvPr id="876" name="Shape 876"/>
          <p:cNvSpPr/>
          <p:nvPr/>
        </p:nvSpPr>
        <p:spPr>
          <a:xfrm>
            <a:off x="506412" y="457200"/>
            <a:ext cx="8648701"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Why Some Firms Do No Strategic Planning</a:t>
            </a:r>
          </a:p>
        </p:txBody>
      </p:sp>
      <p:sp>
        <p:nvSpPr>
          <p:cNvPr id="877" name="Shape 877"/>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1 -37</a:t>
            </a:r>
          </a:p>
        </p:txBody>
      </p:sp>
      <p:sp>
        <p:nvSpPr>
          <p:cNvPr id="878" name="Shape 878"/>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344" name="Shape 344"/>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345"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346" name="Shape 346"/>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347" name="Shape 347"/>
          <p:cNvSpPr/>
          <p:nvPr/>
        </p:nvSpPr>
        <p:spPr>
          <a:xfrm>
            <a:off x="660400" y="1752600"/>
            <a:ext cx="8940800" cy="5308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latin typeface="Verdana"/>
                <a:ea typeface="Verdana"/>
                <a:cs typeface="Verdana"/>
                <a:sym typeface="Verdana"/>
              </a:defRPr>
            </a:lvl1pPr>
          </a:lstStyle>
          <a:p>
            <a:pPr lvl="0"/>
            <a:br/>
          </a:p>
        </p:txBody>
      </p:sp>
      <p:sp>
        <p:nvSpPr>
          <p:cNvPr id="348" name="Shape 348"/>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1 -4</a:t>
            </a:r>
          </a:p>
        </p:txBody>
      </p:sp>
      <p:sp>
        <p:nvSpPr>
          <p:cNvPr id="349" name="Shape 349"/>
          <p:cNvSpPr/>
          <p:nvPr/>
        </p:nvSpPr>
        <p:spPr>
          <a:xfrm>
            <a:off x="560387" y="1143000"/>
            <a:ext cx="8356601"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2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1800"/>
            </a:pPr>
            <a:r>
              <a:rPr sz="2000">
                <a:latin typeface="Verdana"/>
                <a:ea typeface="Verdana"/>
                <a:cs typeface="Verdana"/>
                <a:sym typeface="Verdana"/>
              </a:rPr>
              <a:t>Strategic management achieves a firm’s success through integration:</a:t>
            </a:r>
            <a:r>
              <a:rPr sz="2000">
                <a:solidFill>
                  <a:srgbClr val="ED6B06"/>
                </a:solidFill>
                <a:latin typeface="Verdana"/>
                <a:ea typeface="Verdana"/>
                <a:cs typeface="Verdana"/>
                <a:sym typeface="Verdana"/>
              </a:rPr>
              <a:t> </a:t>
            </a:r>
          </a:p>
        </p:txBody>
      </p:sp>
      <p:grpSp>
        <p:nvGrpSpPr>
          <p:cNvPr id="352" name="Group 352"/>
          <p:cNvGrpSpPr/>
          <p:nvPr/>
        </p:nvGrpSpPr>
        <p:grpSpPr>
          <a:xfrm>
            <a:off x="1403350" y="3048000"/>
            <a:ext cx="3384550" cy="609600"/>
            <a:chOff x="0" y="0"/>
            <a:chExt cx="3384550" cy="609600"/>
          </a:xfrm>
        </p:grpSpPr>
        <p:sp>
          <p:nvSpPr>
            <p:cNvPr id="350" name="Shape 350"/>
            <p:cNvSpPr/>
            <p:nvPr/>
          </p:nvSpPr>
          <p:spPr>
            <a:xfrm>
              <a:off x="0" y="0"/>
              <a:ext cx="3384550" cy="6096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351" name="Shape 351"/>
            <p:cNvSpPr/>
            <p:nvPr/>
          </p:nvSpPr>
          <p:spPr>
            <a:xfrm>
              <a:off x="842962" y="165100"/>
              <a:ext cx="1708039"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1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800">
                  <a:latin typeface="Verdana"/>
                  <a:ea typeface="Verdana"/>
                  <a:cs typeface="Verdana"/>
                  <a:sym typeface="Verdana"/>
                </a:defRPr>
              </a:lvl1pPr>
            </a:lstStyle>
            <a:p>
              <a:pPr lvl="0">
                <a:defRPr b="0"/>
              </a:pPr>
              <a:r>
                <a:rPr b="1"/>
                <a:t>Management</a:t>
              </a:r>
            </a:p>
          </p:txBody>
        </p:sp>
      </p:grpSp>
      <p:grpSp>
        <p:nvGrpSpPr>
          <p:cNvPr id="355" name="Group 355"/>
          <p:cNvGrpSpPr/>
          <p:nvPr/>
        </p:nvGrpSpPr>
        <p:grpSpPr>
          <a:xfrm>
            <a:off x="4787900" y="4191000"/>
            <a:ext cx="3384550" cy="609600"/>
            <a:chOff x="0" y="0"/>
            <a:chExt cx="3384550" cy="609600"/>
          </a:xfrm>
        </p:grpSpPr>
        <p:sp>
          <p:nvSpPr>
            <p:cNvPr id="353" name="Shape 353"/>
            <p:cNvSpPr/>
            <p:nvPr/>
          </p:nvSpPr>
          <p:spPr>
            <a:xfrm>
              <a:off x="0" y="0"/>
              <a:ext cx="3384550" cy="609600"/>
            </a:xfrm>
            <a:prstGeom prst="rect">
              <a:avLst/>
            </a:pr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354" name="Shape 354"/>
            <p:cNvSpPr/>
            <p:nvPr/>
          </p:nvSpPr>
          <p:spPr>
            <a:xfrm>
              <a:off x="1419706" y="165099"/>
              <a:ext cx="554659"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1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800">
                  <a:latin typeface="Verdana"/>
                  <a:ea typeface="Verdana"/>
                  <a:cs typeface="Verdana"/>
                  <a:sym typeface="Verdana"/>
                </a:defRPr>
              </a:lvl1pPr>
            </a:lstStyle>
            <a:p>
              <a:pPr lvl="0">
                <a:defRPr b="0"/>
              </a:pPr>
              <a:r>
                <a:rPr b="1"/>
                <a:t>MIS</a:t>
              </a:r>
            </a:p>
          </p:txBody>
        </p:sp>
      </p:grpSp>
      <p:grpSp>
        <p:nvGrpSpPr>
          <p:cNvPr id="358" name="Group 358"/>
          <p:cNvGrpSpPr/>
          <p:nvPr/>
        </p:nvGrpSpPr>
        <p:grpSpPr>
          <a:xfrm>
            <a:off x="4787900" y="3581400"/>
            <a:ext cx="3384550" cy="609600"/>
            <a:chOff x="0" y="0"/>
            <a:chExt cx="3384550" cy="609600"/>
          </a:xfrm>
        </p:grpSpPr>
        <p:sp>
          <p:nvSpPr>
            <p:cNvPr id="356" name="Shape 356"/>
            <p:cNvSpPr/>
            <p:nvPr/>
          </p:nvSpPr>
          <p:spPr>
            <a:xfrm>
              <a:off x="0" y="0"/>
              <a:ext cx="3384550" cy="6096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357" name="Shape 357"/>
            <p:cNvSpPr/>
            <p:nvPr/>
          </p:nvSpPr>
          <p:spPr>
            <a:xfrm>
              <a:off x="189139" y="165099"/>
              <a:ext cx="3015793"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1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800">
                  <a:latin typeface="Verdana"/>
                  <a:ea typeface="Verdana"/>
                  <a:cs typeface="Verdana"/>
                  <a:sym typeface="Verdana"/>
                </a:defRPr>
              </a:lvl1pPr>
            </a:lstStyle>
            <a:p>
              <a:pPr lvl="0">
                <a:defRPr b="0"/>
              </a:pPr>
              <a:r>
                <a:rPr b="1"/>
                <a:t>Production/Operations</a:t>
              </a:r>
            </a:p>
          </p:txBody>
        </p:sp>
      </p:grpSp>
      <p:grpSp>
        <p:nvGrpSpPr>
          <p:cNvPr id="361" name="Group 361"/>
          <p:cNvGrpSpPr/>
          <p:nvPr/>
        </p:nvGrpSpPr>
        <p:grpSpPr>
          <a:xfrm>
            <a:off x="1403350" y="3581400"/>
            <a:ext cx="3384550" cy="609600"/>
            <a:chOff x="0" y="0"/>
            <a:chExt cx="3384550" cy="609600"/>
          </a:xfrm>
        </p:grpSpPr>
        <p:sp>
          <p:nvSpPr>
            <p:cNvPr id="359" name="Shape 359"/>
            <p:cNvSpPr/>
            <p:nvPr/>
          </p:nvSpPr>
          <p:spPr>
            <a:xfrm>
              <a:off x="0" y="0"/>
              <a:ext cx="3384550" cy="609600"/>
            </a:xfrm>
            <a:prstGeom prst="rect">
              <a:avLst/>
            </a:pr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360" name="Shape 360"/>
            <p:cNvSpPr/>
            <p:nvPr/>
          </p:nvSpPr>
          <p:spPr>
            <a:xfrm>
              <a:off x="380014" y="165099"/>
              <a:ext cx="2634048"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1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800">
                  <a:latin typeface="Verdana"/>
                  <a:ea typeface="Verdana"/>
                  <a:cs typeface="Verdana"/>
                  <a:sym typeface="Verdana"/>
                </a:defRPr>
              </a:lvl1pPr>
            </a:lstStyle>
            <a:p>
              <a:pPr lvl="0">
                <a:defRPr b="0"/>
              </a:pPr>
              <a:r>
                <a:rPr b="1"/>
                <a:t>Finance/Accounting</a:t>
              </a:r>
            </a:p>
          </p:txBody>
        </p:sp>
      </p:grpSp>
      <p:grpSp>
        <p:nvGrpSpPr>
          <p:cNvPr id="364" name="Group 364"/>
          <p:cNvGrpSpPr/>
          <p:nvPr/>
        </p:nvGrpSpPr>
        <p:grpSpPr>
          <a:xfrm>
            <a:off x="4787900" y="3048000"/>
            <a:ext cx="3384550" cy="533400"/>
            <a:chOff x="0" y="0"/>
            <a:chExt cx="3384550" cy="533400"/>
          </a:xfrm>
        </p:grpSpPr>
        <p:sp>
          <p:nvSpPr>
            <p:cNvPr id="362" name="Shape 362"/>
            <p:cNvSpPr/>
            <p:nvPr/>
          </p:nvSpPr>
          <p:spPr>
            <a:xfrm>
              <a:off x="0" y="0"/>
              <a:ext cx="3384550" cy="533400"/>
            </a:xfrm>
            <a:prstGeom prst="rect">
              <a:avLst/>
            </a:pr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363" name="Shape 363"/>
            <p:cNvSpPr/>
            <p:nvPr/>
          </p:nvSpPr>
          <p:spPr>
            <a:xfrm>
              <a:off x="1025070" y="126999"/>
              <a:ext cx="1343932"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1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800">
                  <a:latin typeface="Verdana"/>
                  <a:ea typeface="Verdana"/>
                  <a:cs typeface="Verdana"/>
                  <a:sym typeface="Verdana"/>
                </a:defRPr>
              </a:lvl1pPr>
            </a:lstStyle>
            <a:p>
              <a:pPr lvl="0">
                <a:defRPr b="0"/>
              </a:pPr>
              <a:r>
                <a:rPr b="1"/>
                <a:t>Marketing</a:t>
              </a:r>
            </a:p>
          </p:txBody>
        </p:sp>
      </p:grpSp>
      <p:grpSp>
        <p:nvGrpSpPr>
          <p:cNvPr id="367" name="Group 367"/>
          <p:cNvGrpSpPr/>
          <p:nvPr/>
        </p:nvGrpSpPr>
        <p:grpSpPr>
          <a:xfrm>
            <a:off x="1401759" y="4191000"/>
            <a:ext cx="3384556" cy="609600"/>
            <a:chOff x="-1" y="0"/>
            <a:chExt cx="3384555" cy="609600"/>
          </a:xfrm>
        </p:grpSpPr>
        <p:sp>
          <p:nvSpPr>
            <p:cNvPr id="365" name="Shape 365"/>
            <p:cNvSpPr/>
            <p:nvPr/>
          </p:nvSpPr>
          <p:spPr>
            <a:xfrm>
              <a:off x="-2" y="0"/>
              <a:ext cx="3384556" cy="6096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366" name="Shape 366"/>
            <p:cNvSpPr/>
            <p:nvPr/>
          </p:nvSpPr>
          <p:spPr>
            <a:xfrm>
              <a:off x="56894" y="165099"/>
              <a:ext cx="3283459"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1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800">
                  <a:latin typeface="Verdana"/>
                  <a:ea typeface="Verdana"/>
                  <a:cs typeface="Verdana"/>
                  <a:sym typeface="Verdana"/>
                </a:defRPr>
              </a:lvl1pPr>
            </a:lstStyle>
            <a:p>
              <a:pPr lvl="0">
                <a:defRPr b="0"/>
              </a:pPr>
              <a:r>
                <a:rPr b="1"/>
                <a:t>Research &amp; Development</a:t>
              </a:r>
            </a:p>
          </p:txBody>
        </p:sp>
      </p:grpSp>
      <p:sp>
        <p:nvSpPr>
          <p:cNvPr id="368" name="Shape 368"/>
          <p:cNvSpPr/>
          <p:nvPr/>
        </p:nvSpPr>
        <p:spPr>
          <a:xfrm>
            <a:off x="247412" y="2209710"/>
            <a:ext cx="9328153" cy="3505202"/>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76320">
            <a:solidFill>
              <a:srgbClr val="ED6B06"/>
            </a:solidFill>
            <a:miter/>
          </a:ln>
        </p:spPr>
        <p:txBody>
          <a:bodyPr lIns="0" tIns="0" rIns="0" bIns="0"/>
          <a:lstStyle/>
          <a:p>
            <a:pPr lvl="0">
              <a:defRPr>
                <a:latin typeface="Verdana"/>
                <a:ea typeface="Verdana"/>
                <a:cs typeface="Verdana"/>
                <a:sym typeface="Verdana"/>
              </a:defRPr>
            </a:pPr>
          </a:p>
        </p:txBody>
      </p:sp>
      <p:sp>
        <p:nvSpPr>
          <p:cNvPr id="369" name="Shape 369"/>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1 -4</a:t>
            </a:r>
          </a:p>
        </p:txBody>
      </p:sp>
      <p:sp>
        <p:nvSpPr>
          <p:cNvPr id="370" name="Shape 370"/>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
        <p:nvSpPr>
          <p:cNvPr id="371" name="Shape 371"/>
          <p:cNvSpPr/>
          <p:nvPr/>
        </p:nvSpPr>
        <p:spPr>
          <a:xfrm>
            <a:off x="577850" y="457200"/>
            <a:ext cx="86487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Strategic Management</a:t>
            </a:r>
          </a:p>
        </p:txBody>
      </p:sp>
    </p:spTree>
  </p:cSld>
  <p:clrMapOvr>
    <a:masterClrMapping/>
  </p:clrMapOvr>
  <p:transition spd="fast" advClick="1">
    <p:cover dir="l"/>
  </p:transition>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0" name="Shape 880"/>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81" name="Shape 881"/>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882"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883" name="Shape 883"/>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884" name="Shape 884"/>
          <p:cNvSpPr/>
          <p:nvPr/>
        </p:nvSpPr>
        <p:spPr>
          <a:xfrm>
            <a:off x="558797" y="457200"/>
            <a:ext cx="8599493" cy="736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Why Some Firms Do No Strategic Planning (Cont’d)</a:t>
            </a:r>
          </a:p>
        </p:txBody>
      </p:sp>
      <p:grpSp>
        <p:nvGrpSpPr>
          <p:cNvPr id="887" name="Group 887"/>
          <p:cNvGrpSpPr/>
          <p:nvPr/>
        </p:nvGrpSpPr>
        <p:grpSpPr>
          <a:xfrm>
            <a:off x="584200" y="1904995"/>
            <a:ext cx="8839200" cy="3187707"/>
            <a:chOff x="0" y="-1"/>
            <a:chExt cx="8839200" cy="3187705"/>
          </a:xfrm>
        </p:grpSpPr>
        <p:sp>
          <p:nvSpPr>
            <p:cNvPr id="885" name="Shape 885"/>
            <p:cNvSpPr/>
            <p:nvPr/>
          </p:nvSpPr>
          <p:spPr>
            <a:xfrm>
              <a:off x="0" y="0"/>
              <a:ext cx="8839200" cy="3187705"/>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86" name="Shape 886"/>
            <p:cNvSpPr/>
            <p:nvPr/>
          </p:nvSpPr>
          <p:spPr>
            <a:xfrm>
              <a:off x="0" y="-2"/>
              <a:ext cx="8839200" cy="304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Fear of failure</a:t>
              </a:r>
              <a:endParaRPr sz="2000">
                <a:latin typeface="Verdana"/>
                <a:ea typeface="Verdana"/>
                <a:cs typeface="Verdana"/>
                <a:sym typeface="Verdana"/>
              </a:endParaRPr>
            </a:p>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Overconfidence</a:t>
              </a:r>
              <a:endParaRPr sz="2000">
                <a:latin typeface="Verdana"/>
                <a:ea typeface="Verdana"/>
                <a:cs typeface="Verdana"/>
                <a:sym typeface="Verdana"/>
              </a:endParaRPr>
            </a:p>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Prior bad experience</a:t>
              </a:r>
              <a:endParaRPr sz="2000">
                <a:latin typeface="Verdana"/>
                <a:ea typeface="Verdana"/>
                <a:cs typeface="Verdana"/>
                <a:sym typeface="Verdana"/>
              </a:endParaRPr>
            </a:p>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Self-interest</a:t>
              </a:r>
              <a:endParaRPr sz="2000">
                <a:latin typeface="Verdana"/>
                <a:ea typeface="Verdana"/>
                <a:cs typeface="Verdana"/>
                <a:sym typeface="Verdana"/>
              </a:endParaRPr>
            </a:p>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Fear of the unknown</a:t>
              </a:r>
              <a:endParaRPr sz="2000">
                <a:latin typeface="Verdana"/>
                <a:ea typeface="Verdana"/>
                <a:cs typeface="Verdana"/>
                <a:sym typeface="Verdana"/>
              </a:endParaRPr>
            </a:p>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Honest difference of opinion</a:t>
              </a:r>
              <a:endParaRPr sz="2000">
                <a:latin typeface="Verdana"/>
                <a:ea typeface="Verdana"/>
                <a:cs typeface="Verdana"/>
                <a:sym typeface="Verdana"/>
              </a:endParaRPr>
            </a:p>
            <a:p>
              <a:pPr lvl="0" marL="730588" indent="-692488">
                <a:spcBef>
                  <a:spcPts val="1200"/>
                </a:spcBef>
                <a:buClr>
                  <a:srgbClr val="000000"/>
                </a:buClr>
                <a:buSzPct val="100000"/>
                <a:buFont typeface="Verdana"/>
                <a:buChar char="•"/>
                <a:tabLst>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3810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8382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2954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17526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2098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26670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1242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35814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0386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4958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49530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4102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58674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3246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67818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2390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76962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1534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86106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0678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5250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Suspicion</a:t>
              </a:r>
            </a:p>
          </p:txBody>
        </p:sp>
      </p:grpSp>
      <p:sp>
        <p:nvSpPr>
          <p:cNvPr id="888" name="Shape 888"/>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1 -38</a:t>
            </a:r>
          </a:p>
        </p:txBody>
      </p:sp>
      <p:sp>
        <p:nvSpPr>
          <p:cNvPr id="889" name="Shape 889"/>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2" grpId="1" fill="hold">
                                  <p:stCondLst>
                                    <p:cond delay="500"/>
                                  </p:stCondLst>
                                  <p:iterate type="el" backwards="0">
                                    <p:tmAbs val="0"/>
                                  </p:iterate>
                                  <p:childTnLst>
                                    <p:set>
                                      <p:cBhvr>
                                        <p:cTn id="6" fill="hold"/>
                                        <p:tgtEl>
                                          <p:spTgt spid="887"/>
                                        </p:tgtEl>
                                        <p:attrNameLst>
                                          <p:attrName>style.visibility</p:attrName>
                                        </p:attrNameLst>
                                      </p:cBhvr>
                                      <p:to>
                                        <p:strVal val="visible"/>
                                      </p:to>
                                    </p:set>
                                    <p:animEffect filter="wipe(down)" transition="in">
                                      <p:cBhvr>
                                        <p:cTn id="7" dur="1000"/>
                                        <p:tgtEl>
                                          <p:spTgt spid="8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7"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1" name="Shape 891"/>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892" name="Shape 892"/>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893"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894" name="Shape 894"/>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895" name="Shape 895"/>
          <p:cNvSpPr/>
          <p:nvPr/>
        </p:nvSpPr>
        <p:spPr>
          <a:xfrm>
            <a:off x="560387" y="457200"/>
            <a:ext cx="7912101"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Pitfalls in Strategic Planning</a:t>
            </a:r>
          </a:p>
        </p:txBody>
      </p:sp>
      <p:grpSp>
        <p:nvGrpSpPr>
          <p:cNvPr id="898" name="Group 898"/>
          <p:cNvGrpSpPr/>
          <p:nvPr/>
        </p:nvGrpSpPr>
        <p:grpSpPr>
          <a:xfrm>
            <a:off x="584200" y="1904998"/>
            <a:ext cx="8839200" cy="1333503"/>
            <a:chOff x="0" y="0"/>
            <a:chExt cx="8839200" cy="1333502"/>
          </a:xfrm>
        </p:grpSpPr>
        <p:sp>
          <p:nvSpPr>
            <p:cNvPr id="896" name="Shape 896"/>
            <p:cNvSpPr/>
            <p:nvPr/>
          </p:nvSpPr>
          <p:spPr>
            <a:xfrm>
              <a:off x="0" y="-1"/>
              <a:ext cx="8839200" cy="1333503"/>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897" name="Shape 897"/>
            <p:cNvSpPr/>
            <p:nvPr/>
          </p:nvSpPr>
          <p:spPr>
            <a:xfrm>
              <a:off x="0" y="-1"/>
              <a:ext cx="8839200" cy="1066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38100">
                <a:spcBef>
                  <a:spcPts val="12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endParaRPr b="1" sz="2000">
                <a:latin typeface="Verdana"/>
                <a:ea typeface="Verdana"/>
                <a:cs typeface="Verdana"/>
                <a:sym typeface="Verdana"/>
              </a:endParaRPr>
            </a:p>
            <a:p>
              <a:pPr lvl="0" indent="38100">
                <a:spcBef>
                  <a:spcPts val="12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i="1" sz="2000">
                  <a:solidFill>
                    <a:srgbClr val="ED6B06"/>
                  </a:solidFill>
                  <a:latin typeface="Verdana"/>
                  <a:ea typeface="Verdana"/>
                  <a:cs typeface="Verdana"/>
                  <a:sym typeface="Verdana"/>
                </a:rPr>
                <a:t>Being aware of potential pitfalls of strategic planning and being prepared to address them is essential to success.</a:t>
              </a:r>
            </a:p>
          </p:txBody>
        </p:sp>
      </p:grpSp>
      <p:sp>
        <p:nvSpPr>
          <p:cNvPr id="899" name="Shape 899"/>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1 -39</a:t>
            </a:r>
          </a:p>
        </p:txBody>
      </p:sp>
      <p:sp>
        <p:nvSpPr>
          <p:cNvPr id="900" name="Shape 900"/>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2" grpId="1" fill="hold">
                                  <p:stCondLst>
                                    <p:cond delay="500"/>
                                  </p:stCondLst>
                                  <p:iterate type="el" backwards="0">
                                    <p:tmAbs val="0"/>
                                  </p:iterate>
                                  <p:childTnLst>
                                    <p:set>
                                      <p:cBhvr>
                                        <p:cTn id="6" fill="hold"/>
                                        <p:tgtEl>
                                          <p:spTgt spid="898"/>
                                        </p:tgtEl>
                                        <p:attrNameLst>
                                          <p:attrName>style.visibility</p:attrName>
                                        </p:attrNameLst>
                                      </p:cBhvr>
                                      <p:to>
                                        <p:strVal val="visible"/>
                                      </p:to>
                                    </p:set>
                                    <p:animEffect filter="wipe(down)" transition="in">
                                      <p:cBhvr>
                                        <p:cTn id="7" dur="1000"/>
                                        <p:tgtEl>
                                          <p:spTgt spid="8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8"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2" name="Shape 902"/>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903" name="Shape 903"/>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904"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905" name="Shape 905"/>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906" name="Shape 906"/>
          <p:cNvSpPr/>
          <p:nvPr/>
        </p:nvSpPr>
        <p:spPr>
          <a:xfrm>
            <a:off x="493712" y="457200"/>
            <a:ext cx="9601201" cy="1295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9448800" algn="l"/>
                <a:tab pos="9448800" algn="l"/>
                <a:tab pos="9448800" algn="l"/>
                <a:tab pos="9448800" algn="l"/>
                <a:tab pos="9639300" algn="l"/>
                <a:tab pos="9639300" algn="l"/>
                <a:tab pos="9639300" algn="l"/>
                <a:tab pos="9639300" algn="l"/>
                <a:tab pos="10058400" algn="l"/>
                <a:tab pos="10058400" algn="l"/>
              </a:tabLst>
              <a:defRPr sz="1800"/>
            </a:pPr>
            <a:r>
              <a:rPr b="1" sz="2400">
                <a:solidFill>
                  <a:srgbClr val="ED6B06"/>
                </a:solidFill>
                <a:latin typeface="Verdana"/>
                <a:ea typeface="Verdana"/>
                <a:cs typeface="Verdana"/>
                <a:sym typeface="Verdana"/>
              </a:rPr>
              <a:t>Pitfalls in Strategic Planning</a:t>
            </a:r>
            <a:endParaRPr b="1" sz="2400">
              <a:solidFill>
                <a:srgbClr val="ED6B06"/>
              </a:solidFill>
              <a:latin typeface="Verdana"/>
              <a:ea typeface="Verdana"/>
              <a:cs typeface="Verdana"/>
              <a:sym typeface="Verdana"/>
            </a:endParaRPr>
          </a:p>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9448800" algn="l"/>
                <a:tab pos="9448800" algn="l"/>
                <a:tab pos="9448800" algn="l"/>
                <a:tab pos="9448800" algn="l"/>
                <a:tab pos="9639300" algn="l"/>
                <a:tab pos="9639300" algn="l"/>
                <a:tab pos="9639300" algn="l"/>
                <a:tab pos="9639300" algn="l"/>
                <a:tab pos="10058400" algn="l"/>
                <a:tab pos="10058400" algn="l"/>
              </a:tabLst>
              <a:defRPr sz="1800"/>
            </a:pPr>
            <a:r>
              <a:rPr b="1" sz="2400">
                <a:latin typeface="Verdana"/>
                <a:ea typeface="Verdana"/>
                <a:cs typeface="Verdana"/>
                <a:sym typeface="Verdana"/>
              </a:rPr>
              <a:t>Some pitfalls to watch out for and avoid in strategic planning (Cont’d)</a:t>
            </a:r>
          </a:p>
        </p:txBody>
      </p:sp>
      <p:grpSp>
        <p:nvGrpSpPr>
          <p:cNvPr id="909" name="Group 909"/>
          <p:cNvGrpSpPr/>
          <p:nvPr/>
        </p:nvGrpSpPr>
        <p:grpSpPr>
          <a:xfrm>
            <a:off x="488950" y="2276473"/>
            <a:ext cx="8940805" cy="1638303"/>
            <a:chOff x="0" y="-1"/>
            <a:chExt cx="8940804" cy="1638301"/>
          </a:xfrm>
        </p:grpSpPr>
        <p:sp>
          <p:nvSpPr>
            <p:cNvPr id="907" name="Shape 907"/>
            <p:cNvSpPr/>
            <p:nvPr/>
          </p:nvSpPr>
          <p:spPr>
            <a:xfrm>
              <a:off x="0" y="0"/>
              <a:ext cx="8940805" cy="1638301"/>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908" name="Shape 908"/>
            <p:cNvSpPr/>
            <p:nvPr/>
          </p:nvSpPr>
          <p:spPr>
            <a:xfrm>
              <a:off x="0" y="-2"/>
              <a:ext cx="8940805" cy="152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Top managers not actively supporting the strategic planning process</a:t>
              </a:r>
              <a:endParaRPr sz="2000">
                <a:latin typeface="Verdana"/>
                <a:ea typeface="Verdana"/>
                <a:cs typeface="Verdana"/>
                <a:sym typeface="Verdana"/>
              </a:endParaRPr>
            </a:p>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Failing to use plans as a standard for measuring performance</a:t>
              </a:r>
              <a:endParaRPr sz="2000">
                <a:latin typeface="Verdana"/>
                <a:ea typeface="Verdana"/>
                <a:cs typeface="Verdana"/>
                <a:sym typeface="Verdana"/>
              </a:endParaRPr>
            </a:p>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Failing to create a collaborative climate supportive of change</a:t>
              </a:r>
            </a:p>
          </p:txBody>
        </p:sp>
      </p:grpSp>
      <p:sp>
        <p:nvSpPr>
          <p:cNvPr id="910" name="Shape 910"/>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1 -40</a:t>
            </a:r>
          </a:p>
        </p:txBody>
      </p:sp>
      <p:sp>
        <p:nvSpPr>
          <p:cNvPr id="911" name="Shape 911"/>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2" grpId="1" fill="hold">
                                  <p:stCondLst>
                                    <p:cond delay="500"/>
                                  </p:stCondLst>
                                  <p:iterate type="el" backwards="0">
                                    <p:tmAbs val="0"/>
                                  </p:iterate>
                                  <p:childTnLst>
                                    <p:set>
                                      <p:cBhvr>
                                        <p:cTn id="6" fill="hold"/>
                                        <p:tgtEl>
                                          <p:spTgt spid="909"/>
                                        </p:tgtEl>
                                        <p:attrNameLst>
                                          <p:attrName>style.visibility</p:attrName>
                                        </p:attrNameLst>
                                      </p:cBhvr>
                                      <p:to>
                                        <p:strVal val="visible"/>
                                      </p:to>
                                    </p:set>
                                    <p:animEffect filter="wipe(down)" transition="in">
                                      <p:cBhvr>
                                        <p:cTn id="7" dur="1000"/>
                                        <p:tgtEl>
                                          <p:spTgt spid="9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9"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3" name="Shape 91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914" name="Shape 914"/>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915"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916" name="Shape 916"/>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917" name="Shape 917"/>
          <p:cNvSpPr/>
          <p:nvPr/>
        </p:nvSpPr>
        <p:spPr>
          <a:xfrm>
            <a:off x="452437" y="457200"/>
            <a:ext cx="9093201" cy="1295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b="1" sz="2400">
                <a:solidFill>
                  <a:srgbClr val="ED6B06"/>
                </a:solidFill>
                <a:latin typeface="Verdana"/>
                <a:ea typeface="Verdana"/>
                <a:cs typeface="Verdana"/>
                <a:sym typeface="Verdana"/>
              </a:rPr>
              <a:t>Pitfalls in Strategic Planning</a:t>
            </a:r>
            <a:endParaRPr b="1" sz="2400">
              <a:solidFill>
                <a:srgbClr val="ED6B06"/>
              </a:solidFill>
              <a:latin typeface="Verdana"/>
              <a:ea typeface="Verdana"/>
              <a:cs typeface="Verdana"/>
              <a:sym typeface="Verdana"/>
            </a:endParaRPr>
          </a:p>
          <a:p>
            <a:pPr lvl="0" indent="38100">
              <a:spcBef>
                <a:spcPts val="1500"/>
              </a:spcBef>
              <a:tabLst>
                <a:tab pos="38100" algn="l"/>
                <a:tab pos="38100" algn="l"/>
                <a:tab pos="38100" algn="l"/>
                <a:tab pos="38100" algn="l"/>
                <a:tab pos="495300" algn="l"/>
                <a:tab pos="495300" algn="l"/>
                <a:tab pos="495300" algn="l"/>
                <a:tab pos="495300" algn="l"/>
                <a:tab pos="952500" algn="l"/>
                <a:tab pos="952500" algn="l"/>
                <a:tab pos="952500" algn="l"/>
                <a:tab pos="952500" algn="l"/>
                <a:tab pos="1409700" algn="l"/>
                <a:tab pos="1409700" algn="l"/>
                <a:tab pos="1409700" algn="l"/>
                <a:tab pos="1409700" algn="l"/>
                <a:tab pos="1866900" algn="l"/>
                <a:tab pos="1866900" algn="l"/>
                <a:tab pos="1866900" algn="l"/>
                <a:tab pos="1866900" algn="l"/>
                <a:tab pos="2324100" algn="l"/>
                <a:tab pos="2324100" algn="l"/>
                <a:tab pos="2324100" algn="l"/>
                <a:tab pos="2324100" algn="l"/>
                <a:tab pos="2781300" algn="l"/>
                <a:tab pos="2781300" algn="l"/>
                <a:tab pos="2781300" algn="l"/>
                <a:tab pos="2781300" algn="l"/>
                <a:tab pos="3238500" algn="l"/>
                <a:tab pos="3238500" algn="l"/>
                <a:tab pos="3238500" algn="l"/>
                <a:tab pos="3238500" algn="l"/>
                <a:tab pos="3695700" algn="l"/>
                <a:tab pos="3695700" algn="l"/>
                <a:tab pos="3695700" algn="l"/>
                <a:tab pos="3695700" algn="l"/>
                <a:tab pos="4152900" algn="l"/>
                <a:tab pos="4152900" algn="l"/>
                <a:tab pos="4152900" algn="l"/>
                <a:tab pos="4152900" algn="l"/>
                <a:tab pos="4610100" algn="l"/>
                <a:tab pos="4610100" algn="l"/>
                <a:tab pos="4610100" algn="l"/>
                <a:tab pos="4610100" algn="l"/>
                <a:tab pos="5067300" algn="l"/>
                <a:tab pos="5067300" algn="l"/>
                <a:tab pos="5067300" algn="l"/>
                <a:tab pos="5067300" algn="l"/>
                <a:tab pos="5524500" algn="l"/>
                <a:tab pos="5524500" algn="l"/>
                <a:tab pos="5524500" algn="l"/>
                <a:tab pos="5524500" algn="l"/>
                <a:tab pos="5981700" algn="l"/>
                <a:tab pos="5981700" algn="l"/>
                <a:tab pos="5981700" algn="l"/>
                <a:tab pos="5981700" algn="l"/>
                <a:tab pos="6438900" algn="l"/>
                <a:tab pos="6438900" algn="l"/>
                <a:tab pos="6438900" algn="l"/>
                <a:tab pos="6438900" algn="l"/>
                <a:tab pos="6896100" algn="l"/>
                <a:tab pos="6896100" algn="l"/>
                <a:tab pos="6896100" algn="l"/>
                <a:tab pos="6896100" algn="l"/>
                <a:tab pos="7353300" algn="l"/>
                <a:tab pos="7353300" algn="l"/>
                <a:tab pos="7353300" algn="l"/>
                <a:tab pos="7353300" algn="l"/>
                <a:tab pos="7810500" algn="l"/>
                <a:tab pos="7810500" algn="l"/>
                <a:tab pos="7810500" algn="l"/>
                <a:tab pos="7810500" algn="l"/>
                <a:tab pos="8267700" algn="l"/>
                <a:tab pos="8267700" algn="l"/>
                <a:tab pos="8267700" algn="l"/>
                <a:tab pos="8267700" algn="l"/>
                <a:tab pos="8724900" algn="l"/>
                <a:tab pos="8724900" algn="l"/>
                <a:tab pos="8724900" algn="l"/>
                <a:tab pos="8724900" algn="l"/>
                <a:tab pos="9182100" algn="l"/>
                <a:tab pos="9182100" algn="l"/>
                <a:tab pos="9182100" algn="l"/>
                <a:tab pos="9182100" algn="l"/>
                <a:tab pos="10058400" algn="l"/>
                <a:tab pos="10058400" algn="l"/>
              </a:tabLst>
              <a:defRPr sz="1800"/>
            </a:pPr>
            <a:r>
              <a:rPr b="1" sz="2400">
                <a:latin typeface="Verdana"/>
                <a:ea typeface="Verdana"/>
                <a:cs typeface="Verdana"/>
                <a:sym typeface="Verdana"/>
              </a:rPr>
              <a:t>Some pitfalls to watch out for and avoid in strategic planning (Cont’d)</a:t>
            </a:r>
          </a:p>
        </p:txBody>
      </p:sp>
      <p:grpSp>
        <p:nvGrpSpPr>
          <p:cNvPr id="920" name="Group 920"/>
          <p:cNvGrpSpPr/>
          <p:nvPr/>
        </p:nvGrpSpPr>
        <p:grpSpPr>
          <a:xfrm>
            <a:off x="415925" y="2349498"/>
            <a:ext cx="9296400" cy="1333503"/>
            <a:chOff x="0" y="0"/>
            <a:chExt cx="9296400" cy="1333502"/>
          </a:xfrm>
        </p:grpSpPr>
        <p:sp>
          <p:nvSpPr>
            <p:cNvPr id="918" name="Shape 918"/>
            <p:cNvSpPr/>
            <p:nvPr/>
          </p:nvSpPr>
          <p:spPr>
            <a:xfrm>
              <a:off x="0" y="-1"/>
              <a:ext cx="9296400" cy="1333503"/>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919" name="Shape 919"/>
            <p:cNvSpPr/>
            <p:nvPr/>
          </p:nvSpPr>
          <p:spPr>
            <a:xfrm>
              <a:off x="0" y="-1"/>
              <a:ext cx="9296400" cy="121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Viewing planning as unnecessary or unimportant</a:t>
              </a:r>
              <a:endParaRPr sz="2000">
                <a:latin typeface="Verdana"/>
                <a:ea typeface="Verdana"/>
                <a:cs typeface="Verdana"/>
                <a:sym typeface="Verdana"/>
              </a:endParaRPr>
            </a:p>
            <a:p>
              <a:pPr lvl="0" marL="273050" indent="-234950">
                <a:spcBef>
                  <a:spcPts val="1200"/>
                </a:spcBef>
                <a:tabLst>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 </a:t>
              </a:r>
              <a:endParaRPr sz="2000">
                <a:latin typeface="Verdana"/>
                <a:ea typeface="Verdana"/>
                <a:cs typeface="Verdana"/>
                <a:sym typeface="Verdana"/>
              </a:endParaRPr>
            </a:p>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Lst>
                <a:defRPr sz="1800"/>
              </a:pPr>
              <a:r>
                <a:rPr sz="2000">
                  <a:latin typeface="Verdana"/>
                  <a:ea typeface="Verdana"/>
                  <a:cs typeface="Verdana"/>
                  <a:sym typeface="Verdana"/>
                </a:rPr>
                <a:t>Being so formal in planning that flexibility and creativity are stifled</a:t>
              </a:r>
            </a:p>
          </p:txBody>
        </p:sp>
      </p:grpSp>
      <p:sp>
        <p:nvSpPr>
          <p:cNvPr id="921" name="Shape 921"/>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1 -41</a:t>
            </a:r>
          </a:p>
        </p:txBody>
      </p:sp>
      <p:sp>
        <p:nvSpPr>
          <p:cNvPr id="922" name="Shape 922"/>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2" grpId="1" fill="hold">
                                  <p:stCondLst>
                                    <p:cond delay="500"/>
                                  </p:stCondLst>
                                  <p:iterate type="el" backwards="0">
                                    <p:tmAbs val="0"/>
                                  </p:iterate>
                                  <p:childTnLst>
                                    <p:set>
                                      <p:cBhvr>
                                        <p:cTn id="6" fill="hold"/>
                                        <p:tgtEl>
                                          <p:spTgt spid="920"/>
                                        </p:tgtEl>
                                        <p:attrNameLst>
                                          <p:attrName>style.visibility</p:attrName>
                                        </p:attrNameLst>
                                      </p:cBhvr>
                                      <p:to>
                                        <p:strVal val="visible"/>
                                      </p:to>
                                    </p:set>
                                    <p:animEffect filter="wipe(down)" transition="in">
                                      <p:cBhvr>
                                        <p:cTn id="7" dur="1000"/>
                                        <p:tgtEl>
                                          <p:spTgt spid="9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20"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4" name="Shape 924"/>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925" name="Shape 925"/>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926"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927" name="Shape 927"/>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928" name="Shape 928"/>
          <p:cNvSpPr/>
          <p:nvPr/>
        </p:nvSpPr>
        <p:spPr>
          <a:xfrm>
            <a:off x="452437" y="457200"/>
            <a:ext cx="9093201"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Guidelines for Effective Strategic Management</a:t>
            </a:r>
          </a:p>
        </p:txBody>
      </p:sp>
      <p:grpSp>
        <p:nvGrpSpPr>
          <p:cNvPr id="931" name="Group 931"/>
          <p:cNvGrpSpPr/>
          <p:nvPr/>
        </p:nvGrpSpPr>
        <p:grpSpPr>
          <a:xfrm>
            <a:off x="493712" y="1700209"/>
            <a:ext cx="9145591" cy="3340105"/>
            <a:chOff x="0" y="-1"/>
            <a:chExt cx="9145590" cy="3340104"/>
          </a:xfrm>
        </p:grpSpPr>
        <p:sp>
          <p:nvSpPr>
            <p:cNvPr id="929" name="Shape 929"/>
            <p:cNvSpPr/>
            <p:nvPr/>
          </p:nvSpPr>
          <p:spPr>
            <a:xfrm>
              <a:off x="0" y="-1"/>
              <a:ext cx="9145591" cy="3340104"/>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Verdana"/>
                  <a:ea typeface="Verdana"/>
                  <a:cs typeface="Verdana"/>
                  <a:sym typeface="Verdana"/>
                </a:defRPr>
              </a:pPr>
            </a:p>
          </p:txBody>
        </p:sp>
        <p:sp>
          <p:nvSpPr>
            <p:cNvPr id="930" name="Shape 930"/>
            <p:cNvSpPr/>
            <p:nvPr/>
          </p:nvSpPr>
          <p:spPr>
            <a:xfrm>
              <a:off x="0" y="-2"/>
              <a:ext cx="9145591" cy="320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273050" indent="-234950">
                <a:spcBef>
                  <a:spcPts val="1200"/>
                </a:spcBef>
                <a:tabLst>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Strategic Management must:</a:t>
              </a:r>
              <a:endParaRPr sz="2000">
                <a:latin typeface="Verdana"/>
                <a:ea typeface="Verdana"/>
                <a:cs typeface="Verdana"/>
                <a:sym typeface="Verdana"/>
              </a:endParaRPr>
            </a:p>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Not become bureaucratic mechanism</a:t>
              </a:r>
              <a:endParaRPr sz="2000">
                <a:latin typeface="Verdana"/>
                <a:ea typeface="Verdana"/>
                <a:cs typeface="Verdana"/>
                <a:sym typeface="Verdana"/>
              </a:endParaRPr>
            </a:p>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Not become too formal, predictable, and rigid</a:t>
              </a:r>
              <a:endParaRPr sz="2000">
                <a:latin typeface="Verdana"/>
                <a:ea typeface="Verdana"/>
                <a:cs typeface="Verdana"/>
                <a:sym typeface="Verdana"/>
              </a:endParaRPr>
            </a:p>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Be a self-reflective learning process</a:t>
              </a:r>
              <a:endParaRPr sz="2000">
                <a:latin typeface="Verdana"/>
                <a:ea typeface="Verdana"/>
                <a:cs typeface="Verdana"/>
                <a:sym typeface="Verdana"/>
              </a:endParaRPr>
            </a:p>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Words supported by numbers, rather than numbers supported by words</a:t>
              </a:r>
              <a:endParaRPr sz="2000">
                <a:latin typeface="Verdana"/>
                <a:ea typeface="Verdana"/>
                <a:cs typeface="Verdana"/>
                <a:sym typeface="Verdana"/>
              </a:endParaRPr>
            </a:p>
            <a:p>
              <a:pPr lvl="0" marL="756719" indent="-718619">
                <a:spcBef>
                  <a:spcPts val="1200"/>
                </a:spcBef>
                <a:buClr>
                  <a:srgbClr val="000000"/>
                </a:buClr>
                <a:buSzPct val="100000"/>
                <a:buFont typeface="Verdana"/>
                <a:buChar char="•"/>
                <a:tabLst>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3937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8509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3081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17653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2225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26797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1369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35941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0513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5085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49657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4229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58801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3373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67945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2517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77089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1661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86233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0805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5377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9639300" algn="l"/>
                  <a:tab pos="10058400" algn="l"/>
                  <a:tab pos="10058400" algn="l"/>
                  <a:tab pos="10058400" algn="l"/>
                  <a:tab pos="10058400" algn="l"/>
                  <a:tab pos="10058400" algn="l"/>
                  <a:tab pos="10058400" algn="l"/>
                </a:tabLst>
                <a:defRPr sz="1800"/>
              </a:pPr>
              <a:r>
                <a:rPr sz="2000">
                  <a:latin typeface="Verdana"/>
                  <a:ea typeface="Verdana"/>
                  <a:cs typeface="Verdana"/>
                  <a:sym typeface="Verdana"/>
                </a:rPr>
                <a:t>Represent the medium for explaining strategic issues and organizational responses</a:t>
              </a:r>
            </a:p>
          </p:txBody>
        </p:sp>
      </p:grpSp>
      <p:sp>
        <p:nvSpPr>
          <p:cNvPr id="932" name="Shape 932"/>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1 -42</a:t>
            </a:r>
          </a:p>
        </p:txBody>
      </p:sp>
      <p:sp>
        <p:nvSpPr>
          <p:cNvPr id="933" name="Shape 933"/>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Tree>
  </p:cSld>
  <p:clrMapOvr>
    <a:masterClrMapping/>
  </p:clrMapOvr>
  <p:transition spd="fast"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2" grpId="1" fill="hold">
                                  <p:stCondLst>
                                    <p:cond delay="500"/>
                                  </p:stCondLst>
                                  <p:iterate type="el" backwards="0">
                                    <p:tmAbs val="0"/>
                                  </p:iterate>
                                  <p:childTnLst>
                                    <p:set>
                                      <p:cBhvr>
                                        <p:cTn id="6" fill="hold"/>
                                        <p:tgtEl>
                                          <p:spTgt spid="931"/>
                                        </p:tgtEl>
                                        <p:attrNameLst>
                                          <p:attrName>style.visibility</p:attrName>
                                        </p:attrNameLst>
                                      </p:cBhvr>
                                      <p:to>
                                        <p:strVal val="visible"/>
                                      </p:to>
                                    </p:set>
                                    <p:animEffect filter="wipe(down)" transition="in">
                                      <p:cBhvr>
                                        <p:cTn id="7" dur="1000"/>
                                        <p:tgtEl>
                                          <p:spTgt spid="9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374" name="Shape 374"/>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375"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376" name="Shape 376"/>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377" name="Shape 377"/>
          <p:cNvSpPr/>
          <p:nvPr>
            <p:ph type="body" idx="1"/>
          </p:nvPr>
        </p:nvSpPr>
        <p:spPr>
          <a:xfrm>
            <a:off x="395287" y="1546225"/>
            <a:ext cx="9102726" cy="5311775"/>
          </a:xfrm>
          <a:prstGeom prst="rect">
            <a:avLst/>
          </a:prstGeom>
        </p:spPr>
        <p:txBody>
          <a:bodyPr>
            <a:normAutofit fontScale="100000" lnSpcReduction="0"/>
          </a:bodyPr>
          <a:lstStyle/>
          <a:p>
            <a:pPr lvl="0" marL="342900" indent="-342900">
              <a:defRPr sz="1800"/>
            </a:pPr>
            <a:r>
              <a:rPr sz="2000"/>
              <a:t>                 </a:t>
            </a:r>
            <a:endParaRPr sz="2000"/>
          </a:p>
          <a:p>
            <a:pPr lvl="0" marL="342900" indent="-342900">
              <a:defRPr sz="1800"/>
            </a:pPr>
            <a:r>
              <a:rPr b="1" sz="2400">
                <a:solidFill>
                  <a:srgbClr val="ED6B06"/>
                </a:solidFill>
              </a:rPr>
              <a:t>      Strategic Management = Strategic Planning </a:t>
            </a:r>
            <a:endParaRPr b="1" sz="2400">
              <a:solidFill>
                <a:srgbClr val="ED6B06"/>
              </a:solidFill>
            </a:endParaRPr>
          </a:p>
          <a:p>
            <a:pPr lvl="0" marL="342900" indent="-342900">
              <a:defRPr sz="1800"/>
            </a:pPr>
            <a:r>
              <a:rPr sz="2400"/>
              <a:t> </a:t>
            </a:r>
            <a:endParaRPr sz="2400"/>
          </a:p>
          <a:p>
            <a:pPr lvl="0" marL="342900" indent="-342900">
              <a:defRPr sz="1800"/>
            </a:pPr>
            <a:endParaRPr sz="2400"/>
          </a:p>
          <a:p>
            <a:pPr lvl="0" marL="342900" indent="-342900">
              <a:defRPr sz="1800"/>
            </a:pPr>
            <a:r>
              <a:rPr sz="2400"/>
              <a:t>                              Who use each?</a:t>
            </a:r>
          </a:p>
        </p:txBody>
      </p:sp>
    </p:spTree>
  </p:cSld>
  <p:clrMapOvr>
    <a:masterClrMapping/>
  </p:clrMapOvr>
  <p:transition spd="fast" advClick="1">
    <p:cover dir="l"/>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380" name="Shape 380"/>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381"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382" name="Shape 382"/>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383" name="Shape 383"/>
          <p:cNvSpPr/>
          <p:nvPr>
            <p:ph type="title"/>
          </p:nvPr>
        </p:nvSpPr>
        <p:spPr>
          <a:xfrm>
            <a:off x="395287" y="395286"/>
            <a:ext cx="9102726" cy="1150939"/>
          </a:xfrm>
          <a:prstGeom prst="rect">
            <a:avLst/>
          </a:prstGeom>
        </p:spPr>
        <p:txBody>
          <a:bodyPr>
            <a:normAutofit fontScale="100000" lnSpcReduction="0"/>
          </a:bodyPr>
          <a:lstStyle/>
          <a:p>
            <a:pPr lvl="0">
              <a:defRPr b="0" sz="1800">
                <a:solidFill>
                  <a:srgbClr val="000000"/>
                </a:solidFill>
              </a:defRPr>
            </a:pPr>
            <a:r>
              <a:rPr b="1" sz="2400">
                <a:solidFill>
                  <a:srgbClr val="ED6B06"/>
                </a:solidFill>
              </a:rPr>
              <a:t>Purpose of Strategic Management </a:t>
            </a:r>
          </a:p>
        </p:txBody>
      </p:sp>
      <p:sp>
        <p:nvSpPr>
          <p:cNvPr id="384" name="Shape 384"/>
          <p:cNvSpPr/>
          <p:nvPr>
            <p:ph type="body" idx="1"/>
          </p:nvPr>
        </p:nvSpPr>
        <p:spPr>
          <a:xfrm>
            <a:off x="381000" y="1016000"/>
            <a:ext cx="8915400" cy="5080000"/>
          </a:xfrm>
          <a:prstGeom prst="rect">
            <a:avLst/>
          </a:prstGeom>
        </p:spPr>
        <p:txBody>
          <a:bodyPr lIns="38100" tIns="38100" rIns="38100" bIns="38100">
            <a:normAutofit fontScale="100000" lnSpcReduction="0"/>
          </a:bodyPr>
          <a:lstStyle/>
          <a:p>
            <a:pPr lvl="0" marL="1240356" indent="-1240356" defTabSz="896111">
              <a:lnSpc>
                <a:spcPct val="90000"/>
              </a:lnSpc>
              <a:buClr>
                <a:srgbClr val="000000"/>
              </a:buClr>
              <a:buSzPct val="100000"/>
              <a:buFont typeface="Arial"/>
              <a:buChar char="•"/>
              <a:defRPr sz="1800"/>
            </a:pPr>
            <a:r>
              <a:rPr sz="3100">
                <a:latin typeface="Arial Black"/>
                <a:ea typeface="Arial Black"/>
                <a:cs typeface="Arial Black"/>
                <a:sym typeface="Arial Black"/>
              </a:rPr>
              <a:t>Exploit                   </a:t>
            </a:r>
            <a:r>
              <a:rPr sz="4300">
                <a:latin typeface="Arial Black"/>
                <a:ea typeface="Arial Black"/>
                <a:cs typeface="Arial Black"/>
                <a:sym typeface="Arial Black"/>
              </a:rPr>
              <a:t>O</a:t>
            </a:r>
            <a:endParaRPr sz="4300">
              <a:latin typeface="Arial Black"/>
              <a:ea typeface="Arial Black"/>
              <a:cs typeface="Arial Black"/>
              <a:sym typeface="Arial Black"/>
            </a:endParaRPr>
          </a:p>
          <a:p>
            <a:pPr lvl="0" marL="261365" indent="-261365" defTabSz="896111">
              <a:lnSpc>
                <a:spcPct val="90000"/>
              </a:lnSpc>
              <a:spcBef>
                <a:spcPts val="700"/>
              </a:spcBef>
              <a:buClr>
                <a:srgbClr val="000000"/>
              </a:buClr>
              <a:buSzPct val="100000"/>
              <a:buFont typeface="Arial"/>
              <a:buChar char="•"/>
              <a:defRPr sz="1800"/>
            </a:pPr>
            <a:endParaRPr sz="3100">
              <a:latin typeface="Arial Black"/>
              <a:ea typeface="Arial Black"/>
              <a:cs typeface="Arial Black"/>
              <a:sym typeface="Arial Black"/>
            </a:endParaRPr>
          </a:p>
          <a:p>
            <a:pPr lvl="0" marL="1240356" indent="-1240356" defTabSz="896111">
              <a:lnSpc>
                <a:spcPct val="90000"/>
              </a:lnSpc>
              <a:spcBef>
                <a:spcPts val="700"/>
              </a:spcBef>
              <a:buClr>
                <a:srgbClr val="000000"/>
              </a:buClr>
              <a:buSzPct val="100000"/>
              <a:buFont typeface="Arial"/>
              <a:buChar char="•"/>
              <a:defRPr sz="1800"/>
            </a:pPr>
            <a:r>
              <a:rPr sz="3100">
                <a:latin typeface="Arial Black"/>
                <a:ea typeface="Arial Black"/>
                <a:cs typeface="Arial Black"/>
                <a:sym typeface="Arial Black"/>
              </a:rPr>
              <a:t>Avoid                     </a:t>
            </a:r>
            <a:r>
              <a:rPr sz="4300">
                <a:latin typeface="Arial Black"/>
                <a:ea typeface="Arial Black"/>
                <a:cs typeface="Arial Black"/>
                <a:sym typeface="Arial Black"/>
              </a:rPr>
              <a:t>T</a:t>
            </a:r>
            <a:endParaRPr sz="4300">
              <a:latin typeface="Arial Black"/>
              <a:ea typeface="Arial Black"/>
              <a:cs typeface="Arial Black"/>
              <a:sym typeface="Arial Black"/>
            </a:endParaRPr>
          </a:p>
          <a:p>
            <a:pPr lvl="0" marL="261365" indent="-261365" defTabSz="896111">
              <a:lnSpc>
                <a:spcPct val="90000"/>
              </a:lnSpc>
              <a:spcBef>
                <a:spcPts val="700"/>
              </a:spcBef>
              <a:buClr>
                <a:srgbClr val="000000"/>
              </a:buClr>
              <a:buSzPct val="100000"/>
              <a:buFont typeface="Arial"/>
              <a:buChar char="•"/>
              <a:defRPr sz="1800"/>
            </a:pPr>
            <a:endParaRPr sz="3100">
              <a:latin typeface="Arial Black"/>
              <a:ea typeface="Arial Black"/>
              <a:cs typeface="Arial Black"/>
              <a:sym typeface="Arial Black"/>
            </a:endParaRPr>
          </a:p>
          <a:p>
            <a:pPr lvl="0" marL="1240356" indent="-1240356" defTabSz="896111">
              <a:lnSpc>
                <a:spcPct val="90000"/>
              </a:lnSpc>
              <a:spcBef>
                <a:spcPts val="700"/>
              </a:spcBef>
              <a:buClr>
                <a:srgbClr val="000000"/>
              </a:buClr>
              <a:buSzPct val="100000"/>
              <a:buFont typeface="Arial"/>
              <a:buChar char="•"/>
              <a:defRPr sz="1800"/>
            </a:pPr>
            <a:r>
              <a:rPr sz="3100">
                <a:latin typeface="Arial Black"/>
                <a:ea typeface="Arial Black"/>
                <a:cs typeface="Arial Black"/>
                <a:sym typeface="Arial Black"/>
              </a:rPr>
              <a:t>Maximize              </a:t>
            </a:r>
            <a:r>
              <a:rPr sz="4300">
                <a:latin typeface="Arial Black"/>
                <a:ea typeface="Arial Black"/>
                <a:cs typeface="Arial Black"/>
                <a:sym typeface="Arial Black"/>
              </a:rPr>
              <a:t>S</a:t>
            </a:r>
            <a:endParaRPr sz="4300">
              <a:latin typeface="Arial Black"/>
              <a:ea typeface="Arial Black"/>
              <a:cs typeface="Arial Black"/>
              <a:sym typeface="Arial Black"/>
            </a:endParaRPr>
          </a:p>
          <a:p>
            <a:pPr lvl="0" marL="261365" indent="-261365" defTabSz="896111">
              <a:lnSpc>
                <a:spcPct val="90000"/>
              </a:lnSpc>
              <a:spcBef>
                <a:spcPts val="700"/>
              </a:spcBef>
              <a:buClr>
                <a:srgbClr val="000000"/>
              </a:buClr>
              <a:buSzPct val="100000"/>
              <a:buFont typeface="Arial"/>
              <a:buChar char="•"/>
              <a:defRPr sz="1800"/>
            </a:pPr>
            <a:endParaRPr sz="3100">
              <a:latin typeface="Arial Black"/>
              <a:ea typeface="Arial Black"/>
              <a:cs typeface="Arial Black"/>
              <a:sym typeface="Arial Black"/>
            </a:endParaRPr>
          </a:p>
          <a:p>
            <a:pPr lvl="0" marL="1240356" indent="-1240356" defTabSz="896111">
              <a:lnSpc>
                <a:spcPct val="90000"/>
              </a:lnSpc>
              <a:spcBef>
                <a:spcPts val="700"/>
              </a:spcBef>
              <a:buClr>
                <a:srgbClr val="000000"/>
              </a:buClr>
              <a:buSzPct val="100000"/>
              <a:buFont typeface="Arial"/>
              <a:buChar char="•"/>
              <a:defRPr sz="1800"/>
            </a:pPr>
            <a:r>
              <a:rPr sz="3100">
                <a:latin typeface="Arial Black"/>
                <a:ea typeface="Arial Black"/>
                <a:cs typeface="Arial Black"/>
                <a:sym typeface="Arial Black"/>
              </a:rPr>
              <a:t>Minimize             </a:t>
            </a:r>
            <a:r>
              <a:rPr sz="4300">
                <a:latin typeface="Arial Black"/>
                <a:ea typeface="Arial Black"/>
                <a:cs typeface="Arial Black"/>
                <a:sym typeface="Arial Black"/>
              </a:rPr>
              <a:t>W</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387" name="Shape 387"/>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388"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389" name="Shape 389"/>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390" name="Shape 390"/>
          <p:cNvSpPr/>
          <p:nvPr/>
        </p:nvSpPr>
        <p:spPr>
          <a:xfrm>
            <a:off x="660400" y="1752600"/>
            <a:ext cx="8940800" cy="5308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latin typeface="Verdana"/>
                <a:ea typeface="Verdana"/>
                <a:cs typeface="Verdana"/>
                <a:sym typeface="Verdana"/>
              </a:defRPr>
            </a:lvl1pPr>
          </a:lstStyle>
          <a:p>
            <a:pPr lvl="0"/>
            <a:br/>
          </a:p>
        </p:txBody>
      </p:sp>
      <p:sp>
        <p:nvSpPr>
          <p:cNvPr id="391" name="Shape 391"/>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1 -5</a:t>
            </a:r>
          </a:p>
        </p:txBody>
      </p:sp>
      <p:grpSp>
        <p:nvGrpSpPr>
          <p:cNvPr id="394" name="Group 394"/>
          <p:cNvGrpSpPr/>
          <p:nvPr/>
        </p:nvGrpSpPr>
        <p:grpSpPr>
          <a:xfrm>
            <a:off x="4540250" y="2447925"/>
            <a:ext cx="4210050" cy="381000"/>
            <a:chOff x="0" y="0"/>
            <a:chExt cx="4210050" cy="381000"/>
          </a:xfrm>
        </p:grpSpPr>
        <p:sp>
          <p:nvSpPr>
            <p:cNvPr id="392" name="Shape 392"/>
            <p:cNvSpPr/>
            <p:nvPr/>
          </p:nvSpPr>
          <p:spPr>
            <a:xfrm>
              <a:off x="0" y="0"/>
              <a:ext cx="4210050" cy="3810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393" name="Shape 393"/>
            <p:cNvSpPr/>
            <p:nvPr/>
          </p:nvSpPr>
          <p:spPr>
            <a:xfrm>
              <a:off x="1149449" y="69850"/>
              <a:ext cx="1920677"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0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600">
                  <a:latin typeface="Verdana"/>
                  <a:ea typeface="Verdana"/>
                  <a:cs typeface="Verdana"/>
                  <a:sym typeface="Verdana"/>
                </a:defRPr>
              </a:lvl1pPr>
            </a:lstStyle>
            <a:p>
              <a:pPr lvl="0">
                <a:defRPr b="0" sz="1800"/>
              </a:pPr>
              <a:r>
                <a:rPr b="1" sz="1600"/>
                <a:t>Vision &amp; Mission</a:t>
              </a:r>
            </a:p>
          </p:txBody>
        </p:sp>
      </p:grpSp>
      <p:grpSp>
        <p:nvGrpSpPr>
          <p:cNvPr id="397" name="Group 397"/>
          <p:cNvGrpSpPr/>
          <p:nvPr/>
        </p:nvGrpSpPr>
        <p:grpSpPr>
          <a:xfrm>
            <a:off x="907945" y="1228695"/>
            <a:ext cx="4044955" cy="1066751"/>
            <a:chOff x="-52" y="-14"/>
            <a:chExt cx="4044953" cy="1066749"/>
          </a:xfrm>
        </p:grpSpPr>
        <p:sp>
          <p:nvSpPr>
            <p:cNvPr id="395" name="Shape 395"/>
            <p:cNvSpPr/>
            <p:nvPr/>
          </p:nvSpPr>
          <p:spPr>
            <a:xfrm>
              <a:off x="-53" y="-15"/>
              <a:ext cx="4044955" cy="1066751"/>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6B06"/>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396" name="Shape 396"/>
            <p:cNvSpPr/>
            <p:nvPr/>
          </p:nvSpPr>
          <p:spPr>
            <a:xfrm>
              <a:off x="200075" y="349262"/>
              <a:ext cx="3656014"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latin typeface="Verdana"/>
                  <a:ea typeface="Verdana"/>
                  <a:cs typeface="Verdana"/>
                  <a:sym typeface="Verdana"/>
                </a:defRPr>
              </a:lvl1pPr>
            </a:lstStyle>
            <a:p>
              <a:pPr lvl="0">
                <a:defRPr b="0" sz="1800"/>
              </a:pPr>
              <a:r>
                <a:rPr b="1" sz="2400"/>
                <a:t>Strategy Formulation</a:t>
              </a:r>
            </a:p>
          </p:txBody>
        </p:sp>
      </p:grpSp>
      <p:grpSp>
        <p:nvGrpSpPr>
          <p:cNvPr id="400" name="Group 400"/>
          <p:cNvGrpSpPr/>
          <p:nvPr/>
        </p:nvGrpSpPr>
        <p:grpSpPr>
          <a:xfrm>
            <a:off x="4540250" y="3057525"/>
            <a:ext cx="4210050" cy="381000"/>
            <a:chOff x="0" y="0"/>
            <a:chExt cx="4210050" cy="381000"/>
          </a:xfrm>
        </p:grpSpPr>
        <p:sp>
          <p:nvSpPr>
            <p:cNvPr id="398" name="Shape 398"/>
            <p:cNvSpPr/>
            <p:nvPr/>
          </p:nvSpPr>
          <p:spPr>
            <a:xfrm>
              <a:off x="0" y="0"/>
              <a:ext cx="4210050" cy="3810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399" name="Shape 399"/>
            <p:cNvSpPr/>
            <p:nvPr/>
          </p:nvSpPr>
          <p:spPr>
            <a:xfrm>
              <a:off x="198733" y="69850"/>
              <a:ext cx="3822106"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0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600">
                  <a:latin typeface="Verdana"/>
                  <a:ea typeface="Verdana"/>
                  <a:cs typeface="Verdana"/>
                  <a:sym typeface="Verdana"/>
                </a:defRPr>
              </a:lvl1pPr>
            </a:lstStyle>
            <a:p>
              <a:pPr lvl="0">
                <a:defRPr b="0" sz="1800"/>
              </a:pPr>
              <a:r>
                <a:rPr b="1" sz="1600"/>
                <a:t>External Opportunities &amp; Threats</a:t>
              </a:r>
            </a:p>
          </p:txBody>
        </p:sp>
      </p:grpSp>
      <p:grpSp>
        <p:nvGrpSpPr>
          <p:cNvPr id="403" name="Group 403"/>
          <p:cNvGrpSpPr/>
          <p:nvPr/>
        </p:nvGrpSpPr>
        <p:grpSpPr>
          <a:xfrm>
            <a:off x="4540250" y="3667125"/>
            <a:ext cx="4210050" cy="381000"/>
            <a:chOff x="0" y="0"/>
            <a:chExt cx="4210050" cy="381000"/>
          </a:xfrm>
        </p:grpSpPr>
        <p:sp>
          <p:nvSpPr>
            <p:cNvPr id="401" name="Shape 401"/>
            <p:cNvSpPr/>
            <p:nvPr/>
          </p:nvSpPr>
          <p:spPr>
            <a:xfrm>
              <a:off x="0" y="0"/>
              <a:ext cx="4210050" cy="3810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02" name="Shape 402"/>
            <p:cNvSpPr/>
            <p:nvPr/>
          </p:nvSpPr>
          <p:spPr>
            <a:xfrm>
              <a:off x="160434" y="69850"/>
              <a:ext cx="3898703"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0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600">
                  <a:latin typeface="Verdana"/>
                  <a:ea typeface="Verdana"/>
                  <a:cs typeface="Verdana"/>
                  <a:sym typeface="Verdana"/>
                </a:defRPr>
              </a:lvl1pPr>
            </a:lstStyle>
            <a:p>
              <a:pPr lvl="0">
                <a:defRPr b="0" sz="1800"/>
              </a:pPr>
              <a:r>
                <a:rPr b="1" sz="1600"/>
                <a:t>Internal Strengths &amp; Weaknesses</a:t>
              </a:r>
            </a:p>
          </p:txBody>
        </p:sp>
      </p:grpSp>
      <p:grpSp>
        <p:nvGrpSpPr>
          <p:cNvPr id="406" name="Group 406"/>
          <p:cNvGrpSpPr/>
          <p:nvPr/>
        </p:nvGrpSpPr>
        <p:grpSpPr>
          <a:xfrm>
            <a:off x="4540250" y="4276725"/>
            <a:ext cx="4210050" cy="381000"/>
            <a:chOff x="0" y="0"/>
            <a:chExt cx="4210050" cy="381000"/>
          </a:xfrm>
        </p:grpSpPr>
        <p:sp>
          <p:nvSpPr>
            <p:cNvPr id="404" name="Shape 404"/>
            <p:cNvSpPr/>
            <p:nvPr/>
          </p:nvSpPr>
          <p:spPr>
            <a:xfrm>
              <a:off x="0" y="0"/>
              <a:ext cx="4210050" cy="3810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05" name="Shape 405"/>
            <p:cNvSpPr/>
            <p:nvPr/>
          </p:nvSpPr>
          <p:spPr>
            <a:xfrm>
              <a:off x="828673" y="69850"/>
              <a:ext cx="2563814"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0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600">
                  <a:latin typeface="Verdana"/>
                  <a:ea typeface="Verdana"/>
                  <a:cs typeface="Verdana"/>
                  <a:sym typeface="Verdana"/>
                </a:defRPr>
              </a:lvl1pPr>
            </a:lstStyle>
            <a:p>
              <a:pPr lvl="0">
                <a:defRPr b="0" sz="1800"/>
              </a:pPr>
              <a:r>
                <a:rPr b="1" sz="1600"/>
                <a:t>Long-Term Objectives</a:t>
              </a:r>
            </a:p>
          </p:txBody>
        </p:sp>
      </p:grpSp>
      <p:grpSp>
        <p:nvGrpSpPr>
          <p:cNvPr id="409" name="Group 409"/>
          <p:cNvGrpSpPr/>
          <p:nvPr/>
        </p:nvGrpSpPr>
        <p:grpSpPr>
          <a:xfrm>
            <a:off x="4540250" y="4886325"/>
            <a:ext cx="4210050" cy="381000"/>
            <a:chOff x="0" y="0"/>
            <a:chExt cx="4210050" cy="381000"/>
          </a:xfrm>
        </p:grpSpPr>
        <p:sp>
          <p:nvSpPr>
            <p:cNvPr id="407" name="Shape 407"/>
            <p:cNvSpPr/>
            <p:nvPr/>
          </p:nvSpPr>
          <p:spPr>
            <a:xfrm>
              <a:off x="0" y="0"/>
              <a:ext cx="4210050" cy="3810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08" name="Shape 408"/>
            <p:cNvSpPr/>
            <p:nvPr/>
          </p:nvSpPr>
          <p:spPr>
            <a:xfrm>
              <a:off x="832941" y="69850"/>
              <a:ext cx="2553693"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0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600">
                  <a:latin typeface="Verdana"/>
                  <a:ea typeface="Verdana"/>
                  <a:cs typeface="Verdana"/>
                  <a:sym typeface="Verdana"/>
                </a:defRPr>
              </a:lvl1pPr>
            </a:lstStyle>
            <a:p>
              <a:pPr lvl="0">
                <a:defRPr b="0" sz="1800"/>
              </a:pPr>
              <a:r>
                <a:rPr b="1" sz="1600"/>
                <a:t>Alternative Strategies</a:t>
              </a:r>
            </a:p>
          </p:txBody>
        </p:sp>
      </p:grpSp>
      <p:grpSp>
        <p:nvGrpSpPr>
          <p:cNvPr id="412" name="Group 412"/>
          <p:cNvGrpSpPr/>
          <p:nvPr/>
        </p:nvGrpSpPr>
        <p:grpSpPr>
          <a:xfrm>
            <a:off x="4540250" y="5495925"/>
            <a:ext cx="4210050" cy="381000"/>
            <a:chOff x="0" y="0"/>
            <a:chExt cx="4210050" cy="381000"/>
          </a:xfrm>
        </p:grpSpPr>
        <p:sp>
          <p:nvSpPr>
            <p:cNvPr id="410" name="Shape 410"/>
            <p:cNvSpPr/>
            <p:nvPr/>
          </p:nvSpPr>
          <p:spPr>
            <a:xfrm>
              <a:off x="0" y="0"/>
              <a:ext cx="4210050" cy="381000"/>
            </a:xfrm>
            <a:prstGeom prst="rect">
              <a:avLst/>
            </a:prstGeom>
            <a:solidFill>
              <a:srgbClr val="F39B1C"/>
            </a:solidFill>
            <a:ln w="9360" cap="flat">
              <a:solidFill>
                <a:srgbClr val="000000"/>
              </a:solidFill>
              <a:prstDash val="solid"/>
              <a:miter lim="800000"/>
            </a:ln>
            <a:effectLst/>
          </p:spPr>
          <p:txBody>
            <a:bodyPr wrap="square" lIns="0" tIns="0" rIns="0" bIns="0" numCol="1" anchor="t">
              <a:noAutofit/>
            </a:bodyPr>
            <a:lstStyle/>
            <a:p>
              <a:pPr lvl="0">
                <a:defRPr>
                  <a:latin typeface="Verdana"/>
                  <a:ea typeface="Verdana"/>
                  <a:cs typeface="Verdana"/>
                  <a:sym typeface="Verdana"/>
                </a:defRPr>
              </a:pPr>
            </a:p>
          </p:txBody>
        </p:sp>
        <p:sp>
          <p:nvSpPr>
            <p:cNvPr id="411" name="Shape 411"/>
            <p:cNvSpPr/>
            <p:nvPr/>
          </p:nvSpPr>
          <p:spPr>
            <a:xfrm>
              <a:off x="1037132" y="69850"/>
              <a:ext cx="2145309"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indent="38100" algn="ctr">
                <a:spcBef>
                  <a:spcPts val="10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1600">
                  <a:latin typeface="Verdana"/>
                  <a:ea typeface="Verdana"/>
                  <a:cs typeface="Verdana"/>
                  <a:sym typeface="Verdana"/>
                </a:defRPr>
              </a:lvl1pPr>
            </a:lstStyle>
            <a:p>
              <a:pPr lvl="0">
                <a:defRPr b="0" sz="1800"/>
              </a:pPr>
              <a:r>
                <a:rPr b="1" sz="1600"/>
                <a:t>Strategy Selection</a:t>
              </a:r>
            </a:p>
          </p:txBody>
        </p:sp>
      </p:grpSp>
      <p:sp>
        <p:nvSpPr>
          <p:cNvPr id="413" name="Shape 413"/>
          <p:cNvSpPr/>
          <p:nvPr/>
        </p:nvSpPr>
        <p:spPr>
          <a:xfrm>
            <a:off x="2806700" y="2295523"/>
            <a:ext cx="1590" cy="3429005"/>
          </a:xfrm>
          <a:prstGeom prst="line">
            <a:avLst/>
          </a:prstGeom>
          <a:ln w="76320">
            <a:solidFill>
              <a:srgbClr val="ED6B06"/>
            </a:solidFill>
            <a:miter/>
          </a:ln>
        </p:spPr>
        <p:txBody>
          <a:bodyPr lIns="0" tIns="0" rIns="0" bIns="0"/>
          <a:lstStyle/>
          <a:p>
            <a:pPr lvl="0" defTabSz="457200"/>
          </a:p>
        </p:txBody>
      </p:sp>
      <p:sp>
        <p:nvSpPr>
          <p:cNvPr id="414" name="Shape 414"/>
          <p:cNvSpPr/>
          <p:nvPr/>
        </p:nvSpPr>
        <p:spPr>
          <a:xfrm>
            <a:off x="2806699" y="5724525"/>
            <a:ext cx="1733552" cy="1590"/>
          </a:xfrm>
          <a:prstGeom prst="line">
            <a:avLst/>
          </a:prstGeom>
          <a:ln w="76320">
            <a:solidFill>
              <a:srgbClr val="ED6B06"/>
            </a:solidFill>
            <a:miter/>
          </a:ln>
        </p:spPr>
        <p:txBody>
          <a:bodyPr lIns="0" tIns="0" rIns="0" bIns="0"/>
          <a:lstStyle/>
          <a:p>
            <a:pPr lvl="0" defTabSz="457200"/>
          </a:p>
        </p:txBody>
      </p:sp>
      <p:sp>
        <p:nvSpPr>
          <p:cNvPr id="415" name="Shape 415"/>
          <p:cNvSpPr/>
          <p:nvPr/>
        </p:nvSpPr>
        <p:spPr>
          <a:xfrm>
            <a:off x="2806699" y="2676525"/>
            <a:ext cx="1733552" cy="1590"/>
          </a:xfrm>
          <a:prstGeom prst="line">
            <a:avLst/>
          </a:prstGeom>
          <a:ln w="76320">
            <a:solidFill>
              <a:srgbClr val="ED6B06"/>
            </a:solidFill>
            <a:miter/>
          </a:ln>
        </p:spPr>
        <p:txBody>
          <a:bodyPr lIns="0" tIns="0" rIns="0" bIns="0"/>
          <a:lstStyle/>
          <a:p>
            <a:pPr lvl="0" defTabSz="457200"/>
          </a:p>
        </p:txBody>
      </p:sp>
      <p:sp>
        <p:nvSpPr>
          <p:cNvPr id="416" name="Shape 416"/>
          <p:cNvSpPr/>
          <p:nvPr/>
        </p:nvSpPr>
        <p:spPr>
          <a:xfrm>
            <a:off x="2806699" y="3895725"/>
            <a:ext cx="1733552" cy="1590"/>
          </a:xfrm>
          <a:prstGeom prst="line">
            <a:avLst/>
          </a:prstGeom>
          <a:ln w="76320">
            <a:solidFill>
              <a:srgbClr val="ED6B06"/>
            </a:solidFill>
            <a:miter/>
          </a:ln>
        </p:spPr>
        <p:txBody>
          <a:bodyPr lIns="0" tIns="0" rIns="0" bIns="0"/>
          <a:lstStyle/>
          <a:p>
            <a:pPr lvl="0" defTabSz="457200"/>
          </a:p>
        </p:txBody>
      </p:sp>
      <p:sp>
        <p:nvSpPr>
          <p:cNvPr id="417" name="Shape 417"/>
          <p:cNvSpPr/>
          <p:nvPr/>
        </p:nvSpPr>
        <p:spPr>
          <a:xfrm>
            <a:off x="2806699" y="4505325"/>
            <a:ext cx="1733552" cy="1590"/>
          </a:xfrm>
          <a:prstGeom prst="line">
            <a:avLst/>
          </a:prstGeom>
          <a:ln w="76320">
            <a:solidFill>
              <a:srgbClr val="ED6B06"/>
            </a:solidFill>
            <a:miter/>
          </a:ln>
        </p:spPr>
        <p:txBody>
          <a:bodyPr lIns="0" tIns="0" rIns="0" bIns="0"/>
          <a:lstStyle/>
          <a:p>
            <a:pPr lvl="0" defTabSz="457200"/>
          </a:p>
        </p:txBody>
      </p:sp>
      <p:sp>
        <p:nvSpPr>
          <p:cNvPr id="418" name="Shape 418"/>
          <p:cNvSpPr/>
          <p:nvPr/>
        </p:nvSpPr>
        <p:spPr>
          <a:xfrm>
            <a:off x="2806699" y="5038725"/>
            <a:ext cx="1733552" cy="1590"/>
          </a:xfrm>
          <a:prstGeom prst="line">
            <a:avLst/>
          </a:prstGeom>
          <a:ln w="76320">
            <a:solidFill>
              <a:srgbClr val="ED6B06"/>
            </a:solidFill>
            <a:miter/>
          </a:ln>
        </p:spPr>
        <p:txBody>
          <a:bodyPr lIns="0" tIns="0" rIns="0" bIns="0"/>
          <a:lstStyle/>
          <a:p>
            <a:pPr lvl="0" defTabSz="457200"/>
          </a:p>
        </p:txBody>
      </p:sp>
      <p:sp>
        <p:nvSpPr>
          <p:cNvPr id="419" name="Shape 419"/>
          <p:cNvSpPr/>
          <p:nvPr/>
        </p:nvSpPr>
        <p:spPr>
          <a:xfrm>
            <a:off x="2806699" y="3286125"/>
            <a:ext cx="1733552" cy="1590"/>
          </a:xfrm>
          <a:prstGeom prst="line">
            <a:avLst/>
          </a:prstGeom>
          <a:ln w="76320">
            <a:solidFill>
              <a:srgbClr val="ED6B06"/>
            </a:solidFill>
            <a:miter/>
          </a:ln>
        </p:spPr>
        <p:txBody>
          <a:bodyPr lIns="0" tIns="0" rIns="0" bIns="0"/>
          <a:lstStyle/>
          <a:p>
            <a:pPr lvl="0" defTabSz="457200"/>
          </a:p>
        </p:txBody>
      </p:sp>
      <p:sp>
        <p:nvSpPr>
          <p:cNvPr id="420" name="Shape 420"/>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1 -5</a:t>
            </a:r>
          </a:p>
        </p:txBody>
      </p:sp>
      <p:sp>
        <p:nvSpPr>
          <p:cNvPr id="421" name="Shape 421"/>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
        <p:nvSpPr>
          <p:cNvPr id="422" name="Shape 422"/>
          <p:cNvSpPr/>
          <p:nvPr/>
        </p:nvSpPr>
        <p:spPr>
          <a:xfrm>
            <a:off x="577850" y="457200"/>
            <a:ext cx="86487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Strategic Management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0" presetID="3" grpId="1" fill="hold">
                                  <p:stCondLst>
                                    <p:cond delay="0"/>
                                  </p:stCondLst>
                                  <p:iterate type="el" backwards="0">
                                    <p:tmAbs val="0"/>
                                  </p:iterate>
                                  <p:childTnLst>
                                    <p:set>
                                      <p:cBhvr>
                                        <p:cTn id="6" fill="hold"/>
                                        <p:tgtEl>
                                          <p:spTgt spid="394"/>
                                        </p:tgtEl>
                                        <p:attrNameLst>
                                          <p:attrName>style.visibility</p:attrName>
                                        </p:attrNameLst>
                                      </p:cBhvr>
                                      <p:to>
                                        <p:strVal val="visible"/>
                                      </p:to>
                                    </p:set>
                                    <p:animEffect filter="blinds(horizontal)" transition="in">
                                      <p:cBhvr>
                                        <p:cTn id="7" dur="1000"/>
                                        <p:tgtEl>
                                          <p:spTgt spid="394"/>
                                        </p:tgtEl>
                                      </p:cBhvr>
                                    </p:animEffect>
                                  </p:childTnLst>
                                </p:cTn>
                              </p:par>
                            </p:childTnLst>
                          </p:cTn>
                        </p:par>
                        <p:par>
                          <p:cTn id="8" fill="hold">
                            <p:stCondLst>
                              <p:cond delay="1000"/>
                            </p:stCondLst>
                            <p:childTnLst>
                              <p:par>
                                <p:cTn id="9" nodeType="afterEffect" presetClass="entr" presetSubtype="10" presetID="3" grpId="2" fill="hold">
                                  <p:stCondLst>
                                    <p:cond delay="500"/>
                                  </p:stCondLst>
                                  <p:iterate type="el" backwards="0">
                                    <p:tmAbs val="0"/>
                                  </p:iterate>
                                  <p:childTnLst>
                                    <p:set>
                                      <p:cBhvr>
                                        <p:cTn id="10" fill="hold"/>
                                        <p:tgtEl>
                                          <p:spTgt spid="400"/>
                                        </p:tgtEl>
                                        <p:attrNameLst>
                                          <p:attrName>style.visibility</p:attrName>
                                        </p:attrNameLst>
                                      </p:cBhvr>
                                      <p:to>
                                        <p:strVal val="visible"/>
                                      </p:to>
                                    </p:set>
                                    <p:animEffect filter="blinds(horizontal)" transition="in">
                                      <p:cBhvr>
                                        <p:cTn id="11" dur="1000"/>
                                        <p:tgtEl>
                                          <p:spTgt spid="400"/>
                                        </p:tgtEl>
                                      </p:cBhvr>
                                    </p:animEffect>
                                  </p:childTnLst>
                                </p:cTn>
                              </p:par>
                            </p:childTnLst>
                          </p:cTn>
                        </p:par>
                        <p:par>
                          <p:cTn id="12" fill="hold">
                            <p:stCondLst>
                              <p:cond delay="2500"/>
                            </p:stCondLst>
                            <p:childTnLst>
                              <p:par>
                                <p:cTn id="13" nodeType="afterEffect" presetClass="entr" presetSubtype="10" presetID="3" grpId="3" fill="hold">
                                  <p:stCondLst>
                                    <p:cond delay="500"/>
                                  </p:stCondLst>
                                  <p:iterate type="el" backwards="0">
                                    <p:tmAbs val="0"/>
                                  </p:iterate>
                                  <p:childTnLst>
                                    <p:set>
                                      <p:cBhvr>
                                        <p:cTn id="14" fill="hold"/>
                                        <p:tgtEl>
                                          <p:spTgt spid="403"/>
                                        </p:tgtEl>
                                        <p:attrNameLst>
                                          <p:attrName>style.visibility</p:attrName>
                                        </p:attrNameLst>
                                      </p:cBhvr>
                                      <p:to>
                                        <p:strVal val="visible"/>
                                      </p:to>
                                    </p:set>
                                    <p:animEffect filter="blinds(horizontal)" transition="in">
                                      <p:cBhvr>
                                        <p:cTn id="15" dur="1000"/>
                                        <p:tgtEl>
                                          <p:spTgt spid="403"/>
                                        </p:tgtEl>
                                      </p:cBhvr>
                                    </p:animEffect>
                                  </p:childTnLst>
                                </p:cTn>
                              </p:par>
                            </p:childTnLst>
                          </p:cTn>
                        </p:par>
                        <p:par>
                          <p:cTn id="16" fill="hold">
                            <p:stCondLst>
                              <p:cond delay="4000"/>
                            </p:stCondLst>
                            <p:childTnLst>
                              <p:par>
                                <p:cTn id="17" nodeType="afterEffect" presetClass="entr" presetSubtype="10" presetID="3" grpId="4" fill="hold">
                                  <p:stCondLst>
                                    <p:cond delay="500"/>
                                  </p:stCondLst>
                                  <p:iterate type="el" backwards="0">
                                    <p:tmAbs val="0"/>
                                  </p:iterate>
                                  <p:childTnLst>
                                    <p:set>
                                      <p:cBhvr>
                                        <p:cTn id="18" fill="hold"/>
                                        <p:tgtEl>
                                          <p:spTgt spid="406"/>
                                        </p:tgtEl>
                                        <p:attrNameLst>
                                          <p:attrName>style.visibility</p:attrName>
                                        </p:attrNameLst>
                                      </p:cBhvr>
                                      <p:to>
                                        <p:strVal val="visible"/>
                                      </p:to>
                                    </p:set>
                                    <p:animEffect filter="blinds(horizontal)" transition="in">
                                      <p:cBhvr>
                                        <p:cTn id="19" dur="1000"/>
                                        <p:tgtEl>
                                          <p:spTgt spid="406"/>
                                        </p:tgtEl>
                                      </p:cBhvr>
                                    </p:animEffect>
                                  </p:childTnLst>
                                </p:cTn>
                              </p:par>
                            </p:childTnLst>
                          </p:cTn>
                        </p:par>
                        <p:par>
                          <p:cTn id="20" fill="hold">
                            <p:stCondLst>
                              <p:cond delay="5500"/>
                            </p:stCondLst>
                            <p:childTnLst>
                              <p:par>
                                <p:cTn id="21" nodeType="afterEffect" presetClass="entr" presetSubtype="10" presetID="3" grpId="5" fill="hold">
                                  <p:stCondLst>
                                    <p:cond delay="500"/>
                                  </p:stCondLst>
                                  <p:iterate type="el" backwards="0">
                                    <p:tmAbs val="0"/>
                                  </p:iterate>
                                  <p:childTnLst>
                                    <p:set>
                                      <p:cBhvr>
                                        <p:cTn id="22" fill="hold"/>
                                        <p:tgtEl>
                                          <p:spTgt spid="409"/>
                                        </p:tgtEl>
                                        <p:attrNameLst>
                                          <p:attrName>style.visibility</p:attrName>
                                        </p:attrNameLst>
                                      </p:cBhvr>
                                      <p:to>
                                        <p:strVal val="visible"/>
                                      </p:to>
                                    </p:set>
                                    <p:animEffect filter="blinds(horizontal)" transition="in">
                                      <p:cBhvr>
                                        <p:cTn id="23" dur="1000"/>
                                        <p:tgtEl>
                                          <p:spTgt spid="409"/>
                                        </p:tgtEl>
                                      </p:cBhvr>
                                    </p:animEffect>
                                  </p:childTnLst>
                                </p:cTn>
                              </p:par>
                            </p:childTnLst>
                          </p:cTn>
                        </p:par>
                        <p:par>
                          <p:cTn id="24" fill="hold">
                            <p:stCondLst>
                              <p:cond delay="7000"/>
                            </p:stCondLst>
                            <p:childTnLst>
                              <p:par>
                                <p:cTn id="25" nodeType="afterEffect" presetClass="entr" presetSubtype="10" presetID="3" grpId="6" fill="hold">
                                  <p:stCondLst>
                                    <p:cond delay="500"/>
                                  </p:stCondLst>
                                  <p:iterate type="el" backwards="0">
                                    <p:tmAbs val="0"/>
                                  </p:iterate>
                                  <p:childTnLst>
                                    <p:set>
                                      <p:cBhvr>
                                        <p:cTn id="26" fill="hold"/>
                                        <p:tgtEl>
                                          <p:spTgt spid="412"/>
                                        </p:tgtEl>
                                        <p:attrNameLst>
                                          <p:attrName>style.visibility</p:attrName>
                                        </p:attrNameLst>
                                      </p:cBhvr>
                                      <p:to>
                                        <p:strVal val="visible"/>
                                      </p:to>
                                    </p:set>
                                    <p:animEffect filter="blinds(horizontal)" transition="in">
                                      <p:cBhvr>
                                        <p:cTn id="27"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9" grpId="5"/>
      <p:bldP build="whole" bldLvl="1" animBg="1" rev="0" advAuto="0" spid="412" grpId="6"/>
      <p:bldP build="whole" bldLvl="1" animBg="1" rev="0" advAuto="0" spid="400" grpId="2"/>
      <p:bldP build="whole" bldLvl="1" animBg="1" rev="0" advAuto="0" spid="406" grpId="4"/>
      <p:bldP build="whole" bldLvl="1" animBg="1" rev="0" advAuto="0" spid="403" grpId="3"/>
      <p:bldP build="whole" bldLvl="1" animBg="1" rev="0" advAuto="0" spid="39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425" name="Shape 425"/>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426"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427" name="Shape 427"/>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428" name="Shape 428"/>
          <p:cNvSpPr/>
          <p:nvPr/>
        </p:nvSpPr>
        <p:spPr>
          <a:xfrm>
            <a:off x="560387" y="1773235"/>
            <a:ext cx="8953501" cy="35966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buClr>
                <a:srgbClr val="000000"/>
              </a:buClr>
              <a:buSzPct val="100000"/>
              <a:buFont typeface="Verdana"/>
              <a:buChar char="•"/>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  New business opportunities</a:t>
            </a:r>
            <a:endParaRPr sz="2000">
              <a:latin typeface="Verdana"/>
              <a:ea typeface="Verdana"/>
              <a:cs typeface="Verdana"/>
              <a:sym typeface="Verdana"/>
            </a:endParaRPr>
          </a:p>
          <a:p>
            <a:pPr lvl="0">
              <a:lnSpc>
                <a:spcPct val="9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endParaRPr sz="2000">
              <a:latin typeface="Verdana"/>
              <a:ea typeface="Verdana"/>
              <a:cs typeface="Verdana"/>
              <a:sym typeface="Verdana"/>
            </a:endParaRPr>
          </a:p>
          <a:p>
            <a:pPr lvl="0">
              <a:lnSpc>
                <a:spcPct val="90000"/>
              </a:lnSpc>
              <a:buClr>
                <a:srgbClr val="000000"/>
              </a:buClr>
              <a:buSzPct val="100000"/>
              <a:buFont typeface="Verdana"/>
              <a:buChar char="•"/>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  Businesses to abandon</a:t>
            </a:r>
            <a:endParaRPr sz="2000">
              <a:latin typeface="Verdana"/>
              <a:ea typeface="Verdana"/>
              <a:cs typeface="Verdana"/>
              <a:sym typeface="Verdana"/>
            </a:endParaRPr>
          </a:p>
          <a:p>
            <a:pPr lvl="0">
              <a:lnSpc>
                <a:spcPct val="9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endParaRPr sz="2000">
              <a:latin typeface="Verdana"/>
              <a:ea typeface="Verdana"/>
              <a:cs typeface="Verdana"/>
              <a:sym typeface="Verdana"/>
            </a:endParaRPr>
          </a:p>
          <a:p>
            <a:pPr lvl="0">
              <a:lnSpc>
                <a:spcPct val="90000"/>
              </a:lnSpc>
              <a:buClr>
                <a:srgbClr val="000000"/>
              </a:buClr>
              <a:buSzPct val="100000"/>
              <a:buFont typeface="Verdana"/>
              <a:buChar char="•"/>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  Allocation of resources</a:t>
            </a:r>
            <a:endParaRPr sz="2000">
              <a:latin typeface="Verdana"/>
              <a:ea typeface="Verdana"/>
              <a:cs typeface="Verdana"/>
              <a:sym typeface="Verdana"/>
            </a:endParaRPr>
          </a:p>
          <a:p>
            <a:pPr lvl="0">
              <a:lnSpc>
                <a:spcPct val="9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endParaRPr sz="2000">
              <a:latin typeface="Verdana"/>
              <a:ea typeface="Verdana"/>
              <a:cs typeface="Verdana"/>
              <a:sym typeface="Verdana"/>
            </a:endParaRPr>
          </a:p>
          <a:p>
            <a:pPr lvl="0">
              <a:lnSpc>
                <a:spcPct val="90000"/>
              </a:lnSpc>
              <a:buClr>
                <a:srgbClr val="000000"/>
              </a:buClr>
              <a:buSzPct val="100000"/>
              <a:buFont typeface="Verdana"/>
              <a:buChar char="•"/>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  Expansion or diversification</a:t>
            </a:r>
            <a:endParaRPr sz="2000">
              <a:latin typeface="Verdana"/>
              <a:ea typeface="Verdana"/>
              <a:cs typeface="Verdana"/>
              <a:sym typeface="Verdana"/>
            </a:endParaRPr>
          </a:p>
          <a:p>
            <a:pPr lvl="0">
              <a:lnSpc>
                <a:spcPct val="9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endParaRPr sz="2000">
              <a:latin typeface="Verdana"/>
              <a:ea typeface="Verdana"/>
              <a:cs typeface="Verdana"/>
              <a:sym typeface="Verdana"/>
            </a:endParaRPr>
          </a:p>
          <a:p>
            <a:pPr lvl="0">
              <a:lnSpc>
                <a:spcPct val="90000"/>
              </a:lnSpc>
              <a:buClr>
                <a:srgbClr val="000000"/>
              </a:buClr>
              <a:buSzPct val="100000"/>
              <a:buFont typeface="Verdana"/>
              <a:buChar char="•"/>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  International markets</a:t>
            </a:r>
            <a:endParaRPr sz="2000">
              <a:latin typeface="Verdana"/>
              <a:ea typeface="Verdana"/>
              <a:cs typeface="Verdana"/>
              <a:sym typeface="Verdana"/>
            </a:endParaRPr>
          </a:p>
          <a:p>
            <a:pPr lvl="0">
              <a:lnSpc>
                <a:spcPct val="9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endParaRPr sz="2000">
              <a:latin typeface="Verdana"/>
              <a:ea typeface="Verdana"/>
              <a:cs typeface="Verdana"/>
              <a:sym typeface="Verdana"/>
            </a:endParaRPr>
          </a:p>
          <a:p>
            <a:pPr lvl="0">
              <a:lnSpc>
                <a:spcPct val="90000"/>
              </a:lnSpc>
              <a:buClr>
                <a:srgbClr val="000000"/>
              </a:buClr>
              <a:buSzPct val="100000"/>
              <a:buFont typeface="Verdana"/>
              <a:buChar char="•"/>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  Mergers or joint ventures</a:t>
            </a:r>
            <a:endParaRPr sz="2000">
              <a:latin typeface="Verdana"/>
              <a:ea typeface="Verdana"/>
              <a:cs typeface="Verdana"/>
              <a:sym typeface="Verdana"/>
            </a:endParaRPr>
          </a:p>
          <a:p>
            <a:pPr lvl="0">
              <a:lnSpc>
                <a:spcPct val="90000"/>
              </a:lnSpc>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endParaRPr sz="2000">
              <a:latin typeface="Verdana"/>
              <a:ea typeface="Verdana"/>
              <a:cs typeface="Verdana"/>
              <a:sym typeface="Verdana"/>
            </a:endParaRPr>
          </a:p>
          <a:p>
            <a:pPr lvl="0">
              <a:lnSpc>
                <a:spcPct val="90000"/>
              </a:lnSpc>
              <a:buClr>
                <a:srgbClr val="000000"/>
              </a:buClr>
              <a:buSzPct val="100000"/>
              <a:buFont typeface="Verdana"/>
              <a:buChar char="•"/>
              <a:tabLst>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4572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3716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18288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2860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27432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2004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36576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1148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45720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0292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4864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59436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4008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68580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3152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77724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2296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86868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 pos="9144000" algn="l"/>
              </a:tabLst>
              <a:defRPr sz="1800"/>
            </a:pPr>
            <a:r>
              <a:rPr sz="2000">
                <a:latin typeface="Verdana"/>
                <a:ea typeface="Verdana"/>
                <a:cs typeface="Verdana"/>
                <a:sym typeface="Verdana"/>
              </a:rPr>
              <a:t>  Avoidance of hostile takeover</a:t>
            </a:r>
          </a:p>
        </p:txBody>
      </p:sp>
      <p:sp>
        <p:nvSpPr>
          <p:cNvPr id="429" name="Shape 429"/>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1 -6</a:t>
            </a:r>
          </a:p>
        </p:txBody>
      </p:sp>
      <p:sp>
        <p:nvSpPr>
          <p:cNvPr id="430" name="Shape 430"/>
          <p:cNvSpPr/>
          <p:nvPr/>
        </p:nvSpPr>
        <p:spPr>
          <a:xfrm>
            <a:off x="495300" y="457200"/>
            <a:ext cx="82296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Strategy Formulation</a:t>
            </a:r>
          </a:p>
        </p:txBody>
      </p:sp>
      <p:sp>
        <p:nvSpPr>
          <p:cNvPr id="431" name="Shape 431"/>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1 -6</a:t>
            </a:r>
          </a:p>
        </p:txBody>
      </p:sp>
      <p:sp>
        <p:nvSpPr>
          <p:cNvPr id="432" name="Shape 432"/>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
        <p:nvSpPr>
          <p:cNvPr id="433" name="Shape 433"/>
          <p:cNvSpPr/>
          <p:nvPr/>
        </p:nvSpPr>
        <p:spPr>
          <a:xfrm>
            <a:off x="558800" y="981075"/>
            <a:ext cx="6219825"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5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400">
                <a:latin typeface="Verdana"/>
                <a:ea typeface="Verdana"/>
                <a:cs typeface="Verdana"/>
                <a:sym typeface="Verdana"/>
              </a:defRPr>
            </a:lvl1pPr>
          </a:lstStyle>
          <a:p>
            <a:pPr lvl="0">
              <a:defRPr b="0" sz="1800"/>
            </a:pPr>
            <a:r>
              <a:rPr b="1" sz="2400"/>
              <a:t>Issues in Strategy Formulation</a:t>
            </a:r>
          </a:p>
        </p:txBody>
      </p:sp>
      <p:pic>
        <p:nvPicPr>
          <p:cNvPr id="434" name="image6.png"/>
          <p:cNvPicPr/>
          <p:nvPr/>
        </p:nvPicPr>
        <p:blipFill>
          <a:blip r:embed="rId3">
            <a:extLst/>
          </a:blip>
          <a:stretch>
            <a:fillRect/>
          </a:stretch>
        </p:blipFill>
        <p:spPr>
          <a:xfrm>
            <a:off x="5353050" y="1619250"/>
            <a:ext cx="3333750" cy="3638550"/>
          </a:xfrm>
          <a:prstGeom prst="rect">
            <a:avLst/>
          </a:prstGeom>
          <a:ln w="12700">
            <a:miter lim="400000"/>
          </a:ln>
        </p:spPr>
      </p:pic>
    </p:spTree>
  </p:cSld>
  <p:clrMapOvr>
    <a:masterClrMapping/>
  </p:clrMapOvr>
  <p:transition spd="fast" advClick="1">
    <p:cover dir="l"/>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nvSpPr>
        <p:spPr>
          <a:xfrm>
            <a:off x="-1" y="6397625"/>
            <a:ext cx="9907590" cy="457200"/>
          </a:xfrm>
          <a:prstGeom prst="rect">
            <a:avLst/>
          </a:prstGeom>
          <a:solidFill>
            <a:srgbClr val="ED6B06"/>
          </a:solidFill>
          <a:ln w="12700">
            <a:miter lim="400000"/>
          </a:ln>
        </p:spPr>
        <p:txBody>
          <a:bodyPr lIns="0" tIns="0" rIns="0" bIns="0"/>
          <a:lstStyle/>
          <a:p>
            <a:pPr lvl="0">
              <a:defRPr>
                <a:latin typeface="Verdana"/>
                <a:ea typeface="Verdana"/>
                <a:cs typeface="Verdana"/>
                <a:sym typeface="Verdana"/>
              </a:defRPr>
            </a:pPr>
          </a:p>
        </p:txBody>
      </p:sp>
      <p:sp>
        <p:nvSpPr>
          <p:cNvPr id="437" name="Shape 437"/>
          <p:cNvSpPr/>
          <p:nvPr/>
        </p:nvSpPr>
        <p:spPr>
          <a:xfrm>
            <a:off x="-3" y="6397625"/>
            <a:ext cx="9901242" cy="1590"/>
          </a:xfrm>
          <a:prstGeom prst="line">
            <a:avLst/>
          </a:prstGeom>
          <a:ln w="6480">
            <a:solidFill>
              <a:srgbClr val="FFFFFF"/>
            </a:solidFill>
            <a:miter/>
          </a:ln>
        </p:spPr>
        <p:txBody>
          <a:bodyPr lIns="0" tIns="0" rIns="0" bIns="0"/>
          <a:lstStyle/>
          <a:p>
            <a:pPr lvl="0" defTabSz="457200"/>
          </a:p>
        </p:txBody>
      </p:sp>
      <p:pic>
        <p:nvPicPr>
          <p:cNvPr id="438" name="image1.png"/>
          <p:cNvPicPr/>
          <p:nvPr/>
        </p:nvPicPr>
        <p:blipFill>
          <a:blip r:embed="rId2">
            <a:extLst/>
          </a:blip>
          <a:stretch>
            <a:fillRect/>
          </a:stretch>
        </p:blipFill>
        <p:spPr>
          <a:xfrm>
            <a:off x="8247060" y="6356350"/>
            <a:ext cx="1655765" cy="493713"/>
          </a:xfrm>
          <a:prstGeom prst="rect">
            <a:avLst/>
          </a:prstGeom>
          <a:ln w="12700">
            <a:miter lim="400000"/>
          </a:ln>
        </p:spPr>
      </p:pic>
      <p:sp>
        <p:nvSpPr>
          <p:cNvPr id="439" name="Shape 439"/>
          <p:cNvSpPr/>
          <p:nvPr/>
        </p:nvSpPr>
        <p:spPr>
          <a:xfrm>
            <a:off x="549274" y="6546850"/>
            <a:ext cx="5422902" cy="249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Copyright © 2009 Pearson Education, Inc. </a:t>
            </a:r>
            <a:endParaRPr sz="900">
              <a:solidFill>
                <a:srgbClr val="FBF5EA"/>
              </a:solidFill>
              <a:latin typeface="Times New Roman"/>
              <a:ea typeface="Times New Roman"/>
              <a:cs typeface="Times New Roman"/>
              <a:sym typeface="Times New Roman"/>
            </a:endParaRPr>
          </a:p>
          <a:p>
            <a:pPr lvl="0">
              <a:tabLst>
                <a:tab pos="723900" algn="l"/>
                <a:tab pos="723900" algn="l"/>
                <a:tab pos="723900" algn="l"/>
                <a:tab pos="723900" algn="l"/>
                <a:tab pos="1447800" algn="l"/>
                <a:tab pos="1447800" algn="l"/>
                <a:tab pos="1447800" algn="l"/>
                <a:tab pos="1447800" algn="l"/>
                <a:tab pos="2171700" algn="l"/>
                <a:tab pos="2171700" algn="l"/>
                <a:tab pos="2171700" algn="l"/>
                <a:tab pos="2171700" algn="l"/>
                <a:tab pos="2895600" algn="l"/>
                <a:tab pos="2895600" algn="l"/>
                <a:tab pos="2895600" algn="l"/>
                <a:tab pos="2895600" algn="l"/>
                <a:tab pos="3619500" algn="l"/>
                <a:tab pos="3619500" algn="l"/>
                <a:tab pos="3619500" algn="l"/>
                <a:tab pos="3619500" algn="l"/>
                <a:tab pos="4343400" algn="l"/>
                <a:tab pos="4343400" algn="l"/>
                <a:tab pos="4343400" algn="l"/>
                <a:tab pos="4343400" algn="l"/>
                <a:tab pos="5067300" algn="l"/>
                <a:tab pos="5067300" algn="l"/>
                <a:tab pos="5067300" algn="l"/>
                <a:tab pos="5067300" algn="l"/>
                <a:tab pos="5486400" algn="l"/>
                <a:tab pos="5486400" algn="l"/>
                <a:tab pos="5486400" algn="l"/>
                <a:tab pos="5486400" algn="l"/>
              </a:tabLst>
              <a:defRPr sz="1800"/>
            </a:pPr>
            <a:r>
              <a:rPr sz="900">
                <a:solidFill>
                  <a:srgbClr val="FBF5EA"/>
                </a:solidFill>
                <a:latin typeface="Times New Roman"/>
                <a:ea typeface="Times New Roman"/>
                <a:cs typeface="Times New Roman"/>
                <a:sym typeface="Times New Roman"/>
              </a:rPr>
              <a:t>Publishing as Prentice Hall</a:t>
            </a:r>
          </a:p>
        </p:txBody>
      </p:sp>
      <p:sp>
        <p:nvSpPr>
          <p:cNvPr id="440" name="Shape 440"/>
          <p:cNvSpPr/>
          <p:nvPr/>
        </p:nvSpPr>
        <p:spPr>
          <a:xfrm>
            <a:off x="488950" y="908050"/>
            <a:ext cx="89408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400">
                <a:latin typeface="Verdana"/>
                <a:ea typeface="Verdana"/>
                <a:cs typeface="Verdana"/>
                <a:sym typeface="Verdana"/>
              </a:defRPr>
            </a:lvl1pPr>
          </a:lstStyle>
          <a:p>
            <a:pPr lvl="0">
              <a:defRPr b="0" sz="1800"/>
            </a:pPr>
            <a:r>
              <a:rPr b="1" sz="2400"/>
              <a:t>The Action Stage of Strategic Management</a:t>
            </a:r>
          </a:p>
        </p:txBody>
      </p:sp>
      <p:sp>
        <p:nvSpPr>
          <p:cNvPr id="441" name="Shape 441"/>
          <p:cNvSpPr/>
          <p:nvPr/>
        </p:nvSpPr>
        <p:spPr>
          <a:xfrm>
            <a:off x="7016750" y="6172200"/>
            <a:ext cx="23368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1 -7</a:t>
            </a:r>
          </a:p>
        </p:txBody>
      </p:sp>
      <p:sp>
        <p:nvSpPr>
          <p:cNvPr id="442" name="Shape 442"/>
          <p:cNvSpPr/>
          <p:nvPr/>
        </p:nvSpPr>
        <p:spPr>
          <a:xfrm>
            <a:off x="415925" y="476250"/>
            <a:ext cx="72263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1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b="1" sz="2400">
                <a:solidFill>
                  <a:srgbClr val="ED6B06"/>
                </a:solidFill>
                <a:latin typeface="Verdana"/>
                <a:ea typeface="Verdana"/>
                <a:cs typeface="Verdana"/>
                <a:sym typeface="Verdana"/>
              </a:defRPr>
            </a:lvl1pPr>
          </a:lstStyle>
          <a:p>
            <a:pPr lvl="0">
              <a:defRPr b="0" sz="1800">
                <a:solidFill>
                  <a:srgbClr val="000000"/>
                </a:solidFill>
              </a:defRPr>
            </a:pPr>
            <a:r>
              <a:rPr b="1" sz="2400">
                <a:solidFill>
                  <a:srgbClr val="ED6B06"/>
                </a:solidFill>
              </a:rPr>
              <a:t>Strategy Implementation</a:t>
            </a:r>
          </a:p>
        </p:txBody>
      </p:sp>
      <p:sp>
        <p:nvSpPr>
          <p:cNvPr id="443" name="Shape 443"/>
          <p:cNvSpPr/>
          <p:nvPr/>
        </p:nvSpPr>
        <p:spPr>
          <a:xfrm>
            <a:off x="290510" y="6524625"/>
            <a:ext cx="72390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Ch 1 -7</a:t>
            </a:r>
          </a:p>
        </p:txBody>
      </p:sp>
      <p:sp>
        <p:nvSpPr>
          <p:cNvPr id="444" name="Shape 444"/>
          <p:cNvSpPr/>
          <p:nvPr/>
        </p:nvSpPr>
        <p:spPr>
          <a:xfrm>
            <a:off x="1423987" y="6524625"/>
            <a:ext cx="28321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spcBef>
                <a:spcPts val="50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 pos="10058400" algn="l"/>
              </a:tabLst>
              <a:defRPr sz="900">
                <a:solidFill>
                  <a:srgbClr val="FBF5EA"/>
                </a:solidFill>
                <a:latin typeface="Verdana"/>
                <a:ea typeface="Verdana"/>
                <a:cs typeface="Verdana"/>
                <a:sym typeface="Verdana"/>
              </a:defRPr>
            </a:lvl1pPr>
          </a:lstStyle>
          <a:p>
            <a:pPr lvl="0">
              <a:defRPr sz="1800">
                <a:solidFill>
                  <a:srgbClr val="000000"/>
                </a:solidFill>
              </a:defRPr>
            </a:pPr>
            <a:r>
              <a:rPr sz="900">
                <a:solidFill>
                  <a:srgbClr val="FBF5EA"/>
                </a:solidFill>
              </a:rPr>
              <a:t>Copyright © 2011 Pearson Education</a:t>
            </a:r>
          </a:p>
        </p:txBody>
      </p:sp>
      <p:sp>
        <p:nvSpPr>
          <p:cNvPr id="445" name="Shape 445"/>
          <p:cNvSpPr/>
          <p:nvPr/>
        </p:nvSpPr>
        <p:spPr>
          <a:xfrm>
            <a:off x="560387" y="2060575"/>
            <a:ext cx="78740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18619" indent="-718619">
              <a:spcBef>
                <a:spcPts val="2500"/>
              </a:spcBef>
              <a:buClr>
                <a:srgbClr val="000000"/>
              </a:buClr>
              <a:buSzPct val="100000"/>
              <a:buFont typeface="Verdana"/>
              <a:buChar char="•"/>
              <a:tabLst>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10058400" algn="l"/>
                <a:tab pos="10058400" algn="l"/>
                <a:tab pos="10058400" algn="l"/>
                <a:tab pos="10058400" algn="l"/>
                <a:tab pos="10058400" algn="l"/>
              </a:tabLst>
              <a:defRPr sz="1800"/>
            </a:pPr>
            <a:r>
              <a:rPr sz="2000">
                <a:latin typeface="Verdana"/>
                <a:ea typeface="Verdana"/>
                <a:cs typeface="Verdana"/>
                <a:sym typeface="Verdana"/>
              </a:rPr>
              <a:t>Is the most difficult stage</a:t>
            </a:r>
            <a:endParaRPr sz="2000">
              <a:latin typeface="Verdana"/>
              <a:ea typeface="Verdana"/>
              <a:cs typeface="Verdana"/>
              <a:sym typeface="Verdana"/>
            </a:endParaRPr>
          </a:p>
          <a:p>
            <a:pPr lvl="0" marL="718619" indent="-718619">
              <a:spcBef>
                <a:spcPts val="2500"/>
              </a:spcBef>
              <a:buClr>
                <a:srgbClr val="000000"/>
              </a:buClr>
              <a:buSzPct val="100000"/>
              <a:buFont typeface="Verdana"/>
              <a:buChar char="•"/>
              <a:tabLst>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10058400" algn="l"/>
                <a:tab pos="10058400" algn="l"/>
                <a:tab pos="10058400" algn="l"/>
                <a:tab pos="10058400" algn="l"/>
                <a:tab pos="10058400" algn="l"/>
              </a:tabLst>
              <a:defRPr sz="1800"/>
            </a:pPr>
            <a:r>
              <a:rPr sz="2000">
                <a:latin typeface="Verdana"/>
                <a:ea typeface="Verdana"/>
                <a:cs typeface="Verdana"/>
                <a:sym typeface="Verdana"/>
              </a:rPr>
              <a:t>Involves mobilization of employees &amp; managers</a:t>
            </a:r>
            <a:endParaRPr sz="2000">
              <a:latin typeface="Verdana"/>
              <a:ea typeface="Verdana"/>
              <a:cs typeface="Verdana"/>
              <a:sym typeface="Verdana"/>
            </a:endParaRPr>
          </a:p>
          <a:p>
            <a:pPr lvl="0" marL="718619" indent="-718619">
              <a:spcBef>
                <a:spcPts val="2500"/>
              </a:spcBef>
              <a:buClr>
                <a:srgbClr val="000000"/>
              </a:buClr>
              <a:buSzPct val="100000"/>
              <a:buFont typeface="Verdana"/>
              <a:buChar char="•"/>
              <a:tabLst>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10058400" algn="l"/>
                <a:tab pos="10058400" algn="l"/>
                <a:tab pos="10058400" algn="l"/>
                <a:tab pos="10058400" algn="l"/>
                <a:tab pos="10058400" algn="l"/>
              </a:tabLst>
              <a:defRPr sz="1800"/>
            </a:pPr>
            <a:r>
              <a:rPr sz="2000">
                <a:latin typeface="Verdana"/>
                <a:ea typeface="Verdana"/>
                <a:cs typeface="Verdana"/>
                <a:sym typeface="Verdana"/>
              </a:rPr>
              <a:t>Interpersonal skills are critical</a:t>
            </a:r>
            <a:endParaRPr sz="2000">
              <a:latin typeface="Verdana"/>
              <a:ea typeface="Verdana"/>
              <a:cs typeface="Verdana"/>
              <a:sym typeface="Verdana"/>
            </a:endParaRPr>
          </a:p>
          <a:p>
            <a:pPr lvl="0" marL="349250" indent="-349250">
              <a:tabLst>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10058400" algn="l"/>
                <a:tab pos="10058400" algn="l"/>
                <a:tab pos="10058400" algn="l"/>
                <a:tab pos="10058400" algn="l"/>
                <a:tab pos="10058400" algn="l"/>
              </a:tabLst>
              <a:defRPr sz="1800"/>
            </a:pPr>
            <a:endParaRPr sz="2000">
              <a:latin typeface="Verdana"/>
              <a:ea typeface="Verdana"/>
              <a:cs typeface="Verdana"/>
              <a:sym typeface="Verdana"/>
            </a:endParaRPr>
          </a:p>
          <a:p>
            <a:pPr lvl="0" marL="349250" indent="-349250">
              <a:tabLst>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3556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8128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2700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17272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1844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26416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0988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35560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0132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4704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49276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3848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58420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2992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67564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2136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76708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1280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85852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0424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4996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9601200" algn="l"/>
                <a:tab pos="10058400" algn="l"/>
                <a:tab pos="10058400" algn="l"/>
                <a:tab pos="10058400" algn="l"/>
                <a:tab pos="10058400" algn="l"/>
                <a:tab pos="10058400" algn="l"/>
              </a:tabLst>
              <a:defRPr sz="1800"/>
            </a:pPr>
            <a:r>
              <a:rPr sz="2000">
                <a:latin typeface="Verdana"/>
                <a:ea typeface="Verdana"/>
                <a:cs typeface="Verdana"/>
                <a:sym typeface="Verdana"/>
              </a:rPr>
              <a:t>There must be consensus on goal pursuits</a:t>
            </a:r>
          </a:p>
        </p:txBody>
      </p:sp>
      <p:pic>
        <p:nvPicPr>
          <p:cNvPr id="446" name="image7.png"/>
          <p:cNvPicPr/>
          <p:nvPr/>
        </p:nvPicPr>
        <p:blipFill>
          <a:blip r:embed="rId3">
            <a:extLst/>
          </a:blip>
          <a:stretch>
            <a:fillRect/>
          </a:stretch>
        </p:blipFill>
        <p:spPr>
          <a:xfrm>
            <a:off x="6962775" y="3200400"/>
            <a:ext cx="1952625" cy="2076450"/>
          </a:xfrm>
          <a:prstGeom prst="rect">
            <a:avLst/>
          </a:prstGeom>
          <a:ln w="12700">
            <a:miter lim="400000"/>
          </a:ln>
        </p:spPr>
      </p:pic>
    </p:spTree>
  </p:cSld>
  <p:clrMapOvr>
    <a:masterClrMapping/>
  </p:clrMapOvr>
  <p:transition spd="fast" advClick="1">
    <p:cover dir="l"/>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B8FF"/>
      </a:accent1>
      <a:accent2>
        <a:srgbClr val="333399"/>
      </a:accent2>
      <a:accent3>
        <a:srgbClr val="8F8F8F"/>
      </a:accent3>
      <a:accent4>
        <a:srgbClr val="707070"/>
      </a:accent4>
      <a:accent5>
        <a:srgbClr val="AAD6FF"/>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B8FF"/>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B8FF"/>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B8FF"/>
      </a:accent1>
      <a:accent2>
        <a:srgbClr val="333399"/>
      </a:accent2>
      <a:accent3>
        <a:srgbClr val="8F8F8F"/>
      </a:accent3>
      <a:accent4>
        <a:srgbClr val="707070"/>
      </a:accent4>
      <a:accent5>
        <a:srgbClr val="AAD6FF"/>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B8FF"/>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B8FF"/>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