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 id="2147483816" r:id="rId2"/>
    <p:sldMasterId id="2147483828" r:id="rId3"/>
    <p:sldMasterId id="2147483852" r:id="rId4"/>
    <p:sldMasterId id="2147483876" r:id="rId5"/>
    <p:sldMasterId id="2147483888" r:id="rId6"/>
  </p:sldMasterIdLst>
  <p:notesMasterIdLst>
    <p:notesMasterId r:id="rId25"/>
  </p:notesMasterIdLst>
  <p:sldIdLst>
    <p:sldId id="265" r:id="rId7"/>
    <p:sldId id="291" r:id="rId8"/>
    <p:sldId id="256" r:id="rId9"/>
    <p:sldId id="257" r:id="rId10"/>
    <p:sldId id="262" r:id="rId11"/>
    <p:sldId id="288" r:id="rId12"/>
    <p:sldId id="258" r:id="rId13"/>
    <p:sldId id="292" r:id="rId14"/>
    <p:sldId id="260" r:id="rId15"/>
    <p:sldId id="259" r:id="rId16"/>
    <p:sldId id="264" r:id="rId17"/>
    <p:sldId id="261" r:id="rId18"/>
    <p:sldId id="286" r:id="rId19"/>
    <p:sldId id="285" r:id="rId20"/>
    <p:sldId id="283" r:id="rId21"/>
    <p:sldId id="281" r:id="rId22"/>
    <p:sldId id="280" r:id="rId23"/>
    <p:sldId id="290" r:id="rId24"/>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06B7611-3B4F-40B4-938B-FFE6AA4957DE}">
          <p14:sldIdLst>
            <p14:sldId id="265"/>
            <p14:sldId id="291"/>
            <p14:sldId id="256"/>
            <p14:sldId id="257"/>
            <p14:sldId id="262"/>
            <p14:sldId id="288"/>
            <p14:sldId id="258"/>
            <p14:sldId id="292"/>
            <p14:sldId id="260"/>
            <p14:sldId id="259"/>
            <p14:sldId id="264"/>
            <p14:sldId id="261"/>
            <p14:sldId id="286"/>
            <p14:sldId id="285"/>
            <p14:sldId id="283"/>
            <p14:sldId id="281"/>
            <p14:sldId id="280"/>
            <p14:sldId id="290"/>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00"/>
    <a:srgbClr val="00FFCC"/>
    <a:srgbClr val="DAE7F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9" d="100"/>
          <a:sy n="69" d="100"/>
        </p:scale>
        <p:origin x="-54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330AED71-AC7E-4017-B88D-425BA3F49BD2}" type="datetimeFigureOut">
              <a:rPr lang="ar-SA" smtClean="0"/>
              <a:pPr/>
              <a:t>15/04/1436</a:t>
            </a:fld>
            <a:endParaRPr lang="ar-S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326D76AB-60A7-408F-ACCC-9B5926C1F3AF}" type="slidenum">
              <a:rPr lang="ar-SA" smtClean="0"/>
              <a:pPr/>
              <a:t>‹#›</a:t>
            </a:fld>
            <a:endParaRPr lang="ar-SA"/>
          </a:p>
        </p:txBody>
      </p:sp>
    </p:spTree>
    <p:extLst>
      <p:ext uri="{BB962C8B-B14F-4D97-AF65-F5344CB8AC3E}">
        <p14:creationId xmlns:p14="http://schemas.microsoft.com/office/powerpoint/2010/main" val="249536869"/>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SA" dirty="0"/>
          </a:p>
        </p:txBody>
      </p:sp>
      <p:sp>
        <p:nvSpPr>
          <p:cNvPr id="4" name="Slide Number Placeholder 3"/>
          <p:cNvSpPr>
            <a:spLocks noGrp="1"/>
          </p:cNvSpPr>
          <p:nvPr>
            <p:ph type="sldNum" sz="quarter" idx="10"/>
          </p:nvPr>
        </p:nvSpPr>
        <p:spPr/>
        <p:txBody>
          <a:bodyPr/>
          <a:lstStyle/>
          <a:p>
            <a:fld id="{326D76AB-60A7-408F-ACCC-9B5926C1F3AF}" type="slidenum">
              <a:rPr lang="ar-SA" smtClean="0"/>
              <a:pPr/>
              <a:t>12</a:t>
            </a:fld>
            <a:endParaRPr lang="ar-SA"/>
          </a:p>
        </p:txBody>
      </p:sp>
    </p:spTree>
    <p:extLst>
      <p:ext uri="{BB962C8B-B14F-4D97-AF65-F5344CB8AC3E}">
        <p14:creationId xmlns:p14="http://schemas.microsoft.com/office/powerpoint/2010/main" val="20114859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S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SA"/>
          </a:p>
        </p:txBody>
      </p:sp>
      <p:sp>
        <p:nvSpPr>
          <p:cNvPr id="4" name="Date Placeholder 3"/>
          <p:cNvSpPr>
            <a:spLocks noGrp="1"/>
          </p:cNvSpPr>
          <p:nvPr>
            <p:ph type="dt" sz="half" idx="10"/>
          </p:nvPr>
        </p:nvSpPr>
        <p:spPr/>
        <p:txBody>
          <a:bodyPr/>
          <a:lstStyle/>
          <a:p>
            <a:fld id="{753C78CD-9E4D-43DA-A89B-F25C35F6EB47}" type="datetimeFigureOut">
              <a:rPr lang="ar-SA" smtClean="0"/>
              <a:pPr/>
              <a:t>15/04/1436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882061DD-8827-47E4-A274-D89EA0756523}" type="slidenum">
              <a:rPr lang="ar-SA" smtClean="0"/>
              <a:pPr/>
              <a:t>‹#›</a:t>
            </a:fld>
            <a:endParaRPr lang="ar-SA"/>
          </a:p>
        </p:txBody>
      </p:sp>
    </p:spTree>
    <p:extLst>
      <p:ext uri="{BB962C8B-B14F-4D97-AF65-F5344CB8AC3E}">
        <p14:creationId xmlns:p14="http://schemas.microsoft.com/office/powerpoint/2010/main" val="38909379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10"/>
          </p:nvPr>
        </p:nvSpPr>
        <p:spPr/>
        <p:txBody>
          <a:bodyPr/>
          <a:lstStyle/>
          <a:p>
            <a:fld id="{753C78CD-9E4D-43DA-A89B-F25C35F6EB47}" type="datetimeFigureOut">
              <a:rPr lang="ar-SA" smtClean="0"/>
              <a:pPr/>
              <a:t>15/04/1436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882061DD-8827-47E4-A274-D89EA0756523}" type="slidenum">
              <a:rPr lang="ar-SA" smtClean="0"/>
              <a:pPr/>
              <a:t>‹#›</a:t>
            </a:fld>
            <a:endParaRPr lang="ar-SA"/>
          </a:p>
        </p:txBody>
      </p:sp>
    </p:spTree>
    <p:extLst>
      <p:ext uri="{BB962C8B-B14F-4D97-AF65-F5344CB8AC3E}">
        <p14:creationId xmlns:p14="http://schemas.microsoft.com/office/powerpoint/2010/main" val="1423978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S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10"/>
          </p:nvPr>
        </p:nvSpPr>
        <p:spPr/>
        <p:txBody>
          <a:bodyPr/>
          <a:lstStyle/>
          <a:p>
            <a:fld id="{753C78CD-9E4D-43DA-A89B-F25C35F6EB47}" type="datetimeFigureOut">
              <a:rPr lang="ar-SA" smtClean="0"/>
              <a:pPr/>
              <a:t>15/04/1436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882061DD-8827-47E4-A274-D89EA0756523}" type="slidenum">
              <a:rPr lang="ar-SA" smtClean="0"/>
              <a:pPr/>
              <a:t>‹#›</a:t>
            </a:fld>
            <a:endParaRPr lang="ar-SA"/>
          </a:p>
        </p:txBody>
      </p:sp>
    </p:spTree>
    <p:extLst>
      <p:ext uri="{BB962C8B-B14F-4D97-AF65-F5344CB8AC3E}">
        <p14:creationId xmlns:p14="http://schemas.microsoft.com/office/powerpoint/2010/main" val="39513563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19132395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5207925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14154570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5382528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8" name="عنصر نائب للتذييل 7"/>
          <p:cNvSpPr>
            <a:spLocks noGrp="1"/>
          </p:cNvSpPr>
          <p:nvPr>
            <p:ph type="ftr" sz="quarter" idx="11"/>
          </p:nvPr>
        </p:nvSpPr>
        <p:spPr/>
        <p:txBody>
          <a:bodyPr/>
          <a:lstStyle/>
          <a:p>
            <a:endParaRPr lang="ar-SA">
              <a:solidFill>
                <a:prstClr val="black">
                  <a:tint val="75000"/>
                </a:prstClr>
              </a:solidFill>
            </a:endParaRPr>
          </a:p>
        </p:txBody>
      </p:sp>
      <p:sp>
        <p:nvSpPr>
          <p:cNvPr id="9" name="عنصر نائب لرقم الشريحة 8"/>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29391892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4" name="عنصر نائب للتذييل 3"/>
          <p:cNvSpPr>
            <a:spLocks noGrp="1"/>
          </p:cNvSpPr>
          <p:nvPr>
            <p:ph type="ftr" sz="quarter" idx="11"/>
          </p:nvPr>
        </p:nvSpPr>
        <p:spPr/>
        <p:txBody>
          <a:bodyPr/>
          <a:lstStyle/>
          <a:p>
            <a:endParaRPr lang="ar-SA">
              <a:solidFill>
                <a:prstClr val="black">
                  <a:tint val="75000"/>
                </a:prstClr>
              </a:solidFill>
            </a:endParaRPr>
          </a:p>
        </p:txBody>
      </p:sp>
      <p:sp>
        <p:nvSpPr>
          <p:cNvPr id="5" name="عنصر نائب لرقم الشريحة 4"/>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15926982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3" name="عنصر نائب للتذييل 2"/>
          <p:cNvSpPr>
            <a:spLocks noGrp="1"/>
          </p:cNvSpPr>
          <p:nvPr>
            <p:ph type="ftr" sz="quarter" idx="11"/>
          </p:nvPr>
        </p:nvSpPr>
        <p:spPr/>
        <p:txBody>
          <a:bodyPr/>
          <a:lstStyle/>
          <a:p>
            <a:endParaRPr lang="ar-SA">
              <a:solidFill>
                <a:prstClr val="black">
                  <a:tint val="75000"/>
                </a:prstClr>
              </a:solidFill>
            </a:endParaRPr>
          </a:p>
        </p:txBody>
      </p:sp>
      <p:sp>
        <p:nvSpPr>
          <p:cNvPr id="4" name="عنصر نائب لرقم الشريحة 3"/>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27159001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3978133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10"/>
          </p:nvPr>
        </p:nvSpPr>
        <p:spPr/>
        <p:txBody>
          <a:bodyPr/>
          <a:lstStyle/>
          <a:p>
            <a:fld id="{753C78CD-9E4D-43DA-A89B-F25C35F6EB47}" type="datetimeFigureOut">
              <a:rPr lang="ar-SA" smtClean="0"/>
              <a:pPr/>
              <a:t>15/04/1436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882061DD-8827-47E4-A274-D89EA0756523}" type="slidenum">
              <a:rPr lang="ar-SA" smtClean="0"/>
              <a:pPr/>
              <a:t>‹#›</a:t>
            </a:fld>
            <a:endParaRPr lang="ar-SA"/>
          </a:p>
        </p:txBody>
      </p:sp>
    </p:spTree>
    <p:extLst>
      <p:ext uri="{BB962C8B-B14F-4D97-AF65-F5344CB8AC3E}">
        <p14:creationId xmlns:p14="http://schemas.microsoft.com/office/powerpoint/2010/main" val="150652271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17602391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21313170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143206854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356655273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38753962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335037256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400233665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8" name="عنصر نائب للتذييل 7"/>
          <p:cNvSpPr>
            <a:spLocks noGrp="1"/>
          </p:cNvSpPr>
          <p:nvPr>
            <p:ph type="ftr" sz="quarter" idx="11"/>
          </p:nvPr>
        </p:nvSpPr>
        <p:spPr/>
        <p:txBody>
          <a:bodyPr/>
          <a:lstStyle/>
          <a:p>
            <a:endParaRPr lang="ar-SA">
              <a:solidFill>
                <a:prstClr val="black">
                  <a:tint val="75000"/>
                </a:prstClr>
              </a:solidFill>
            </a:endParaRPr>
          </a:p>
        </p:txBody>
      </p:sp>
      <p:sp>
        <p:nvSpPr>
          <p:cNvPr id="9" name="عنصر نائب لرقم الشريحة 8"/>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356671089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4" name="عنصر نائب للتذييل 3"/>
          <p:cNvSpPr>
            <a:spLocks noGrp="1"/>
          </p:cNvSpPr>
          <p:nvPr>
            <p:ph type="ftr" sz="quarter" idx="11"/>
          </p:nvPr>
        </p:nvSpPr>
        <p:spPr/>
        <p:txBody>
          <a:bodyPr/>
          <a:lstStyle/>
          <a:p>
            <a:endParaRPr lang="ar-SA">
              <a:solidFill>
                <a:prstClr val="black">
                  <a:tint val="75000"/>
                </a:prstClr>
              </a:solidFill>
            </a:endParaRPr>
          </a:p>
        </p:txBody>
      </p:sp>
      <p:sp>
        <p:nvSpPr>
          <p:cNvPr id="5" name="عنصر نائب لرقم الشريحة 4"/>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347281139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3" name="عنصر نائب للتذييل 2"/>
          <p:cNvSpPr>
            <a:spLocks noGrp="1"/>
          </p:cNvSpPr>
          <p:nvPr>
            <p:ph type="ftr" sz="quarter" idx="11"/>
          </p:nvPr>
        </p:nvSpPr>
        <p:spPr/>
        <p:txBody>
          <a:bodyPr/>
          <a:lstStyle/>
          <a:p>
            <a:endParaRPr lang="ar-SA">
              <a:solidFill>
                <a:prstClr val="black">
                  <a:tint val="75000"/>
                </a:prstClr>
              </a:solidFill>
            </a:endParaRPr>
          </a:p>
        </p:txBody>
      </p:sp>
      <p:sp>
        <p:nvSpPr>
          <p:cNvPr id="4" name="عنصر نائب لرقم الشريحة 3"/>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1004466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S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3C78CD-9E4D-43DA-A89B-F25C35F6EB47}" type="datetimeFigureOut">
              <a:rPr lang="ar-SA" smtClean="0"/>
              <a:pPr/>
              <a:t>15/04/1436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882061DD-8827-47E4-A274-D89EA0756523}" type="slidenum">
              <a:rPr lang="ar-SA" smtClean="0"/>
              <a:pPr/>
              <a:t>‹#›</a:t>
            </a:fld>
            <a:endParaRPr lang="ar-SA"/>
          </a:p>
        </p:txBody>
      </p:sp>
    </p:spTree>
    <p:extLst>
      <p:ext uri="{BB962C8B-B14F-4D97-AF65-F5344CB8AC3E}">
        <p14:creationId xmlns:p14="http://schemas.microsoft.com/office/powerpoint/2010/main" val="361543617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181222724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171270100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172849632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244658757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370700344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162564275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161929230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385224561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8" name="عنصر نائب للتذييل 7"/>
          <p:cNvSpPr>
            <a:spLocks noGrp="1"/>
          </p:cNvSpPr>
          <p:nvPr>
            <p:ph type="ftr" sz="quarter" idx="11"/>
          </p:nvPr>
        </p:nvSpPr>
        <p:spPr/>
        <p:txBody>
          <a:bodyPr/>
          <a:lstStyle/>
          <a:p>
            <a:endParaRPr lang="ar-SA">
              <a:solidFill>
                <a:prstClr val="black">
                  <a:tint val="75000"/>
                </a:prstClr>
              </a:solidFill>
            </a:endParaRPr>
          </a:p>
        </p:txBody>
      </p:sp>
      <p:sp>
        <p:nvSpPr>
          <p:cNvPr id="9" name="عنصر نائب لرقم الشريحة 8"/>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300506649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4" name="عنصر نائب للتذييل 3"/>
          <p:cNvSpPr>
            <a:spLocks noGrp="1"/>
          </p:cNvSpPr>
          <p:nvPr>
            <p:ph type="ftr" sz="quarter" idx="11"/>
          </p:nvPr>
        </p:nvSpPr>
        <p:spPr/>
        <p:txBody>
          <a:bodyPr/>
          <a:lstStyle/>
          <a:p>
            <a:endParaRPr lang="ar-SA">
              <a:solidFill>
                <a:prstClr val="black">
                  <a:tint val="75000"/>
                </a:prstClr>
              </a:solidFill>
            </a:endParaRPr>
          </a:p>
        </p:txBody>
      </p:sp>
      <p:sp>
        <p:nvSpPr>
          <p:cNvPr id="5" name="عنصر نائب لرقم الشريحة 4"/>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3096948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Date Placeholder 4"/>
          <p:cNvSpPr>
            <a:spLocks noGrp="1"/>
          </p:cNvSpPr>
          <p:nvPr>
            <p:ph type="dt" sz="half" idx="10"/>
          </p:nvPr>
        </p:nvSpPr>
        <p:spPr/>
        <p:txBody>
          <a:bodyPr/>
          <a:lstStyle/>
          <a:p>
            <a:fld id="{753C78CD-9E4D-43DA-A89B-F25C35F6EB47}" type="datetimeFigureOut">
              <a:rPr lang="ar-SA" smtClean="0"/>
              <a:pPr/>
              <a:t>15/04/1436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882061DD-8827-47E4-A274-D89EA0756523}" type="slidenum">
              <a:rPr lang="ar-SA" smtClean="0"/>
              <a:pPr/>
              <a:t>‹#›</a:t>
            </a:fld>
            <a:endParaRPr lang="ar-SA"/>
          </a:p>
        </p:txBody>
      </p:sp>
    </p:spTree>
    <p:extLst>
      <p:ext uri="{BB962C8B-B14F-4D97-AF65-F5344CB8AC3E}">
        <p14:creationId xmlns:p14="http://schemas.microsoft.com/office/powerpoint/2010/main" val="360711679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3" name="عنصر نائب للتذييل 2"/>
          <p:cNvSpPr>
            <a:spLocks noGrp="1"/>
          </p:cNvSpPr>
          <p:nvPr>
            <p:ph type="ftr" sz="quarter" idx="11"/>
          </p:nvPr>
        </p:nvSpPr>
        <p:spPr/>
        <p:txBody>
          <a:bodyPr/>
          <a:lstStyle/>
          <a:p>
            <a:endParaRPr lang="ar-SA">
              <a:solidFill>
                <a:prstClr val="black">
                  <a:tint val="75000"/>
                </a:prstClr>
              </a:solidFill>
            </a:endParaRPr>
          </a:p>
        </p:txBody>
      </p:sp>
      <p:sp>
        <p:nvSpPr>
          <p:cNvPr id="4" name="عنصر نائب لرقم الشريحة 3"/>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304364746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61926432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306670810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116096747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284715963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108158563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79098376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62408808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122809035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8" name="عنصر نائب للتذييل 7"/>
          <p:cNvSpPr>
            <a:spLocks noGrp="1"/>
          </p:cNvSpPr>
          <p:nvPr>
            <p:ph type="ftr" sz="quarter" idx="11"/>
          </p:nvPr>
        </p:nvSpPr>
        <p:spPr/>
        <p:txBody>
          <a:bodyPr/>
          <a:lstStyle/>
          <a:p>
            <a:endParaRPr lang="ar-SA">
              <a:solidFill>
                <a:prstClr val="black">
                  <a:tint val="75000"/>
                </a:prstClr>
              </a:solidFill>
            </a:endParaRPr>
          </a:p>
        </p:txBody>
      </p:sp>
      <p:sp>
        <p:nvSpPr>
          <p:cNvPr id="9" name="عنصر نائب لرقم الشريحة 8"/>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2584232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S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7" name="Date Placeholder 6"/>
          <p:cNvSpPr>
            <a:spLocks noGrp="1"/>
          </p:cNvSpPr>
          <p:nvPr>
            <p:ph type="dt" sz="half" idx="10"/>
          </p:nvPr>
        </p:nvSpPr>
        <p:spPr/>
        <p:txBody>
          <a:bodyPr/>
          <a:lstStyle/>
          <a:p>
            <a:fld id="{753C78CD-9E4D-43DA-A89B-F25C35F6EB47}" type="datetimeFigureOut">
              <a:rPr lang="ar-SA" smtClean="0"/>
              <a:pPr/>
              <a:t>15/04/1436</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882061DD-8827-47E4-A274-D89EA0756523}" type="slidenum">
              <a:rPr lang="ar-SA" smtClean="0"/>
              <a:pPr/>
              <a:t>‹#›</a:t>
            </a:fld>
            <a:endParaRPr lang="ar-SA"/>
          </a:p>
        </p:txBody>
      </p:sp>
    </p:spTree>
    <p:extLst>
      <p:ext uri="{BB962C8B-B14F-4D97-AF65-F5344CB8AC3E}">
        <p14:creationId xmlns:p14="http://schemas.microsoft.com/office/powerpoint/2010/main" val="189778290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4" name="عنصر نائب للتذييل 3"/>
          <p:cNvSpPr>
            <a:spLocks noGrp="1"/>
          </p:cNvSpPr>
          <p:nvPr>
            <p:ph type="ftr" sz="quarter" idx="11"/>
          </p:nvPr>
        </p:nvSpPr>
        <p:spPr/>
        <p:txBody>
          <a:bodyPr/>
          <a:lstStyle/>
          <a:p>
            <a:endParaRPr lang="ar-SA">
              <a:solidFill>
                <a:prstClr val="black">
                  <a:tint val="75000"/>
                </a:prstClr>
              </a:solidFill>
            </a:endParaRPr>
          </a:p>
        </p:txBody>
      </p:sp>
      <p:sp>
        <p:nvSpPr>
          <p:cNvPr id="5" name="عنصر نائب لرقم الشريحة 4"/>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150300611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3" name="عنصر نائب للتذييل 2"/>
          <p:cNvSpPr>
            <a:spLocks noGrp="1"/>
          </p:cNvSpPr>
          <p:nvPr>
            <p:ph type="ftr" sz="quarter" idx="11"/>
          </p:nvPr>
        </p:nvSpPr>
        <p:spPr/>
        <p:txBody>
          <a:bodyPr/>
          <a:lstStyle/>
          <a:p>
            <a:endParaRPr lang="ar-SA">
              <a:solidFill>
                <a:prstClr val="black">
                  <a:tint val="75000"/>
                </a:prstClr>
              </a:solidFill>
            </a:endParaRPr>
          </a:p>
        </p:txBody>
      </p:sp>
      <p:sp>
        <p:nvSpPr>
          <p:cNvPr id="4" name="عنصر نائب لرقم الشريحة 3"/>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127598137"/>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163095383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199487391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83964248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365227083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3022188722"/>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138576511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29456146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4802611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Date Placeholder 2"/>
          <p:cNvSpPr>
            <a:spLocks noGrp="1"/>
          </p:cNvSpPr>
          <p:nvPr>
            <p:ph type="dt" sz="half" idx="10"/>
          </p:nvPr>
        </p:nvSpPr>
        <p:spPr/>
        <p:txBody>
          <a:bodyPr/>
          <a:lstStyle/>
          <a:p>
            <a:fld id="{753C78CD-9E4D-43DA-A89B-F25C35F6EB47}" type="datetimeFigureOut">
              <a:rPr lang="ar-SA" smtClean="0"/>
              <a:pPr/>
              <a:t>15/04/1436</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882061DD-8827-47E4-A274-D89EA0756523}" type="slidenum">
              <a:rPr lang="ar-SA" smtClean="0"/>
              <a:pPr/>
              <a:t>‹#›</a:t>
            </a:fld>
            <a:endParaRPr lang="ar-SA"/>
          </a:p>
        </p:txBody>
      </p:sp>
    </p:spTree>
    <p:extLst>
      <p:ext uri="{BB962C8B-B14F-4D97-AF65-F5344CB8AC3E}">
        <p14:creationId xmlns:p14="http://schemas.microsoft.com/office/powerpoint/2010/main" val="49400961"/>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8" name="عنصر نائب للتذييل 7"/>
          <p:cNvSpPr>
            <a:spLocks noGrp="1"/>
          </p:cNvSpPr>
          <p:nvPr>
            <p:ph type="ftr" sz="quarter" idx="11"/>
          </p:nvPr>
        </p:nvSpPr>
        <p:spPr/>
        <p:txBody>
          <a:bodyPr/>
          <a:lstStyle/>
          <a:p>
            <a:endParaRPr lang="ar-SA">
              <a:solidFill>
                <a:prstClr val="black">
                  <a:tint val="75000"/>
                </a:prstClr>
              </a:solidFill>
            </a:endParaRPr>
          </a:p>
        </p:txBody>
      </p:sp>
      <p:sp>
        <p:nvSpPr>
          <p:cNvPr id="9" name="عنصر نائب لرقم الشريحة 8"/>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302280749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4" name="عنصر نائب للتذييل 3"/>
          <p:cNvSpPr>
            <a:spLocks noGrp="1"/>
          </p:cNvSpPr>
          <p:nvPr>
            <p:ph type="ftr" sz="quarter" idx="11"/>
          </p:nvPr>
        </p:nvSpPr>
        <p:spPr/>
        <p:txBody>
          <a:bodyPr/>
          <a:lstStyle/>
          <a:p>
            <a:endParaRPr lang="ar-SA">
              <a:solidFill>
                <a:prstClr val="black">
                  <a:tint val="75000"/>
                </a:prstClr>
              </a:solidFill>
            </a:endParaRPr>
          </a:p>
        </p:txBody>
      </p:sp>
      <p:sp>
        <p:nvSpPr>
          <p:cNvPr id="5" name="عنصر نائب لرقم الشريحة 4"/>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2575618518"/>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3" name="عنصر نائب للتذييل 2"/>
          <p:cNvSpPr>
            <a:spLocks noGrp="1"/>
          </p:cNvSpPr>
          <p:nvPr>
            <p:ph type="ftr" sz="quarter" idx="11"/>
          </p:nvPr>
        </p:nvSpPr>
        <p:spPr/>
        <p:txBody>
          <a:bodyPr/>
          <a:lstStyle/>
          <a:p>
            <a:endParaRPr lang="ar-SA">
              <a:solidFill>
                <a:prstClr val="black">
                  <a:tint val="75000"/>
                </a:prstClr>
              </a:solidFill>
            </a:endParaRPr>
          </a:p>
        </p:txBody>
      </p:sp>
      <p:sp>
        <p:nvSpPr>
          <p:cNvPr id="4" name="عنصر نائب لرقم الشريحة 3"/>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188427722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4216228925"/>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2671642121"/>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1046792157"/>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429797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3C78CD-9E4D-43DA-A89B-F25C35F6EB47}" type="datetimeFigureOut">
              <a:rPr lang="ar-SA" smtClean="0"/>
              <a:pPr/>
              <a:t>15/04/1436</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882061DD-8827-47E4-A274-D89EA0756523}" type="slidenum">
              <a:rPr lang="ar-SA" smtClean="0"/>
              <a:pPr/>
              <a:t>‹#›</a:t>
            </a:fld>
            <a:endParaRPr lang="ar-SA"/>
          </a:p>
        </p:txBody>
      </p:sp>
    </p:spTree>
    <p:extLst>
      <p:ext uri="{BB962C8B-B14F-4D97-AF65-F5344CB8AC3E}">
        <p14:creationId xmlns:p14="http://schemas.microsoft.com/office/powerpoint/2010/main" val="3221492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S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3C78CD-9E4D-43DA-A89B-F25C35F6EB47}" type="datetimeFigureOut">
              <a:rPr lang="ar-SA" smtClean="0"/>
              <a:pPr/>
              <a:t>15/04/1436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882061DD-8827-47E4-A274-D89EA0756523}" type="slidenum">
              <a:rPr lang="ar-SA" smtClean="0"/>
              <a:pPr/>
              <a:t>‹#›</a:t>
            </a:fld>
            <a:endParaRPr lang="ar-SA"/>
          </a:p>
        </p:txBody>
      </p:sp>
    </p:spTree>
    <p:extLst>
      <p:ext uri="{BB962C8B-B14F-4D97-AF65-F5344CB8AC3E}">
        <p14:creationId xmlns:p14="http://schemas.microsoft.com/office/powerpoint/2010/main" val="3882831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S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3C78CD-9E4D-43DA-A89B-F25C35F6EB47}" type="datetimeFigureOut">
              <a:rPr lang="ar-SA" smtClean="0"/>
              <a:pPr/>
              <a:t>15/04/1436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882061DD-8827-47E4-A274-D89EA0756523}" type="slidenum">
              <a:rPr lang="ar-SA" smtClean="0"/>
              <a:pPr/>
              <a:t>‹#›</a:t>
            </a:fld>
            <a:endParaRPr lang="ar-SA"/>
          </a:p>
        </p:txBody>
      </p:sp>
    </p:spTree>
    <p:extLst>
      <p:ext uri="{BB962C8B-B14F-4D97-AF65-F5344CB8AC3E}">
        <p14:creationId xmlns:p14="http://schemas.microsoft.com/office/powerpoint/2010/main" val="426936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2.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3.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4.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3.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DAE7F6"/>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S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753C78CD-9E4D-43DA-A89B-F25C35F6EB47}" type="datetimeFigureOut">
              <a:rPr lang="ar-SA" smtClean="0"/>
              <a:pPr/>
              <a:t>15/04/1436</a:t>
            </a:fld>
            <a:endParaRPr lang="ar-S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882061DD-8827-47E4-A274-D89EA0756523}" type="slidenum">
              <a:rPr lang="ar-SA" smtClean="0"/>
              <a:pPr/>
              <a:t>‹#›</a:t>
            </a:fld>
            <a:endParaRPr lang="ar-SA"/>
          </a:p>
        </p:txBody>
      </p:sp>
    </p:spTree>
    <p:extLst>
      <p:ext uri="{BB962C8B-B14F-4D97-AF65-F5344CB8AC3E}">
        <p14:creationId xmlns:p14="http://schemas.microsoft.com/office/powerpoint/2010/main" val="13805537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41000"/>
            <a:lum/>
          </a:blip>
          <a:srcRect/>
          <a:stretch>
            <a:fillRect/>
          </a:stretch>
        </a:blipFill>
        <a:effectLst/>
      </p:bgPr>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solidFill>
                <a:prstClr val="black">
                  <a:tint val="75000"/>
                </a:prstClr>
              </a:solidFill>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472407193"/>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41000"/>
            <a:lum/>
          </a:blip>
          <a:srcRect/>
          <a:stretch>
            <a:fillRect/>
          </a:stretch>
        </a:blipFill>
        <a:effectLst/>
      </p:bgPr>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solidFill>
                <a:prstClr val="black">
                  <a:tint val="75000"/>
                </a:prstClr>
              </a:solidFill>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3680245406"/>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41000"/>
            <a:lum/>
          </a:blip>
          <a:srcRect/>
          <a:stretch>
            <a:fillRect/>
          </a:stretch>
        </a:blipFill>
        <a:effectLst/>
      </p:bgPr>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solidFill>
                <a:prstClr val="black">
                  <a:tint val="75000"/>
                </a:prstClr>
              </a:solidFill>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885109933"/>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41000"/>
            <a:lum/>
          </a:blip>
          <a:srcRect/>
          <a:stretch>
            <a:fillRect/>
          </a:stretch>
        </a:blipFill>
        <a:effectLst/>
      </p:bgPr>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solidFill>
                <a:prstClr val="black">
                  <a:tint val="75000"/>
                </a:prstClr>
              </a:solidFill>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4264002214"/>
      </p:ext>
    </p:extLst>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41000"/>
            <a:lum/>
          </a:blip>
          <a:srcRect/>
          <a:stretch>
            <a:fillRect/>
          </a:stretch>
        </a:blipFill>
        <a:effectLst/>
      </p:bgPr>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7E3F3360-5476-4193-A1F3-8D765746D99F}" type="datetimeFigureOut">
              <a:rPr lang="ar-SA" smtClean="0">
                <a:solidFill>
                  <a:prstClr val="black">
                    <a:tint val="75000"/>
                  </a:prstClr>
                </a:solidFill>
              </a:rPr>
              <a:pPr/>
              <a:t>15/04/1436</a:t>
            </a:fld>
            <a:endParaRPr lang="ar-SA">
              <a:solidFill>
                <a:prstClr val="black">
                  <a:tint val="75000"/>
                </a:prstClr>
              </a:solidFill>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solidFill>
                <a:prstClr val="black">
                  <a:tint val="75000"/>
                </a:prstClr>
              </a:solidFill>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B6578D08-8787-418E-8E95-81F87019F13F}"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2489881034"/>
      </p:ext>
    </p:extLst>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31640" y="2967335"/>
            <a:ext cx="6696744" cy="2585323"/>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5400" b="1" i="1" dirty="0" smtClean="0">
                <a:solidFill>
                  <a:schemeClr val="tx2">
                    <a:lumMod val="60000"/>
                    <a:lumOff val="40000"/>
                  </a:schemeClr>
                </a:solidFill>
                <a:latin typeface="Algerian" pitchFamily="82" charset="0"/>
              </a:rPr>
              <a:t>Family planning</a:t>
            </a:r>
          </a:p>
          <a:p>
            <a:pPr algn="ctr"/>
            <a:r>
              <a:rPr lang="en-US" sz="5400" b="1" i="1" dirty="0" smtClean="0">
                <a:solidFill>
                  <a:schemeClr val="tx2">
                    <a:lumMod val="60000"/>
                    <a:lumOff val="40000"/>
                  </a:schemeClr>
                </a:solidFill>
                <a:latin typeface="Algerian" pitchFamily="82" charset="0"/>
              </a:rPr>
              <a:t>CHS 436</a:t>
            </a:r>
            <a:endParaRPr lang="en-US" sz="5400" b="1" i="1" dirty="0">
              <a:solidFill>
                <a:schemeClr val="tx2">
                  <a:lumMod val="60000"/>
                  <a:lumOff val="40000"/>
                </a:schemeClr>
              </a:solidFill>
              <a:latin typeface="Algerian" pitchFamily="82" charset="0"/>
            </a:endParaRPr>
          </a:p>
          <a:p>
            <a:pPr algn="ctr"/>
            <a:endParaRPr lang="en-US" sz="54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pic>
        <p:nvPicPr>
          <p:cNvPr id="1026" name="Picture 2" descr="http://www.saudithoracic.org/admin/uploads/ksuLogo.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3" y="137805"/>
            <a:ext cx="2448272" cy="2571115"/>
          </a:xfrm>
          <a:prstGeom prst="rect">
            <a:avLst/>
          </a:prstGeom>
          <a:noFill/>
          <a:extLst>
            <a:ext uri="{909E8E84-426E-40DD-AFC4-6F175D3DCCD1}">
              <a14:hiddenFill xmlns:a14="http://schemas.microsoft.com/office/drawing/2010/main">
                <a:solidFill>
                  <a:srgbClr val="FFFFFF"/>
                </a:solidFill>
              </a14:hiddenFill>
            </a:ext>
          </a:extLst>
        </p:spPr>
      </p:pic>
      <p:sp>
        <p:nvSpPr>
          <p:cNvPr id="5" name="Control 3"/>
          <p:cNvSpPr>
            <a:spLocks noChangeArrowheads="1" noChangeShapeType="1"/>
          </p:cNvSpPr>
          <p:nvPr/>
        </p:nvSpPr>
        <p:spPr bwMode="auto">
          <a:xfrm>
            <a:off x="0" y="0"/>
            <a:ext cx="9144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ar-SA"/>
          </a:p>
        </p:txBody>
      </p:sp>
      <p:sp>
        <p:nvSpPr>
          <p:cNvPr id="6" name="Control 4"/>
          <p:cNvSpPr>
            <a:spLocks noChangeArrowheads="1" noChangeShapeType="1"/>
          </p:cNvSpPr>
          <p:nvPr/>
        </p:nvSpPr>
        <p:spPr bwMode="auto">
          <a:xfrm>
            <a:off x="0" y="0"/>
            <a:ext cx="9144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ar-SA"/>
          </a:p>
        </p:txBody>
      </p:sp>
      <p:sp>
        <p:nvSpPr>
          <p:cNvPr id="7" name="Control 5"/>
          <p:cNvSpPr>
            <a:spLocks noChangeArrowheads="1" noChangeShapeType="1"/>
          </p:cNvSpPr>
          <p:nvPr/>
        </p:nvSpPr>
        <p:spPr bwMode="auto">
          <a:xfrm>
            <a:off x="0" y="0"/>
            <a:ext cx="9144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ar-SA"/>
          </a:p>
        </p:txBody>
      </p:sp>
      <p:sp>
        <p:nvSpPr>
          <p:cNvPr id="8" name="Control 6"/>
          <p:cNvSpPr>
            <a:spLocks noChangeArrowheads="1" noChangeShapeType="1"/>
          </p:cNvSpPr>
          <p:nvPr/>
        </p:nvSpPr>
        <p:spPr bwMode="auto">
          <a:xfrm>
            <a:off x="0" y="0"/>
            <a:ext cx="9144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ar-SA"/>
          </a:p>
        </p:txBody>
      </p:sp>
      <p:sp>
        <p:nvSpPr>
          <p:cNvPr id="9" name="Control 7"/>
          <p:cNvSpPr>
            <a:spLocks noChangeArrowheads="1" noChangeShapeType="1"/>
          </p:cNvSpPr>
          <p:nvPr/>
        </p:nvSpPr>
        <p:spPr bwMode="auto">
          <a:xfrm>
            <a:off x="0" y="0"/>
            <a:ext cx="9144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ar-SA"/>
          </a:p>
        </p:txBody>
      </p:sp>
      <p:sp>
        <p:nvSpPr>
          <p:cNvPr id="10" name="Control 8"/>
          <p:cNvSpPr>
            <a:spLocks noChangeArrowheads="1" noChangeShapeType="1"/>
          </p:cNvSpPr>
          <p:nvPr/>
        </p:nvSpPr>
        <p:spPr bwMode="auto">
          <a:xfrm>
            <a:off x="0" y="0"/>
            <a:ext cx="9144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ar-SA"/>
          </a:p>
        </p:txBody>
      </p:sp>
      <p:sp>
        <p:nvSpPr>
          <p:cNvPr id="11" name="Control 9"/>
          <p:cNvSpPr>
            <a:spLocks noChangeArrowheads="1" noChangeShapeType="1"/>
          </p:cNvSpPr>
          <p:nvPr/>
        </p:nvSpPr>
        <p:spPr bwMode="auto">
          <a:xfrm>
            <a:off x="0" y="0"/>
            <a:ext cx="9144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ar-SA"/>
          </a:p>
        </p:txBody>
      </p:sp>
      <p:sp>
        <p:nvSpPr>
          <p:cNvPr id="12" name="Control 10"/>
          <p:cNvSpPr>
            <a:spLocks noChangeArrowheads="1" noChangeShapeType="1"/>
          </p:cNvSpPr>
          <p:nvPr/>
        </p:nvSpPr>
        <p:spPr bwMode="auto">
          <a:xfrm>
            <a:off x="0" y="0"/>
            <a:ext cx="9144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ar-SA"/>
          </a:p>
        </p:txBody>
      </p:sp>
      <p:sp>
        <p:nvSpPr>
          <p:cNvPr id="13" name="Control 11"/>
          <p:cNvSpPr>
            <a:spLocks noChangeArrowheads="1" noChangeShapeType="1"/>
          </p:cNvSpPr>
          <p:nvPr/>
        </p:nvSpPr>
        <p:spPr bwMode="auto">
          <a:xfrm>
            <a:off x="0" y="0"/>
            <a:ext cx="9144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ar-SA"/>
          </a:p>
        </p:txBody>
      </p:sp>
      <p:sp>
        <p:nvSpPr>
          <p:cNvPr id="14" name="Control 12"/>
          <p:cNvSpPr>
            <a:spLocks noChangeArrowheads="1" noChangeShapeType="1"/>
          </p:cNvSpPr>
          <p:nvPr/>
        </p:nvSpPr>
        <p:spPr bwMode="auto">
          <a:xfrm>
            <a:off x="0" y="0"/>
            <a:ext cx="9144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ar-SA"/>
          </a:p>
        </p:txBody>
      </p:sp>
      <p:sp>
        <p:nvSpPr>
          <p:cNvPr id="15" name="Control 13"/>
          <p:cNvSpPr>
            <a:spLocks noChangeArrowheads="1" noChangeShapeType="1"/>
          </p:cNvSpPr>
          <p:nvPr/>
        </p:nvSpPr>
        <p:spPr bwMode="auto">
          <a:xfrm>
            <a:off x="0" y="0"/>
            <a:ext cx="9144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ar-SA"/>
          </a:p>
        </p:txBody>
      </p:sp>
      <p:sp>
        <p:nvSpPr>
          <p:cNvPr id="16" name="Control 14"/>
          <p:cNvSpPr>
            <a:spLocks noChangeArrowheads="1" noChangeShapeType="1"/>
          </p:cNvSpPr>
          <p:nvPr/>
        </p:nvSpPr>
        <p:spPr bwMode="auto">
          <a:xfrm>
            <a:off x="0" y="0"/>
            <a:ext cx="9144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ar-SA"/>
          </a:p>
        </p:txBody>
      </p:sp>
      <p:sp>
        <p:nvSpPr>
          <p:cNvPr id="17" name="Control 15"/>
          <p:cNvSpPr>
            <a:spLocks noChangeArrowheads="1" noChangeShapeType="1"/>
          </p:cNvSpPr>
          <p:nvPr/>
        </p:nvSpPr>
        <p:spPr bwMode="auto">
          <a:xfrm>
            <a:off x="0" y="0"/>
            <a:ext cx="9144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ar-SA"/>
          </a:p>
        </p:txBody>
      </p:sp>
      <p:sp>
        <p:nvSpPr>
          <p:cNvPr id="18" name="Control 16"/>
          <p:cNvSpPr>
            <a:spLocks noChangeArrowheads="1" noChangeShapeType="1"/>
          </p:cNvSpPr>
          <p:nvPr/>
        </p:nvSpPr>
        <p:spPr bwMode="auto">
          <a:xfrm>
            <a:off x="0" y="0"/>
            <a:ext cx="9144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ar-SA"/>
          </a:p>
        </p:txBody>
      </p:sp>
      <p:sp>
        <p:nvSpPr>
          <p:cNvPr id="19" name="Control 17"/>
          <p:cNvSpPr>
            <a:spLocks noChangeArrowheads="1" noChangeShapeType="1"/>
          </p:cNvSpPr>
          <p:nvPr/>
        </p:nvSpPr>
        <p:spPr bwMode="auto">
          <a:xfrm>
            <a:off x="0" y="0"/>
            <a:ext cx="9144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ar-SA"/>
          </a:p>
        </p:txBody>
      </p:sp>
      <p:sp>
        <p:nvSpPr>
          <p:cNvPr id="20" name="Control 18"/>
          <p:cNvSpPr>
            <a:spLocks noChangeArrowheads="1" noChangeShapeType="1"/>
          </p:cNvSpPr>
          <p:nvPr/>
        </p:nvSpPr>
        <p:spPr bwMode="auto">
          <a:xfrm>
            <a:off x="0" y="0"/>
            <a:ext cx="9144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ar-SA"/>
          </a:p>
        </p:txBody>
      </p:sp>
      <p:sp>
        <p:nvSpPr>
          <p:cNvPr id="21" name="Control 19"/>
          <p:cNvSpPr>
            <a:spLocks noChangeArrowheads="1" noChangeShapeType="1"/>
          </p:cNvSpPr>
          <p:nvPr/>
        </p:nvSpPr>
        <p:spPr bwMode="auto">
          <a:xfrm>
            <a:off x="0" y="0"/>
            <a:ext cx="9144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ar-SA"/>
          </a:p>
        </p:txBody>
      </p:sp>
      <p:sp>
        <p:nvSpPr>
          <p:cNvPr id="22" name="Control 20"/>
          <p:cNvSpPr>
            <a:spLocks noChangeArrowheads="1" noChangeShapeType="1"/>
          </p:cNvSpPr>
          <p:nvPr/>
        </p:nvSpPr>
        <p:spPr bwMode="auto">
          <a:xfrm>
            <a:off x="0" y="0"/>
            <a:ext cx="9144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ar-SA"/>
          </a:p>
        </p:txBody>
      </p:sp>
      <p:sp>
        <p:nvSpPr>
          <p:cNvPr id="23" name="Control 21"/>
          <p:cNvSpPr>
            <a:spLocks noChangeArrowheads="1" noChangeShapeType="1"/>
          </p:cNvSpPr>
          <p:nvPr/>
        </p:nvSpPr>
        <p:spPr bwMode="auto">
          <a:xfrm>
            <a:off x="0" y="0"/>
            <a:ext cx="9144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ar-SA"/>
          </a:p>
        </p:txBody>
      </p:sp>
      <p:sp>
        <p:nvSpPr>
          <p:cNvPr id="24" name="Control 22"/>
          <p:cNvSpPr>
            <a:spLocks noChangeArrowheads="1" noChangeShapeType="1"/>
          </p:cNvSpPr>
          <p:nvPr/>
        </p:nvSpPr>
        <p:spPr bwMode="auto">
          <a:xfrm>
            <a:off x="0" y="0"/>
            <a:ext cx="9144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ar-SA"/>
          </a:p>
        </p:txBody>
      </p:sp>
      <p:sp>
        <p:nvSpPr>
          <p:cNvPr id="25" name="Control 23"/>
          <p:cNvSpPr>
            <a:spLocks noChangeArrowheads="1" noChangeShapeType="1"/>
          </p:cNvSpPr>
          <p:nvPr/>
        </p:nvSpPr>
        <p:spPr bwMode="auto">
          <a:xfrm>
            <a:off x="0" y="210344"/>
            <a:ext cx="9144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ar-SA"/>
          </a:p>
        </p:txBody>
      </p:sp>
      <p:pic>
        <p:nvPicPr>
          <p:cNvPr id="1049" name="Picture 25" descr="http://colleges.ksu.edu.sa/Arabic%20Colleges/AppliedMedicalSciences/ComenetyHealthSciencesDepartment/PublishingImages/electrogat%20.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00192" y="137805"/>
            <a:ext cx="2667000" cy="2286001"/>
          </a:xfrm>
          <a:prstGeom prst="rect">
            <a:avLst/>
          </a:prstGeom>
          <a:noFill/>
          <a:extLst>
            <a:ext uri="{909E8E84-426E-40DD-AFC4-6F175D3DCCD1}">
              <a14:hiddenFill xmlns:a14="http://schemas.microsoft.com/office/drawing/2010/main">
                <a:solidFill>
                  <a:srgbClr val="FFFFFF"/>
                </a:solidFill>
              </a14:hiddenFill>
            </a:ext>
          </a:extLst>
        </p:spPr>
      </p:pic>
      <p:sp>
        <p:nvSpPr>
          <p:cNvPr id="27" name="TextBox 26"/>
          <p:cNvSpPr txBox="1"/>
          <p:nvPr/>
        </p:nvSpPr>
        <p:spPr>
          <a:xfrm>
            <a:off x="914400" y="4509120"/>
            <a:ext cx="7258000" cy="584775"/>
          </a:xfrm>
          <a:prstGeom prst="rect">
            <a:avLst/>
          </a:prstGeom>
          <a:noFill/>
        </p:spPr>
        <p:txBody>
          <a:bodyPr wrap="square" rtlCol="1">
            <a:spAutoFit/>
          </a:bodyPr>
          <a:lstStyle/>
          <a:p>
            <a:pPr algn="ctr"/>
            <a:r>
              <a:rPr lang="en-US" sz="3200" dirty="0" smtClean="0"/>
              <a:t> </a:t>
            </a:r>
            <a:endParaRPr lang="ar-SA" sz="3200" dirty="0"/>
          </a:p>
        </p:txBody>
      </p:sp>
    </p:spTree>
    <p:extLst>
      <p:ext uri="{BB962C8B-B14F-4D97-AF65-F5344CB8AC3E}">
        <p14:creationId xmlns:p14="http://schemas.microsoft.com/office/powerpoint/2010/main" val="16877766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404664"/>
            <a:ext cx="8676456" cy="954107"/>
          </a:xfrm>
          <a:prstGeom prst="rect">
            <a:avLst/>
          </a:prstGeom>
          <a:noFill/>
        </p:spPr>
        <p:txBody>
          <a:bodyPr wrap="square" rtlCol="1">
            <a:spAutoFit/>
          </a:bodyPr>
          <a:lstStyle/>
          <a:p>
            <a:pPr algn="l"/>
            <a:r>
              <a:rPr lang="en-US" dirty="0" smtClean="0"/>
              <a:t> </a:t>
            </a:r>
          </a:p>
          <a:p>
            <a:pPr algn="l"/>
            <a:endParaRPr lang="en-US" dirty="0"/>
          </a:p>
          <a:p>
            <a:pPr algn="l"/>
            <a:r>
              <a:rPr lang="ar-SA" sz="2000" dirty="0" smtClean="0">
                <a:latin typeface="Andalus" pitchFamily="18" charset="-78"/>
                <a:cs typeface="Andalus" pitchFamily="18" charset="-78"/>
              </a:rPr>
              <a:t>    </a:t>
            </a:r>
            <a:endParaRPr lang="en-US" sz="2000" dirty="0">
              <a:effectLst/>
              <a:latin typeface="Andalus" pitchFamily="18" charset="-78"/>
              <a:cs typeface="Andalus" pitchFamily="18" charset="-78"/>
            </a:endParaRPr>
          </a:p>
        </p:txBody>
      </p:sp>
      <p:sp>
        <p:nvSpPr>
          <p:cNvPr id="6" name="Title 5"/>
          <p:cNvSpPr>
            <a:spLocks noGrp="1"/>
          </p:cNvSpPr>
          <p:nvPr>
            <p:ph type="title"/>
          </p:nvPr>
        </p:nvSpPr>
        <p:spPr/>
        <p:txBody>
          <a:bodyPr>
            <a:normAutofit fontScale="90000"/>
          </a:bodyPr>
          <a:lstStyle/>
          <a:p>
            <a:r>
              <a:rPr lang="en-US" b="1" dirty="0" smtClean="0"/>
              <a:t>Objectives of family planning programs</a:t>
            </a:r>
            <a:endParaRPr lang="en-US" dirty="0"/>
          </a:p>
        </p:txBody>
      </p:sp>
      <p:sp>
        <p:nvSpPr>
          <p:cNvPr id="7" name="Content Placeholder 6"/>
          <p:cNvSpPr>
            <a:spLocks noGrp="1"/>
          </p:cNvSpPr>
          <p:nvPr>
            <p:ph idx="1"/>
          </p:nvPr>
        </p:nvSpPr>
        <p:spPr>
          <a:xfrm>
            <a:off x="457200" y="1600200"/>
            <a:ext cx="8507288" cy="4925144"/>
          </a:xfrm>
        </p:spPr>
        <p:txBody>
          <a:bodyPr>
            <a:normAutofit/>
          </a:bodyPr>
          <a:lstStyle/>
          <a:p>
            <a:pPr algn="just" rtl="0"/>
            <a:r>
              <a:rPr lang="en-US" b="1" dirty="0" smtClean="0"/>
              <a:t>Family planning and Millennium Development Goals</a:t>
            </a:r>
          </a:p>
          <a:p>
            <a:pPr algn="just" rtl="0"/>
            <a:r>
              <a:rPr lang="en-US" b="1" dirty="0" smtClean="0"/>
              <a:t>1 – Eradicate poverty and hunger</a:t>
            </a:r>
            <a:r>
              <a:rPr lang="en-US" dirty="0" smtClean="0"/>
              <a:t>:</a:t>
            </a:r>
          </a:p>
          <a:p>
            <a:pPr algn="just" rtl="0"/>
            <a:r>
              <a:rPr lang="en-US" dirty="0" smtClean="0"/>
              <a:t>Family planning reduces the aggregate demand for scarce food products. </a:t>
            </a:r>
          </a:p>
          <a:p>
            <a:pPr algn="just" rtl="0"/>
            <a:r>
              <a:rPr lang="en-US" dirty="0" smtClean="0"/>
              <a:t>Better birth spacing reduces low birth weight and poor maternal nutrition. </a:t>
            </a:r>
          </a:p>
          <a:p>
            <a:pPr algn="just" rtl="0"/>
            <a:r>
              <a:rPr lang="en-US" dirty="0" smtClean="0"/>
              <a:t>Family planning results in more wealth and less hunger.</a:t>
            </a:r>
          </a:p>
          <a:p>
            <a:pPr algn="just" rtl="0"/>
            <a:endParaRPr lang="en-US" dirty="0" smtClean="0"/>
          </a:p>
          <a:p>
            <a:pPr algn="just" rtl="0"/>
            <a:endParaRPr lang="en-US" dirty="0"/>
          </a:p>
        </p:txBody>
      </p:sp>
    </p:spTree>
    <p:extLst>
      <p:ext uri="{BB962C8B-B14F-4D97-AF65-F5344CB8AC3E}">
        <p14:creationId xmlns:p14="http://schemas.microsoft.com/office/powerpoint/2010/main" val="906136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51520" y="274638"/>
            <a:ext cx="8568952" cy="1143000"/>
          </a:xfrm>
        </p:spPr>
        <p:txBody>
          <a:bodyPr>
            <a:normAutofit/>
          </a:bodyPr>
          <a:lstStyle/>
          <a:p>
            <a:pPr algn="l"/>
            <a:r>
              <a:rPr lang="en-US" sz="3600" b="1" dirty="0" smtClean="0"/>
              <a:t>2 – Achieve universal primary education</a:t>
            </a:r>
            <a:endParaRPr lang="en-US" sz="3600" dirty="0"/>
          </a:p>
        </p:txBody>
      </p:sp>
      <p:sp>
        <p:nvSpPr>
          <p:cNvPr id="6" name="Content Placeholder 5"/>
          <p:cNvSpPr>
            <a:spLocks noGrp="1"/>
          </p:cNvSpPr>
          <p:nvPr>
            <p:ph idx="1"/>
          </p:nvPr>
        </p:nvSpPr>
        <p:spPr>
          <a:xfrm>
            <a:off x="457200" y="1340768"/>
            <a:ext cx="8229600" cy="4785395"/>
          </a:xfrm>
        </p:spPr>
        <p:txBody>
          <a:bodyPr/>
          <a:lstStyle/>
          <a:p>
            <a:pPr algn="just" rtl="0"/>
            <a:r>
              <a:rPr lang="en-US" sz="3600" dirty="0" smtClean="0"/>
              <a:t>Girls often drop out of school due to unintended pregnancy or to help care for younger siblings. </a:t>
            </a:r>
          </a:p>
          <a:p>
            <a:pPr algn="just" rtl="0"/>
            <a:r>
              <a:rPr lang="en-US" sz="3600" dirty="0" smtClean="0"/>
              <a:t>Family planning prolongs education and helps girls in particular to achieve their dreams for the future. </a:t>
            </a:r>
          </a:p>
          <a:p>
            <a:pPr algn="just" rtl="0"/>
            <a:endParaRPr lang="en-US" dirty="0"/>
          </a:p>
        </p:txBody>
      </p:sp>
    </p:spTree>
    <p:extLst>
      <p:ext uri="{BB962C8B-B14F-4D97-AF65-F5344CB8AC3E}">
        <p14:creationId xmlns:p14="http://schemas.microsoft.com/office/powerpoint/2010/main" val="39662507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b="1" dirty="0" smtClean="0"/>
              <a:t>3 – Promote gender equality and empower women</a:t>
            </a:r>
            <a:endParaRPr lang="en-US" dirty="0"/>
          </a:p>
        </p:txBody>
      </p:sp>
      <p:sp>
        <p:nvSpPr>
          <p:cNvPr id="5" name="Content Placeholder 4"/>
          <p:cNvSpPr>
            <a:spLocks noGrp="1"/>
          </p:cNvSpPr>
          <p:nvPr>
            <p:ph idx="1"/>
          </p:nvPr>
        </p:nvSpPr>
        <p:spPr/>
        <p:txBody>
          <a:bodyPr/>
          <a:lstStyle/>
          <a:p>
            <a:pPr algn="just" rtl="0"/>
            <a:r>
              <a:rPr lang="en-US" sz="3600" dirty="0" smtClean="0"/>
              <a:t>Unplanned pregnancy diverts women from other life plans </a:t>
            </a:r>
            <a:r>
              <a:rPr lang="en-US" sz="3600" dirty="0" err="1" smtClean="0"/>
              <a:t>e.g</a:t>
            </a:r>
            <a:r>
              <a:rPr lang="en-US" sz="3600" dirty="0" smtClean="0"/>
              <a:t> employment. </a:t>
            </a:r>
          </a:p>
          <a:p>
            <a:pPr algn="just" rtl="0"/>
            <a:r>
              <a:rPr lang="en-US" sz="3600" dirty="0" smtClean="0"/>
              <a:t>Using family planning empowers women.</a:t>
            </a:r>
          </a:p>
          <a:p>
            <a:pPr algn="just" rtl="0"/>
            <a:r>
              <a:rPr lang="en-US" sz="3600" dirty="0" smtClean="0"/>
              <a:t> Involving men in family planning can lead to changes in gender norms. </a:t>
            </a:r>
          </a:p>
          <a:p>
            <a:pPr algn="just" rtl="0"/>
            <a:endParaRPr lang="en-US" dirty="0"/>
          </a:p>
        </p:txBody>
      </p:sp>
    </p:spTree>
    <p:extLst>
      <p:ext uri="{BB962C8B-B14F-4D97-AF65-F5344CB8AC3E}">
        <p14:creationId xmlns:p14="http://schemas.microsoft.com/office/powerpoint/2010/main" val="2190758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41000"/>
            <a:lum/>
          </a:blip>
          <a:srcRect/>
          <a:stretch>
            <a:fillRect l="-14000" r="-14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smtClean="0"/>
              <a:t>4 – Reduce child mortality</a:t>
            </a:r>
            <a:endParaRPr lang="en-US" dirty="0"/>
          </a:p>
        </p:txBody>
      </p:sp>
      <p:sp>
        <p:nvSpPr>
          <p:cNvPr id="5" name="Content Placeholder 4"/>
          <p:cNvSpPr>
            <a:spLocks noGrp="1"/>
          </p:cNvSpPr>
          <p:nvPr>
            <p:ph idx="1"/>
          </p:nvPr>
        </p:nvSpPr>
        <p:spPr/>
        <p:txBody>
          <a:bodyPr/>
          <a:lstStyle/>
          <a:p>
            <a:pPr algn="just" rtl="0"/>
            <a:r>
              <a:rPr lang="en-US" dirty="0" smtClean="0"/>
              <a:t>Family planning prevents unintended pregnancy, thus reducing infant deaths and increasing child survival.</a:t>
            </a:r>
          </a:p>
          <a:p>
            <a:pPr algn="just" rtl="0"/>
            <a:endParaRPr lang="en-US" dirty="0"/>
          </a:p>
        </p:txBody>
      </p:sp>
    </p:spTree>
    <p:extLst>
      <p:ext uri="{BB962C8B-B14F-4D97-AF65-F5344CB8AC3E}">
        <p14:creationId xmlns:p14="http://schemas.microsoft.com/office/powerpoint/2010/main" val="28647741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t>5 – Improve maternal health</a:t>
            </a:r>
            <a:endParaRPr lang="ar-SA" dirty="0"/>
          </a:p>
        </p:txBody>
      </p:sp>
      <p:sp>
        <p:nvSpPr>
          <p:cNvPr id="3" name="عنصر نائب للمحتوى 2"/>
          <p:cNvSpPr>
            <a:spLocks noGrp="1"/>
          </p:cNvSpPr>
          <p:nvPr>
            <p:ph idx="1"/>
          </p:nvPr>
        </p:nvSpPr>
        <p:spPr>
          <a:xfrm>
            <a:off x="457200" y="1357298"/>
            <a:ext cx="8229600" cy="4768865"/>
          </a:xfrm>
        </p:spPr>
        <p:txBody>
          <a:bodyPr>
            <a:normAutofit/>
          </a:bodyPr>
          <a:lstStyle/>
          <a:p>
            <a:pPr algn="just" rtl="0">
              <a:buNone/>
            </a:pPr>
            <a:r>
              <a:rPr lang="en-US" dirty="0" smtClean="0"/>
              <a:t>Terminating unintended pregnancy, is associated with unsafe abortion which is one of the main cause of maternal deaths especially in young women. </a:t>
            </a:r>
          </a:p>
          <a:p>
            <a:pPr algn="just" rtl="0">
              <a:buNone/>
            </a:pPr>
            <a:r>
              <a:rPr lang="en-US" dirty="0" smtClean="0"/>
              <a:t>Universal access to reproductive health including family planning reduces the risk of maternal morbidity and mortality.</a:t>
            </a:r>
          </a:p>
          <a:p>
            <a:pPr algn="just" rtl="0">
              <a:buNone/>
            </a:pPr>
            <a:endParaRPr lang="ar-SA" dirty="0">
              <a:solidFill>
                <a:srgbClr val="C00000"/>
              </a:solidFill>
            </a:endParaRPr>
          </a:p>
        </p:txBody>
      </p:sp>
    </p:spTree>
    <p:extLst>
      <p:ext uri="{BB962C8B-B14F-4D97-AF65-F5344CB8AC3E}">
        <p14:creationId xmlns:p14="http://schemas.microsoft.com/office/powerpoint/2010/main" val="5587753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smtClean="0"/>
              <a:t>6 – Combat HIV/AIDS</a:t>
            </a:r>
            <a:endParaRPr lang="en-US" dirty="0"/>
          </a:p>
        </p:txBody>
      </p:sp>
      <p:sp>
        <p:nvSpPr>
          <p:cNvPr id="5" name="Content Placeholder 4"/>
          <p:cNvSpPr>
            <a:spLocks noGrp="1"/>
          </p:cNvSpPr>
          <p:nvPr>
            <p:ph idx="1"/>
          </p:nvPr>
        </p:nvSpPr>
        <p:spPr>
          <a:xfrm>
            <a:off x="457200" y="1340768"/>
            <a:ext cx="8229600" cy="5256584"/>
          </a:xfrm>
        </p:spPr>
        <p:txBody>
          <a:bodyPr>
            <a:normAutofit fontScale="92500" lnSpcReduction="10000"/>
          </a:bodyPr>
          <a:lstStyle/>
          <a:p>
            <a:pPr algn="just" rtl="0"/>
            <a:r>
              <a:rPr lang="en-US" dirty="0" smtClean="0"/>
              <a:t>Contraception is the best preventive measure against HIV. </a:t>
            </a:r>
          </a:p>
          <a:p>
            <a:pPr algn="just" rtl="0"/>
            <a:r>
              <a:rPr lang="en-US" dirty="0" smtClean="0"/>
              <a:t>Women with HIV who have unintended pregnancy run the risk of transmitting the virus to their children. </a:t>
            </a:r>
          </a:p>
          <a:p>
            <a:pPr algn="just" rtl="0"/>
            <a:r>
              <a:rPr lang="en-US" dirty="0" smtClean="0"/>
              <a:t>Preventing unwanted pregnancy among HIV positive women reduces the number of HIV positive births and is </a:t>
            </a:r>
            <a:r>
              <a:rPr lang="en-US" b="1" dirty="0" smtClean="0"/>
              <a:t>three times </a:t>
            </a:r>
            <a:r>
              <a:rPr lang="en-US" dirty="0" smtClean="0"/>
              <a:t>more effective than providing antiretroviral treatment to mothers during pregnancy, birth, and breastfeeding.</a:t>
            </a:r>
          </a:p>
          <a:p>
            <a:pPr algn="just" rtl="0"/>
            <a:endParaRPr lang="en-US" dirty="0"/>
          </a:p>
        </p:txBody>
      </p:sp>
    </p:spTree>
    <p:extLst>
      <p:ext uri="{BB962C8B-B14F-4D97-AF65-F5344CB8AC3E}">
        <p14:creationId xmlns:p14="http://schemas.microsoft.com/office/powerpoint/2010/main" val="11978386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41000"/>
          </a:blip>
          <a:srcRect/>
          <a:stretch>
            <a:fillRect/>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smtClean="0"/>
              <a:t>7 – Ensure environmental sustainability</a:t>
            </a:r>
            <a:endParaRPr lang="en-US" dirty="0"/>
          </a:p>
        </p:txBody>
      </p:sp>
      <p:sp>
        <p:nvSpPr>
          <p:cNvPr id="4" name="Content Placeholder 3"/>
          <p:cNvSpPr>
            <a:spLocks noGrp="1"/>
          </p:cNvSpPr>
          <p:nvPr>
            <p:ph idx="1"/>
          </p:nvPr>
        </p:nvSpPr>
        <p:spPr/>
        <p:txBody>
          <a:bodyPr/>
          <a:lstStyle/>
          <a:p>
            <a:pPr algn="just" rtl="0"/>
            <a:r>
              <a:rPr lang="en-US" dirty="0" smtClean="0"/>
              <a:t>A family with fewer children needs less food, land, and water. </a:t>
            </a:r>
          </a:p>
          <a:p>
            <a:pPr algn="just" rtl="0"/>
            <a:r>
              <a:rPr lang="en-US" dirty="0" smtClean="0"/>
              <a:t>Moreover, family planning is </a:t>
            </a:r>
            <a:r>
              <a:rPr lang="en-US" b="1" dirty="0" smtClean="0"/>
              <a:t>five times </a:t>
            </a:r>
            <a:r>
              <a:rPr lang="en-US" dirty="0" smtClean="0"/>
              <a:t>less expensive than conventional green technologies for reducing atmospheric carbon dioxide that leads to climate change.</a:t>
            </a:r>
          </a:p>
          <a:p>
            <a:pPr algn="just" rtl="0"/>
            <a:endParaRPr lang="en-US" dirty="0"/>
          </a:p>
        </p:txBody>
      </p:sp>
    </p:spTree>
    <p:extLst>
      <p:ext uri="{BB962C8B-B14F-4D97-AF65-F5344CB8AC3E}">
        <p14:creationId xmlns:p14="http://schemas.microsoft.com/office/powerpoint/2010/main" val="4604335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41000"/>
            <a:lum/>
          </a:blip>
          <a:srcRect/>
          <a:stretch>
            <a:fillRect l="-11000" r="-11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b="1" dirty="0" smtClean="0"/>
              <a:t>8 – A global partnership for development</a:t>
            </a:r>
            <a:endParaRPr lang="en-US" dirty="0"/>
          </a:p>
        </p:txBody>
      </p:sp>
      <p:sp>
        <p:nvSpPr>
          <p:cNvPr id="5" name="Content Placeholder 4"/>
          <p:cNvSpPr>
            <a:spLocks noGrp="1"/>
          </p:cNvSpPr>
          <p:nvPr>
            <p:ph idx="1"/>
          </p:nvPr>
        </p:nvSpPr>
        <p:spPr/>
        <p:txBody>
          <a:bodyPr/>
          <a:lstStyle/>
          <a:p>
            <a:pPr algn="just" rtl="0"/>
            <a:r>
              <a:rPr lang="en-US" dirty="0" smtClean="0"/>
              <a:t>Global investment in family planning programs have contributed to strong collaboration among international agencies, governmental ministries, multinational organizations and local community groups.</a:t>
            </a:r>
          </a:p>
          <a:p>
            <a:endParaRPr lang="en-US" dirty="0"/>
          </a:p>
        </p:txBody>
      </p:sp>
    </p:spTree>
    <p:extLst>
      <p:ext uri="{BB962C8B-B14F-4D97-AF65-F5344CB8AC3E}">
        <p14:creationId xmlns:p14="http://schemas.microsoft.com/office/powerpoint/2010/main" val="90504211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Title 1"/>
          <p:cNvPicPr>
            <a:picLocks noGrp="1" noChangeArrowheads="1"/>
          </p:cNvPicPr>
          <p:nvPr>
            <p:ph idx="1"/>
          </p:nvPr>
        </p:nvPicPr>
        <p:blipFill>
          <a:blip r:embed="rId2" cstate="print"/>
          <a:srcRect/>
          <a:stretch>
            <a:fillRect/>
          </a:stretch>
        </p:blipFill>
        <p:spPr bwMode="auto">
          <a:xfrm>
            <a:off x="457200" y="2794916"/>
            <a:ext cx="8229600" cy="213653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4"/>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14" presetClass="emph" presetSubtype="0" fill="hold" nodeType="afterEffect">
                                  <p:stCondLst>
                                    <p:cond delay="0"/>
                                  </p:stCondLst>
                                  <p:childTnLst>
                                    <p:animClr clrSpc="rgb" dir="cw">
                                      <p:cBhvr override="childStyle">
                                        <p:cTn id="13" dur="1900" fill="hold">
                                          <p:stCondLst>
                                            <p:cond delay="100"/>
                                          </p:stCondLst>
                                        </p:cTn>
                                        <p:tgtEl>
                                          <p:spTgt spid="4"/>
                                        </p:tgtEl>
                                        <p:attrNameLst>
                                          <p:attrName>style.color</p:attrName>
                                        </p:attrNameLst>
                                      </p:cBhvr>
                                      <p:to>
                                        <a:schemeClr val="accent2"/>
                                      </p:to>
                                    </p:animClr>
                                    <p:animClr clrSpc="rgb" dir="cw">
                                      <p:cBhvr>
                                        <p:cTn id="14" dur="1900" fill="hold">
                                          <p:stCondLst>
                                            <p:cond delay="100"/>
                                          </p:stCondLst>
                                        </p:cTn>
                                        <p:tgtEl>
                                          <p:spTgt spid="4"/>
                                        </p:tgtEl>
                                        <p:attrNameLst>
                                          <p:attrName>fillColor</p:attrName>
                                        </p:attrNameLst>
                                      </p:cBhvr>
                                      <p:to>
                                        <a:schemeClr val="accent2"/>
                                      </p:to>
                                    </p:animClr>
                                    <p:set>
                                      <p:cBhvr>
                                        <p:cTn id="15" dur="1900" fill="hold">
                                          <p:stCondLst>
                                            <p:cond delay="100"/>
                                          </p:stCondLst>
                                        </p:cTn>
                                        <p:tgtEl>
                                          <p:spTgt spid="4"/>
                                        </p:tgtEl>
                                        <p:attrNameLst>
                                          <p:attrName>fill.type</p:attrName>
                                        </p:attrNameLst>
                                      </p:cBhvr>
                                      <p:to>
                                        <p:strVal val="solid"/>
                                      </p:to>
                                    </p:set>
                                    <p:set>
                                      <p:cBhvr>
                                        <p:cTn id="16" dur="1900" fill="hold">
                                          <p:stCondLst>
                                            <p:cond delay="100"/>
                                          </p:stCondLst>
                                        </p:cTn>
                                        <p:tgtEl>
                                          <p:spTgt spid="4"/>
                                        </p:tgtEl>
                                        <p:attrNameLst>
                                          <p:attrName>fill.on</p:attrName>
                                        </p:attrNameLst>
                                      </p:cBhvr>
                                      <p:to>
                                        <p:strVal val="true"/>
                                      </p:to>
                                    </p:set>
                                    <p:animScale>
                                      <p:cBhvr>
                                        <p:cTn id="17" dur="200" fill="hold">
                                          <p:stCondLst>
                                            <p:cond delay="0"/>
                                          </p:stCondLst>
                                        </p:cTn>
                                        <p:tgtEl>
                                          <p:spTgt spid="4"/>
                                        </p:tgtEl>
                                      </p:cBhvr>
                                      <p:from x="100000" y="100000"/>
                                      <p:to x="100000" y="5000"/>
                                    </p:animScale>
                                    <p:animScale>
                                      <p:cBhvr>
                                        <p:cTn id="18" dur="200" fill="hold">
                                          <p:stCondLst>
                                            <p:cond delay="200"/>
                                          </p:stCondLst>
                                        </p:cTn>
                                        <p:tgtEl>
                                          <p:spTgt spid="4"/>
                                        </p:tgtEl>
                                      </p:cBhvr>
                                      <p:from x="100000" y="5000"/>
                                      <p:to x="120000" y="150000"/>
                                    </p:animScale>
                                    <p:animScale>
                                      <p:cBhvr>
                                        <p:cTn id="19" dur="600" fill="hold">
                                          <p:stCondLst>
                                            <p:cond delay="1400"/>
                                          </p:stCondLst>
                                        </p:cTn>
                                        <p:tgtEl>
                                          <p:spTgt spid="4"/>
                                        </p:tgtEl>
                                      </p:cBhvr>
                                      <p:to x="120000" y="150000"/>
                                    </p:animScale>
                                  </p:childTnLst>
                                </p:cTn>
                              </p:par>
                            </p:childTnLst>
                          </p:cTn>
                        </p:par>
                        <p:par>
                          <p:cTn id="20" fill="hold">
                            <p:stCondLst>
                              <p:cond delay="3000"/>
                            </p:stCondLst>
                            <p:childTnLst>
                              <p:par>
                                <p:cTn id="21" presetID="48" presetClass="exit" presetSubtype="0" decel="50000" fill="hold" nodeType="afterEffect">
                                  <p:stCondLst>
                                    <p:cond delay="0"/>
                                  </p:stCondLst>
                                  <p:childTnLst>
                                    <p:anim calcmode="lin" valueType="num">
                                      <p:cBhvr>
                                        <p:cTn id="22" dur="1000"/>
                                        <p:tgtEl>
                                          <p:spTgt spid="4"/>
                                        </p:tgtEl>
                                        <p:attrNameLst>
                                          <p:attrName>style.rotation</p:attrName>
                                        </p:attrNameLst>
                                      </p:cBhvr>
                                      <p:tavLst>
                                        <p:tav tm="0">
                                          <p:val>
                                            <p:fltVal val="0"/>
                                          </p:val>
                                        </p:tav>
                                        <p:tav tm="20000">
                                          <p:val>
                                            <p:fltVal val="90"/>
                                          </p:val>
                                        </p:tav>
                                        <p:tav tm="20000">
                                          <p:val>
                                            <p:fltVal val="90"/>
                                          </p:val>
                                        </p:tav>
                                        <p:tav tm="100000">
                                          <p:val>
                                            <p:fltVal val="90"/>
                                          </p:val>
                                        </p:tav>
                                      </p:tavLst>
                                    </p:anim>
                                    <p:anim calcmode="lin" valueType="num">
                                      <p:cBhvr>
                                        <p:cTn id="23" dur="1000"/>
                                        <p:tgtEl>
                                          <p:spTgt spid="4"/>
                                        </p:tgtEl>
                                        <p:attrNameLst>
                                          <p:attrName>ppt_x</p:attrName>
                                        </p:attrNameLst>
                                      </p:cBhvr>
                                      <p:tavLst>
                                        <p:tav tm="0">
                                          <p:val>
                                            <p:strVal val="ppt_x"/>
                                          </p:val>
                                        </p:tav>
                                        <p:tav tm="50000">
                                          <p:val>
                                            <p:fltVal val="0.95"/>
                                          </p:val>
                                        </p:tav>
                                        <p:tav tm="100000">
                                          <p:val>
                                            <p:fltVal val="-1"/>
                                          </p:val>
                                        </p:tav>
                                      </p:tavLst>
                                    </p:anim>
                                    <p:anim calcmode="lin" valueType="num">
                                      <p:cBhvr>
                                        <p:cTn id="24" dur="1000"/>
                                        <p:tgtEl>
                                          <p:spTgt spid="4"/>
                                        </p:tgtEl>
                                        <p:attrNameLst>
                                          <p:attrName>ppt_y</p:attrName>
                                        </p:attrNameLst>
                                      </p:cBhvr>
                                      <p:tavLst>
                                        <p:tav tm="0">
                                          <p:val>
                                            <p:strVal val="ppt_y"/>
                                          </p:val>
                                        </p:tav>
                                        <p:tav tm="100000">
                                          <p:val>
                                            <p:strVal val="ppt_y"/>
                                          </p:val>
                                        </p:tav>
                                      </p:tavLst>
                                    </p:anim>
                                    <p:animEffect transition="out" filter="fade">
                                      <p:cBhvr>
                                        <p:cTn id="25" dur="1000"/>
                                        <p:tgtEl>
                                          <p:spTgt spid="4"/>
                                        </p:tgtEl>
                                      </p:cBhvr>
                                    </p:animEffect>
                                    <p:set>
                                      <p:cBhvr>
                                        <p:cTn id="26" dur="1" fill="hold">
                                          <p:stCondLst>
                                            <p:cond delay="9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US" b="1" dirty="0" smtClean="0"/>
              <a:t>Objectives</a:t>
            </a:r>
            <a:endParaRPr lang="en-US" b="1" dirty="0"/>
          </a:p>
        </p:txBody>
      </p:sp>
      <p:sp>
        <p:nvSpPr>
          <p:cNvPr id="3" name="Content Placeholder 2"/>
          <p:cNvSpPr>
            <a:spLocks noGrp="1"/>
          </p:cNvSpPr>
          <p:nvPr>
            <p:ph idx="1"/>
          </p:nvPr>
        </p:nvSpPr>
        <p:spPr>
          <a:xfrm>
            <a:off x="457200" y="1196752"/>
            <a:ext cx="8229600" cy="5400600"/>
          </a:xfrm>
        </p:spPr>
        <p:txBody>
          <a:bodyPr/>
          <a:lstStyle/>
          <a:p>
            <a:pPr algn="just" rtl="0"/>
            <a:r>
              <a:rPr lang="en-US" dirty="0" smtClean="0"/>
              <a:t>By the end of this lecture, students should be able to:</a:t>
            </a:r>
          </a:p>
          <a:p>
            <a:pPr algn="just" rtl="0"/>
            <a:r>
              <a:rPr lang="en-US" dirty="0" smtClean="0"/>
              <a:t>Define family planning correctly.</a:t>
            </a:r>
          </a:p>
          <a:p>
            <a:pPr algn="just" rtl="0"/>
            <a:r>
              <a:rPr lang="en-US" dirty="0" smtClean="0"/>
              <a:t>Identify concept of family planning.</a:t>
            </a:r>
          </a:p>
          <a:p>
            <a:pPr algn="just" rtl="0"/>
            <a:r>
              <a:rPr lang="en-US" dirty="0" smtClean="0"/>
              <a:t>Enumerate cases of high risk pregnancy.</a:t>
            </a:r>
          </a:p>
          <a:p>
            <a:pPr algn="just" rtl="0"/>
            <a:r>
              <a:rPr lang="en-US" dirty="0" smtClean="0"/>
              <a:t>Discuss objectives of family planning program.</a:t>
            </a:r>
          </a:p>
          <a:p>
            <a:pPr algn="just" rtl="0"/>
            <a:r>
              <a:rPr lang="en-US" dirty="0" smtClean="0"/>
              <a:t>Correlate objectives of family planning with millennium development goals.</a:t>
            </a:r>
          </a:p>
          <a:p>
            <a:pPr algn="just" rtl="0"/>
            <a:endParaRPr lang="en-US" dirty="0" smtClean="0"/>
          </a:p>
          <a:p>
            <a:pPr algn="just" rtl="0"/>
            <a:endParaRPr lang="en-US" dirty="0" smtClean="0"/>
          </a:p>
          <a:p>
            <a:pPr algn="just" rtl="0"/>
            <a:endParaRPr lang="en-US" dirty="0" smtClean="0"/>
          </a:p>
          <a:p>
            <a:pPr algn="just" rtl="0"/>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smtClean="0"/>
              <a:t>Definition of family planning</a:t>
            </a:r>
            <a:endParaRPr lang="en-US" b="1" dirty="0"/>
          </a:p>
        </p:txBody>
      </p:sp>
      <p:sp>
        <p:nvSpPr>
          <p:cNvPr id="3" name="Subtitle 2"/>
          <p:cNvSpPr>
            <a:spLocks noGrp="1"/>
          </p:cNvSpPr>
          <p:nvPr>
            <p:ph idx="1"/>
          </p:nvPr>
        </p:nvSpPr>
        <p:spPr/>
        <p:txBody>
          <a:bodyPr>
            <a:normAutofit/>
          </a:bodyPr>
          <a:lstStyle/>
          <a:p>
            <a:pPr algn="just" rtl="0"/>
            <a:r>
              <a:rPr lang="en-US" dirty="0" smtClean="0"/>
              <a:t>“ a way of thinking and living adopted voluntarily, upon the basis of knowledge, attitudes and responsible decisions by individuals and couples, in order to promote the health and welfare of the family group and thus contribute effectively to the social development of a country”.</a:t>
            </a:r>
          </a:p>
          <a:p>
            <a:pPr algn="l"/>
            <a:endParaRPr lang="en-US" b="1" i="1" dirty="0" smtClean="0">
              <a:latin typeface="Algerian" pitchFamily="82" charset="0"/>
            </a:endParaRPr>
          </a:p>
        </p:txBody>
      </p:sp>
    </p:spTree>
    <p:extLst>
      <p:ext uri="{BB962C8B-B14F-4D97-AF65-F5344CB8AC3E}">
        <p14:creationId xmlns:p14="http://schemas.microsoft.com/office/powerpoint/2010/main" val="17130917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48471"/>
            <a:ext cx="8424936" cy="707886"/>
          </a:xfrm>
          <a:prstGeom prst="rect">
            <a:avLst/>
          </a:prstGeom>
          <a:noFill/>
        </p:spPr>
        <p:txBody>
          <a:bodyPr wrap="square" rtlCol="1">
            <a:spAutoFit/>
          </a:bodyPr>
          <a:lstStyle/>
          <a:p>
            <a:pPr algn="l"/>
            <a:endParaRPr lang="ar-SA" sz="2000" dirty="0">
              <a:solidFill>
                <a:schemeClr val="bg1">
                  <a:lumMod val="50000"/>
                </a:schemeClr>
              </a:solidFill>
              <a:latin typeface="AR JULIAN" pitchFamily="2" charset="0"/>
              <a:cs typeface="+mj-cs"/>
            </a:endParaRPr>
          </a:p>
          <a:p>
            <a:pPr algn="l"/>
            <a:endParaRPr lang="ar-SA" sz="2000" dirty="0">
              <a:solidFill>
                <a:schemeClr val="bg1">
                  <a:lumMod val="50000"/>
                </a:schemeClr>
              </a:solidFill>
            </a:endParaRPr>
          </a:p>
        </p:txBody>
      </p:sp>
      <p:sp>
        <p:nvSpPr>
          <p:cNvPr id="4" name="Title 3"/>
          <p:cNvSpPr>
            <a:spLocks noGrp="1"/>
          </p:cNvSpPr>
          <p:nvPr>
            <p:ph type="title"/>
          </p:nvPr>
        </p:nvSpPr>
        <p:spPr/>
        <p:txBody>
          <a:bodyPr/>
          <a:lstStyle/>
          <a:p>
            <a:r>
              <a:rPr lang="en-US" b="1" dirty="0" smtClean="0"/>
              <a:t>Another definition</a:t>
            </a:r>
            <a:endParaRPr lang="en-US" b="1" dirty="0"/>
          </a:p>
        </p:txBody>
      </p:sp>
      <p:sp>
        <p:nvSpPr>
          <p:cNvPr id="5" name="Content Placeholder 4"/>
          <p:cNvSpPr>
            <a:spLocks noGrp="1"/>
          </p:cNvSpPr>
          <p:nvPr>
            <p:ph idx="1"/>
          </p:nvPr>
        </p:nvSpPr>
        <p:spPr/>
        <p:txBody>
          <a:bodyPr/>
          <a:lstStyle/>
          <a:p>
            <a:pPr algn="just" rtl="0"/>
            <a:r>
              <a:rPr lang="en-US" dirty="0" smtClean="0"/>
              <a:t>“practices that help individuals or couples to attain certain objectives: to avoid unwanted births, to bring about wanted births, to regulate the intervals between pregnancies, to control the time at which births occur in relation to the ages of the parent, and to determine the number of children in the family”.</a:t>
            </a:r>
          </a:p>
          <a:p>
            <a:pPr algn="just" rtl="0"/>
            <a:endParaRPr lang="en-US" dirty="0"/>
          </a:p>
        </p:txBody>
      </p:sp>
    </p:spTree>
    <p:extLst>
      <p:ext uri="{BB962C8B-B14F-4D97-AF65-F5344CB8AC3E}">
        <p14:creationId xmlns:p14="http://schemas.microsoft.com/office/powerpoint/2010/main" val="20900019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smtClean="0"/>
              <a:t>Concept of family planning</a:t>
            </a:r>
            <a:endParaRPr lang="en-US" b="1" dirty="0"/>
          </a:p>
        </p:txBody>
      </p:sp>
      <p:sp>
        <p:nvSpPr>
          <p:cNvPr id="5" name="Content Placeholder 4"/>
          <p:cNvSpPr>
            <a:spLocks noGrp="1"/>
          </p:cNvSpPr>
          <p:nvPr>
            <p:ph idx="1"/>
          </p:nvPr>
        </p:nvSpPr>
        <p:spPr/>
        <p:txBody>
          <a:bodyPr>
            <a:normAutofit/>
          </a:bodyPr>
          <a:lstStyle/>
          <a:p>
            <a:pPr algn="just" rtl="0"/>
            <a:r>
              <a:rPr lang="en-US" b="1" dirty="0" smtClean="0"/>
              <a:t>Misconceptions:</a:t>
            </a:r>
            <a:r>
              <a:rPr lang="en-US" dirty="0" smtClean="0"/>
              <a:t>  sterilization, birth control. </a:t>
            </a:r>
          </a:p>
          <a:p>
            <a:pPr algn="just" rtl="0"/>
            <a:r>
              <a:rPr lang="en-US" b="1" i="1" dirty="0" smtClean="0"/>
              <a:t>Family welfare Program. </a:t>
            </a:r>
            <a:r>
              <a:rPr lang="en-US" dirty="0" smtClean="0"/>
              <a:t>The concept of welfare is very comprehensive and is basically related to quality of life. </a:t>
            </a:r>
          </a:p>
          <a:p>
            <a:pPr algn="just" rtl="0"/>
            <a:r>
              <a:rPr lang="en-US" dirty="0" smtClean="0"/>
              <a:t>The family welfare program aims at improving quality of life. </a:t>
            </a:r>
          </a:p>
          <a:p>
            <a:pPr algn="just" rtl="0"/>
            <a:r>
              <a:rPr lang="en-US" dirty="0" smtClean="0"/>
              <a:t>So, family planning is not synonymous with birth control, but family planning includes:</a:t>
            </a:r>
          </a:p>
          <a:p>
            <a:pPr algn="just" rtl="0"/>
            <a:endParaRPr lang="en-US" dirty="0"/>
          </a:p>
        </p:txBody>
      </p:sp>
    </p:spTree>
    <p:extLst>
      <p:ext uri="{BB962C8B-B14F-4D97-AF65-F5344CB8AC3E}">
        <p14:creationId xmlns:p14="http://schemas.microsoft.com/office/powerpoint/2010/main" val="6529920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4294967295"/>
          </p:nvPr>
        </p:nvSpPr>
        <p:spPr>
          <a:xfrm>
            <a:off x="0" y="333375"/>
            <a:ext cx="8229600" cy="5792788"/>
          </a:xfrm>
        </p:spPr>
        <p:txBody>
          <a:bodyPr>
            <a:normAutofit fontScale="92500" lnSpcReduction="20000"/>
          </a:bodyPr>
          <a:lstStyle/>
          <a:p>
            <a:pPr lvl="0" algn="just" rtl="0"/>
            <a:r>
              <a:rPr lang="en-US" dirty="0" smtClean="0"/>
              <a:t>The proper spacing and limitation of births.</a:t>
            </a:r>
          </a:p>
          <a:p>
            <a:pPr lvl="0" algn="just" rtl="0"/>
            <a:r>
              <a:rPr lang="en-US" dirty="0" smtClean="0"/>
              <a:t>Advice on sterility.</a:t>
            </a:r>
          </a:p>
          <a:p>
            <a:pPr lvl="0" algn="just" rtl="0"/>
            <a:r>
              <a:rPr lang="en-US" dirty="0" smtClean="0"/>
              <a:t>Education for parenthood.</a:t>
            </a:r>
          </a:p>
          <a:p>
            <a:pPr lvl="0" algn="just" rtl="0"/>
            <a:r>
              <a:rPr lang="en-US" dirty="0" smtClean="0"/>
              <a:t>Sex education.</a:t>
            </a:r>
          </a:p>
          <a:p>
            <a:pPr lvl="0" algn="just" rtl="0"/>
            <a:r>
              <a:rPr lang="en-US" dirty="0" smtClean="0"/>
              <a:t>Screening for pathological conditions related to reproductive system.</a:t>
            </a:r>
          </a:p>
          <a:p>
            <a:pPr lvl="0" algn="just" rtl="0"/>
            <a:r>
              <a:rPr lang="en-US" dirty="0" smtClean="0"/>
              <a:t>Genetic counseling.</a:t>
            </a:r>
          </a:p>
          <a:p>
            <a:pPr lvl="0" algn="just" rtl="0"/>
            <a:r>
              <a:rPr lang="en-US" dirty="0" smtClean="0"/>
              <a:t>Premarital consultation and examination.</a:t>
            </a:r>
          </a:p>
          <a:p>
            <a:pPr lvl="0" algn="just" rtl="0"/>
            <a:r>
              <a:rPr lang="en-US" dirty="0" smtClean="0"/>
              <a:t>Carrying out pregnancy test.</a:t>
            </a:r>
          </a:p>
          <a:p>
            <a:pPr lvl="0" algn="just" rtl="0"/>
            <a:r>
              <a:rPr lang="en-US" dirty="0" smtClean="0"/>
              <a:t>Marriage counseling.</a:t>
            </a:r>
          </a:p>
          <a:p>
            <a:pPr lvl="0" algn="just" rtl="0"/>
            <a:r>
              <a:rPr lang="en-US" dirty="0" smtClean="0"/>
              <a:t>The preparation of couples for the arrival of their first child.</a:t>
            </a:r>
          </a:p>
          <a:p>
            <a:pPr lvl="0" algn="just" rtl="0"/>
            <a:r>
              <a:rPr lang="en-US" dirty="0" smtClean="0"/>
              <a:t>Teaching home economics and nutrition.</a:t>
            </a:r>
          </a:p>
          <a:p>
            <a:pPr algn="just" rtl="0"/>
            <a:endParaRPr lang="en-US" dirty="0"/>
          </a:p>
        </p:txBody>
      </p:sp>
    </p:spTree>
    <p:extLst>
      <p:ext uri="{BB962C8B-B14F-4D97-AF65-F5344CB8AC3E}">
        <p14:creationId xmlns:p14="http://schemas.microsoft.com/office/powerpoint/2010/main" val="25375803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DAE7F6"/>
        </a:solidFill>
        <a:effectLst/>
      </p:bgPr>
    </p:bg>
    <p:spTree>
      <p:nvGrpSpPr>
        <p:cNvPr id="1" name=""/>
        <p:cNvGrpSpPr/>
        <p:nvPr/>
      </p:nvGrpSpPr>
      <p:grpSpPr>
        <a:xfrm>
          <a:off x="0" y="0"/>
          <a:ext cx="0" cy="0"/>
          <a:chOff x="0" y="0"/>
          <a:chExt cx="0" cy="0"/>
        </a:xfrm>
      </p:grpSpPr>
      <p:sp>
        <p:nvSpPr>
          <p:cNvPr id="6" name="Title 5"/>
          <p:cNvSpPr>
            <a:spLocks noGrp="1"/>
          </p:cNvSpPr>
          <p:nvPr>
            <p:ph type="title"/>
          </p:nvPr>
        </p:nvSpPr>
        <p:spPr>
          <a:xfrm>
            <a:off x="457200" y="274638"/>
            <a:ext cx="8229600" cy="778098"/>
          </a:xfrm>
        </p:spPr>
        <p:txBody>
          <a:bodyPr/>
          <a:lstStyle/>
          <a:p>
            <a:r>
              <a:rPr lang="en-US" b="1" dirty="0" smtClean="0"/>
              <a:t>High risk pregnancy</a:t>
            </a:r>
            <a:endParaRPr lang="en-US" dirty="0"/>
          </a:p>
        </p:txBody>
      </p:sp>
      <p:sp>
        <p:nvSpPr>
          <p:cNvPr id="7" name="Content Placeholder 6"/>
          <p:cNvSpPr>
            <a:spLocks noGrp="1"/>
          </p:cNvSpPr>
          <p:nvPr>
            <p:ph idx="1"/>
          </p:nvPr>
        </p:nvSpPr>
        <p:spPr>
          <a:xfrm>
            <a:off x="457200" y="1196752"/>
            <a:ext cx="8229600" cy="4824536"/>
          </a:xfrm>
        </p:spPr>
        <p:txBody>
          <a:bodyPr>
            <a:normAutofit/>
          </a:bodyPr>
          <a:lstStyle/>
          <a:p>
            <a:pPr lvl="0" algn="just" rtl="0"/>
            <a:r>
              <a:rPr lang="en-US" dirty="0" smtClean="0"/>
              <a:t>Elderly </a:t>
            </a:r>
            <a:r>
              <a:rPr lang="en-US" dirty="0" err="1" smtClean="0"/>
              <a:t>primi</a:t>
            </a:r>
            <a:r>
              <a:rPr lang="en-US" dirty="0" smtClean="0"/>
              <a:t> (30 years and over).</a:t>
            </a:r>
          </a:p>
          <a:p>
            <a:pPr lvl="0" algn="just" rtl="0"/>
            <a:r>
              <a:rPr lang="en-US" dirty="0" smtClean="0"/>
              <a:t>Short statured </a:t>
            </a:r>
            <a:r>
              <a:rPr lang="en-US" dirty="0" err="1" smtClean="0"/>
              <a:t>primi</a:t>
            </a:r>
            <a:r>
              <a:rPr lang="en-US" dirty="0" smtClean="0"/>
              <a:t> (140 cm and below).</a:t>
            </a:r>
          </a:p>
          <a:p>
            <a:pPr lvl="0" algn="just" rtl="0"/>
            <a:r>
              <a:rPr lang="en-US" dirty="0" smtClean="0"/>
              <a:t>Mal-presentation e.g. breech, transverse lie.</a:t>
            </a:r>
          </a:p>
          <a:p>
            <a:pPr lvl="0" algn="just" rtl="0"/>
            <a:r>
              <a:rPr lang="en-US" dirty="0" smtClean="0"/>
              <a:t>Ante-partum hemorrhage and threatened abortion.</a:t>
            </a:r>
          </a:p>
          <a:p>
            <a:pPr lvl="0" algn="just" rtl="0"/>
            <a:r>
              <a:rPr lang="en-US" dirty="0" err="1" smtClean="0"/>
              <a:t>Pe-eclampsia</a:t>
            </a:r>
            <a:r>
              <a:rPr lang="en-US" dirty="0" smtClean="0"/>
              <a:t> and </a:t>
            </a:r>
            <a:r>
              <a:rPr lang="en-US" dirty="0" err="1" smtClean="0"/>
              <a:t>eclampsia</a:t>
            </a:r>
            <a:r>
              <a:rPr lang="en-US" dirty="0" smtClean="0"/>
              <a:t>.</a:t>
            </a:r>
          </a:p>
          <a:p>
            <a:pPr lvl="0" algn="just" rtl="0"/>
            <a:r>
              <a:rPr lang="en-US" dirty="0" smtClean="0"/>
              <a:t>Anemia.</a:t>
            </a:r>
          </a:p>
          <a:p>
            <a:pPr algn="just" rtl="0"/>
            <a:endParaRPr lang="en-US" dirty="0"/>
          </a:p>
        </p:txBody>
      </p:sp>
    </p:spTree>
    <p:extLst>
      <p:ext uri="{BB962C8B-B14F-4D97-AF65-F5344CB8AC3E}">
        <p14:creationId xmlns:p14="http://schemas.microsoft.com/office/powerpoint/2010/main" val="25602258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Cont.</a:t>
            </a:r>
            <a:endParaRPr lang="ar-SA" dirty="0"/>
          </a:p>
        </p:txBody>
      </p:sp>
      <p:sp>
        <p:nvSpPr>
          <p:cNvPr id="3" name="Content Placeholder 2"/>
          <p:cNvSpPr>
            <a:spLocks noGrp="1"/>
          </p:cNvSpPr>
          <p:nvPr>
            <p:ph idx="1"/>
          </p:nvPr>
        </p:nvSpPr>
        <p:spPr>
          <a:xfrm>
            <a:off x="457200" y="1052736"/>
            <a:ext cx="8229600" cy="5472608"/>
          </a:xfrm>
        </p:spPr>
        <p:txBody>
          <a:bodyPr>
            <a:normAutofit fontScale="92500" lnSpcReduction="10000"/>
          </a:bodyPr>
          <a:lstStyle/>
          <a:p>
            <a:pPr lvl="0" algn="just" rtl="0"/>
            <a:r>
              <a:rPr lang="en-US" dirty="0" smtClean="0"/>
              <a:t>Twins and </a:t>
            </a:r>
            <a:r>
              <a:rPr lang="en-US" dirty="0" err="1" smtClean="0"/>
              <a:t>hydramnios</a:t>
            </a:r>
            <a:r>
              <a:rPr lang="en-US" dirty="0" smtClean="0"/>
              <a:t>.</a:t>
            </a:r>
          </a:p>
          <a:p>
            <a:pPr lvl="0" algn="just" rtl="0"/>
            <a:r>
              <a:rPr lang="en-US" dirty="0" smtClean="0"/>
              <a:t>Previous still-birth, intrauterine death, manual removal of placenta.</a:t>
            </a:r>
          </a:p>
          <a:p>
            <a:pPr lvl="0" algn="just" rtl="0"/>
            <a:r>
              <a:rPr lang="en-US" dirty="0" smtClean="0"/>
              <a:t>Elderly </a:t>
            </a:r>
            <a:r>
              <a:rPr lang="en-US" dirty="0" err="1" smtClean="0"/>
              <a:t>grandmultiparas</a:t>
            </a:r>
            <a:r>
              <a:rPr lang="en-US" dirty="0" smtClean="0"/>
              <a:t>.</a:t>
            </a:r>
          </a:p>
          <a:p>
            <a:pPr lvl="0" algn="just" rtl="0"/>
            <a:r>
              <a:rPr lang="en-US" dirty="0" smtClean="0"/>
              <a:t>Prolonged pregnancy (14 days after expected date of delivery).</a:t>
            </a:r>
          </a:p>
          <a:p>
            <a:pPr lvl="0" algn="just" rtl="0"/>
            <a:r>
              <a:rPr lang="en-US" dirty="0" smtClean="0"/>
              <a:t>History of previous caesarean or instrumental delivery.</a:t>
            </a:r>
          </a:p>
          <a:p>
            <a:pPr lvl="0" algn="just" rtl="0"/>
            <a:r>
              <a:rPr lang="en-US" dirty="0" smtClean="0"/>
              <a:t>Pregnancy associated with general diseases, cardiovascular, kidney, liver diseases, diabetes and tuberculosis.</a:t>
            </a:r>
          </a:p>
          <a:p>
            <a:endParaRPr lang="ar-S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620688"/>
            <a:ext cx="8208912" cy="400110"/>
          </a:xfrm>
          <a:prstGeom prst="rect">
            <a:avLst/>
          </a:prstGeom>
          <a:noFill/>
        </p:spPr>
        <p:txBody>
          <a:bodyPr wrap="square" rtlCol="1">
            <a:spAutoFit/>
          </a:bodyPr>
          <a:lstStyle/>
          <a:p>
            <a:pPr algn="l"/>
            <a:r>
              <a:rPr lang="en-US" sz="2000" dirty="0" smtClean="0">
                <a:effectLst/>
                <a:latin typeface="Aparajita" pitchFamily="34" charset="0"/>
                <a:cs typeface="Aparajita" pitchFamily="34" charset="0"/>
              </a:rPr>
              <a:t>.</a:t>
            </a:r>
          </a:p>
        </p:txBody>
      </p:sp>
      <p:sp>
        <p:nvSpPr>
          <p:cNvPr id="6" name="Title 5"/>
          <p:cNvSpPr>
            <a:spLocks noGrp="1"/>
          </p:cNvSpPr>
          <p:nvPr>
            <p:ph type="title"/>
          </p:nvPr>
        </p:nvSpPr>
        <p:spPr/>
        <p:txBody>
          <a:bodyPr/>
          <a:lstStyle/>
          <a:p>
            <a:r>
              <a:rPr lang="en-US" b="1" dirty="0" smtClean="0"/>
              <a:t>When to offer family planning?</a:t>
            </a:r>
            <a:endParaRPr lang="ar-SA" b="1" dirty="0"/>
          </a:p>
        </p:txBody>
      </p:sp>
      <p:sp>
        <p:nvSpPr>
          <p:cNvPr id="5" name="Content Placeholder 4"/>
          <p:cNvSpPr>
            <a:spLocks noGrp="1"/>
          </p:cNvSpPr>
          <p:nvPr>
            <p:ph idx="1"/>
          </p:nvPr>
        </p:nvSpPr>
        <p:spPr>
          <a:xfrm>
            <a:off x="323528" y="1268760"/>
            <a:ext cx="8363272" cy="5328592"/>
          </a:xfrm>
        </p:spPr>
        <p:txBody>
          <a:bodyPr>
            <a:normAutofit/>
          </a:bodyPr>
          <a:lstStyle/>
          <a:p>
            <a:pPr algn="just" rtl="0"/>
            <a:r>
              <a:rPr lang="en-US" sz="3600" dirty="0" smtClean="0"/>
              <a:t>Family planning is related to every phase of the maternity cycle. </a:t>
            </a:r>
          </a:p>
          <a:p>
            <a:pPr algn="just" rtl="0"/>
            <a:r>
              <a:rPr lang="en-US" sz="3600" dirty="0" smtClean="0"/>
              <a:t> The mother is psychologically more receptive to advice on family planning during pregnancy and delivery than at other times. </a:t>
            </a:r>
          </a:p>
          <a:p>
            <a:pPr algn="just" rtl="0"/>
            <a:r>
              <a:rPr lang="en-US" sz="3600" dirty="0" smtClean="0"/>
              <a:t>Educational and motivational efforts must be initiated during the antenatal period. </a:t>
            </a:r>
          </a:p>
          <a:p>
            <a:pPr algn="just" rtl="0"/>
            <a:endParaRPr lang="en-US" sz="3600" dirty="0"/>
          </a:p>
        </p:txBody>
      </p:sp>
    </p:spTree>
    <p:extLst>
      <p:ext uri="{BB962C8B-B14F-4D97-AF65-F5344CB8AC3E}">
        <p14:creationId xmlns:p14="http://schemas.microsoft.com/office/powerpoint/2010/main" val="21804770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3_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4_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6_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8_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19_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617</TotalTime>
  <Words>775</Words>
  <Application>Microsoft Office PowerPoint</Application>
  <PresentationFormat>On-screen Show (4:3)</PresentationFormat>
  <Paragraphs>82</Paragraphs>
  <Slides>18</Slides>
  <Notes>1</Notes>
  <HiddenSlides>0</HiddenSlides>
  <MMClips>0</MMClips>
  <ScaleCrop>false</ScaleCrop>
  <HeadingPairs>
    <vt:vector size="4" baseType="variant">
      <vt:variant>
        <vt:lpstr>Theme</vt:lpstr>
      </vt:variant>
      <vt:variant>
        <vt:i4>6</vt:i4>
      </vt:variant>
      <vt:variant>
        <vt:lpstr>Slide Titles</vt:lpstr>
      </vt:variant>
      <vt:variant>
        <vt:i4>18</vt:i4>
      </vt:variant>
    </vt:vector>
  </HeadingPairs>
  <TitlesOfParts>
    <vt:vector size="24" baseType="lpstr">
      <vt:lpstr>Office Theme</vt:lpstr>
      <vt:lpstr>13_سمة Office</vt:lpstr>
      <vt:lpstr>14_سمة Office</vt:lpstr>
      <vt:lpstr>16_سمة Office</vt:lpstr>
      <vt:lpstr>18_سمة Office</vt:lpstr>
      <vt:lpstr>19_سمة Office</vt:lpstr>
      <vt:lpstr>PowerPoint Presentation</vt:lpstr>
      <vt:lpstr>Objectives</vt:lpstr>
      <vt:lpstr>Definition of family planning</vt:lpstr>
      <vt:lpstr>Another definition</vt:lpstr>
      <vt:lpstr>Concept of family planning</vt:lpstr>
      <vt:lpstr>PowerPoint Presentation</vt:lpstr>
      <vt:lpstr>High risk pregnancy</vt:lpstr>
      <vt:lpstr>Cont.</vt:lpstr>
      <vt:lpstr>When to offer family planning?</vt:lpstr>
      <vt:lpstr>Objectives of family planning programs</vt:lpstr>
      <vt:lpstr>2 – Achieve universal primary education</vt:lpstr>
      <vt:lpstr>3 – Promote gender equality and empower women</vt:lpstr>
      <vt:lpstr>4 – Reduce child mortality</vt:lpstr>
      <vt:lpstr>5 – Improve maternal health</vt:lpstr>
      <vt:lpstr>6 – Combat HIV/AIDS</vt:lpstr>
      <vt:lpstr>7 – Ensure environmental sustainability</vt:lpstr>
      <vt:lpstr>8 – A global partnership for development</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Basma</cp:lastModifiedBy>
  <cp:revision>58</cp:revision>
  <dcterms:created xsi:type="dcterms:W3CDTF">2010-10-09T19:12:43Z</dcterms:created>
  <dcterms:modified xsi:type="dcterms:W3CDTF">2015-02-04T09:02:40Z</dcterms:modified>
</cp:coreProperties>
</file>