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2" r:id="rId4"/>
  </p:sldMasterIdLst>
  <p:notesMasterIdLst>
    <p:notesMasterId r:id="rId55"/>
  </p:notesMasterIdLst>
  <p:handoutMasterIdLst>
    <p:handoutMasterId r:id="rId56"/>
  </p:handoutMasterIdLst>
  <p:sldIdLst>
    <p:sldId id="574" r:id="rId5"/>
    <p:sldId id="625" r:id="rId6"/>
    <p:sldId id="626" r:id="rId7"/>
    <p:sldId id="627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636" r:id="rId16"/>
    <p:sldId id="637" r:id="rId17"/>
    <p:sldId id="638" r:id="rId18"/>
    <p:sldId id="573" r:id="rId19"/>
    <p:sldId id="526" r:id="rId20"/>
    <p:sldId id="589" r:id="rId21"/>
    <p:sldId id="592" r:id="rId22"/>
    <p:sldId id="590" r:id="rId23"/>
    <p:sldId id="591" r:id="rId24"/>
    <p:sldId id="593" r:id="rId25"/>
    <p:sldId id="594" r:id="rId26"/>
    <p:sldId id="598" r:id="rId27"/>
    <p:sldId id="599" r:id="rId28"/>
    <p:sldId id="600" r:id="rId29"/>
    <p:sldId id="601" r:id="rId30"/>
    <p:sldId id="595" r:id="rId31"/>
    <p:sldId id="607" r:id="rId32"/>
    <p:sldId id="597" r:id="rId33"/>
    <p:sldId id="608" r:id="rId34"/>
    <p:sldId id="609" r:id="rId35"/>
    <p:sldId id="610" r:id="rId36"/>
    <p:sldId id="532" r:id="rId37"/>
    <p:sldId id="611" r:id="rId38"/>
    <p:sldId id="612" r:id="rId39"/>
    <p:sldId id="613" r:id="rId40"/>
    <p:sldId id="639" r:id="rId41"/>
    <p:sldId id="533" r:id="rId42"/>
    <p:sldId id="534" r:id="rId43"/>
    <p:sldId id="535" r:id="rId44"/>
    <p:sldId id="536" r:id="rId45"/>
    <p:sldId id="537" r:id="rId46"/>
    <p:sldId id="538" r:id="rId47"/>
    <p:sldId id="539" r:id="rId48"/>
    <p:sldId id="540" r:id="rId49"/>
    <p:sldId id="603" r:id="rId50"/>
    <p:sldId id="541" r:id="rId51"/>
    <p:sldId id="546" r:id="rId52"/>
    <p:sldId id="547" r:id="rId53"/>
    <p:sldId id="548" r:id="rId54"/>
  </p:sldIdLst>
  <p:sldSz cx="9144000" cy="6858000" type="screen4x3"/>
  <p:notesSz cx="6934200" cy="10071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2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FFCC"/>
    <a:srgbClr val="FF0000"/>
    <a:srgbClr val="FFDD87"/>
    <a:srgbClr val="FF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F546B-0DD0-45FC-9113-D2C2041D042F}" v="6" dt="2020-11-01T08:39:08.420"/>
    <p1510:client id="{2517223A-9070-CDFC-078F-C5559C77AEFE}" v="2" dt="2020-10-28T13:31:14.517"/>
    <p1510:client id="{4AC54E02-BFBF-448D-BA6B-237417305E10}" v="1" dt="2020-10-28T19:13:49.146"/>
    <p1510:client id="{5FE72FD0-9CB9-4302-AF9E-3158FDFA427D}" v="87" dt="2021-10-31T20:17:21.365"/>
    <p1510:client id="{6189BF2F-4091-42CD-8773-4D9B9A247371}" v="19" dt="2020-10-28T20:31:34.617"/>
    <p1510:client id="{6C0C834C-4D80-4DEA-A5A1-1485A4A3E05F}" v="59" dt="2021-10-25T11:44:29.188"/>
    <p1510:client id="{76E1A207-22A5-439E-AC1E-965FBA58889B}" v="1" dt="2020-10-31T19:47:44.712"/>
    <p1510:client id="{A9E5FFD9-3D37-4F70-9D04-9F115BB2221B}" v="1" dt="2021-10-25T11:46:47.885"/>
    <p1510:client id="{B1425DFD-1B12-EA48-E79F-DBA00BA238E6}" v="4" dt="2020-10-23T15:13:11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72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ira S Alballa" userId="S::malballa@ksu.edu.sa::d1d78ce2-3bd7-4731-9a7b-346ec4100b40" providerId="AD" clId="Web-{6C0C834C-4D80-4DEA-A5A1-1485A4A3E05F}"/>
    <pc:docChg chg="modSld">
      <pc:chgData name="Munira S Alballa" userId="S::malballa@ksu.edu.sa::d1d78ce2-3bd7-4731-9a7b-346ec4100b40" providerId="AD" clId="Web-{6C0C834C-4D80-4DEA-A5A1-1485A4A3E05F}" dt="2021-10-25T11:44:28.016" v="57" actId="20577"/>
      <pc:docMkLst>
        <pc:docMk/>
      </pc:docMkLst>
      <pc:sldChg chg="modSp">
        <pc:chgData name="Munira S Alballa" userId="S::malballa@ksu.edu.sa::d1d78ce2-3bd7-4731-9a7b-346ec4100b40" providerId="AD" clId="Web-{6C0C834C-4D80-4DEA-A5A1-1485A4A3E05F}" dt="2021-10-25T11:43:56.234" v="48" actId="20577"/>
        <pc:sldMkLst>
          <pc:docMk/>
          <pc:sldMk cId="269170706" sldId="589"/>
        </pc:sldMkLst>
        <pc:spChg chg="mod">
          <ac:chgData name="Munira S Alballa" userId="S::malballa@ksu.edu.sa::d1d78ce2-3bd7-4731-9a7b-346ec4100b40" providerId="AD" clId="Web-{6C0C834C-4D80-4DEA-A5A1-1485A4A3E05F}" dt="2021-10-25T11:43:56.234" v="48" actId="20577"/>
          <ac:spMkLst>
            <pc:docMk/>
            <pc:sldMk cId="269170706" sldId="589"/>
            <ac:spMk id="18435" creationId="{00000000-0000-0000-0000-000000000000}"/>
          </ac:spMkLst>
        </pc:spChg>
      </pc:sldChg>
      <pc:sldChg chg="modSp">
        <pc:chgData name="Munira S Alballa" userId="S::malballa@ksu.edu.sa::d1d78ce2-3bd7-4731-9a7b-346ec4100b40" providerId="AD" clId="Web-{6C0C834C-4D80-4DEA-A5A1-1485A4A3E05F}" dt="2021-10-25T11:44:28.016" v="57" actId="20577"/>
        <pc:sldMkLst>
          <pc:docMk/>
          <pc:sldMk cId="1777276876" sldId="593"/>
        </pc:sldMkLst>
        <pc:spChg chg="mod">
          <ac:chgData name="Munira S Alballa" userId="S::malballa@ksu.edu.sa::d1d78ce2-3bd7-4731-9a7b-346ec4100b40" providerId="AD" clId="Web-{6C0C834C-4D80-4DEA-A5A1-1485A4A3E05F}" dt="2021-10-25T11:44:28.016" v="57" actId="20577"/>
          <ac:spMkLst>
            <pc:docMk/>
            <pc:sldMk cId="1777276876" sldId="593"/>
            <ac:spMk id="21515" creationId="{00000000-0000-0000-0000-000000000000}"/>
          </ac:spMkLst>
        </pc:spChg>
      </pc:sldChg>
    </pc:docChg>
  </pc:docChgLst>
  <pc:docChgLst>
    <pc:chgData name="Misheal Sabbar" userId="S::msabbar@ksu.edu.sa::0d585f1d-c4a6-4170-810b-0e12759b83fb" providerId="AD" clId="Web-{76E1A207-22A5-439E-AC1E-965FBA58889B}"/>
    <pc:docChg chg="modSld">
      <pc:chgData name="Misheal Sabbar" userId="S::msabbar@ksu.edu.sa::0d585f1d-c4a6-4170-810b-0e12759b83fb" providerId="AD" clId="Web-{76E1A207-22A5-439E-AC1E-965FBA58889B}" dt="2020-10-31T19:47:44.712" v="0" actId="1076"/>
      <pc:docMkLst>
        <pc:docMk/>
      </pc:docMkLst>
      <pc:sldChg chg="modSp">
        <pc:chgData name="Misheal Sabbar" userId="S::msabbar@ksu.edu.sa::0d585f1d-c4a6-4170-810b-0e12759b83fb" providerId="AD" clId="Web-{76E1A207-22A5-439E-AC1E-965FBA58889B}" dt="2020-10-31T19:47:44.712" v="0" actId="1076"/>
        <pc:sldMkLst>
          <pc:docMk/>
          <pc:sldMk cId="271161767" sldId="607"/>
        </pc:sldMkLst>
        <pc:picChg chg="mod">
          <ac:chgData name="Misheal Sabbar" userId="S::msabbar@ksu.edu.sa::0d585f1d-c4a6-4170-810b-0e12759b83fb" providerId="AD" clId="Web-{76E1A207-22A5-439E-AC1E-965FBA58889B}" dt="2020-10-31T19:47:44.712" v="0" actId="1076"/>
          <ac:picMkLst>
            <pc:docMk/>
            <pc:sldMk cId="271161767" sldId="607"/>
            <ac:picMk id="9" creationId="{00000000-0000-0000-0000-000000000000}"/>
          </ac:picMkLst>
        </pc:picChg>
      </pc:sldChg>
    </pc:docChg>
  </pc:docChgLst>
  <pc:docChgLst>
    <pc:chgData name="Sarah Shoqeer Alotaibi" userId="S::alosarah@ksu.edu.sa::012f9b2e-5b69-42ed-9d9d-af879b4ac849" providerId="AD" clId="Web-{039F546B-0DD0-45FC-9113-D2C2041D042F}"/>
    <pc:docChg chg="modSld">
      <pc:chgData name="Sarah Shoqeer Alotaibi" userId="S::alosarah@ksu.edu.sa::012f9b2e-5b69-42ed-9d9d-af879b4ac849" providerId="AD" clId="Web-{039F546B-0DD0-45FC-9113-D2C2041D042F}" dt="2020-11-01T08:39:07.280" v="4" actId="20577"/>
      <pc:docMkLst>
        <pc:docMk/>
      </pc:docMkLst>
      <pc:sldChg chg="modSp">
        <pc:chgData name="Sarah Shoqeer Alotaibi" userId="S::alosarah@ksu.edu.sa::012f9b2e-5b69-42ed-9d9d-af879b4ac849" providerId="AD" clId="Web-{039F546B-0DD0-45FC-9113-D2C2041D042F}" dt="2020-11-01T08:39:05.905" v="2" actId="20577"/>
        <pc:sldMkLst>
          <pc:docMk/>
          <pc:sldMk cId="2660574200" sldId="599"/>
        </pc:sldMkLst>
        <pc:spChg chg="mod">
          <ac:chgData name="Sarah Shoqeer Alotaibi" userId="S::alosarah@ksu.edu.sa::012f9b2e-5b69-42ed-9d9d-af879b4ac849" providerId="AD" clId="Web-{039F546B-0DD0-45FC-9113-D2C2041D042F}" dt="2020-11-01T08:39:05.905" v="2" actId="20577"/>
          <ac:spMkLst>
            <pc:docMk/>
            <pc:sldMk cId="2660574200" sldId="599"/>
            <ac:spMk id="55301" creationId="{00000000-0000-0000-0000-000000000000}"/>
          </ac:spMkLst>
        </pc:spChg>
      </pc:sldChg>
    </pc:docChg>
  </pc:docChgLst>
  <pc:docChgLst>
    <pc:chgData name="Nadia Al-Ghreimil" userId="S::ghreimil@ksu.edu.sa::bd57fa0a-72d9-4845-a2d9-9d930f860865" providerId="AD" clId="Web-{B1425DFD-1B12-EA48-E79F-DBA00BA238E6}"/>
    <pc:docChg chg="modSld">
      <pc:chgData name="Nadia Al-Ghreimil" userId="S::ghreimil@ksu.edu.sa::bd57fa0a-72d9-4845-a2d9-9d930f860865" providerId="AD" clId="Web-{B1425DFD-1B12-EA48-E79F-DBA00BA238E6}" dt="2020-10-23T15:13:11.155" v="3" actId="20577"/>
      <pc:docMkLst>
        <pc:docMk/>
      </pc:docMkLst>
      <pc:sldChg chg="modSp">
        <pc:chgData name="Nadia Al-Ghreimil" userId="S::ghreimil@ksu.edu.sa::bd57fa0a-72d9-4845-a2d9-9d930f860865" providerId="AD" clId="Web-{B1425DFD-1B12-EA48-E79F-DBA00BA238E6}" dt="2020-10-23T15:13:11.155" v="2" actId="20577"/>
        <pc:sldMkLst>
          <pc:docMk/>
          <pc:sldMk cId="4166417764" sldId="604"/>
        </pc:sldMkLst>
        <pc:spChg chg="mod">
          <ac:chgData name="Nadia Al-Ghreimil" userId="S::ghreimil@ksu.edu.sa::bd57fa0a-72d9-4845-a2d9-9d930f860865" providerId="AD" clId="Web-{B1425DFD-1B12-EA48-E79F-DBA00BA238E6}" dt="2020-10-23T15:13:11.155" v="2" actId="20577"/>
          <ac:spMkLst>
            <pc:docMk/>
            <pc:sldMk cId="4166417764" sldId="604"/>
            <ac:spMk id="2" creationId="{00000000-0000-0000-0000-000000000000}"/>
          </ac:spMkLst>
        </pc:spChg>
      </pc:sldChg>
    </pc:docChg>
  </pc:docChgLst>
  <pc:docChgLst>
    <pc:chgData name="Munira S Alballa" userId="S::malballa@ksu.edu.sa::d1d78ce2-3bd7-4731-9a7b-346ec4100b40" providerId="AD" clId="Web-{5FE72FD0-9CB9-4302-AF9E-3158FDFA427D}"/>
    <pc:docChg chg="addSld modSld sldOrd">
      <pc:chgData name="Munira S Alballa" userId="S::malballa@ksu.edu.sa::d1d78ce2-3bd7-4731-9a7b-346ec4100b40" providerId="AD" clId="Web-{5FE72FD0-9CB9-4302-AF9E-3158FDFA427D}" dt="2021-10-31T20:17:21.365" v="84" actId="20577"/>
      <pc:docMkLst>
        <pc:docMk/>
      </pc:docMkLst>
      <pc:sldChg chg="modSp">
        <pc:chgData name="Munira S Alballa" userId="S::malballa@ksu.edu.sa::d1d78ce2-3bd7-4731-9a7b-346ec4100b40" providerId="AD" clId="Web-{5FE72FD0-9CB9-4302-AF9E-3158FDFA427D}" dt="2021-10-31T20:05:34.744" v="82" actId="20577"/>
        <pc:sldMkLst>
          <pc:docMk/>
          <pc:sldMk cId="1640667493" sldId="526"/>
        </pc:sldMkLst>
        <pc:spChg chg="mod">
          <ac:chgData name="Munira S Alballa" userId="S::malballa@ksu.edu.sa::d1d78ce2-3bd7-4731-9a7b-346ec4100b40" providerId="AD" clId="Web-{5FE72FD0-9CB9-4302-AF9E-3158FDFA427D}" dt="2021-10-31T20:05:34.744" v="82" actId="20577"/>
          <ac:spMkLst>
            <pc:docMk/>
            <pc:sldMk cId="1640667493" sldId="526"/>
            <ac:spMk id="15363" creationId="{00000000-0000-0000-0000-000000000000}"/>
          </ac:spMkLst>
        </pc:spChg>
      </pc:sldChg>
      <pc:sldChg chg="modSp">
        <pc:chgData name="Munira S Alballa" userId="S::malballa@ksu.edu.sa::d1d78ce2-3bd7-4731-9a7b-346ec4100b40" providerId="AD" clId="Web-{5FE72FD0-9CB9-4302-AF9E-3158FDFA427D}" dt="2021-10-31T20:04:34.806" v="65" actId="20577"/>
        <pc:sldMkLst>
          <pc:docMk/>
          <pc:sldMk cId="961309811" sldId="546"/>
        </pc:sldMkLst>
        <pc:spChg chg="mod">
          <ac:chgData name="Munira S Alballa" userId="S::malballa@ksu.edu.sa::d1d78ce2-3bd7-4731-9a7b-346ec4100b40" providerId="AD" clId="Web-{5FE72FD0-9CB9-4302-AF9E-3158FDFA427D}" dt="2021-10-31T20:04:34.806" v="65" actId="20577"/>
          <ac:spMkLst>
            <pc:docMk/>
            <pc:sldMk cId="961309811" sldId="546"/>
            <ac:spMk id="35843" creationId="{00000000-0000-0000-0000-000000000000}"/>
          </ac:spMkLst>
        </pc:spChg>
      </pc:sldChg>
      <pc:sldChg chg="modSp ord">
        <pc:chgData name="Munira S Alballa" userId="S::malballa@ksu.edu.sa::d1d78ce2-3bd7-4731-9a7b-346ec4100b40" providerId="AD" clId="Web-{5FE72FD0-9CB9-4302-AF9E-3158FDFA427D}" dt="2021-10-31T20:03:40.414" v="52" actId="20577"/>
        <pc:sldMkLst>
          <pc:docMk/>
          <pc:sldMk cId="67038225" sldId="613"/>
        </pc:sldMkLst>
        <pc:spChg chg="mod">
          <ac:chgData name="Munira S Alballa" userId="S::malballa@ksu.edu.sa::d1d78ce2-3bd7-4731-9a7b-346ec4100b40" providerId="AD" clId="Web-{5FE72FD0-9CB9-4302-AF9E-3158FDFA427D}" dt="2021-10-31T20:03:40.414" v="52" actId="20577"/>
          <ac:spMkLst>
            <pc:docMk/>
            <pc:sldMk cId="67038225" sldId="613"/>
            <ac:spMk id="8" creationId="{00000000-0000-0000-0000-000000000000}"/>
          </ac:spMkLst>
        </pc:spChg>
      </pc:sldChg>
      <pc:sldChg chg="modSp add replId">
        <pc:chgData name="Munira S Alballa" userId="S::malballa@ksu.edu.sa::d1d78ce2-3bd7-4731-9a7b-346ec4100b40" providerId="AD" clId="Web-{5FE72FD0-9CB9-4302-AF9E-3158FDFA427D}" dt="2021-10-31T20:17:21.365" v="84" actId="20577"/>
        <pc:sldMkLst>
          <pc:docMk/>
          <pc:sldMk cId="957552332" sldId="639"/>
        </pc:sldMkLst>
        <pc:spChg chg="mod">
          <ac:chgData name="Munira S Alballa" userId="S::malballa@ksu.edu.sa::d1d78ce2-3bd7-4731-9a7b-346ec4100b40" providerId="AD" clId="Web-{5FE72FD0-9CB9-4302-AF9E-3158FDFA427D}" dt="2021-10-31T20:01:15.082" v="8" actId="20577"/>
          <ac:spMkLst>
            <pc:docMk/>
            <pc:sldMk cId="957552332" sldId="639"/>
            <ac:spMk id="7" creationId="{00000000-0000-0000-0000-000000000000}"/>
          </ac:spMkLst>
        </pc:spChg>
        <pc:spChg chg="mod">
          <ac:chgData name="Munira S Alballa" userId="S::malballa@ksu.edu.sa::d1d78ce2-3bd7-4731-9a7b-346ec4100b40" providerId="AD" clId="Web-{5FE72FD0-9CB9-4302-AF9E-3158FDFA427D}" dt="2021-10-31T20:17:21.365" v="84" actId="20577"/>
          <ac:spMkLst>
            <pc:docMk/>
            <pc:sldMk cId="957552332" sldId="639"/>
            <ac:spMk id="8" creationId="{00000000-0000-0000-0000-000000000000}"/>
          </ac:spMkLst>
        </pc:spChg>
      </pc:sldChg>
    </pc:docChg>
  </pc:docChgLst>
  <pc:docChgLst>
    <pc:chgData name="Munira S Alballa" userId="S::malballa@ksu.edu.sa::d1d78ce2-3bd7-4731-9a7b-346ec4100b40" providerId="AD" clId="Web-{A9E5FFD9-3D37-4F70-9D04-9F115BB2221B}"/>
    <pc:docChg chg="modSld">
      <pc:chgData name="Munira S Alballa" userId="S::malballa@ksu.edu.sa::d1d78ce2-3bd7-4731-9a7b-346ec4100b40" providerId="AD" clId="Web-{A9E5FFD9-3D37-4F70-9D04-9F115BB2221B}" dt="2021-10-25T11:46:47.885" v="0" actId="20577"/>
      <pc:docMkLst>
        <pc:docMk/>
      </pc:docMkLst>
      <pc:sldChg chg="modSp">
        <pc:chgData name="Munira S Alballa" userId="S::malballa@ksu.edu.sa::d1d78ce2-3bd7-4731-9a7b-346ec4100b40" providerId="AD" clId="Web-{A9E5FFD9-3D37-4F70-9D04-9F115BB2221B}" dt="2021-10-25T11:46:47.885" v="0" actId="20577"/>
        <pc:sldMkLst>
          <pc:docMk/>
          <pc:sldMk cId="269170706" sldId="589"/>
        </pc:sldMkLst>
        <pc:spChg chg="mod">
          <ac:chgData name="Munira S Alballa" userId="S::malballa@ksu.edu.sa::d1d78ce2-3bd7-4731-9a7b-346ec4100b40" providerId="AD" clId="Web-{A9E5FFD9-3D37-4F70-9D04-9F115BB2221B}" dt="2021-10-25T11:46:47.885" v="0" actId="20577"/>
          <ac:spMkLst>
            <pc:docMk/>
            <pc:sldMk cId="269170706" sldId="589"/>
            <ac:spMk id="18435" creationId="{00000000-0000-0000-0000-000000000000}"/>
          </ac:spMkLst>
        </pc:spChg>
      </pc:sldChg>
    </pc:docChg>
  </pc:docChgLst>
  <pc:docChgLst>
    <pc:chgData name="Misheal Sabbar" userId="S::msabbar@ksu.edu.sa::0d585f1d-c4a6-4170-810b-0e12759b83fb" providerId="AD" clId="Web-{4AC54E02-BFBF-448D-BA6B-237417305E10}"/>
    <pc:docChg chg="modSld">
      <pc:chgData name="Misheal Sabbar" userId="S::msabbar@ksu.edu.sa::0d585f1d-c4a6-4170-810b-0e12759b83fb" providerId="AD" clId="Web-{4AC54E02-BFBF-448D-BA6B-237417305E10}" dt="2020-10-28T19:13:49.146" v="0" actId="1076"/>
      <pc:docMkLst>
        <pc:docMk/>
      </pc:docMkLst>
      <pc:sldChg chg="modSp">
        <pc:chgData name="Misheal Sabbar" userId="S::msabbar@ksu.edu.sa::0d585f1d-c4a6-4170-810b-0e12759b83fb" providerId="AD" clId="Web-{4AC54E02-BFBF-448D-BA6B-237417305E10}" dt="2020-10-28T19:13:49.146" v="0" actId="1076"/>
        <pc:sldMkLst>
          <pc:docMk/>
          <pc:sldMk cId="271161767" sldId="607"/>
        </pc:sldMkLst>
        <pc:picChg chg="mod">
          <ac:chgData name="Misheal Sabbar" userId="S::msabbar@ksu.edu.sa::0d585f1d-c4a6-4170-810b-0e12759b83fb" providerId="AD" clId="Web-{4AC54E02-BFBF-448D-BA6B-237417305E10}" dt="2020-10-28T19:13:49.146" v="0" actId="1076"/>
          <ac:picMkLst>
            <pc:docMk/>
            <pc:sldMk cId="271161767" sldId="607"/>
            <ac:picMk id="9" creationId="{00000000-0000-0000-0000-000000000000}"/>
          </ac:picMkLst>
        </pc:picChg>
      </pc:sldChg>
    </pc:docChg>
  </pc:docChgLst>
  <pc:docChgLst>
    <pc:chgData name="Sarah Shoqeer Alotaibi" userId="S::alosarah@ksu.edu.sa::012f9b2e-5b69-42ed-9d9d-af879b4ac849" providerId="AD" clId="Web-{6189BF2F-4091-42CD-8773-4D9B9A247371}"/>
    <pc:docChg chg="modSld">
      <pc:chgData name="Sarah Shoqeer Alotaibi" userId="S::alosarah@ksu.edu.sa::012f9b2e-5b69-42ed-9d9d-af879b4ac849" providerId="AD" clId="Web-{6189BF2F-4091-42CD-8773-4D9B9A247371}" dt="2020-10-28T20:31:34.617" v="18" actId="1076"/>
      <pc:docMkLst>
        <pc:docMk/>
      </pc:docMkLst>
      <pc:sldChg chg="addSp modSp">
        <pc:chgData name="Sarah Shoqeer Alotaibi" userId="S::alosarah@ksu.edu.sa::012f9b2e-5b69-42ed-9d9d-af879b4ac849" providerId="AD" clId="Web-{6189BF2F-4091-42CD-8773-4D9B9A247371}" dt="2020-10-28T20:31:34.617" v="18" actId="1076"/>
        <pc:sldMkLst>
          <pc:docMk/>
          <pc:sldMk cId="1648589740" sldId="634"/>
        </pc:sldMkLst>
        <pc:spChg chg="add mod">
          <ac:chgData name="Sarah Shoqeer Alotaibi" userId="S::alosarah@ksu.edu.sa::012f9b2e-5b69-42ed-9d9d-af879b4ac849" providerId="AD" clId="Web-{6189BF2F-4091-42CD-8773-4D9B9A247371}" dt="2020-10-28T20:31:34.617" v="18" actId="1076"/>
          <ac:spMkLst>
            <pc:docMk/>
            <pc:sldMk cId="1648589740" sldId="634"/>
            <ac:spMk id="2" creationId="{402E14C6-C96A-4742-A799-ABAEB3CE0F47}"/>
          </ac:spMkLst>
        </pc:spChg>
        <pc:picChg chg="mod">
          <ac:chgData name="Sarah Shoqeer Alotaibi" userId="S::alosarah@ksu.edu.sa::012f9b2e-5b69-42ed-9d9d-af879b4ac849" providerId="AD" clId="Web-{6189BF2F-4091-42CD-8773-4D9B9A247371}" dt="2020-10-28T20:31:14.273" v="12" actId="1076"/>
          <ac:picMkLst>
            <pc:docMk/>
            <pc:sldMk cId="1648589740" sldId="634"/>
            <ac:picMk id="8" creationId="{00000000-0000-0000-0000-000000000000}"/>
          </ac:picMkLst>
        </pc:picChg>
        <pc:cxnChg chg="add mod">
          <ac:chgData name="Sarah Shoqeer Alotaibi" userId="S::alosarah@ksu.edu.sa::012f9b2e-5b69-42ed-9d9d-af879b4ac849" providerId="AD" clId="Web-{6189BF2F-4091-42CD-8773-4D9B9A247371}" dt="2020-10-28T20:31:15.429" v="13"/>
          <ac:cxnSpMkLst>
            <pc:docMk/>
            <pc:sldMk cId="1648589740" sldId="634"/>
            <ac:cxnSpMk id="3" creationId="{ED7FDD61-D2C8-4A4D-9E33-3EC5762E212F}"/>
          </ac:cxnSpMkLst>
        </pc:cxnChg>
      </pc:sldChg>
    </pc:docChg>
  </pc:docChgLst>
  <pc:docChgLst>
    <pc:chgData name="Nadia Al-Ghreimil" userId="S::ghreimil@ksu.edu.sa::bd57fa0a-72d9-4845-a2d9-9d930f860865" providerId="AD" clId="Web-{2517223A-9070-CDFC-078F-C5559C77AEFE}"/>
    <pc:docChg chg="modSld">
      <pc:chgData name="Nadia Al-Ghreimil" userId="S::ghreimil@ksu.edu.sa::bd57fa0a-72d9-4845-a2d9-9d930f860865" providerId="AD" clId="Web-{2517223A-9070-CDFC-078F-C5559C77AEFE}" dt="2020-10-28T13:31:14.517" v="1"/>
      <pc:docMkLst>
        <pc:docMk/>
      </pc:docMkLst>
      <pc:sldChg chg="addAnim modAnim">
        <pc:chgData name="Nadia Al-Ghreimil" userId="S::ghreimil@ksu.edu.sa::bd57fa0a-72d9-4845-a2d9-9d930f860865" providerId="AD" clId="Web-{2517223A-9070-CDFC-078F-C5559C77AEFE}" dt="2020-10-28T13:31:14.517" v="1"/>
        <pc:sldMkLst>
          <pc:docMk/>
          <pc:sldMk cId="1199557224" sldId="60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67863"/>
            <a:ext cx="300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9567863"/>
            <a:ext cx="3005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278148-B7A2-4060-AB37-ECED51E07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2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83138"/>
            <a:ext cx="554672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61A1F3-897E-4A21-9367-5BC43D3B2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8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going into details, look</a:t>
            </a:r>
            <a:r>
              <a:rPr lang="en-US" baseline="0"/>
              <a:t> at the next example (Pet class)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1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47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endParaRPr lang="en-US"/>
          </a:p>
          <a:p>
            <a:r>
              <a:rPr lang="en-US"/>
              <a:t>Reading input and validation</a:t>
            </a:r>
          </a:p>
          <a:p>
            <a:r>
              <a:rPr lang="en-US"/>
              <a:t>Certain</a:t>
            </a:r>
            <a:r>
              <a:rPr lang="en-US" baseline="0"/>
              <a:t> validation can be used for similar input</a:t>
            </a:r>
          </a:p>
          <a:p>
            <a:endParaRPr lang="en-US" baseline="0"/>
          </a:p>
          <a:p>
            <a:r>
              <a:rPr lang="en-US" baseline="0"/>
              <a:t>Processing part might be repetitive, consider a menu with selections, each selection performs a specific action, this action could be written in a separate method. Then the main program will simply loop on (1) displaying the menu (which can be a method), (2) reading the selection, (3) performing the action by calling appropriate method.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995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important to go to the example – just the idea of testing individual pieces</a:t>
            </a:r>
            <a:r>
              <a:rPr lang="en-US" baseline="0"/>
              <a:t> is important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93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9459" indent="-303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14552" indent="-24291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0373" indent="-24291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6193" indent="-24291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72014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5783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4365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29476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94E218-86E1-4A42-A039-1E0B391DC8B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783773"/>
            <a:ext cx="5085080" cy="4531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9459" indent="-303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14552" indent="-24291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0373" indent="-24291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6193" indent="-24291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72014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5783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4365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29476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D7CFBF-7BDF-42C7-812E-A8529DC6217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783773"/>
            <a:ext cx="5085080" cy="4531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38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9459" indent="-303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14552" indent="-24291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00373" indent="-24291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6193" indent="-24291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72014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5783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43655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29476" indent="-24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66AB63-3962-4305-9892-9D9810EF0B8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783773"/>
            <a:ext cx="5085080" cy="4531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Remember</a:t>
            </a:r>
            <a:r>
              <a:rPr lang="en-US"/>
              <a:t>:</a:t>
            </a:r>
            <a:r>
              <a:rPr lang="en-US" baseline="0"/>
              <a:t> </a:t>
            </a:r>
            <a:r>
              <a:rPr lang="en-US" b="1" baseline="0"/>
              <a:t>static variables </a:t>
            </a:r>
            <a:r>
              <a:rPr lang="en-US" baseline="0"/>
              <a:t>belong to a class as a whole, they are </a:t>
            </a:r>
            <a:r>
              <a:rPr lang="en-US" b="1" baseline="0"/>
              <a:t>shared</a:t>
            </a:r>
            <a:r>
              <a:rPr lang="en-US" baseline="0"/>
              <a:t> with ALL instances (all objects created) of that class</a:t>
            </a:r>
          </a:p>
          <a:p>
            <a:r>
              <a:rPr lang="en-US" baseline="0"/>
              <a:t>Similarly </a:t>
            </a:r>
            <a:r>
              <a:rPr lang="en-US" b="1" baseline="0"/>
              <a:t>static methods </a:t>
            </a:r>
            <a:r>
              <a:rPr lang="en-US" baseline="0"/>
              <a:t>belong to a class and NOT to any specific object.</a:t>
            </a:r>
          </a:p>
          <a:p>
            <a:r>
              <a:rPr lang="en-US" baseline="0"/>
              <a:t>Therefore, a static method can not access non-static variables or non-static methods directly, UNLESS they are accessed through an appropriate object. (see next slide)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14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Since</a:t>
            </a:r>
            <a:r>
              <a:rPr lang="en-US" baseline="0"/>
              <a:t> </a:t>
            </a:r>
            <a:r>
              <a:rPr lang="en-US" b="1" baseline="0"/>
              <a:t>main</a:t>
            </a:r>
            <a:r>
              <a:rPr lang="en-US" baseline="0"/>
              <a:t> is a static method, other methods that we want to be able to use inside the </a:t>
            </a:r>
            <a:r>
              <a:rPr lang="en-US" b="1" baseline="0"/>
              <a:t>main</a:t>
            </a:r>
            <a:r>
              <a:rPr lang="en-US" baseline="0"/>
              <a:t> method have to be static too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36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Notice that we made the helper methods “</a:t>
            </a:r>
            <a:r>
              <a:rPr lang="en-US" b="1"/>
              <a:t>static</a:t>
            </a:r>
            <a:r>
              <a:rPr lang="en-US"/>
              <a:t>” so that </a:t>
            </a:r>
            <a:r>
              <a:rPr lang="en-US" b="1"/>
              <a:t>main</a:t>
            </a:r>
            <a:r>
              <a:rPr lang="en-US"/>
              <a:t> is allowed to used them, because </a:t>
            </a:r>
            <a:r>
              <a:rPr lang="en-US" b="1"/>
              <a:t>main</a:t>
            </a:r>
            <a:r>
              <a:rPr lang="en-US"/>
              <a:t> is </a:t>
            </a:r>
            <a:r>
              <a:rPr lang="en-US" b="1"/>
              <a:t>static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Check the previous example:</a:t>
            </a:r>
          </a:p>
          <a:p>
            <a:r>
              <a:rPr lang="en-US"/>
              <a:t>Notice</a:t>
            </a:r>
            <a:r>
              <a:rPr lang="en-US" baseline="0"/>
              <a:t> that we made </a:t>
            </a:r>
            <a:r>
              <a:rPr lang="en-US" baseline="0" err="1"/>
              <a:t>setInterestRate</a:t>
            </a:r>
            <a:r>
              <a:rPr lang="en-US" baseline="0"/>
              <a:t>, </a:t>
            </a:r>
            <a:r>
              <a:rPr lang="en-US" baseline="0" err="1"/>
              <a:t>getInterestRate</a:t>
            </a:r>
            <a:r>
              <a:rPr lang="en-US" baseline="0"/>
              <a:t>, </a:t>
            </a:r>
            <a:r>
              <a:rPr lang="en-US" baseline="0" err="1"/>
              <a:t>getNumberOfAccounts</a:t>
            </a:r>
            <a:r>
              <a:rPr lang="en-US" baseline="0"/>
              <a:t>, </a:t>
            </a:r>
            <a:r>
              <a:rPr lang="en-US" baseline="0" err="1"/>
              <a:t>showBalance</a:t>
            </a:r>
            <a:r>
              <a:rPr lang="en-US" baseline="0"/>
              <a:t> </a:t>
            </a:r>
            <a:r>
              <a:rPr lang="en-US" b="1" baseline="0"/>
              <a:t>static </a:t>
            </a:r>
            <a:r>
              <a:rPr lang="en-US"/>
              <a:t>so that </a:t>
            </a:r>
            <a:r>
              <a:rPr lang="en-US" b="1"/>
              <a:t>main</a:t>
            </a:r>
            <a:r>
              <a:rPr lang="en-US"/>
              <a:t> is allowed to used them.</a:t>
            </a:r>
            <a:r>
              <a:rPr lang="en-US" baseline="0"/>
              <a:t> Try to compile and run the class and demo without static in front of any of them and check out the error message that you will get.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6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1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0736"/>
            <a:ext cx="7848600" cy="1927225"/>
          </a:xfrm>
        </p:spPr>
        <p:txBody>
          <a:bodyPr anchor="b">
            <a:no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8433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DC218-EA44-478C-BF43-3DEB6C788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57765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5463"/>
            <a:ext cx="450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31298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0505-41FB-4F80-BD79-73B24DDB7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6CAE0-C477-4820-AE6B-7D8D6E5B4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6ED5-0754-49B6-AC84-C769BA21A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2C9BF-6260-4CDF-B0BA-922492E10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40"/>
            <a:ext cx="8229600" cy="8539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9146"/>
            <a:ext cx="9144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4F29C-54A9-44C4-8AB0-D66FEB889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D37DE-1D29-4F48-9C12-63028C184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53E28-4C43-4ECA-8017-28609562B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59" y="454573"/>
            <a:ext cx="8923282" cy="6245774"/>
          </a:xfrm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1pPr>
            <a:lvl2pPr marL="27432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54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0358" y="18288"/>
            <a:ext cx="588344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A3DECE-5AC0-4C5E-9FAD-4889AB0DC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85800" y="6400800"/>
            <a:ext cx="822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90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3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5" r:id="rId9"/>
    <p:sldLayoutId id="2147483930" r:id="rId10"/>
    <p:sldLayoutId id="2147483931" r:id="rId11"/>
    <p:sldLayoutId id="2147483932" r:id="rId12"/>
    <p:sldLayoutId id="2147483933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deSamples3.htm#Listing 6.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deSamples3.htm#Listing 6.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odeSamples3.htm#Listing 6.8" TargetMode="External"/><Relationship Id="rId2" Type="http://schemas.openxmlformats.org/officeDocument/2006/relationships/hyperlink" Target="CodeSamples3.htm#Listing 6.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odeSamples3.htm#Listing 6.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deSamples3.htm#Listing 6.1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CodeSamples3.htm#Listing 6.1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odeSamples3.htm#Listing 6.1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deSamples3.htm#Listing 6.2" TargetMode="External"/><Relationship Id="rId2" Type="http://schemas.openxmlformats.org/officeDocument/2006/relationships/hyperlink" Target="CodeSamples3.htm#Listing 6.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More About Objects and Methods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9859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1488"/>
            <a:ext cx="7894637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2E14C6-C96A-4742-A799-ABAEB3CE0F47}"/>
              </a:ext>
            </a:extLst>
          </p:cNvPr>
          <p:cNvSpPr txBox="1"/>
          <p:nvPr/>
        </p:nvSpPr>
        <p:spPr>
          <a:xfrm>
            <a:off x="541606" y="1575582"/>
            <a:ext cx="40655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Pet fish = new Pet("Wanda", 2, 0.25);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ED7FDD61-D2C8-4A4D-9E33-3EC5762E212F}"/>
              </a:ext>
            </a:extLst>
          </p:cNvPr>
          <p:cNvCxnSpPr/>
          <p:nvPr/>
        </p:nvCxnSpPr>
        <p:spPr>
          <a:xfrm>
            <a:off x="4114800" y="297180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8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Calling Methods from Other Constructors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Constructor can call other class methods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sample code</a:t>
            </a:r>
            <a:r>
              <a:rPr lang="en-US" altLang="en-US"/>
              <a:t>, listing 6.3</a:t>
            </a:r>
            <a:br>
              <a:rPr lang="en-US" altLang="en-US"/>
            </a:b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class Pet2 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/>
              <a:t>Note method </a:t>
            </a: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set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/>
              <a:t>Keeps from repeating code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473325"/>
            <a:ext cx="5564188" cy="1260475"/>
          </a:xfrm>
          <a:prstGeom prst="rect">
            <a:avLst/>
          </a:prstGeom>
          <a:noFill/>
          <a:ln>
            <a:noFill/>
          </a:ln>
          <a:effectLst>
            <a:outerShdw blurRad="63500" dist="889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endCxn id="7" idx="7"/>
          </p:cNvCxnSpPr>
          <p:nvPr/>
        </p:nvCxnSpPr>
        <p:spPr>
          <a:xfrm rot="10800000" flipV="1">
            <a:off x="3090863" y="2133600"/>
            <a:ext cx="2471737" cy="993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70125" y="3063875"/>
            <a:ext cx="960438" cy="441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Example: Constructor with No-Parameter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E2200F-6A1A-4310-95EF-F1B9C3AB86D4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52400" y="1484313"/>
            <a:ext cx="3733800" cy="2560637"/>
            <a:chOff x="864" y="864"/>
            <a:chExt cx="3744" cy="3072"/>
          </a:xfrm>
        </p:grpSpPr>
        <p:sp>
          <p:nvSpPr>
            <p:cNvPr id="13385" name="Rectangle 4"/>
            <p:cNvSpPr>
              <a:spLocks noChangeArrowheads="1"/>
            </p:cNvSpPr>
            <p:nvPr/>
          </p:nvSpPr>
          <p:spPr bwMode="auto">
            <a:xfrm>
              <a:off x="864" y="864"/>
              <a:ext cx="3744" cy="3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GB" altLang="en-US" sz="2800">
                <a:latin typeface="Times New Roman" pitchFamily="18" charset="0"/>
              </a:endParaRPr>
            </a:p>
          </p:txBody>
        </p:sp>
        <p:sp>
          <p:nvSpPr>
            <p:cNvPr id="42061" name="Text Box 5"/>
            <p:cNvSpPr txBox="1">
              <a:spLocks noChangeArrowheads="1"/>
            </p:cNvSpPr>
            <p:nvPr/>
          </p:nvSpPr>
          <p:spPr bwMode="auto">
            <a:xfrm>
              <a:off x="960" y="894"/>
              <a:ext cx="3553" cy="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US" altLang="en-US" sz="16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public class Person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{</a:t>
              </a:r>
              <a:endParaRPr lang="en-US" altLang="en-US" sz="1600">
                <a:latin typeface="Courier New" pitchFamily="49" charset="0"/>
                <a:cs typeface="Courier New" pitchFamily="49" charset="0"/>
              </a:endParaRP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String name; 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int age;</a:t>
              </a:r>
              <a:endParaRPr lang="en-US" altLang="en-US" sz="1600">
                <a:latin typeface="Courier New" pitchFamily="49" charset="0"/>
                <a:cs typeface="Courier New" pitchFamily="49" charset="0"/>
              </a:endParaRP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solidFill>
                    <a:srgbClr val="6B7D72"/>
                  </a:solidFill>
                  <a:latin typeface="Courier New" pitchFamily="49" charset="0"/>
                  <a:cs typeface="Courier New" pitchFamily="49" charset="0"/>
                </a:rPr>
                <a:t>// Constructor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public Person(){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    name = “ ”; 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    age = 0;</a:t>
              </a:r>
              <a:r>
                <a:rPr lang="en-GB" altLang="en-US" sz="1600">
                  <a:latin typeface="Courier New" pitchFamily="49" charset="0"/>
                  <a:cs typeface="Courier New" pitchFamily="49" charset="0"/>
                </a:rPr>
                <a:t>}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en-US" altLang="en-US" sz="160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</p:grp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19100" y="4114800"/>
            <a:ext cx="3314700" cy="1905000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3400" y="4584700"/>
            <a:ext cx="31400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160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P1   =                 ;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889125" y="6019800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Code</a:t>
            </a:r>
            <a:endParaRPr lang="en-US" altLang="ja-JP">
              <a:solidFill>
                <a:srgbClr val="15151D"/>
              </a:solidFill>
              <a:latin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9750" y="4365625"/>
            <a:ext cx="1416050" cy="4413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Person P1;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357313" y="4889500"/>
            <a:ext cx="1843087" cy="44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new Person( )</a:t>
            </a:r>
          </a:p>
        </p:txBody>
      </p:sp>
      <p:grpSp>
        <p:nvGrpSpPr>
          <p:cNvPr id="13321" name="Group 11"/>
          <p:cNvGrpSpPr>
            <a:grpSpLocks/>
          </p:cNvGrpSpPr>
          <p:nvPr/>
        </p:nvGrpSpPr>
        <p:grpSpPr bwMode="auto">
          <a:xfrm>
            <a:off x="-157163" y="3810000"/>
            <a:ext cx="3000376" cy="1047750"/>
            <a:chOff x="348" y="1677"/>
            <a:chExt cx="1890" cy="660"/>
          </a:xfrm>
        </p:grpSpPr>
        <p:sp>
          <p:nvSpPr>
            <p:cNvPr id="13382" name="Oval 12"/>
            <p:cNvSpPr>
              <a:spLocks noChangeArrowheads="1"/>
            </p:cNvSpPr>
            <p:nvPr/>
          </p:nvSpPr>
          <p:spPr bwMode="auto">
            <a:xfrm>
              <a:off x="1963" y="1677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" name="Line 13"/>
            <p:cNvSpPr>
              <a:spLocks noChangeShapeType="1"/>
            </p:cNvSpPr>
            <p:nvPr/>
          </p:nvSpPr>
          <p:spPr bwMode="auto">
            <a:xfrm flipH="1">
              <a:off x="1554" y="1839"/>
              <a:ext cx="428" cy="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48" y="2125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611188" y="5300663"/>
            <a:ext cx="1506537" cy="617537"/>
            <a:chOff x="219" y="2781"/>
            <a:chExt cx="2526" cy="502"/>
          </a:xfrm>
        </p:grpSpPr>
        <p:sp>
          <p:nvSpPr>
            <p:cNvPr id="13378" name="Line 16"/>
            <p:cNvSpPr>
              <a:spLocks noChangeShapeType="1"/>
            </p:cNvSpPr>
            <p:nvPr/>
          </p:nvSpPr>
          <p:spPr bwMode="auto">
            <a:xfrm flipH="1" flipV="1">
              <a:off x="1813" y="2781"/>
              <a:ext cx="655" cy="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Oval 17"/>
            <p:cNvSpPr>
              <a:spLocks noChangeArrowheads="1"/>
            </p:cNvSpPr>
            <p:nvPr/>
          </p:nvSpPr>
          <p:spPr bwMode="auto">
            <a:xfrm>
              <a:off x="2463" y="2962"/>
              <a:ext cx="277" cy="2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C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219" y="3153"/>
              <a:ext cx="71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grpSp>
        <p:nvGrpSpPr>
          <p:cNvPr id="13323" name="Group 19"/>
          <p:cNvGrpSpPr>
            <a:grpSpLocks/>
          </p:cNvGrpSpPr>
          <p:nvPr/>
        </p:nvGrpSpPr>
        <p:grpSpPr bwMode="auto">
          <a:xfrm>
            <a:off x="-309563" y="4429125"/>
            <a:ext cx="3752851" cy="885825"/>
            <a:chOff x="347" y="2008"/>
            <a:chExt cx="2364" cy="558"/>
          </a:xfrm>
        </p:grpSpPr>
        <p:sp>
          <p:nvSpPr>
            <p:cNvPr id="13375" name="Line 20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21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B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5148263" y="6021388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State of Memory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4038600" y="1454150"/>
            <a:ext cx="4918075" cy="442277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7369175" y="1547813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>
                <a:solidFill>
                  <a:srgbClr val="40458C"/>
                </a:solidFill>
                <a:latin typeface="Times New Roman" pitchFamily="18" charset="0"/>
              </a:rPr>
              <a:t>P1</a:t>
            </a:r>
          </a:p>
        </p:txBody>
      </p:sp>
      <p:sp>
        <p:nvSpPr>
          <p:cNvPr id="13328" name="Rectangle 26"/>
          <p:cNvSpPr>
            <a:spLocks noChangeArrowheads="1"/>
          </p:cNvSpPr>
          <p:nvPr/>
        </p:nvSpPr>
        <p:spPr bwMode="auto">
          <a:xfrm>
            <a:off x="7748588" y="1631950"/>
            <a:ext cx="938212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4267200" y="1512888"/>
            <a:ext cx="2057400" cy="6969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instance variable  is 	allocated in memory.</a:t>
            </a: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267200" y="2438400"/>
            <a:ext cx="2362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object  is 	created with initial state</a:t>
            </a: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4343400" y="3505200"/>
            <a:ext cx="2133600" cy="8604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reference of the object created in B  is assigned to the variable.</a:t>
            </a:r>
          </a:p>
        </p:txBody>
      </p:sp>
      <p:sp>
        <p:nvSpPr>
          <p:cNvPr id="13331" name="AutoShape 30"/>
          <p:cNvSpPr>
            <a:spLocks noChangeAspect="1" noChangeArrowheads="1" noTextEdit="1"/>
          </p:cNvSpPr>
          <p:nvPr/>
        </p:nvSpPr>
        <p:spPr bwMode="auto">
          <a:xfrm>
            <a:off x="6934200" y="35814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Rectangle 31"/>
          <p:cNvSpPr>
            <a:spLocks noChangeArrowheads="1"/>
          </p:cNvSpPr>
          <p:nvPr/>
        </p:nvSpPr>
        <p:spPr bwMode="auto">
          <a:xfrm>
            <a:off x="7043738" y="3660775"/>
            <a:ext cx="1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latin typeface="Tahoma" pitchFamily="34" charset="0"/>
            </a:endParaRPr>
          </a:p>
        </p:txBody>
      </p:sp>
      <p:grpSp>
        <p:nvGrpSpPr>
          <p:cNvPr id="13333" name="Group 32"/>
          <p:cNvGrpSpPr>
            <a:grpSpLocks/>
          </p:cNvGrpSpPr>
          <p:nvPr/>
        </p:nvGrpSpPr>
        <p:grpSpPr bwMode="auto">
          <a:xfrm>
            <a:off x="7497763" y="3695700"/>
            <a:ext cx="903287" cy="328613"/>
            <a:chOff x="4723" y="2328"/>
            <a:chExt cx="569" cy="207"/>
          </a:xfrm>
        </p:grpSpPr>
        <p:sp>
          <p:nvSpPr>
            <p:cNvPr id="13372" name="Rectangle 33"/>
            <p:cNvSpPr>
              <a:spLocks noChangeArrowheads="1"/>
            </p:cNvSpPr>
            <p:nvPr/>
          </p:nvSpPr>
          <p:spPr bwMode="auto">
            <a:xfrm>
              <a:off x="4752" y="2357"/>
              <a:ext cx="540" cy="178"/>
            </a:xfrm>
            <a:prstGeom prst="rect">
              <a:avLst/>
            </a:prstGeom>
            <a:solidFill>
              <a:srgbClr val="1B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3" name="Rectangle 34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4" name="Rectangle 35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noFill/>
            <a:ln w="7938" cap="rnd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34" name="Rectangle 36"/>
          <p:cNvSpPr>
            <a:spLocks noChangeArrowheads="1"/>
          </p:cNvSpPr>
          <p:nvPr/>
        </p:nvSpPr>
        <p:spPr bwMode="auto">
          <a:xfrm>
            <a:off x="7162800" y="3660775"/>
            <a:ext cx="271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40458C"/>
                </a:solidFill>
                <a:latin typeface="Times New Roman" pitchFamily="18" charset="0"/>
              </a:rPr>
              <a:t>P1</a:t>
            </a:r>
            <a:endParaRPr lang="en-US" altLang="en-US" sz="2000">
              <a:latin typeface="Tahoma" pitchFamily="34" charset="0"/>
            </a:endParaRPr>
          </a:p>
        </p:txBody>
      </p:sp>
      <p:grpSp>
        <p:nvGrpSpPr>
          <p:cNvPr id="13335" name="Group 37"/>
          <p:cNvGrpSpPr>
            <a:grpSpLocks/>
          </p:cNvGrpSpPr>
          <p:nvPr/>
        </p:nvGrpSpPr>
        <p:grpSpPr bwMode="auto">
          <a:xfrm>
            <a:off x="7497763" y="3695700"/>
            <a:ext cx="903287" cy="328613"/>
            <a:chOff x="4723" y="2328"/>
            <a:chExt cx="569" cy="207"/>
          </a:xfrm>
        </p:grpSpPr>
        <p:sp>
          <p:nvSpPr>
            <p:cNvPr id="13369" name="Rectangle 38"/>
            <p:cNvSpPr>
              <a:spLocks noChangeArrowheads="1"/>
            </p:cNvSpPr>
            <p:nvPr/>
          </p:nvSpPr>
          <p:spPr bwMode="auto">
            <a:xfrm>
              <a:off x="4752" y="2357"/>
              <a:ext cx="540" cy="178"/>
            </a:xfrm>
            <a:prstGeom prst="rect">
              <a:avLst/>
            </a:prstGeom>
            <a:solidFill>
              <a:srgbClr val="1B2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0" name="Rectangle 39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71" name="Rectangle 40"/>
            <p:cNvSpPr>
              <a:spLocks noChangeArrowheads="1"/>
            </p:cNvSpPr>
            <p:nvPr/>
          </p:nvSpPr>
          <p:spPr bwMode="auto">
            <a:xfrm>
              <a:off x="4723" y="2328"/>
              <a:ext cx="540" cy="179"/>
            </a:xfrm>
            <a:prstGeom prst="rect">
              <a:avLst/>
            </a:prstGeom>
            <a:noFill/>
            <a:ln w="7938" cap="rnd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36" name="Freeform 41"/>
          <p:cNvSpPr>
            <a:spLocks/>
          </p:cNvSpPr>
          <p:nvPr/>
        </p:nvSpPr>
        <p:spPr bwMode="auto">
          <a:xfrm>
            <a:off x="7656513" y="3843338"/>
            <a:ext cx="192087" cy="817562"/>
          </a:xfrm>
          <a:custGeom>
            <a:avLst/>
            <a:gdLst>
              <a:gd name="T0" fmla="*/ 2147483646 w 121"/>
              <a:gd name="T1" fmla="*/ 0 h 515"/>
              <a:gd name="T2" fmla="*/ 2147483646 w 121"/>
              <a:gd name="T3" fmla="*/ 2147483646 h 515"/>
              <a:gd name="T4" fmla="*/ 2147483646 w 121"/>
              <a:gd name="T5" fmla="*/ 2147483646 h 515"/>
              <a:gd name="T6" fmla="*/ 2147483646 w 121"/>
              <a:gd name="T7" fmla="*/ 2147483646 h 515"/>
              <a:gd name="T8" fmla="*/ 0 w 121"/>
              <a:gd name="T9" fmla="*/ 2147483646 h 515"/>
              <a:gd name="T10" fmla="*/ 2147483646 w 121"/>
              <a:gd name="T11" fmla="*/ 2147483646 h 515"/>
              <a:gd name="T12" fmla="*/ 2147483646 w 121"/>
              <a:gd name="T13" fmla="*/ 2147483646 h 515"/>
              <a:gd name="T14" fmla="*/ 2147483646 w 121"/>
              <a:gd name="T15" fmla="*/ 2147483646 h 515"/>
              <a:gd name="T16" fmla="*/ 2147483646 w 121"/>
              <a:gd name="T17" fmla="*/ 2147483646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515"/>
              <a:gd name="T29" fmla="*/ 121 w 121"/>
              <a:gd name="T30" fmla="*/ 515 h 5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515">
                <a:moveTo>
                  <a:pt x="121" y="0"/>
                </a:moveTo>
                <a:lnTo>
                  <a:pt x="70" y="63"/>
                </a:lnTo>
                <a:lnTo>
                  <a:pt x="33" y="126"/>
                </a:lnTo>
                <a:lnTo>
                  <a:pt x="9" y="191"/>
                </a:lnTo>
                <a:lnTo>
                  <a:pt x="0" y="255"/>
                </a:lnTo>
                <a:lnTo>
                  <a:pt x="4" y="319"/>
                </a:lnTo>
                <a:lnTo>
                  <a:pt x="21" y="384"/>
                </a:lnTo>
                <a:lnTo>
                  <a:pt x="53" y="449"/>
                </a:lnTo>
                <a:lnTo>
                  <a:pt x="98" y="515"/>
                </a:lnTo>
              </a:path>
            </a:pathLst>
          </a:custGeom>
          <a:noFill/>
          <a:ln w="3175" cap="rnd">
            <a:solidFill>
              <a:srgbClr val="4677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42"/>
          <p:cNvSpPr>
            <a:spLocks/>
          </p:cNvSpPr>
          <p:nvPr/>
        </p:nvSpPr>
        <p:spPr bwMode="auto">
          <a:xfrm>
            <a:off x="7781925" y="4633913"/>
            <a:ext cx="66675" cy="69850"/>
          </a:xfrm>
          <a:custGeom>
            <a:avLst/>
            <a:gdLst>
              <a:gd name="T0" fmla="*/ 0 w 42"/>
              <a:gd name="T1" fmla="*/ 2147483646 h 44"/>
              <a:gd name="T2" fmla="*/ 2147483646 w 42"/>
              <a:gd name="T3" fmla="*/ 2147483646 h 44"/>
              <a:gd name="T4" fmla="*/ 2147483646 w 42"/>
              <a:gd name="T5" fmla="*/ 0 h 44"/>
              <a:gd name="T6" fmla="*/ 0 w 42"/>
              <a:gd name="T7" fmla="*/ 2147483646 h 4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4"/>
              <a:gd name="T14" fmla="*/ 42 w 42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4">
                <a:moveTo>
                  <a:pt x="0" y="26"/>
                </a:moveTo>
                <a:lnTo>
                  <a:pt x="42" y="44"/>
                </a:lnTo>
                <a:lnTo>
                  <a:pt x="31" y="0"/>
                </a:lnTo>
                <a:lnTo>
                  <a:pt x="0" y="26"/>
                </a:lnTo>
                <a:close/>
              </a:path>
            </a:pathLst>
          </a:custGeom>
          <a:solidFill>
            <a:srgbClr val="467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38" name="Group 43"/>
          <p:cNvGrpSpPr>
            <a:grpSpLocks/>
          </p:cNvGrpSpPr>
          <p:nvPr/>
        </p:nvGrpSpPr>
        <p:grpSpPr bwMode="auto">
          <a:xfrm>
            <a:off x="6781800" y="2205038"/>
            <a:ext cx="2011363" cy="1030287"/>
            <a:chOff x="4272" y="1389"/>
            <a:chExt cx="1267" cy="649"/>
          </a:xfrm>
        </p:grpSpPr>
        <p:sp>
          <p:nvSpPr>
            <p:cNvPr id="13356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2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3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4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5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66" name="Rectangle 57"/>
            <p:cNvSpPr>
              <a:spLocks noChangeArrowheads="1"/>
            </p:cNvSpPr>
            <p:nvPr/>
          </p:nvSpPr>
          <p:spPr bwMode="auto">
            <a:xfrm>
              <a:off x="4368" y="1746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3367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0</a:t>
              </a:r>
              <a:endParaRPr lang="en-GB" altLang="en-US" sz="1800">
                <a:latin typeface="Tahoma" pitchFamily="34" charset="0"/>
              </a:endParaRPr>
            </a:p>
          </p:txBody>
        </p:sp>
        <p:sp>
          <p:nvSpPr>
            <p:cNvPr id="13368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“ ”      </a:t>
              </a:r>
              <a:endParaRPr lang="en-GB" altLang="en-US" sz="1800">
                <a:latin typeface="Tahoma" pitchFamily="34" charset="0"/>
              </a:endParaRPr>
            </a:p>
          </p:txBody>
        </p:sp>
      </p:grpSp>
      <p:sp>
        <p:nvSpPr>
          <p:cNvPr id="13339" name="Rectangle 57"/>
          <p:cNvSpPr>
            <a:spLocks noChangeArrowheads="1"/>
          </p:cNvSpPr>
          <p:nvPr/>
        </p:nvSpPr>
        <p:spPr bwMode="auto">
          <a:xfrm>
            <a:off x="6902450" y="2505075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grpSp>
        <p:nvGrpSpPr>
          <p:cNvPr id="13340" name="Group 43"/>
          <p:cNvGrpSpPr>
            <a:grpSpLocks/>
          </p:cNvGrpSpPr>
          <p:nvPr/>
        </p:nvGrpSpPr>
        <p:grpSpPr bwMode="auto">
          <a:xfrm>
            <a:off x="6772275" y="4648200"/>
            <a:ext cx="2011363" cy="1030288"/>
            <a:chOff x="4272" y="1389"/>
            <a:chExt cx="1267" cy="649"/>
          </a:xfrm>
        </p:grpSpPr>
        <p:sp>
          <p:nvSpPr>
            <p:cNvPr id="1334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4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5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13346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7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8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9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0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1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2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53" name="Rectangle 57"/>
            <p:cNvSpPr>
              <a:spLocks noChangeArrowheads="1"/>
            </p:cNvSpPr>
            <p:nvPr/>
          </p:nvSpPr>
          <p:spPr bwMode="auto">
            <a:xfrm>
              <a:off x="4356" y="1773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3354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0</a:t>
              </a:r>
              <a:endParaRPr lang="en-GB" altLang="en-US" sz="1800">
                <a:latin typeface="Tahoma" pitchFamily="34" charset="0"/>
              </a:endParaRPr>
            </a:p>
          </p:txBody>
        </p:sp>
        <p:sp>
          <p:nvSpPr>
            <p:cNvPr id="13355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“ ”      </a:t>
              </a:r>
              <a:endParaRPr lang="en-GB" altLang="en-US" sz="1800">
                <a:latin typeface="Tahoma" pitchFamily="34" charset="0"/>
              </a:endParaRPr>
            </a:p>
          </p:txBody>
        </p:sp>
      </p:grpSp>
      <p:sp>
        <p:nvSpPr>
          <p:cNvPr id="13341" name="Rectangle 57"/>
          <p:cNvSpPr>
            <a:spLocks noChangeArrowheads="1"/>
          </p:cNvSpPr>
          <p:nvPr/>
        </p:nvSpPr>
        <p:spPr bwMode="auto">
          <a:xfrm>
            <a:off x="6902450" y="4953000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</p:spTree>
    <p:extLst>
      <p:ext uri="{BB962C8B-B14F-4D97-AF65-F5344CB8AC3E}">
        <p14:creationId xmlns:p14="http://schemas.microsoft.com/office/powerpoint/2010/main" val="36112191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Example: Class with Multiple Constructors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78292ED-9AD5-4337-BC7A-9B94C880DF2E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50825" y="1484313"/>
            <a:ext cx="4248150" cy="300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Public class Person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{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String name; 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int age;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>
                <a:solidFill>
                  <a:srgbClr val="6B7D72"/>
                </a:solidFill>
                <a:latin typeface="Courier New" pitchFamily="49" charset="0"/>
                <a:cs typeface="Courier New" pitchFamily="49" charset="0"/>
              </a:rPr>
              <a:t>// Constructor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public Person(){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name = “ ”;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age = 0;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public Person(String n, int a )</a:t>
            </a:r>
          </a:p>
          <a:p>
            <a:pPr eaLnBrk="1" hangingPunct="1"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name = n;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age = a; 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>
              <a:solidFill>
                <a:srgbClr val="FF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19100" y="4794250"/>
            <a:ext cx="3937000" cy="1371600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4903788"/>
            <a:ext cx="38782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160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P1  =  new Person()</a:t>
            </a: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P2   = new Person(“Ahmed”,27);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908175" y="6237288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Code</a:t>
            </a:r>
            <a:endParaRPr lang="en-US" altLang="ja-JP">
              <a:solidFill>
                <a:srgbClr val="15151D"/>
              </a:solidFill>
              <a:latin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52450" y="4751388"/>
            <a:ext cx="2032000" cy="4413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Person P1 , P2;</a:t>
            </a:r>
          </a:p>
        </p:txBody>
      </p: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-309563" y="4748213"/>
            <a:ext cx="3752851" cy="885825"/>
            <a:chOff x="347" y="2008"/>
            <a:chExt cx="2364" cy="558"/>
          </a:xfrm>
        </p:grpSpPr>
        <p:sp>
          <p:nvSpPr>
            <p:cNvPr id="15416" name="Line 10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Oval 11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5676900" y="5791200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15151D"/>
                </a:solidFill>
                <a:latin typeface="Tahoma" pitchFamily="34" charset="0"/>
              </a:rPr>
              <a:t>State of Memory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4724400" y="1216025"/>
            <a:ext cx="4232275" cy="442277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>
            <a:outerShdw blurRad="63500" dist="117088" dir="296392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7391400" y="1547813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>
                <a:solidFill>
                  <a:srgbClr val="40458C"/>
                </a:solidFill>
                <a:latin typeface="Times New Roman" pitchFamily="18" charset="0"/>
              </a:rPr>
              <a:t>P1</a:t>
            </a: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7748588" y="1631950"/>
            <a:ext cx="938212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953000" y="1447800"/>
            <a:ext cx="2438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constructor declared with no-parameter is used to create the object</a:t>
            </a:r>
          </a:p>
        </p:txBody>
      </p:sp>
      <p:sp>
        <p:nvSpPr>
          <p:cNvPr id="15374" name="AutoShape 18"/>
          <p:cNvSpPr>
            <a:spLocks noChangeAspect="1" noChangeArrowheads="1" noTextEdit="1"/>
          </p:cNvSpPr>
          <p:nvPr/>
        </p:nvSpPr>
        <p:spPr bwMode="auto">
          <a:xfrm>
            <a:off x="6934200" y="35814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5" name="Group 53"/>
          <p:cNvGrpSpPr>
            <a:grpSpLocks/>
          </p:cNvGrpSpPr>
          <p:nvPr/>
        </p:nvGrpSpPr>
        <p:grpSpPr bwMode="auto">
          <a:xfrm>
            <a:off x="57150" y="5181600"/>
            <a:ext cx="3752850" cy="885825"/>
            <a:chOff x="347" y="2008"/>
            <a:chExt cx="2364" cy="558"/>
          </a:xfrm>
        </p:grpSpPr>
        <p:sp>
          <p:nvSpPr>
            <p:cNvPr id="15413" name="Line 54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Oval 55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B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cxnSp>
        <p:nvCxnSpPr>
          <p:cNvPr id="15376" name="AutoShape 57"/>
          <p:cNvCxnSpPr>
            <a:cxnSpLocks noChangeShapeType="1"/>
          </p:cNvCxnSpPr>
          <p:nvPr/>
        </p:nvCxnSpPr>
        <p:spPr bwMode="auto">
          <a:xfrm rot="5400000">
            <a:off x="7772400" y="1768475"/>
            <a:ext cx="549275" cy="517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Rectangle 58"/>
          <p:cNvSpPr>
            <a:spLocks noChangeArrowheads="1"/>
          </p:cNvSpPr>
          <p:nvPr/>
        </p:nvSpPr>
        <p:spPr bwMode="auto">
          <a:xfrm>
            <a:off x="7391400" y="358140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>
                <a:solidFill>
                  <a:srgbClr val="40458C"/>
                </a:solidFill>
                <a:latin typeface="Times New Roman" pitchFamily="18" charset="0"/>
              </a:rPr>
              <a:t>P2</a:t>
            </a:r>
          </a:p>
        </p:txBody>
      </p:sp>
      <p:sp>
        <p:nvSpPr>
          <p:cNvPr id="14355" name="Rectangle 59"/>
          <p:cNvSpPr>
            <a:spLocks noChangeArrowheads="1"/>
          </p:cNvSpPr>
          <p:nvPr/>
        </p:nvSpPr>
        <p:spPr bwMode="auto">
          <a:xfrm>
            <a:off x="7778750" y="3619500"/>
            <a:ext cx="93821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5379" name="AutoShape 60"/>
          <p:cNvCxnSpPr>
            <a:cxnSpLocks noChangeShapeType="1"/>
          </p:cNvCxnSpPr>
          <p:nvPr/>
        </p:nvCxnSpPr>
        <p:spPr bwMode="auto">
          <a:xfrm rot="5400000">
            <a:off x="7561263" y="4037012"/>
            <a:ext cx="895350" cy="441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13" name="AutoShape 61"/>
          <p:cNvSpPr>
            <a:spLocks noChangeArrowheads="1"/>
          </p:cNvSpPr>
          <p:nvPr/>
        </p:nvSpPr>
        <p:spPr bwMode="auto">
          <a:xfrm>
            <a:off x="4953000" y="3505200"/>
            <a:ext cx="2438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The constructor declared with parameters is used to create the object</a:t>
            </a:r>
          </a:p>
        </p:txBody>
      </p:sp>
      <p:grpSp>
        <p:nvGrpSpPr>
          <p:cNvPr id="15381" name="Group 43"/>
          <p:cNvGrpSpPr>
            <a:grpSpLocks/>
          </p:cNvGrpSpPr>
          <p:nvPr/>
        </p:nvGrpSpPr>
        <p:grpSpPr bwMode="auto">
          <a:xfrm>
            <a:off x="6808788" y="2205038"/>
            <a:ext cx="2011362" cy="1030287"/>
            <a:chOff x="4272" y="1389"/>
            <a:chExt cx="1267" cy="649"/>
          </a:xfrm>
        </p:grpSpPr>
        <p:sp>
          <p:nvSpPr>
            <p:cNvPr id="15399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1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2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15403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4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5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6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7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8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9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0" name="Rectangle 57"/>
            <p:cNvSpPr>
              <a:spLocks noChangeArrowheads="1"/>
            </p:cNvSpPr>
            <p:nvPr/>
          </p:nvSpPr>
          <p:spPr bwMode="auto">
            <a:xfrm>
              <a:off x="4356" y="1746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5411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0</a:t>
              </a:r>
              <a:endParaRPr lang="en-GB" altLang="en-US" sz="1800">
                <a:latin typeface="Tahoma" pitchFamily="34" charset="0"/>
              </a:endParaRPr>
            </a:p>
          </p:txBody>
        </p:sp>
        <p:sp>
          <p:nvSpPr>
            <p:cNvPr id="15412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itchFamily="34" charset="0"/>
                </a:rPr>
                <a:t>“ ”      </a:t>
              </a:r>
              <a:endParaRPr lang="en-GB" altLang="en-US" sz="1800">
                <a:latin typeface="Tahoma" pitchFamily="34" charset="0"/>
              </a:endParaRPr>
            </a:p>
          </p:txBody>
        </p:sp>
      </p:grpSp>
      <p:sp>
        <p:nvSpPr>
          <p:cNvPr id="15382" name="Rectangle 57"/>
          <p:cNvSpPr>
            <a:spLocks noChangeArrowheads="1"/>
          </p:cNvSpPr>
          <p:nvPr/>
        </p:nvSpPr>
        <p:spPr bwMode="auto">
          <a:xfrm>
            <a:off x="6875463" y="2492375"/>
            <a:ext cx="56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grpSp>
        <p:nvGrpSpPr>
          <p:cNvPr id="15383" name="Group 43"/>
          <p:cNvGrpSpPr>
            <a:grpSpLocks/>
          </p:cNvGrpSpPr>
          <p:nvPr/>
        </p:nvGrpSpPr>
        <p:grpSpPr bwMode="auto">
          <a:xfrm>
            <a:off x="6824663" y="4608513"/>
            <a:ext cx="2011362" cy="1030287"/>
            <a:chOff x="4272" y="1389"/>
            <a:chExt cx="1267" cy="649"/>
          </a:xfrm>
        </p:grpSpPr>
        <p:sp>
          <p:nvSpPr>
            <p:cNvPr id="15385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7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8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15389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0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1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2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3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4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5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6" name="Rectangle 57"/>
            <p:cNvSpPr>
              <a:spLocks noChangeArrowheads="1"/>
            </p:cNvSpPr>
            <p:nvPr/>
          </p:nvSpPr>
          <p:spPr bwMode="auto">
            <a:xfrm>
              <a:off x="4356" y="1750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15397" name="Text Box 58"/>
            <p:cNvSpPr txBox="1">
              <a:spLocks noChangeArrowheads="1"/>
            </p:cNvSpPr>
            <p:nvPr/>
          </p:nvSpPr>
          <p:spPr bwMode="auto">
            <a:xfrm>
              <a:off x="4992" y="1750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itchFamily="34" charset="0"/>
                </a:rPr>
                <a:t>27</a:t>
              </a:r>
              <a:endParaRPr lang="en-GB" altLang="en-US" sz="1600">
                <a:latin typeface="Tahoma" pitchFamily="34" charset="0"/>
              </a:endParaRPr>
            </a:p>
          </p:txBody>
        </p:sp>
        <p:sp>
          <p:nvSpPr>
            <p:cNvPr id="15398" name="Text Box 59"/>
            <p:cNvSpPr txBox="1">
              <a:spLocks noChangeArrowheads="1"/>
            </p:cNvSpPr>
            <p:nvPr/>
          </p:nvSpPr>
          <p:spPr bwMode="auto">
            <a:xfrm>
              <a:off x="4869" y="1545"/>
              <a:ext cx="5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itchFamily="34" charset="0"/>
                </a:rPr>
                <a:t>Ahmad</a:t>
              </a:r>
              <a:endParaRPr lang="en-GB" altLang="en-US" sz="1600">
                <a:latin typeface="Tahoma" pitchFamily="34" charset="0"/>
              </a:endParaRPr>
            </a:p>
          </p:txBody>
        </p:sp>
      </p:grpSp>
      <p:sp>
        <p:nvSpPr>
          <p:cNvPr id="15384" name="Rectangle 57"/>
          <p:cNvSpPr>
            <a:spLocks noChangeArrowheads="1"/>
          </p:cNvSpPr>
          <p:nvPr/>
        </p:nvSpPr>
        <p:spPr bwMode="auto">
          <a:xfrm>
            <a:off x="6929438" y="4876800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</p:spTree>
    <p:extLst>
      <p:ext uri="{BB962C8B-B14F-4D97-AF65-F5344CB8AC3E}">
        <p14:creationId xmlns:p14="http://schemas.microsoft.com/office/powerpoint/2010/main" val="41472867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36563" y="503238"/>
            <a:ext cx="86455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/>
              <a:t>Calling Constructor from Other Constructors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From listing 6.3 we have the initial constructor and method set</a:t>
            </a:r>
          </a:p>
          <a:p>
            <a:r>
              <a:rPr lang="en-US" altLang="en-US"/>
              <a:t>In the other constructors use the this reference to call initial constructor</a:t>
            </a:r>
          </a:p>
          <a:p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revised class</a:t>
            </a:r>
            <a:r>
              <a:rPr lang="en-US" altLang="en-US"/>
              <a:t>, listing 6.4</a:t>
            </a:r>
            <a:br>
              <a:rPr lang="en-US" altLang="en-US"/>
            </a:b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class Pet3</a:t>
            </a:r>
          </a:p>
          <a:p>
            <a:pPr lvl="1"/>
            <a:r>
              <a:rPr lang="en-US" altLang="en-US"/>
              <a:t>Note calls to initial constructor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05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Static Variables And Methods</a:t>
            </a:r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Ch 6.</a:t>
            </a:r>
            <a:r>
              <a:rPr lang="en-US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Variables &amp; Methods: 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Static Variables</a:t>
            </a:r>
          </a:p>
          <a:p>
            <a:r>
              <a:rPr lang="en-US" altLang="en-US" dirty="0"/>
              <a:t>Static Methods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Dividing the Task of a </a:t>
            </a:r>
            <a:r>
              <a:rPr lang="en-US" altLang="en-US" b="1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altLang="en-US" dirty="0"/>
              <a:t> Method into Subtasks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Adding a </a:t>
            </a:r>
            <a:r>
              <a:rPr lang="en-US" altLang="en-US" b="1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altLang="en-US" dirty="0"/>
              <a:t> Method to a class (optional)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Predefined methods 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Wrapper Classes (optional)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834-CBA7-4025-A175-4F775F185F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Static Variables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8436" cy="4876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They are variables declared as </a:t>
            </a:r>
            <a:r>
              <a:rPr lang="en-US" altLang="en-US" b="1">
                <a:solidFill>
                  <a:schemeClr val="accent2"/>
                </a:solidFill>
                <a:latin typeface="Courier New"/>
                <a:cs typeface="Courier New"/>
              </a:rPr>
              <a:t>static </a:t>
            </a:r>
            <a:endParaRPr lang="en-US" alt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They are </a:t>
            </a:r>
            <a:r>
              <a:rPr lang="en-US" altLang="en-US">
                <a:solidFill>
                  <a:schemeClr val="tx2"/>
                </a:solidFill>
              </a:rPr>
              <a:t>shared</a:t>
            </a:r>
            <a:r>
              <a:rPr lang="en-US" altLang="en-US"/>
              <a:t> by all objects of a class</a:t>
            </a:r>
            <a:endParaRPr lang="en-US" altLang="en-US"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Only one instance of the variable exists</a:t>
            </a:r>
            <a:endParaRPr lang="en-US" altLang="en-US"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It can be accessed by all instances of the class via the class name or the object name</a:t>
            </a:r>
            <a:endParaRPr lang="en-US" altLang="en-US"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Static variables are also called </a:t>
            </a:r>
            <a:r>
              <a:rPr lang="en-US" altLang="en-US">
                <a:solidFill>
                  <a:schemeClr val="tx2"/>
                </a:solidFill>
              </a:rPr>
              <a:t>class variables</a:t>
            </a:r>
            <a:endParaRPr lang="en-US" altLang="en-US">
              <a:solidFill>
                <a:schemeClr val="tx2"/>
              </a:solidFill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Contrast with </a:t>
            </a:r>
            <a:r>
              <a:rPr lang="en-US" altLang="en-US">
                <a:solidFill>
                  <a:schemeClr val="tx2"/>
                </a:solidFill>
              </a:rPr>
              <a:t>instance variables</a:t>
            </a:r>
            <a:endParaRPr lang="en-US" altLang="en-US">
              <a:solidFill>
                <a:schemeClr val="tx2"/>
              </a:solidFill>
              <a:cs typeface="Aria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Note: Do not confuse class variables with variables of a class type</a:t>
            </a:r>
            <a:endParaRPr lang="en-US" altLang="en-US"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/>
              <a:t>Both static (class) variables and instance variables are sometimes called </a:t>
            </a:r>
            <a:r>
              <a:rPr lang="en-US" altLang="en-US">
                <a:solidFill>
                  <a:schemeClr val="tx2"/>
                </a:solidFill>
              </a:rPr>
              <a:t>fields</a:t>
            </a:r>
            <a:r>
              <a:rPr lang="en-US" altLang="en-US"/>
              <a:t> or </a:t>
            </a:r>
            <a:r>
              <a:rPr lang="en-US" altLang="en-US">
                <a:solidFill>
                  <a:schemeClr val="tx2"/>
                </a:solidFill>
              </a:rPr>
              <a:t>data members </a:t>
            </a:r>
            <a:r>
              <a:rPr lang="en-US" altLang="en-US"/>
              <a:t>or</a:t>
            </a:r>
            <a:r>
              <a:rPr lang="en-US" altLang="en-US">
                <a:solidFill>
                  <a:schemeClr val="tx2"/>
                </a:solidFill>
              </a:rPr>
              <a:t> attributes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u="sng">
                <a:solidFill>
                  <a:srgbClr val="292934"/>
                </a:solidFill>
                <a:cs typeface="Arial"/>
              </a:rPr>
              <a:t>Underline </a:t>
            </a:r>
            <a:r>
              <a:rPr lang="en-US">
                <a:solidFill>
                  <a:srgbClr val="292934"/>
                </a:solidFill>
                <a:cs typeface="Arial"/>
              </a:rPr>
              <a:t>static variables in UML diagram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Static Variables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b="1"/>
              <a:t>Values</a:t>
            </a:r>
            <a:r>
              <a:rPr lang="en-US" altLang="en-US"/>
              <a:t> of variables declared: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static final </a:t>
            </a:r>
            <a:r>
              <a:rPr lang="en-US" altLang="en-US">
                <a:solidFill>
                  <a:schemeClr val="tx2"/>
                </a:solidFill>
              </a:rPr>
              <a:t>cannot be changed, </a:t>
            </a:r>
            <a:r>
              <a:rPr lang="en-US" altLang="en-US"/>
              <a:t>they are constants</a:t>
            </a:r>
            <a:endParaRPr lang="en-US" altLang="en-US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static</a:t>
            </a:r>
            <a:r>
              <a:rPr lang="en-US" altLang="en-US"/>
              <a:t> (without </a:t>
            </a: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final</a:t>
            </a:r>
            <a:r>
              <a:rPr lang="en-US" altLang="en-US"/>
              <a:t>) </a:t>
            </a:r>
            <a:r>
              <a:rPr lang="en-US" altLang="en-US">
                <a:solidFill>
                  <a:schemeClr val="tx2"/>
                </a:solidFill>
              </a:rPr>
              <a:t>can be changed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altLang="en-US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/>
              <a:t>A common examples of static attributes is to have a variable that keeps track of </a:t>
            </a:r>
            <a:r>
              <a:rPr lang="en-GB" altLang="en-US">
                <a:solidFill>
                  <a:schemeClr val="tx2"/>
                </a:solidFill>
              </a:rPr>
              <a:t>how many objects </a:t>
            </a:r>
            <a:r>
              <a:rPr lang="en-GB" altLang="en-US"/>
              <a:t>of a class have been created.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8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Constructor and Static attribute</a:t>
            </a:r>
            <a:endParaRPr lang="en-US" alt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83774" y="1600200"/>
            <a:ext cx="4776952" cy="4876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public class Person {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String name;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age;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altLang="en-US"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numofPerson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=0;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Constructor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public Person()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{  name = “ ”; 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age = 0; </a:t>
            </a:r>
          </a:p>
          <a:p>
            <a:pPr lvl="1"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numofPerson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++; 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public Person(String n ,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{  name = n; 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age = a;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numofPerson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++; 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end class Person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57EADD-9EAE-4A46-9810-04FE0F4F6F31}" type="slidenum">
              <a:rPr lang="en-CA" altLang="en-US">
                <a:solidFill>
                  <a:srgbClr val="FFFFFF"/>
                </a:solidFill>
              </a:rPr>
              <a:pPr/>
              <a:t>19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44036" name="Content Placeholder 3"/>
          <p:cNvSpPr>
            <a:spLocks noGrp="1"/>
          </p:cNvSpPr>
          <p:nvPr>
            <p:ph sz="half" idx="4294967295"/>
          </p:nvPr>
        </p:nvSpPr>
        <p:spPr>
          <a:xfrm>
            <a:off x="5253085" y="1628775"/>
            <a:ext cx="3654425" cy="48350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public static void main(String[]  </a:t>
            </a:r>
            <a:r>
              <a:rPr lang="en-US" altLang="en-US" sz="160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System.out.println</a:t>
            </a:r>
            <a:endParaRPr lang="en-GB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Person.numofPerson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pitchFamily="34" charset="0"/>
              <a:buNone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	Person P1 = new Person();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	Person P2 = new 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     Person(“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ahmed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”, 27);</a:t>
            </a:r>
          </a:p>
          <a:p>
            <a:pPr>
              <a:buFont typeface="Arial" pitchFamily="34" charset="0"/>
              <a:buNone/>
            </a:pPr>
            <a:endParaRPr lang="en-GB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System.out.println</a:t>
            </a:r>
            <a:endParaRPr lang="en-GB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GB" altLang="en-US" sz="1600" err="1">
                <a:latin typeface="Courier New" pitchFamily="49" charset="0"/>
                <a:cs typeface="Courier New" pitchFamily="49" charset="0"/>
              </a:rPr>
              <a:t>Person.numofPerson</a:t>
            </a:r>
            <a:r>
              <a:rPr lang="en-GB" altLang="en-US" sz="160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   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GB" altLang="en-US" sz="16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Define and use </a:t>
            </a:r>
            <a:r>
              <a:rPr lang="en-US" altLang="en-US" u="sng">
                <a:solidFill>
                  <a:schemeClr val="tx2"/>
                </a:solidFill>
              </a:rPr>
              <a:t>constructors</a:t>
            </a:r>
          </a:p>
          <a:p>
            <a:r>
              <a:rPr lang="en-US" altLang="en-US"/>
              <a:t>Write and use </a:t>
            </a:r>
            <a:r>
              <a:rPr lang="en-US" altLang="en-US" u="sng">
                <a:solidFill>
                  <a:schemeClr val="tx2"/>
                </a:solidFill>
              </a:rPr>
              <a:t>static variables and methods</a:t>
            </a:r>
          </a:p>
          <a:p>
            <a:r>
              <a:rPr lang="en-US" altLang="en-US"/>
              <a:t>Write and use </a:t>
            </a:r>
            <a:r>
              <a:rPr lang="en-US" altLang="en-US" u="sng">
                <a:solidFill>
                  <a:schemeClr val="tx2"/>
                </a:solidFill>
              </a:rPr>
              <a:t>overloaded methods</a:t>
            </a:r>
          </a:p>
          <a:p>
            <a:pPr>
              <a:buFont typeface="Arial" pitchFamily="34" charset="0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Constructor and Static attribute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A7CEC6-D2A0-49DB-A4DF-6F06B1417BAB}" type="slidenum">
              <a:rPr lang="en-US" altLang="en-US">
                <a:solidFill>
                  <a:srgbClr val="FFFFFF"/>
                </a:solidFill>
              </a:rPr>
              <a:pPr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52400" y="1143000"/>
            <a:ext cx="42672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en-US" sz="2800"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47650" y="1169988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>
              <a:solidFill>
                <a:srgbClr val="FF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19100" y="4648200"/>
            <a:ext cx="3937000" cy="1371600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4903788"/>
            <a:ext cx="38782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ja-JP" sz="160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P1  =  new Person()</a:t>
            </a:r>
          </a:p>
          <a:p>
            <a:pPr>
              <a:lnSpc>
                <a:spcPct val="150000"/>
              </a:lnSpc>
            </a:pP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P2   = new Person(“Ahmed”,27);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889125" y="6019800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52450" y="4751388"/>
            <a:ext cx="2032000" cy="4413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Person P1 , P2;</a:t>
            </a:r>
          </a:p>
        </p:txBody>
      </p:sp>
      <p:grpSp>
        <p:nvGrpSpPr>
          <p:cNvPr id="34826" name="Group 9"/>
          <p:cNvGrpSpPr>
            <a:grpSpLocks/>
          </p:cNvGrpSpPr>
          <p:nvPr/>
        </p:nvGrpSpPr>
        <p:grpSpPr bwMode="auto">
          <a:xfrm>
            <a:off x="-309563" y="4748213"/>
            <a:ext cx="3752851" cy="885825"/>
            <a:chOff x="347" y="2008"/>
            <a:chExt cx="2364" cy="558"/>
          </a:xfrm>
        </p:grpSpPr>
        <p:sp>
          <p:nvSpPr>
            <p:cNvPr id="34885" name="Line 10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6" name="Oval 11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5676900" y="5791200"/>
            <a:ext cx="2749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ja-JP" sz="2400" b="1">
              <a:solidFill>
                <a:srgbClr val="15151D"/>
              </a:solidFill>
              <a:latin typeface="Tahoma" pitchFamily="34" charset="0"/>
            </a:endParaRPr>
          </a:p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</a:rPr>
              <a:t>State of Memory</a:t>
            </a:r>
            <a:endParaRPr lang="en-US" altLang="ja-JP" sz="2400">
              <a:latin typeface="Times New Roman" pitchFamily="18" charset="0"/>
            </a:endParaRPr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4724400" y="1216025"/>
            <a:ext cx="4232275" cy="457517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7437438" y="1547813"/>
            <a:ext cx="48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200">
                <a:solidFill>
                  <a:srgbClr val="40458C"/>
                </a:solidFill>
                <a:latin typeface="Times New Roman" pitchFamily="18" charset="0"/>
              </a:rPr>
              <a:t>P1</a:t>
            </a:r>
          </a:p>
        </p:txBody>
      </p:sp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7881938" y="1631950"/>
            <a:ext cx="938212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31" name="AutoShape 18"/>
          <p:cNvSpPr>
            <a:spLocks noChangeAspect="1" noChangeArrowheads="1" noTextEdit="1"/>
          </p:cNvSpPr>
          <p:nvPr/>
        </p:nvSpPr>
        <p:spPr bwMode="auto">
          <a:xfrm>
            <a:off x="6934200" y="35814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2" name="Group 36"/>
          <p:cNvGrpSpPr>
            <a:grpSpLocks/>
          </p:cNvGrpSpPr>
          <p:nvPr/>
        </p:nvGrpSpPr>
        <p:grpSpPr bwMode="auto">
          <a:xfrm>
            <a:off x="6756400" y="4613275"/>
            <a:ext cx="2011363" cy="949325"/>
            <a:chOff x="4272" y="1440"/>
            <a:chExt cx="1267" cy="598"/>
          </a:xfrm>
        </p:grpSpPr>
        <p:sp>
          <p:nvSpPr>
            <p:cNvPr id="3486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Rectangle 38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1" name="Rectangle 39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2" name="Rectangle 40"/>
            <p:cNvSpPr>
              <a:spLocks noChangeArrowheads="1"/>
            </p:cNvSpPr>
            <p:nvPr/>
          </p:nvSpPr>
          <p:spPr bwMode="auto">
            <a:xfrm>
              <a:off x="4800" y="1470"/>
              <a:ext cx="24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200" u="sng">
                  <a:solidFill>
                    <a:srgbClr val="000000"/>
                  </a:solidFill>
                </a:rPr>
                <a:t>Person</a:t>
              </a:r>
              <a:endParaRPr lang="en-US" altLang="en-US" u="sng">
                <a:latin typeface="Tahoma" pitchFamily="34" charset="0"/>
              </a:endParaRPr>
            </a:p>
          </p:txBody>
        </p:sp>
        <p:sp>
          <p:nvSpPr>
            <p:cNvPr id="34873" name="Rectangle 41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4" name="Rectangle 42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5" name="Rectangle 43"/>
            <p:cNvSpPr>
              <a:spLocks noChangeArrowheads="1"/>
            </p:cNvSpPr>
            <p:nvPr/>
          </p:nvSpPr>
          <p:spPr bwMode="auto">
            <a:xfrm>
              <a:off x="4328" y="1609"/>
              <a:ext cx="453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6" name="Rectangle 44"/>
            <p:cNvSpPr>
              <a:spLocks noChangeArrowheads="1"/>
            </p:cNvSpPr>
            <p:nvPr/>
          </p:nvSpPr>
          <p:spPr bwMode="auto">
            <a:xfrm>
              <a:off x="4362" y="162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34877" name="Rectangle 45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8" name="Rectangle 46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9" name="Rectangle 47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0" name="Rectangle 48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1" name="Rectangle 49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2" name="Rectangle 50"/>
            <p:cNvSpPr>
              <a:spLocks noChangeArrowheads="1"/>
            </p:cNvSpPr>
            <p:nvPr/>
          </p:nvSpPr>
          <p:spPr bwMode="auto">
            <a:xfrm>
              <a:off x="4356" y="18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>
                <a:latin typeface="Tahoma" pitchFamily="34" charset="0"/>
              </a:endParaRPr>
            </a:p>
          </p:txBody>
        </p:sp>
        <p:sp>
          <p:nvSpPr>
            <p:cNvPr id="34883" name="Text Box 51"/>
            <p:cNvSpPr txBox="1">
              <a:spLocks noChangeArrowheads="1"/>
            </p:cNvSpPr>
            <p:nvPr/>
          </p:nvSpPr>
          <p:spPr bwMode="auto">
            <a:xfrm>
              <a:off x="4992" y="1728"/>
              <a:ext cx="2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27</a:t>
              </a:r>
              <a:endParaRPr lang="en-GB" altLang="en-US">
                <a:latin typeface="Tahoma" pitchFamily="34" charset="0"/>
              </a:endParaRPr>
            </a:p>
          </p:txBody>
        </p:sp>
        <p:sp>
          <p:nvSpPr>
            <p:cNvPr id="34884" name="Text Box 52"/>
            <p:cNvSpPr txBox="1">
              <a:spLocks noChangeArrowheads="1"/>
            </p:cNvSpPr>
            <p:nvPr/>
          </p:nvSpPr>
          <p:spPr bwMode="auto">
            <a:xfrm>
              <a:off x="4856" y="1545"/>
              <a:ext cx="5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Ahmed</a:t>
              </a:r>
              <a:endParaRPr lang="en-GB" altLang="en-US">
                <a:latin typeface="Tahoma" pitchFamily="34" charset="0"/>
              </a:endParaRPr>
            </a:p>
          </p:txBody>
        </p:sp>
      </p:grpSp>
      <p:grpSp>
        <p:nvGrpSpPr>
          <p:cNvPr id="34833" name="Group 53"/>
          <p:cNvGrpSpPr>
            <a:grpSpLocks/>
          </p:cNvGrpSpPr>
          <p:nvPr/>
        </p:nvGrpSpPr>
        <p:grpSpPr bwMode="auto">
          <a:xfrm>
            <a:off x="57150" y="5181600"/>
            <a:ext cx="3752850" cy="885825"/>
            <a:chOff x="347" y="2008"/>
            <a:chExt cx="2364" cy="558"/>
          </a:xfrm>
        </p:grpSpPr>
        <p:sp>
          <p:nvSpPr>
            <p:cNvPr id="34866" name="Line 54"/>
            <p:cNvSpPr>
              <a:spLocks noChangeShapeType="1"/>
            </p:cNvSpPr>
            <p:nvPr/>
          </p:nvSpPr>
          <p:spPr bwMode="auto">
            <a:xfrm flipH="1">
              <a:off x="2004" y="2138"/>
              <a:ext cx="436" cy="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Oval 55"/>
            <p:cNvSpPr>
              <a:spLocks noChangeArrowheads="1"/>
            </p:cNvSpPr>
            <p:nvPr/>
          </p:nvSpPr>
          <p:spPr bwMode="auto">
            <a:xfrm>
              <a:off x="2436" y="2008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B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347" y="2354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fr-FR" altLang="en-US" sz="1600">
                <a:solidFill>
                  <a:srgbClr val="C105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PGothic" pitchFamily="34" charset="-128"/>
              </a:endParaRPr>
            </a:p>
          </p:txBody>
        </p:sp>
      </p:grpSp>
      <p:cxnSp>
        <p:nvCxnSpPr>
          <p:cNvPr id="34834" name="AutoShape 57"/>
          <p:cNvCxnSpPr>
            <a:cxnSpLocks noChangeShapeType="1"/>
          </p:cNvCxnSpPr>
          <p:nvPr/>
        </p:nvCxnSpPr>
        <p:spPr bwMode="auto">
          <a:xfrm rot="5400000">
            <a:off x="7772400" y="1768475"/>
            <a:ext cx="549275" cy="517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5" name="Rectangle 58"/>
          <p:cNvSpPr>
            <a:spLocks noChangeArrowheads="1"/>
          </p:cNvSpPr>
          <p:nvPr/>
        </p:nvSpPr>
        <p:spPr bwMode="auto">
          <a:xfrm>
            <a:off x="7366000" y="3535363"/>
            <a:ext cx="48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200">
                <a:solidFill>
                  <a:srgbClr val="40458C"/>
                </a:solidFill>
                <a:latin typeface="Times New Roman" pitchFamily="18" charset="0"/>
              </a:rPr>
              <a:t>P2</a:t>
            </a:r>
          </a:p>
        </p:txBody>
      </p:sp>
      <p:sp>
        <p:nvSpPr>
          <p:cNvPr id="34836" name="Rectangle 59"/>
          <p:cNvSpPr>
            <a:spLocks noChangeArrowheads="1"/>
          </p:cNvSpPr>
          <p:nvPr/>
        </p:nvSpPr>
        <p:spPr bwMode="auto">
          <a:xfrm>
            <a:off x="7778750" y="3619500"/>
            <a:ext cx="93821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34837" name="AutoShape 60"/>
          <p:cNvCxnSpPr>
            <a:cxnSpLocks noChangeShapeType="1"/>
            <a:endCxn id="34871" idx="0"/>
          </p:cNvCxnSpPr>
          <p:nvPr/>
        </p:nvCxnSpPr>
        <p:spPr bwMode="auto">
          <a:xfrm rot="5400000">
            <a:off x="7535863" y="3960812"/>
            <a:ext cx="895350" cy="441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838" name="Group 43"/>
          <p:cNvGrpSpPr>
            <a:grpSpLocks/>
          </p:cNvGrpSpPr>
          <p:nvPr/>
        </p:nvGrpSpPr>
        <p:grpSpPr bwMode="auto">
          <a:xfrm>
            <a:off x="6808788" y="2205038"/>
            <a:ext cx="2011362" cy="1030287"/>
            <a:chOff x="4272" y="1389"/>
            <a:chExt cx="1267" cy="649"/>
          </a:xfrm>
        </p:grpSpPr>
        <p:sp>
          <p:nvSpPr>
            <p:cNvPr id="3485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1267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Rectangle 45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4" name="Rectangle 46"/>
            <p:cNvSpPr>
              <a:spLocks noChangeArrowheads="1"/>
            </p:cNvSpPr>
            <p:nvPr/>
          </p:nvSpPr>
          <p:spPr bwMode="auto">
            <a:xfrm>
              <a:off x="4282" y="1450"/>
              <a:ext cx="1247" cy="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5" name="Rectangle 47"/>
            <p:cNvSpPr>
              <a:spLocks noChangeArrowheads="1"/>
            </p:cNvSpPr>
            <p:nvPr/>
          </p:nvSpPr>
          <p:spPr bwMode="auto">
            <a:xfrm>
              <a:off x="4800" y="1389"/>
              <a:ext cx="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u="sng">
                  <a:solidFill>
                    <a:srgbClr val="000000"/>
                  </a:solidFill>
                </a:rPr>
                <a:t>Person</a:t>
              </a:r>
              <a:endParaRPr lang="en-US" altLang="en-US" sz="4800" u="sng">
                <a:latin typeface="Tahoma" pitchFamily="34" charset="0"/>
              </a:endParaRPr>
            </a:p>
          </p:txBody>
        </p:sp>
        <p:sp>
          <p:nvSpPr>
            <p:cNvPr id="34856" name="Rectangle 48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7" name="Rectangle 49"/>
            <p:cNvSpPr>
              <a:spLocks noChangeArrowheads="1"/>
            </p:cNvSpPr>
            <p:nvPr/>
          </p:nvSpPr>
          <p:spPr bwMode="auto">
            <a:xfrm>
              <a:off x="4282" y="1575"/>
              <a:ext cx="1247" cy="45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8" name="Rectangle 52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9" name="Rectangle 53"/>
            <p:cNvSpPr>
              <a:spLocks noChangeArrowheads="1"/>
            </p:cNvSpPr>
            <p:nvPr/>
          </p:nvSpPr>
          <p:spPr bwMode="auto">
            <a:xfrm>
              <a:off x="4883" y="1801"/>
              <a:ext cx="488" cy="11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0" name="Rectangle 54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1" name="Rectangle 55"/>
            <p:cNvSpPr>
              <a:spLocks noChangeArrowheads="1"/>
            </p:cNvSpPr>
            <p:nvPr/>
          </p:nvSpPr>
          <p:spPr bwMode="auto">
            <a:xfrm>
              <a:off x="4883" y="1609"/>
              <a:ext cx="488" cy="11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2" name="Rectangle 56"/>
            <p:cNvSpPr>
              <a:spLocks noChangeArrowheads="1"/>
            </p:cNvSpPr>
            <p:nvPr/>
          </p:nvSpPr>
          <p:spPr bwMode="auto">
            <a:xfrm>
              <a:off x="4305" y="1801"/>
              <a:ext cx="442" cy="114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3" name="Rectangle 57"/>
            <p:cNvSpPr>
              <a:spLocks noChangeArrowheads="1"/>
            </p:cNvSpPr>
            <p:nvPr/>
          </p:nvSpPr>
          <p:spPr bwMode="auto">
            <a:xfrm>
              <a:off x="4360" y="1797"/>
              <a:ext cx="2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latin typeface="Tahoma" pitchFamily="34" charset="0"/>
                </a:rPr>
                <a:t>age </a:t>
              </a:r>
            </a:p>
          </p:txBody>
        </p:sp>
        <p:sp>
          <p:nvSpPr>
            <p:cNvPr id="34864" name="Text Box 58"/>
            <p:cNvSpPr txBox="1">
              <a:spLocks noChangeArrowheads="1"/>
            </p:cNvSpPr>
            <p:nvPr/>
          </p:nvSpPr>
          <p:spPr bwMode="auto">
            <a:xfrm>
              <a:off x="4992" y="172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0</a:t>
              </a:r>
              <a:endParaRPr lang="en-GB" altLang="en-US">
                <a:latin typeface="Tahoma" pitchFamily="34" charset="0"/>
              </a:endParaRPr>
            </a:p>
          </p:txBody>
        </p:sp>
        <p:sp>
          <p:nvSpPr>
            <p:cNvPr id="34865" name="Text Box 59"/>
            <p:cNvSpPr txBox="1">
              <a:spLocks noChangeArrowheads="1"/>
            </p:cNvSpPr>
            <p:nvPr/>
          </p:nvSpPr>
          <p:spPr bwMode="auto">
            <a:xfrm>
              <a:off x="4992" y="154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ahoma" pitchFamily="34" charset="0"/>
                </a:rPr>
                <a:t>“ ”      </a:t>
              </a:r>
              <a:endParaRPr lang="en-GB" altLang="en-US">
                <a:latin typeface="Tahoma" pitchFamily="34" charset="0"/>
              </a:endParaRPr>
            </a:p>
          </p:txBody>
        </p:sp>
      </p:grpSp>
      <p:sp>
        <p:nvSpPr>
          <p:cNvPr id="34839" name="Rectangle 57"/>
          <p:cNvSpPr>
            <a:spLocks noChangeArrowheads="1"/>
          </p:cNvSpPr>
          <p:nvPr/>
        </p:nvSpPr>
        <p:spPr bwMode="auto">
          <a:xfrm>
            <a:off x="6831013" y="4881563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sp>
        <p:nvSpPr>
          <p:cNvPr id="34840" name="Rectangle 57"/>
          <p:cNvSpPr>
            <a:spLocks noChangeArrowheads="1"/>
          </p:cNvSpPr>
          <p:nvPr/>
        </p:nvSpPr>
        <p:spPr bwMode="auto">
          <a:xfrm>
            <a:off x="6875463" y="5240338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age</a:t>
            </a:r>
          </a:p>
        </p:txBody>
      </p:sp>
      <p:sp>
        <p:nvSpPr>
          <p:cNvPr id="34841" name="Rectangle 57"/>
          <p:cNvSpPr>
            <a:spLocks noChangeArrowheads="1"/>
          </p:cNvSpPr>
          <p:nvPr/>
        </p:nvSpPr>
        <p:spPr bwMode="auto">
          <a:xfrm>
            <a:off x="6875463" y="2492375"/>
            <a:ext cx="56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latin typeface="Tahoma" pitchFamily="34" charset="0"/>
              </a:rPr>
              <a:t>name </a:t>
            </a:r>
          </a:p>
        </p:txBody>
      </p:sp>
      <p:sp>
        <p:nvSpPr>
          <p:cNvPr id="34842" name="Rectangle 59"/>
          <p:cNvSpPr>
            <a:spLocks noChangeArrowheads="1"/>
          </p:cNvSpPr>
          <p:nvPr/>
        </p:nvSpPr>
        <p:spPr bwMode="auto">
          <a:xfrm>
            <a:off x="5292725" y="3141663"/>
            <a:ext cx="35877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4843" name="Rectangle 1"/>
          <p:cNvSpPr>
            <a:spLocks noChangeArrowheads="1"/>
          </p:cNvSpPr>
          <p:nvPr/>
        </p:nvSpPr>
        <p:spPr bwMode="auto">
          <a:xfrm>
            <a:off x="4932363" y="2781300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numofPerson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87963" y="3068638"/>
            <a:ext cx="1516062" cy="792162"/>
            <a:chOff x="5292080" y="2996952"/>
            <a:chExt cx="1516683" cy="792088"/>
          </a:xfrm>
        </p:grpSpPr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 flipH="1">
              <a:off x="5728642" y="3284985"/>
              <a:ext cx="687635" cy="360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11"/>
            <p:cNvSpPr>
              <a:spLocks noChangeArrowheads="1"/>
            </p:cNvSpPr>
            <p:nvPr/>
          </p:nvSpPr>
          <p:spPr bwMode="auto">
            <a:xfrm>
              <a:off x="6372200" y="2996952"/>
              <a:ext cx="436563" cy="3476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A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1" name="Rectangle 59"/>
            <p:cNvSpPr>
              <a:spLocks noChangeArrowheads="1"/>
            </p:cNvSpPr>
            <p:nvPr/>
          </p:nvSpPr>
          <p:spPr bwMode="auto">
            <a:xfrm>
              <a:off x="5292080" y="3501008"/>
              <a:ext cx="364555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92725" y="3573463"/>
            <a:ext cx="1476375" cy="647700"/>
            <a:chOff x="5292081" y="3501008"/>
            <a:chExt cx="1624694" cy="648072"/>
          </a:xfrm>
        </p:grpSpPr>
        <p:sp>
          <p:nvSpPr>
            <p:cNvPr id="34846" name="Rectangle 59"/>
            <p:cNvSpPr>
              <a:spLocks noChangeArrowheads="1"/>
            </p:cNvSpPr>
            <p:nvPr/>
          </p:nvSpPr>
          <p:spPr bwMode="auto">
            <a:xfrm>
              <a:off x="5292081" y="3861048"/>
              <a:ext cx="396044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/>
                <a:t>2</a:t>
              </a:r>
            </a:p>
          </p:txBody>
        </p:sp>
        <p:sp>
          <p:nvSpPr>
            <p:cNvPr id="34847" name="Line 10"/>
            <p:cNvSpPr>
              <a:spLocks noChangeShapeType="1"/>
            </p:cNvSpPr>
            <p:nvPr/>
          </p:nvSpPr>
          <p:spPr bwMode="auto">
            <a:xfrm flipH="1">
              <a:off x="5752057" y="3717032"/>
              <a:ext cx="728155" cy="2880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Oval 11"/>
            <p:cNvSpPr>
              <a:spLocks noChangeArrowheads="1"/>
            </p:cNvSpPr>
            <p:nvPr/>
          </p:nvSpPr>
          <p:spPr bwMode="auto">
            <a:xfrm>
              <a:off x="6480212" y="3501008"/>
              <a:ext cx="436563" cy="3476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2400" b="1">
                  <a:solidFill>
                    <a:srgbClr val="C1051B"/>
                  </a:solidFill>
                </a:rPr>
                <a:t>B</a:t>
              </a:r>
              <a:endParaRPr lang="en-US" altLang="ja-JP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271736" y="1299963"/>
            <a:ext cx="4084364" cy="306708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public static void main(string[]  </a:t>
            </a:r>
            <a:r>
              <a:rPr lang="en-US" altLang="en-US" sz="140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{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Person P1 = new Person();</a:t>
            </a:r>
          </a:p>
          <a:p>
            <a:pPr>
              <a:buFont typeface="Arial" pitchFamily="34" charset="0"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	Person P2 = new Person (“</a:t>
            </a:r>
            <a:r>
              <a:rPr lang="en-GB" altLang="en-US" sz="1400" err="1">
                <a:latin typeface="Courier New" pitchFamily="49" charset="0"/>
                <a:cs typeface="Courier New" pitchFamily="49" charset="0"/>
              </a:rPr>
              <a:t>ahmed</a:t>
            </a:r>
            <a:r>
              <a:rPr lang="en-GB" altLang="en-US" sz="1400">
                <a:latin typeface="Courier New" pitchFamily="49" charset="0"/>
                <a:cs typeface="Courier New" pitchFamily="49" charset="0"/>
              </a:rPr>
              <a:t>”, 27);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1400"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20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304800" y="2651248"/>
            <a:ext cx="85344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cs typeface="Arial" pitchFamily="34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381000" y="593848"/>
            <a:ext cx="57150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cs typeface="Arial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81000" y="733548"/>
            <a:ext cx="5715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class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Course 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ea typeface="MS PGothic" pitchFamily="34" charset="-128"/>
              </a:rPr>
              <a:t>{   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ea typeface="MS PGothic" pitchFamily="34" charset="-128"/>
              </a:rPr>
              <a:t>    // attributes   </a:t>
            </a:r>
          </a:p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public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String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studentName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; </a:t>
            </a:r>
            <a:r>
              <a:rPr lang="en-US" altLang="en-US" sz="1400">
                <a:solidFill>
                  <a:srgbClr val="00FF00"/>
                </a:solidFill>
                <a:latin typeface="Courier New" pitchFamily="49" charset="0"/>
                <a:ea typeface="MS PGothic" pitchFamily="34" charset="-128"/>
              </a:rPr>
              <a:t>// </a:t>
            </a:r>
            <a:r>
              <a:rPr lang="en-US" altLang="en-US" sz="1400">
                <a:solidFill>
                  <a:srgbClr val="00CC66"/>
                </a:solidFill>
              </a:rPr>
              <a:t>Instance variables</a:t>
            </a:r>
            <a:r>
              <a:rPr lang="en-US" altLang="en-US" sz="1400" b="1"/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public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String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courseCode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;</a:t>
            </a:r>
            <a:r>
              <a:rPr lang="en-US" altLang="en-US" sz="1400">
                <a:solidFill>
                  <a:srgbClr val="00FF00"/>
                </a:solidFill>
                <a:latin typeface="Courier New" pitchFamily="49" charset="0"/>
                <a:ea typeface="MS PGothic" pitchFamily="34" charset="-128"/>
              </a:rPr>
              <a:t> // </a:t>
            </a:r>
            <a:r>
              <a:rPr lang="en-US" altLang="en-US" sz="1400">
                <a:solidFill>
                  <a:srgbClr val="00CC66"/>
                </a:solidFill>
              </a:rPr>
              <a:t>Instance variables</a:t>
            </a:r>
            <a:r>
              <a:rPr lang="en-US" altLang="en-US" sz="1400" b="1"/>
              <a:t> 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public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static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int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studentNumber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;</a:t>
            </a:r>
            <a:r>
              <a:rPr lang="en-US" altLang="en-US" sz="1400">
                <a:solidFill>
                  <a:srgbClr val="00FF00"/>
                </a:solidFill>
                <a:latin typeface="Courier New" pitchFamily="49" charset="0"/>
                <a:ea typeface="MS PGothic" pitchFamily="34" charset="-128"/>
              </a:rPr>
              <a:t> // </a:t>
            </a:r>
            <a:r>
              <a:rPr lang="en-US" altLang="en-US" sz="1400">
                <a:solidFill>
                  <a:srgbClr val="00CC66"/>
                </a:solidFill>
                <a:ea typeface="MS PGothic" pitchFamily="34" charset="-128"/>
              </a:rPr>
              <a:t>Class </a:t>
            </a:r>
            <a:r>
              <a:rPr lang="en-US" altLang="en-US" sz="1400">
                <a:solidFill>
                  <a:srgbClr val="00CC66"/>
                </a:solidFill>
              </a:rPr>
              <a:t>variables</a:t>
            </a:r>
            <a:r>
              <a:rPr lang="en-US" altLang="en-US" sz="1400" b="1"/>
              <a:t> 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en-US" sz="1400">
              <a:solidFill>
                <a:srgbClr val="FF0000"/>
              </a:solidFill>
              <a:latin typeface="Courier New" pitchFamily="49" charset="0"/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400"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2733798"/>
            <a:ext cx="8458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CourseRegistration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static void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main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{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 course1, course2;</a:t>
            </a:r>
          </a:p>
          <a:p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//Create and assign values to course1</a:t>
            </a:r>
          </a:p>
          <a:p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course1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Course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 )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en-US" sz="140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Course.studentNumber</a:t>
            </a:r>
            <a:r>
              <a:rPr lang="en-US" altLang="en-US" sz="140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1;</a:t>
            </a:r>
            <a:endParaRPr lang="en-US" altLang="en-US" sz="1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course1.courseCode=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CSC112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course1.studentName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 err="1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Majed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1400" err="1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AlKebir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//Create and assign values to course2 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course2 =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Course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 )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en-US" sz="140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Course.studentNumber</a:t>
            </a:r>
            <a:r>
              <a:rPr lang="en-US" altLang="en-US" sz="140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++;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140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course2.courseCode=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CSC107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course2.studentName=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Fahd </a:t>
            </a:r>
            <a:r>
              <a:rPr lang="en-US" altLang="ja-JP" sz="1400" err="1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AlAmri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(course1.studentName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" has the course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course1.courseCode +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+ </a:t>
            </a:r>
            <a:r>
              <a:rPr lang="en-US" altLang="ja-JP" sz="1400">
                <a:solidFill>
                  <a:srgbClr val="FF0000"/>
                </a:solidFill>
                <a:latin typeface="Courier New" pitchFamily="49" charset="0"/>
                <a:cs typeface="Courier New" panose="02070309020205020404" pitchFamily="49" charset="0"/>
              </a:rPr>
              <a:t>course1.studentNumber)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40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(course2.studentName + </a:t>
            </a:r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" has the course </a:t>
            </a:r>
            <a:r>
              <a:rPr lang="ja-JP" altLang="en-US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7F7F"/>
                </a:solidFill>
                <a:latin typeface="Courier New" pitchFamily="49" charset="0"/>
                <a:cs typeface="Courier New" panose="02070309020205020404" pitchFamily="49" charset="0"/>
              </a:rPr>
              <a:t>+ </a:t>
            </a:r>
          </a:p>
          <a:p>
            <a:r>
              <a:rPr lang="en-US" altLang="en-US" sz="14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course2.courseCode +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 + </a:t>
            </a:r>
            <a:r>
              <a:rPr lang="en-US" altLang="ja-JP" sz="1400">
                <a:solidFill>
                  <a:srgbClr val="FF0000"/>
                </a:solidFill>
                <a:latin typeface="Courier New" pitchFamily="49" charset="0"/>
                <a:cs typeface="Courier New" panose="02070309020205020404" pitchFamily="49" charset="0"/>
              </a:rPr>
              <a:t>course2.studentNumber)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altLang="en-US" sz="1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en-US" sz="1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509" name="Group 2"/>
          <p:cNvGrpSpPr>
            <a:grpSpLocks/>
          </p:cNvGrpSpPr>
          <p:nvPr/>
        </p:nvGrpSpPr>
        <p:grpSpPr bwMode="auto">
          <a:xfrm>
            <a:off x="6302375" y="568448"/>
            <a:ext cx="2492666" cy="1828800"/>
            <a:chOff x="6659563" y="188913"/>
            <a:chExt cx="2492579" cy="1828800"/>
          </a:xfrm>
        </p:grpSpPr>
        <p:grpSp>
          <p:nvGrpSpPr>
            <p:cNvPr id="21513" name="Group 5"/>
            <p:cNvGrpSpPr>
              <a:grpSpLocks/>
            </p:cNvGrpSpPr>
            <p:nvPr/>
          </p:nvGrpSpPr>
          <p:grpSpPr bwMode="auto">
            <a:xfrm>
              <a:off x="6659563" y="188913"/>
              <a:ext cx="2362200" cy="1828800"/>
              <a:chOff x="2112" y="768"/>
              <a:chExt cx="1425" cy="1152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1425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425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12" y="768"/>
                <a:ext cx="1425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en-US"/>
              </a:p>
            </p:txBody>
          </p:sp>
        </p:grp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7040563" y="246063"/>
              <a:ext cx="1016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Course</a:t>
              </a:r>
              <a:endParaRPr lang="en-US" altLang="en-US" sz="1800">
                <a:latin typeface="Tahoma" pitchFamily="34" charset="0"/>
                <a:ea typeface="MS PGothic" pitchFamily="34" charset="-128"/>
              </a:endParaRP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6692900" y="620713"/>
              <a:ext cx="2459242" cy="93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/>
                  <a:ea typeface="MS PGothic"/>
                  <a:cs typeface="Tahoma"/>
                </a:rPr>
                <a:t>+</a:t>
              </a:r>
              <a:r>
                <a:rPr lang="en-US" altLang="en-US" sz="1800" err="1">
                  <a:latin typeface="Tahoma"/>
                  <a:ea typeface="MS PGothic"/>
                  <a:cs typeface="Tahoma"/>
                </a:rPr>
                <a:t>studentName</a:t>
              </a:r>
              <a:r>
                <a:rPr lang="en-US" altLang="en-US" sz="1800">
                  <a:latin typeface="Tahoma"/>
                  <a:ea typeface="MS PGothic"/>
                  <a:cs typeface="Tahoma"/>
                </a:rPr>
                <a:t>: String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/>
                  <a:ea typeface="MS PGothic"/>
                  <a:cs typeface="Tahoma"/>
                </a:rPr>
                <a:t>+</a:t>
              </a:r>
              <a:r>
                <a:rPr lang="en-US" altLang="en-US" sz="1800" err="1">
                  <a:latin typeface="Tahoma"/>
                  <a:ea typeface="MS PGothic"/>
                  <a:cs typeface="Tahoma"/>
                </a:rPr>
                <a:t>courseCode</a:t>
              </a:r>
              <a:r>
                <a:rPr lang="en-US" altLang="en-US" sz="1800">
                  <a:latin typeface="Tahoma"/>
                  <a:ea typeface="MS PGothic"/>
                  <a:cs typeface="Tahoma"/>
                </a:rPr>
                <a:t>: String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u="sng" baseline="-25000">
                  <a:latin typeface="Tahoma"/>
                  <a:ea typeface="MS PGothic"/>
                  <a:cs typeface="Tahoma"/>
                </a:rPr>
                <a:t>+</a:t>
              </a:r>
              <a:r>
                <a:rPr lang="en-US" altLang="en-US" sz="2800" u="sng" baseline="-25000" err="1">
                  <a:latin typeface="Tahoma"/>
                  <a:ea typeface="MS PGothic"/>
                  <a:cs typeface="Tahoma"/>
                </a:rPr>
                <a:t>studentNumber:int</a:t>
              </a:r>
              <a:endParaRPr lang="en-US" altLang="en-US" sz="2800" u="sng" baseline="-25000">
                <a:latin typeface="Tahoma"/>
                <a:ea typeface="MS PGothic"/>
                <a:cs typeface="Tahom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4CA7F2-E83E-4B94-ABEC-CCA5B1A4B0C3}" type="slidenum">
              <a:rPr lang="en-US" altLang="en-US">
                <a:solidFill>
                  <a:srgbClr val="898989"/>
                </a:solidFill>
              </a:rPr>
              <a:pPr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  <p:graphicFrame>
        <p:nvGraphicFramePr>
          <p:cNvPr id="21511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5629756"/>
              </p:ext>
            </p:extLst>
          </p:nvPr>
        </p:nvGraphicFramePr>
        <p:xfrm>
          <a:off x="7219950" y="2803525"/>
          <a:ext cx="1924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Visio" r:id="rId3" imgW="1054100" imgH="558800" progId="">
                  <p:embed/>
                </p:oleObj>
              </mc:Choice>
              <mc:Fallback>
                <p:oleObj name="Visio" r:id="rId3" imgW="1054100" imgH="5588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2803525"/>
                        <a:ext cx="1924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27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Class Attributes and instance Attributes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59AAA6-15E9-4EEE-9199-E621C0E25C80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22532" name="Group 10"/>
          <p:cNvGrpSpPr>
            <a:grpSpLocks noChangeAspect="1"/>
          </p:cNvGrpSpPr>
          <p:nvPr/>
        </p:nvGrpSpPr>
        <p:grpSpPr bwMode="auto">
          <a:xfrm>
            <a:off x="1187450" y="2492375"/>
            <a:ext cx="5688013" cy="3468688"/>
            <a:chOff x="2904" y="1337"/>
            <a:chExt cx="3583" cy="2185"/>
          </a:xfrm>
        </p:grpSpPr>
        <p:sp>
          <p:nvSpPr>
            <p:cNvPr id="22540" name="AutoShape 9"/>
            <p:cNvSpPr>
              <a:spLocks noChangeAspect="1" noChangeArrowheads="1" noTextEdit="1"/>
            </p:cNvSpPr>
            <p:nvPr/>
          </p:nvSpPr>
          <p:spPr bwMode="auto">
            <a:xfrm>
              <a:off x="2904" y="1337"/>
              <a:ext cx="261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Rectangle 11"/>
            <p:cNvSpPr>
              <a:spLocks noChangeArrowheads="1"/>
            </p:cNvSpPr>
            <p:nvPr/>
          </p:nvSpPr>
          <p:spPr bwMode="auto">
            <a:xfrm>
              <a:off x="2918" y="1471"/>
              <a:ext cx="457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2918" y="1471"/>
              <a:ext cx="457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2918" y="2233"/>
              <a:ext cx="457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2918" y="2233"/>
              <a:ext cx="457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5" name="Rectangle 15"/>
            <p:cNvSpPr>
              <a:spLocks noChangeArrowheads="1"/>
            </p:cNvSpPr>
            <p:nvPr/>
          </p:nvSpPr>
          <p:spPr bwMode="auto">
            <a:xfrm>
              <a:off x="3831" y="1608"/>
              <a:ext cx="1676" cy="168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6" name="Rectangle 16"/>
            <p:cNvSpPr>
              <a:spLocks noChangeArrowheads="1"/>
            </p:cNvSpPr>
            <p:nvPr/>
          </p:nvSpPr>
          <p:spPr bwMode="auto">
            <a:xfrm>
              <a:off x="3831" y="1608"/>
              <a:ext cx="1676" cy="16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4532" y="1635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 u="sng">
                  <a:solidFill>
                    <a:srgbClr val="000000"/>
                  </a:solidFill>
                </a:rPr>
                <a:t>Object: Course</a:t>
              </a:r>
              <a:endParaRPr lang="en-US" altLang="en-US" u="sng"/>
            </a:p>
          </p:txBody>
        </p:sp>
        <p:sp>
          <p:nvSpPr>
            <p:cNvPr id="22548" name="Rectangle 18"/>
            <p:cNvSpPr>
              <a:spLocks noChangeArrowheads="1"/>
            </p:cNvSpPr>
            <p:nvPr/>
          </p:nvSpPr>
          <p:spPr bwMode="auto">
            <a:xfrm>
              <a:off x="3831" y="1776"/>
              <a:ext cx="1676" cy="610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>
              <a:off x="3831" y="1776"/>
              <a:ext cx="1676" cy="610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0" name="Rectangle 20"/>
            <p:cNvSpPr>
              <a:spLocks noChangeArrowheads="1"/>
            </p:cNvSpPr>
            <p:nvPr/>
          </p:nvSpPr>
          <p:spPr bwMode="auto">
            <a:xfrm>
              <a:off x="3892" y="1822"/>
              <a:ext cx="610" cy="152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1" name="Rectangle 21"/>
            <p:cNvSpPr>
              <a:spLocks noChangeArrowheads="1"/>
            </p:cNvSpPr>
            <p:nvPr/>
          </p:nvSpPr>
          <p:spPr bwMode="auto">
            <a:xfrm>
              <a:off x="3944" y="1845"/>
              <a:ext cx="62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studentName</a:t>
              </a:r>
              <a:endParaRPr lang="en-US" altLang="en-US"/>
            </a:p>
          </p:txBody>
        </p:sp>
        <p:sp>
          <p:nvSpPr>
            <p:cNvPr id="22552" name="Rectangle 22"/>
            <p:cNvSpPr>
              <a:spLocks noChangeArrowheads="1"/>
            </p:cNvSpPr>
            <p:nvPr/>
          </p:nvSpPr>
          <p:spPr bwMode="auto">
            <a:xfrm>
              <a:off x="4639" y="2081"/>
              <a:ext cx="655" cy="152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CSC112</a:t>
              </a:r>
              <a:endParaRPr lang="en-US" altLang="en-US" sz="1400">
                <a:ea typeface="MS PGothic" pitchFamily="34" charset="-128"/>
                <a:cs typeface="Courier New" pitchFamily="49" charset="0"/>
              </a:endParaRPr>
            </a:p>
          </p:txBody>
        </p:sp>
        <p:sp>
          <p:nvSpPr>
            <p:cNvPr id="22553" name="Rectangle 23"/>
            <p:cNvSpPr>
              <a:spLocks noChangeArrowheads="1"/>
            </p:cNvSpPr>
            <p:nvPr/>
          </p:nvSpPr>
          <p:spPr bwMode="auto">
            <a:xfrm>
              <a:off x="4639" y="2081"/>
              <a:ext cx="655" cy="15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4" name="Rectangle 25"/>
            <p:cNvSpPr>
              <a:spLocks noChangeArrowheads="1"/>
            </p:cNvSpPr>
            <p:nvPr/>
          </p:nvSpPr>
          <p:spPr bwMode="auto">
            <a:xfrm>
              <a:off x="4639" y="1822"/>
              <a:ext cx="655" cy="15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5" name="Rectangle 26"/>
            <p:cNvSpPr>
              <a:spLocks noChangeArrowheads="1"/>
            </p:cNvSpPr>
            <p:nvPr/>
          </p:nvSpPr>
          <p:spPr bwMode="auto">
            <a:xfrm>
              <a:off x="3862" y="2081"/>
              <a:ext cx="594" cy="152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6" name="Rectangle 27"/>
            <p:cNvSpPr>
              <a:spLocks noChangeArrowheads="1"/>
            </p:cNvSpPr>
            <p:nvPr/>
          </p:nvSpPr>
          <p:spPr bwMode="auto">
            <a:xfrm>
              <a:off x="3928" y="2103"/>
              <a:ext cx="5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courseCode</a:t>
              </a:r>
              <a:endParaRPr lang="en-US" altLang="en-US"/>
            </a:p>
          </p:txBody>
        </p:sp>
        <p:sp>
          <p:nvSpPr>
            <p:cNvPr id="22557" name="Rectangle 28"/>
            <p:cNvSpPr>
              <a:spLocks noChangeArrowheads="1"/>
            </p:cNvSpPr>
            <p:nvPr/>
          </p:nvSpPr>
          <p:spPr bwMode="auto">
            <a:xfrm>
              <a:off x="3831" y="2675"/>
              <a:ext cx="1676" cy="168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8" name="Rectangle 29"/>
            <p:cNvSpPr>
              <a:spLocks noChangeArrowheads="1"/>
            </p:cNvSpPr>
            <p:nvPr/>
          </p:nvSpPr>
          <p:spPr bwMode="auto">
            <a:xfrm>
              <a:off x="3831" y="2675"/>
              <a:ext cx="1676" cy="168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9" name="Rectangle 30"/>
            <p:cNvSpPr>
              <a:spLocks noChangeArrowheads="1"/>
            </p:cNvSpPr>
            <p:nvPr/>
          </p:nvSpPr>
          <p:spPr bwMode="auto">
            <a:xfrm>
              <a:off x="4532" y="2707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 u="sng">
                  <a:solidFill>
                    <a:srgbClr val="000000"/>
                  </a:solidFill>
                </a:rPr>
                <a:t>Object: Course</a:t>
              </a:r>
              <a:endParaRPr lang="en-US" altLang="en-US" u="sng"/>
            </a:p>
          </p:txBody>
        </p:sp>
        <p:sp>
          <p:nvSpPr>
            <p:cNvPr id="22560" name="Rectangle 31"/>
            <p:cNvSpPr>
              <a:spLocks noChangeArrowheads="1"/>
            </p:cNvSpPr>
            <p:nvPr/>
          </p:nvSpPr>
          <p:spPr bwMode="auto">
            <a:xfrm>
              <a:off x="3831" y="2843"/>
              <a:ext cx="1676" cy="609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1" name="Rectangle 32"/>
            <p:cNvSpPr>
              <a:spLocks noChangeArrowheads="1"/>
            </p:cNvSpPr>
            <p:nvPr/>
          </p:nvSpPr>
          <p:spPr bwMode="auto">
            <a:xfrm>
              <a:off x="3831" y="2843"/>
              <a:ext cx="1676" cy="609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2" name="Rectangle 33"/>
            <p:cNvSpPr>
              <a:spLocks noChangeArrowheads="1"/>
            </p:cNvSpPr>
            <p:nvPr/>
          </p:nvSpPr>
          <p:spPr bwMode="auto">
            <a:xfrm>
              <a:off x="3892" y="2888"/>
              <a:ext cx="610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3" name="Rectangle 34"/>
            <p:cNvSpPr>
              <a:spLocks noChangeArrowheads="1"/>
            </p:cNvSpPr>
            <p:nvPr/>
          </p:nvSpPr>
          <p:spPr bwMode="auto">
            <a:xfrm>
              <a:off x="3944" y="2909"/>
              <a:ext cx="62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studentName</a:t>
              </a:r>
              <a:endParaRPr lang="en-US" altLang="en-US"/>
            </a:p>
          </p:txBody>
        </p:sp>
        <p:sp>
          <p:nvSpPr>
            <p:cNvPr id="22564" name="Rectangle 35"/>
            <p:cNvSpPr>
              <a:spLocks noChangeArrowheads="1"/>
            </p:cNvSpPr>
            <p:nvPr/>
          </p:nvSpPr>
          <p:spPr bwMode="auto">
            <a:xfrm>
              <a:off x="4639" y="3147"/>
              <a:ext cx="655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600"/>
                <a:t>CSC107</a:t>
              </a:r>
            </a:p>
          </p:txBody>
        </p:sp>
        <p:sp>
          <p:nvSpPr>
            <p:cNvPr id="22565" name="Rectangle 36"/>
            <p:cNvSpPr>
              <a:spLocks noChangeArrowheads="1"/>
            </p:cNvSpPr>
            <p:nvPr/>
          </p:nvSpPr>
          <p:spPr bwMode="auto">
            <a:xfrm>
              <a:off x="4639" y="3147"/>
              <a:ext cx="655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6" name="Rectangle 37"/>
            <p:cNvSpPr>
              <a:spLocks noChangeArrowheads="1"/>
            </p:cNvSpPr>
            <p:nvPr/>
          </p:nvSpPr>
          <p:spPr bwMode="auto">
            <a:xfrm>
              <a:off x="4639" y="2888"/>
              <a:ext cx="655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7" name="Rectangle 38"/>
            <p:cNvSpPr>
              <a:spLocks noChangeArrowheads="1"/>
            </p:cNvSpPr>
            <p:nvPr/>
          </p:nvSpPr>
          <p:spPr bwMode="auto">
            <a:xfrm>
              <a:off x="4639" y="2888"/>
              <a:ext cx="655" cy="1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8" name="Rectangle 39"/>
            <p:cNvSpPr>
              <a:spLocks noChangeArrowheads="1"/>
            </p:cNvSpPr>
            <p:nvPr/>
          </p:nvSpPr>
          <p:spPr bwMode="auto">
            <a:xfrm>
              <a:off x="3862" y="3147"/>
              <a:ext cx="594" cy="153"/>
            </a:xfrm>
            <a:prstGeom prst="rect">
              <a:avLst/>
            </a:prstGeom>
            <a:solidFill>
              <a:srgbClr val="E8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9" name="Rectangle 40"/>
            <p:cNvSpPr>
              <a:spLocks noChangeArrowheads="1"/>
            </p:cNvSpPr>
            <p:nvPr/>
          </p:nvSpPr>
          <p:spPr bwMode="auto">
            <a:xfrm>
              <a:off x="3928" y="3167"/>
              <a:ext cx="5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courseCode</a:t>
              </a:r>
              <a:endParaRPr lang="en-US" altLang="en-US"/>
            </a:p>
          </p:txBody>
        </p:sp>
        <p:sp>
          <p:nvSpPr>
            <p:cNvPr id="22570" name="Freeform 41"/>
            <p:cNvSpPr>
              <a:spLocks/>
            </p:cNvSpPr>
            <p:nvPr/>
          </p:nvSpPr>
          <p:spPr bwMode="auto">
            <a:xfrm rot="1164268">
              <a:off x="5036" y="2153"/>
              <a:ext cx="1451" cy="499"/>
            </a:xfrm>
            <a:custGeom>
              <a:avLst/>
              <a:gdLst>
                <a:gd name="T0" fmla="*/ 0 w 1477"/>
                <a:gd name="T1" fmla="*/ 45506 h 191"/>
                <a:gd name="T2" fmla="*/ 167 w 1477"/>
                <a:gd name="T3" fmla="*/ 24232 h 191"/>
                <a:gd name="T4" fmla="*/ 333 w 1477"/>
                <a:gd name="T5" fmla="*/ 9502 h 191"/>
                <a:gd name="T6" fmla="*/ 498 w 1477"/>
                <a:gd name="T7" fmla="*/ 1591 h 191"/>
                <a:gd name="T8" fmla="*/ 663 w 1477"/>
                <a:gd name="T9" fmla="*/ 0 h 191"/>
                <a:gd name="T10" fmla="*/ 830 w 1477"/>
                <a:gd name="T11" fmla="*/ 5351 h 191"/>
                <a:gd name="T12" fmla="*/ 996 w 1477"/>
                <a:gd name="T13" fmla="*/ 17138 h 191"/>
                <a:gd name="T14" fmla="*/ 1161 w 1477"/>
                <a:gd name="T15" fmla="*/ 35648 h 191"/>
                <a:gd name="T16" fmla="*/ 1327 w 1477"/>
                <a:gd name="T17" fmla="*/ 60753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"/>
                <a:gd name="T28" fmla="*/ 0 h 191"/>
                <a:gd name="T29" fmla="*/ 1477 w 1477"/>
                <a:gd name="T30" fmla="*/ 191 h 1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" h="191">
                  <a:moveTo>
                    <a:pt x="0" y="143"/>
                  </a:moveTo>
                  <a:lnTo>
                    <a:pt x="185" y="76"/>
                  </a:lnTo>
                  <a:lnTo>
                    <a:pt x="369" y="30"/>
                  </a:lnTo>
                  <a:lnTo>
                    <a:pt x="554" y="5"/>
                  </a:lnTo>
                  <a:lnTo>
                    <a:pt x="738" y="0"/>
                  </a:lnTo>
                  <a:lnTo>
                    <a:pt x="923" y="17"/>
                  </a:lnTo>
                  <a:lnTo>
                    <a:pt x="1108" y="54"/>
                  </a:lnTo>
                  <a:lnTo>
                    <a:pt x="1292" y="112"/>
                  </a:lnTo>
                  <a:lnTo>
                    <a:pt x="1477" y="191"/>
                  </a:lnTo>
                </a:path>
              </a:pathLst>
            </a:custGeom>
            <a:noFill/>
            <a:ln w="4763" cap="rnd">
              <a:solidFill>
                <a:srgbClr val="4677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42"/>
            <p:cNvSpPr>
              <a:spLocks/>
            </p:cNvSpPr>
            <p:nvPr/>
          </p:nvSpPr>
          <p:spPr bwMode="auto">
            <a:xfrm>
              <a:off x="4603" y="1555"/>
              <a:ext cx="66" cy="54"/>
            </a:xfrm>
            <a:custGeom>
              <a:avLst/>
              <a:gdLst>
                <a:gd name="T0" fmla="*/ 26 w 66"/>
                <a:gd name="T1" fmla="*/ 0 h 54"/>
                <a:gd name="T2" fmla="*/ 66 w 66"/>
                <a:gd name="T3" fmla="*/ 53 h 54"/>
                <a:gd name="T4" fmla="*/ 0 w 66"/>
                <a:gd name="T5" fmla="*/ 54 h 54"/>
                <a:gd name="T6" fmla="*/ 26 w 66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54"/>
                <a:gd name="T14" fmla="*/ 66 w 6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54">
                  <a:moveTo>
                    <a:pt x="26" y="0"/>
                  </a:moveTo>
                  <a:lnTo>
                    <a:pt x="66" y="53"/>
                  </a:lnTo>
                  <a:lnTo>
                    <a:pt x="0" y="5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6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43"/>
            <p:cNvSpPr>
              <a:spLocks/>
            </p:cNvSpPr>
            <p:nvPr/>
          </p:nvSpPr>
          <p:spPr bwMode="auto">
            <a:xfrm rot="-1343066">
              <a:off x="4899" y="3160"/>
              <a:ext cx="1536" cy="362"/>
            </a:xfrm>
            <a:custGeom>
              <a:avLst/>
              <a:gdLst>
                <a:gd name="T0" fmla="*/ 0 w 1471"/>
                <a:gd name="T1" fmla="*/ 0 h 362"/>
                <a:gd name="T2" fmla="*/ 107 w 1471"/>
                <a:gd name="T3" fmla="*/ 58 h 362"/>
                <a:gd name="T4" fmla="*/ 238 w 1471"/>
                <a:gd name="T5" fmla="*/ 111 h 362"/>
                <a:gd name="T6" fmla="*/ 398 w 1471"/>
                <a:gd name="T7" fmla="*/ 160 h 362"/>
                <a:gd name="T8" fmla="*/ 585 w 1471"/>
                <a:gd name="T9" fmla="*/ 205 h 362"/>
                <a:gd name="T10" fmla="*/ 796 w 1471"/>
                <a:gd name="T11" fmla="*/ 245 h 362"/>
                <a:gd name="T12" fmla="*/ 1034 w 1471"/>
                <a:gd name="T13" fmla="*/ 281 h 362"/>
                <a:gd name="T14" fmla="*/ 1298 w 1471"/>
                <a:gd name="T15" fmla="*/ 312 h 362"/>
                <a:gd name="T16" fmla="*/ 1589 w 1471"/>
                <a:gd name="T17" fmla="*/ 339 h 362"/>
                <a:gd name="T18" fmla="*/ 1907 w 1471"/>
                <a:gd name="T19" fmla="*/ 362 h 3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1"/>
                <a:gd name="T31" fmla="*/ 0 h 362"/>
                <a:gd name="T32" fmla="*/ 1471 w 1471"/>
                <a:gd name="T33" fmla="*/ 362 h 3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1" h="362">
                  <a:moveTo>
                    <a:pt x="0" y="0"/>
                  </a:moveTo>
                  <a:lnTo>
                    <a:pt x="82" y="58"/>
                  </a:lnTo>
                  <a:lnTo>
                    <a:pt x="184" y="111"/>
                  </a:lnTo>
                  <a:lnTo>
                    <a:pt x="307" y="160"/>
                  </a:lnTo>
                  <a:lnTo>
                    <a:pt x="450" y="205"/>
                  </a:lnTo>
                  <a:lnTo>
                    <a:pt x="614" y="245"/>
                  </a:lnTo>
                  <a:lnTo>
                    <a:pt x="798" y="281"/>
                  </a:lnTo>
                  <a:lnTo>
                    <a:pt x="1002" y="312"/>
                  </a:lnTo>
                  <a:lnTo>
                    <a:pt x="1226" y="339"/>
                  </a:lnTo>
                  <a:lnTo>
                    <a:pt x="1471" y="362"/>
                  </a:lnTo>
                </a:path>
              </a:pathLst>
            </a:custGeom>
            <a:noFill/>
            <a:ln w="4763" cap="rnd">
              <a:solidFill>
                <a:srgbClr val="4677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44"/>
            <p:cNvSpPr>
              <a:spLocks/>
            </p:cNvSpPr>
            <p:nvPr/>
          </p:nvSpPr>
          <p:spPr bwMode="auto">
            <a:xfrm>
              <a:off x="4608" y="2641"/>
              <a:ext cx="61" cy="59"/>
            </a:xfrm>
            <a:custGeom>
              <a:avLst/>
              <a:gdLst>
                <a:gd name="T0" fmla="*/ 4 w 61"/>
                <a:gd name="T1" fmla="*/ 0 h 59"/>
                <a:gd name="T2" fmla="*/ 61 w 61"/>
                <a:gd name="T3" fmla="*/ 34 h 59"/>
                <a:gd name="T4" fmla="*/ 0 w 61"/>
                <a:gd name="T5" fmla="*/ 59 h 59"/>
                <a:gd name="T6" fmla="*/ 4 w 61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9"/>
                <a:gd name="T14" fmla="*/ 61 w 6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9">
                  <a:moveTo>
                    <a:pt x="4" y="0"/>
                  </a:moveTo>
                  <a:lnTo>
                    <a:pt x="61" y="34"/>
                  </a:lnTo>
                  <a:lnTo>
                    <a:pt x="0" y="5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6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45"/>
            <p:cNvSpPr>
              <a:spLocks noChangeArrowheads="1"/>
            </p:cNvSpPr>
            <p:nvPr/>
          </p:nvSpPr>
          <p:spPr bwMode="auto">
            <a:xfrm>
              <a:off x="3001" y="2111"/>
              <a:ext cx="33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</a:t>
              </a:r>
              <a:endParaRPr lang="en-US" altLang="en-US"/>
            </a:p>
          </p:txBody>
        </p:sp>
        <p:sp>
          <p:nvSpPr>
            <p:cNvPr id="22575" name="Rectangle 46"/>
            <p:cNvSpPr>
              <a:spLocks noChangeArrowheads="1"/>
            </p:cNvSpPr>
            <p:nvPr/>
          </p:nvSpPr>
          <p:spPr bwMode="auto">
            <a:xfrm>
              <a:off x="3259" y="2111"/>
              <a:ext cx="9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2576" name="Rectangle 47"/>
            <p:cNvSpPr>
              <a:spLocks noChangeArrowheads="1"/>
            </p:cNvSpPr>
            <p:nvPr/>
          </p:nvSpPr>
          <p:spPr bwMode="auto">
            <a:xfrm>
              <a:off x="2993" y="1361"/>
              <a:ext cx="33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course</a:t>
              </a:r>
              <a:endParaRPr lang="en-US" altLang="en-US"/>
            </a:p>
          </p:txBody>
        </p:sp>
        <p:sp>
          <p:nvSpPr>
            <p:cNvPr id="22577" name="Rectangle 48"/>
            <p:cNvSpPr>
              <a:spLocks noChangeArrowheads="1"/>
            </p:cNvSpPr>
            <p:nvPr/>
          </p:nvSpPr>
          <p:spPr bwMode="auto">
            <a:xfrm>
              <a:off x="3251" y="1361"/>
              <a:ext cx="9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</p:grpSp>
      <p:sp>
        <p:nvSpPr>
          <p:cNvPr id="22533" name="Rectangle 51"/>
          <p:cNvSpPr>
            <a:spLocks noChangeArrowheads="1"/>
          </p:cNvSpPr>
          <p:nvPr/>
        </p:nvSpPr>
        <p:spPr bwMode="auto">
          <a:xfrm>
            <a:off x="3924300" y="3213100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r-HR" altLang="en-US" sz="1400"/>
              <a:t>Majed AlKebir</a:t>
            </a:r>
            <a:endParaRPr lang="en-US" altLang="en-US" sz="1400"/>
          </a:p>
        </p:txBody>
      </p:sp>
      <p:sp>
        <p:nvSpPr>
          <p:cNvPr id="22534" name="Rectangle 53"/>
          <p:cNvSpPr>
            <a:spLocks noChangeArrowheads="1"/>
          </p:cNvSpPr>
          <p:nvPr/>
        </p:nvSpPr>
        <p:spPr bwMode="auto">
          <a:xfrm>
            <a:off x="3924300" y="4941888"/>
            <a:ext cx="1162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i-FI" altLang="en-US" sz="1400"/>
              <a:t>Fahd AlAmri</a:t>
            </a:r>
          </a:p>
          <a:p>
            <a:endParaRPr lang="en-US" altLang="en-US" sz="1400"/>
          </a:p>
        </p:txBody>
      </p:sp>
      <p:sp>
        <p:nvSpPr>
          <p:cNvPr id="22535" name="Freeform 41"/>
          <p:cNvSpPr>
            <a:spLocks/>
          </p:cNvSpPr>
          <p:nvPr/>
        </p:nvSpPr>
        <p:spPr bwMode="auto">
          <a:xfrm>
            <a:off x="1476375" y="2627313"/>
            <a:ext cx="2344738" cy="303212"/>
          </a:xfrm>
          <a:custGeom>
            <a:avLst/>
            <a:gdLst>
              <a:gd name="T0" fmla="*/ 0 w 1477"/>
              <a:gd name="T1" fmla="*/ 2147483646 h 191"/>
              <a:gd name="T2" fmla="*/ 2147483646 w 1477"/>
              <a:gd name="T3" fmla="*/ 2147483646 h 191"/>
              <a:gd name="T4" fmla="*/ 2147483646 w 1477"/>
              <a:gd name="T5" fmla="*/ 2147483646 h 191"/>
              <a:gd name="T6" fmla="*/ 2147483646 w 1477"/>
              <a:gd name="T7" fmla="*/ 2147483646 h 191"/>
              <a:gd name="T8" fmla="*/ 2147483646 w 1477"/>
              <a:gd name="T9" fmla="*/ 0 h 191"/>
              <a:gd name="T10" fmla="*/ 2147483646 w 1477"/>
              <a:gd name="T11" fmla="*/ 2147483646 h 191"/>
              <a:gd name="T12" fmla="*/ 2147483646 w 1477"/>
              <a:gd name="T13" fmla="*/ 2147483646 h 191"/>
              <a:gd name="T14" fmla="*/ 2147483646 w 1477"/>
              <a:gd name="T15" fmla="*/ 2147483646 h 191"/>
              <a:gd name="T16" fmla="*/ 2147483646 w 1477"/>
              <a:gd name="T17" fmla="*/ 2147483646 h 1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77"/>
              <a:gd name="T28" fmla="*/ 0 h 191"/>
              <a:gd name="T29" fmla="*/ 1477 w 1477"/>
              <a:gd name="T30" fmla="*/ 191 h 1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77" h="191">
                <a:moveTo>
                  <a:pt x="0" y="143"/>
                </a:moveTo>
                <a:lnTo>
                  <a:pt x="185" y="76"/>
                </a:lnTo>
                <a:lnTo>
                  <a:pt x="369" y="30"/>
                </a:lnTo>
                <a:lnTo>
                  <a:pt x="554" y="5"/>
                </a:lnTo>
                <a:lnTo>
                  <a:pt x="738" y="0"/>
                </a:lnTo>
                <a:lnTo>
                  <a:pt x="923" y="17"/>
                </a:lnTo>
                <a:lnTo>
                  <a:pt x="1108" y="54"/>
                </a:lnTo>
                <a:lnTo>
                  <a:pt x="1292" y="112"/>
                </a:lnTo>
                <a:lnTo>
                  <a:pt x="1477" y="191"/>
                </a:lnTo>
              </a:path>
            </a:pathLst>
          </a:custGeom>
          <a:noFill/>
          <a:ln w="4763" cap="rnd">
            <a:solidFill>
              <a:srgbClr val="4677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43"/>
          <p:cNvSpPr>
            <a:spLocks/>
          </p:cNvSpPr>
          <p:nvPr/>
        </p:nvSpPr>
        <p:spPr bwMode="auto">
          <a:xfrm>
            <a:off x="1476375" y="4078288"/>
            <a:ext cx="2335213" cy="574675"/>
          </a:xfrm>
          <a:custGeom>
            <a:avLst/>
            <a:gdLst>
              <a:gd name="T0" fmla="*/ 0 w 1471"/>
              <a:gd name="T1" fmla="*/ 0 h 362"/>
              <a:gd name="T2" fmla="*/ 2147483646 w 1471"/>
              <a:gd name="T3" fmla="*/ 2147483646 h 362"/>
              <a:gd name="T4" fmla="*/ 2147483646 w 1471"/>
              <a:gd name="T5" fmla="*/ 2147483646 h 362"/>
              <a:gd name="T6" fmla="*/ 2147483646 w 1471"/>
              <a:gd name="T7" fmla="*/ 2147483646 h 362"/>
              <a:gd name="T8" fmla="*/ 2147483646 w 1471"/>
              <a:gd name="T9" fmla="*/ 2147483646 h 362"/>
              <a:gd name="T10" fmla="*/ 2147483646 w 1471"/>
              <a:gd name="T11" fmla="*/ 2147483646 h 362"/>
              <a:gd name="T12" fmla="*/ 2147483646 w 1471"/>
              <a:gd name="T13" fmla="*/ 2147483646 h 362"/>
              <a:gd name="T14" fmla="*/ 2147483646 w 1471"/>
              <a:gd name="T15" fmla="*/ 2147483646 h 362"/>
              <a:gd name="T16" fmla="*/ 2147483646 w 1471"/>
              <a:gd name="T17" fmla="*/ 2147483646 h 362"/>
              <a:gd name="T18" fmla="*/ 2147483646 w 1471"/>
              <a:gd name="T19" fmla="*/ 2147483646 h 3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1"/>
              <a:gd name="T31" fmla="*/ 0 h 362"/>
              <a:gd name="T32" fmla="*/ 1471 w 1471"/>
              <a:gd name="T33" fmla="*/ 362 h 3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1" h="362">
                <a:moveTo>
                  <a:pt x="0" y="0"/>
                </a:moveTo>
                <a:lnTo>
                  <a:pt x="82" y="58"/>
                </a:lnTo>
                <a:lnTo>
                  <a:pt x="184" y="111"/>
                </a:lnTo>
                <a:lnTo>
                  <a:pt x="307" y="160"/>
                </a:lnTo>
                <a:lnTo>
                  <a:pt x="450" y="205"/>
                </a:lnTo>
                <a:lnTo>
                  <a:pt x="614" y="245"/>
                </a:lnTo>
                <a:lnTo>
                  <a:pt x="798" y="281"/>
                </a:lnTo>
                <a:lnTo>
                  <a:pt x="1002" y="312"/>
                </a:lnTo>
                <a:lnTo>
                  <a:pt x="1226" y="339"/>
                </a:lnTo>
                <a:lnTo>
                  <a:pt x="1471" y="362"/>
                </a:lnTo>
              </a:path>
            </a:pathLst>
          </a:custGeom>
          <a:noFill/>
          <a:ln w="4763" cap="rnd">
            <a:solidFill>
              <a:srgbClr val="4677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57"/>
          <p:cNvSpPr>
            <a:spLocks noChangeArrowheads="1"/>
          </p:cNvSpPr>
          <p:nvPr/>
        </p:nvSpPr>
        <p:spPr bwMode="auto">
          <a:xfrm>
            <a:off x="6516688" y="4652963"/>
            <a:ext cx="198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studentNumber</a:t>
            </a:r>
            <a:endParaRPr lang="en-US" altLang="en-US"/>
          </a:p>
        </p:txBody>
      </p:sp>
      <p:sp>
        <p:nvSpPr>
          <p:cNvPr id="59" name="Rectangle 58"/>
          <p:cNvSpPr/>
          <p:nvPr/>
        </p:nvSpPr>
        <p:spPr>
          <a:xfrm>
            <a:off x="6804025" y="4994275"/>
            <a:ext cx="803275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i-FI" altLang="en-US" sz="1400">
                <a:solidFill>
                  <a:srgbClr val="292934"/>
                </a:solidFill>
              </a:rPr>
              <a:t>2</a:t>
            </a:r>
          </a:p>
          <a:p>
            <a:endParaRPr lang="en-US" altLang="en-US" sz="1400">
              <a:solidFill>
                <a:srgbClr val="29293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563" y="6256338"/>
            <a:ext cx="4737100" cy="601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1"/>
          <p:cNvSpPr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Activity: Class Example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660525" y="19050"/>
            <a:ext cx="5883275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D374C6A1-D9CB-49AA-8711-756107D1ECB1}" type="slidenum">
              <a:rPr lang="en-CA" altLang="en-US" sz="1200" b="0">
                <a:solidFill>
                  <a:srgbClr val="FFFFFF"/>
                </a:solidFill>
              </a:rPr>
              <a:pPr algn="ctr"/>
              <a:t>23</a:t>
            </a:fld>
            <a:endParaRPr lang="en-CA" altLang="en-US" sz="1200" b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</p:spTree>
    <p:extLst>
      <p:ext uri="{BB962C8B-B14F-4D97-AF65-F5344CB8AC3E}">
        <p14:creationId xmlns:p14="http://schemas.microsoft.com/office/powerpoint/2010/main" val="143674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- Account Class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6537"/>
            <a:ext cx="8229600" cy="51804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altLang="en-US"/>
              <a:t>Create a Java class based on the following UML 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class should:</a:t>
            </a:r>
          </a:p>
          <a:p>
            <a:pPr lvl="1"/>
            <a:r>
              <a:rPr lang="en-US" altLang="en-US"/>
              <a:t>Have a </a:t>
            </a:r>
            <a:r>
              <a:rPr lang="en-US" altLang="en-US" b="1"/>
              <a:t>default constructor </a:t>
            </a:r>
            <a:r>
              <a:rPr lang="en-US" altLang="en-US"/>
              <a:t>that initializes the attributes to default values, and </a:t>
            </a:r>
            <a:r>
              <a:rPr lang="en-US" altLang="en-US" b="1"/>
              <a:t>another constructor </a:t>
            </a:r>
            <a:r>
              <a:rPr lang="en-US" altLang="en-US"/>
              <a:t>that initializes the data attributes to given values.</a:t>
            </a:r>
          </a:p>
          <a:p>
            <a:pPr lvl="1"/>
            <a:r>
              <a:rPr lang="en-US" altLang="en-US"/>
              <a:t>Method </a:t>
            </a:r>
            <a:r>
              <a:rPr lang="en-US" altLang="en-US" b="1"/>
              <a:t>deposit</a:t>
            </a:r>
            <a:r>
              <a:rPr lang="en-US" altLang="en-US"/>
              <a:t> will add to balance</a:t>
            </a:r>
          </a:p>
          <a:p>
            <a:pPr lvl="1"/>
            <a:r>
              <a:rPr lang="en-US" altLang="en-US"/>
              <a:t>Method </a:t>
            </a:r>
            <a:r>
              <a:rPr lang="en-US" altLang="en-US" b="1"/>
              <a:t>withdraw</a:t>
            </a:r>
            <a:r>
              <a:rPr lang="en-US" altLang="en-US"/>
              <a:t> will reduce the balance</a:t>
            </a:r>
          </a:p>
          <a:p>
            <a:pPr lvl="1"/>
            <a:r>
              <a:rPr lang="en-US" altLang="en-US"/>
              <a:t>Provide set() and get() methods for each attribute.</a:t>
            </a:r>
          </a:p>
          <a:p>
            <a:pPr lvl="1"/>
            <a:endParaRPr lang="en-US" altLang="en-US"/>
          </a:p>
          <a:p>
            <a:r>
              <a:rPr lang="en-US" altLang="en-US"/>
              <a:t>In the main() method of the class </a:t>
            </a:r>
            <a:r>
              <a:rPr lang="en-US" altLang="en-US" err="1"/>
              <a:t>TestAccount</a:t>
            </a:r>
            <a:r>
              <a:rPr lang="en-US" altLang="en-US"/>
              <a:t> write statements that will call both constructors and test class Accounts capabilities.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5CAC16-62EA-476D-8A8D-811EAE9E5790}" type="slidenum">
              <a:rPr lang="en-US" altLang="en-US" smtClean="0"/>
              <a:pPr/>
              <a:t>24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44070"/>
              </p:ext>
            </p:extLst>
          </p:nvPr>
        </p:nvGraphicFramePr>
        <p:xfrm>
          <a:off x="3200400" y="1721893"/>
          <a:ext cx="3657600" cy="16459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- number :</a:t>
                      </a:r>
                      <a:r>
                        <a:rPr kumimoji="0" lang="en-US" alt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int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541E"/>
                          </a:solidFill>
                          <a:effectLst/>
                          <a:latin typeface="Arial" pitchFamily="34" charset="0"/>
                        </a:rPr>
                        <a:t>- balance : 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itchFamily="34" charset="0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deposit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double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amount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void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withdraw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</a:rPr>
                        <a:t>double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amount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: void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574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"/>
          <p:cNvSpPr txBox="1">
            <a:spLocks noChangeArrowheads="1"/>
          </p:cNvSpPr>
          <p:nvPr/>
        </p:nvSpPr>
        <p:spPr bwMode="auto">
          <a:xfrm>
            <a:off x="117475" y="1600200"/>
            <a:ext cx="4606925" cy="4770438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en-US" sz="160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Account 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definition of attributes (data)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private int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 	</a:t>
            </a:r>
            <a:endParaRPr lang="en-US" altLang="en-US" sz="160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private double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    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constructor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Account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{ 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number=0;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balance=0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Account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(int n , double b)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number=n;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balance=b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 } 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// definition of operations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deposit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{ 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} 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deposit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withdraw</a:t>
            </a:r>
            <a:r>
              <a:rPr lang="en-US" altLang="en-US" sz="16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  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{ 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&gt;=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} 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withdraw</a:t>
            </a: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4724400" y="1600200"/>
            <a:ext cx="4343400" cy="4770438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setNumber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{ 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setNumber</a:t>
            </a:r>
          </a:p>
          <a:p>
            <a:endParaRPr lang="en-US" altLang="en-US" sz="160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setBalance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 { 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balance=b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setBalance</a:t>
            </a:r>
          </a:p>
          <a:p>
            <a:endParaRPr lang="en-US" altLang="en-US" sz="160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int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getNumber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() 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getNumber</a:t>
            </a:r>
          </a:p>
          <a:p>
            <a:endParaRPr lang="en-US" altLang="en-US" sz="160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double </a:t>
            </a:r>
            <a:r>
              <a:rPr lang="en-US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getBalance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getBalance</a:t>
            </a:r>
          </a:p>
          <a:p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//end of class</a:t>
            </a:r>
            <a:endParaRPr lang="en-US" altLang="en-US" sz="1600">
              <a:solidFill>
                <a:srgbClr val="00B050"/>
              </a:solidFill>
            </a:endParaRPr>
          </a:p>
          <a:p>
            <a:endParaRPr lang="en-US" altLang="en-US" sz="1600">
              <a:solidFill>
                <a:srgbClr val="00B050"/>
              </a:solidFill>
            </a:endParaRPr>
          </a:p>
          <a:p>
            <a:endParaRPr lang="en-US" altLang="en-US" sz="1600">
              <a:solidFill>
                <a:srgbClr val="00B05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Class Account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96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Class </a:t>
            </a:r>
            <a:r>
              <a:rPr lang="en-US" err="1"/>
              <a:t>TestAccount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06DF39-2883-445E-9CF4-B991CC59E74B}" type="slidenum">
              <a:rPr lang="en-CA" altLang="en-US">
                <a:solidFill>
                  <a:srgbClr val="FFFFFF"/>
                </a:solidFill>
              </a:rPr>
              <a:pPr/>
              <a:t>26</a:t>
            </a:fld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458200" cy="3786188"/>
          </a:xfrm>
          <a:prstGeom prst="rect">
            <a:avLst/>
          </a:prstGeom>
          <a:noFill/>
          <a:ln w="28575" cap="rnd" cmpd="thickThin">
            <a:solidFill>
              <a:srgbClr val="0000FF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en-US" sz="1600">
                <a:solidFill>
                  <a:srgbClr val="FF0066"/>
                </a:solidFill>
                <a:latin typeface="Courier New" pitchFamily="49" charset="0"/>
                <a:cs typeface="Courier New" pitchFamily="49" charset="0"/>
              </a:rPr>
              <a:t>TestAccount</a:t>
            </a: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static void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main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args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endParaRPr lang="en-US" altLang="en-US" sz="160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 Account1=new Account();</a:t>
            </a:r>
          </a:p>
          <a:p>
            <a:r>
              <a:rPr lang="en-US" altLang="en-US" sz="160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 Account2=new Account(1,6200);</a:t>
            </a:r>
          </a:p>
          <a:p>
            <a:r>
              <a:rPr lang="en-US" altLang="en-US" sz="160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Account1.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setNumber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 ;</a:t>
            </a:r>
          </a:p>
          <a:p>
            <a:r>
              <a:rPr lang="en-US" altLang="en-US" sz="160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Account1.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setBalance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4300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 ;</a:t>
            </a:r>
            <a:endParaRPr lang="en-US" altLang="en-US" sz="1600">
              <a:solidFill>
                <a:srgbClr val="56541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Account2.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deposit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550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60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r>
              <a:rPr lang="en-US" altLang="en-US" sz="1600">
                <a:solidFill>
                  <a:srgbClr val="56541E"/>
                </a:solidFill>
                <a:latin typeface="Courier New" pitchFamily="49" charset="0"/>
                <a:cs typeface="Courier New" pitchFamily="49" charset="0"/>
              </a:rPr>
              <a:t>Account1.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withdraw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200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System.out.println(Account1.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getBalance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en-US" sz="160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"-" +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Account2.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getBalance</a:t>
            </a:r>
            <a:r>
              <a:rPr lang="en-US" altLang="en-US" sz="160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                           </a:t>
            </a:r>
          </a:p>
          <a:p>
            <a:r>
              <a:rPr lang="en-US" alt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endParaRPr lang="en-US" altLang="en-US" sz="1600">
              <a:solidFill>
                <a:srgbClr val="56541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  }</a:t>
            </a:r>
            <a:endParaRPr lang="en-US" altLang="en-US" sz="160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3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Static Methods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Some methods may have no relation to any type of object</a:t>
            </a:r>
          </a:p>
          <a:p>
            <a:r>
              <a:rPr lang="en-US" altLang="en-US"/>
              <a:t>Example</a:t>
            </a:r>
          </a:p>
          <a:p>
            <a:pPr lvl="1"/>
            <a:r>
              <a:rPr lang="en-US" altLang="en-US"/>
              <a:t>Compute max of two integers</a:t>
            </a:r>
          </a:p>
          <a:p>
            <a:pPr lvl="1"/>
            <a:r>
              <a:rPr lang="en-US" altLang="en-US"/>
              <a:t>Convert character from upper- to lower case</a:t>
            </a:r>
          </a:p>
          <a:p>
            <a:pPr lvl="1"/>
            <a:endParaRPr lang="en-US" altLang="en-US"/>
          </a:p>
          <a:p>
            <a:r>
              <a:rPr lang="en-US" altLang="en-US"/>
              <a:t>Static methods declared </a:t>
            </a:r>
            <a:r>
              <a:rPr lang="en-US" altLang="en-US" u="sng"/>
              <a:t>in</a:t>
            </a:r>
            <a:r>
              <a:rPr lang="en-US" altLang="en-US"/>
              <a:t> a class</a:t>
            </a:r>
          </a:p>
          <a:p>
            <a:pPr lvl="1"/>
            <a:r>
              <a:rPr lang="en-US" altLang="en-US"/>
              <a:t>Can be invoked </a:t>
            </a:r>
            <a:r>
              <a:rPr lang="en-US" altLang="en-US" u="sng"/>
              <a:t>without</a:t>
            </a:r>
            <a:r>
              <a:rPr lang="en-US" altLang="en-US"/>
              <a:t> using an object</a:t>
            </a:r>
          </a:p>
          <a:p>
            <a:pPr lvl="1"/>
            <a:r>
              <a:rPr lang="en-US" altLang="en-US"/>
              <a:t>Instead use the class name</a:t>
            </a:r>
          </a:p>
          <a:p>
            <a:pPr lvl="1"/>
            <a:endParaRPr lang="en-US" altLang="en-US"/>
          </a:p>
          <a:p>
            <a:r>
              <a:rPr lang="en-GB" altLang="en-US"/>
              <a:t>For example, Math library functions.</a:t>
            </a:r>
          </a:p>
          <a:p>
            <a:pPr lvl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39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6548"/>
            <a:ext cx="8229600" cy="990600"/>
          </a:xfrm>
        </p:spPr>
        <p:txBody>
          <a:bodyPr/>
          <a:lstStyle/>
          <a:p>
            <a:r>
              <a:rPr lang="en-US"/>
              <a:t>Static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5" y="1082564"/>
            <a:ext cx="6569602" cy="405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4"/>
          <a:stretch/>
        </p:blipFill>
        <p:spPr bwMode="auto">
          <a:xfrm>
            <a:off x="5955761" y="681856"/>
            <a:ext cx="5999326" cy="496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801" y="5029963"/>
            <a:ext cx="4651321" cy="1418131"/>
            <a:chOff x="3862551" y="4313238"/>
            <a:chExt cx="4651321" cy="141813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551" y="4313238"/>
              <a:ext cx="4117811" cy="1418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6989872" y="4505761"/>
              <a:ext cx="1524000" cy="1006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000"/>
                <a:t>Sample </a:t>
              </a:r>
              <a:br>
                <a:rPr lang="en-US" altLang="en-US" sz="2000"/>
              </a:br>
              <a:r>
                <a:rPr lang="en-US" altLang="en-US" sz="2000"/>
                <a:t>screen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84820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Mixing Static and Nonstatic Methods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View </a:t>
            </a:r>
            <a:r>
              <a:rPr lang="en-US" altLang="en-US">
                <a:hlinkClick r:id="rId2" action="ppaction://hlinkfile"/>
              </a:rPr>
              <a:t>sample class</a:t>
            </a:r>
            <a:r>
              <a:rPr lang="en-US" altLang="en-US"/>
              <a:t>, listing 6.7</a:t>
            </a:r>
            <a:br>
              <a:rPr lang="en-US" altLang="en-US"/>
            </a:b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class SavingsAccount</a:t>
            </a:r>
          </a:p>
          <a:p>
            <a:r>
              <a:rPr lang="en-US" altLang="en-US"/>
              <a:t>View </a:t>
            </a:r>
            <a:r>
              <a:rPr lang="en-US" altLang="en-US">
                <a:hlinkClick r:id="rId3" action="ppaction://hlinkfile"/>
              </a:rPr>
              <a:t>demo program</a:t>
            </a:r>
            <a:r>
              <a:rPr lang="en-US" altLang="en-US"/>
              <a:t>, listing 6.8</a:t>
            </a:r>
            <a:br>
              <a:rPr lang="en-US" altLang="en-US"/>
            </a:b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class SavingsAccountDemo</a:t>
            </a:r>
          </a:p>
          <a:p>
            <a:endParaRPr lang="en-US" alt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895725"/>
            <a:ext cx="6505575" cy="2257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7005638" y="4568825"/>
            <a:ext cx="1524000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/>
              <a:t>Sample </a:t>
            </a:r>
            <a:br>
              <a:rPr lang="en-US" altLang="en-US" sz="2000"/>
            </a:br>
            <a:r>
              <a:rPr lang="en-US" altLang="en-US" sz="2000"/>
              <a:t>screen output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258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Constructors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Ch</a:t>
            </a:r>
            <a:r>
              <a:rPr lang="en-US"/>
              <a:t> 6.1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8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Mixing Static and </a:t>
            </a:r>
            <a:r>
              <a:rPr lang="en-US" altLang="en-US" sz="3600" err="1"/>
              <a:t>Nonstatic</a:t>
            </a:r>
            <a:r>
              <a:rPr lang="en-US" altLang="en-US" sz="3600"/>
              <a:t>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1037903"/>
            <a:ext cx="65135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0658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Mixing Static and </a:t>
            </a:r>
            <a:r>
              <a:rPr lang="en-US" altLang="en-US" sz="3600" err="1"/>
              <a:t>Nonstatic</a:t>
            </a:r>
            <a:r>
              <a:rPr lang="en-US" altLang="en-US" sz="3600"/>
              <a:t>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0" y="1066793"/>
            <a:ext cx="394335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09" y="2987239"/>
            <a:ext cx="6418263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57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/>
              <a:t>Mixing Static and </a:t>
            </a:r>
            <a:r>
              <a:rPr lang="en-US" altLang="en-US" sz="3600" err="1"/>
              <a:t>Nonstatic</a:t>
            </a:r>
            <a:r>
              <a:rPr lang="en-US" altLang="en-US" sz="3600"/>
              <a:t>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0" y="935421"/>
            <a:ext cx="5659438" cy="578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7"/>
          <a:stretch/>
        </p:blipFill>
        <p:spPr bwMode="auto">
          <a:xfrm>
            <a:off x="5243188" y="3781342"/>
            <a:ext cx="3695864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57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Tasks of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rPr>
              <a:t>main</a:t>
            </a:r>
            <a:r>
              <a:rPr lang="en-US"/>
              <a:t> in Subtasks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65150" y="14573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Program may have</a:t>
            </a:r>
          </a:p>
          <a:p>
            <a:pPr lvl="1" eaLnBrk="1" hangingPunct="1"/>
            <a:r>
              <a:rPr lang="en-US" altLang="en-US"/>
              <a:t>Complicated logic</a:t>
            </a:r>
          </a:p>
          <a:p>
            <a:pPr lvl="1" eaLnBrk="1" hangingPunct="1"/>
            <a:r>
              <a:rPr lang="en-US" altLang="en-US"/>
              <a:t>Repetitive code</a:t>
            </a:r>
          </a:p>
          <a:p>
            <a:pPr eaLnBrk="1" hangingPunct="1"/>
            <a:r>
              <a:rPr lang="en-US" altLang="en-US"/>
              <a:t>Create </a:t>
            </a:r>
            <a:r>
              <a:rPr lang="en-US" altLang="en-US">
                <a:solidFill>
                  <a:schemeClr val="tx2"/>
                </a:solidFill>
              </a:rPr>
              <a:t>static methods </a:t>
            </a:r>
            <a:r>
              <a:rPr lang="en-US" altLang="en-US"/>
              <a:t>to accomplish subtasks </a:t>
            </a:r>
          </a:p>
          <a:p>
            <a:pPr eaLnBrk="1" hangingPunct="1"/>
            <a:r>
              <a:rPr lang="en-US" altLang="en-US"/>
              <a:t>Consider </a:t>
            </a:r>
            <a:r>
              <a:rPr lang="en-US" altLang="en-US">
                <a:hlinkClick r:id="rId3" action="ppaction://hlinkfile"/>
              </a:rPr>
              <a:t>example code</a:t>
            </a:r>
            <a:r>
              <a:rPr lang="en-US" altLang="en-US"/>
              <a:t>, listing 6.9</a:t>
            </a:r>
            <a:br>
              <a:rPr lang="en-US" altLang="en-US"/>
            </a:br>
            <a:r>
              <a:rPr lang="en-US" altLang="en-US"/>
              <a:t>a </a:t>
            </a:r>
            <a:r>
              <a:rPr lang="en-US" altLang="en-US" sz="3600" b="1">
                <a:solidFill>
                  <a:schemeClr val="accent2"/>
                </a:solidFill>
                <a:latin typeface="Courier New" pitchFamily="49" charset="0"/>
              </a:rPr>
              <a:t>main</a:t>
            </a:r>
            <a:r>
              <a:rPr lang="en-US" altLang="en-US"/>
              <a:t> method with repetitive code</a:t>
            </a:r>
          </a:p>
          <a:p>
            <a:pPr eaLnBrk="1" hangingPunct="1"/>
            <a:r>
              <a:rPr lang="en-US" altLang="en-US"/>
              <a:t>Note </a:t>
            </a:r>
            <a:r>
              <a:rPr lang="en-US" altLang="en-US">
                <a:hlinkClick r:id="rId4" action="ppaction://hlinkfile"/>
              </a:rPr>
              <a:t>alternative code</a:t>
            </a:r>
            <a:r>
              <a:rPr lang="en-US" altLang="en-US"/>
              <a:t>, listing 6.10</a:t>
            </a:r>
            <a:br>
              <a:rPr lang="en-US" altLang="en-US"/>
            </a:br>
            <a:r>
              <a:rPr lang="en-US" altLang="en-US"/>
              <a:t>uses helping methods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Tasks of </a:t>
            </a:r>
            <a:r>
              <a:rPr lang="en-US" sz="3600" b="1">
                <a:solidFill>
                  <a:schemeClr val="accent2"/>
                </a:solidFill>
                <a:latin typeface="Courier New" pitchFamily="49" charset="0"/>
              </a:rPr>
              <a:t>main</a:t>
            </a:r>
            <a:r>
              <a:rPr lang="en-US" sz="3600"/>
              <a:t> in Subtasks</a:t>
            </a:r>
            <a:endParaRPr lang="en-US" altLang="en-US" sz="3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4" y="904330"/>
            <a:ext cx="6015038" cy="573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8967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23484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Tasks of </a:t>
            </a:r>
            <a:r>
              <a:rPr lang="en-US" sz="3600" b="1">
                <a:solidFill>
                  <a:schemeClr val="accent2"/>
                </a:solidFill>
                <a:latin typeface="Courier New" pitchFamily="49" charset="0"/>
              </a:rPr>
              <a:t>main</a:t>
            </a:r>
            <a:r>
              <a:rPr lang="en-US" sz="3600"/>
              <a:t> in Subtasks</a:t>
            </a:r>
            <a:endParaRPr lang="en-US" altLang="en-US" sz="3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06" y="943378"/>
            <a:ext cx="5625662" cy="577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5781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Identifier Scope Example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See Identifier scope outside example slides</a:t>
            </a:r>
            <a:endParaRPr lang="en-US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Pre-defined Methods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See Pre-defined method slides.</a:t>
            </a:r>
            <a:endParaRPr lang="en-US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52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Adding Method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rPr>
              <a:t>main</a:t>
            </a:r>
            <a:r>
              <a:rPr lang="en-US"/>
              <a:t> to a Class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Method main used so far in its own class within a separate file</a:t>
            </a:r>
          </a:p>
          <a:p>
            <a:pPr eaLnBrk="1" hangingPunct="1"/>
            <a:r>
              <a:rPr lang="en-US" altLang="en-US" sz="2800"/>
              <a:t>Often useful to include method main within class definition</a:t>
            </a:r>
          </a:p>
          <a:p>
            <a:pPr lvl="1" eaLnBrk="1" hangingPunct="1"/>
            <a:r>
              <a:rPr lang="en-US" altLang="en-US" sz="2400"/>
              <a:t>To create objects in other classes</a:t>
            </a:r>
          </a:p>
          <a:p>
            <a:pPr lvl="1" eaLnBrk="1" hangingPunct="1"/>
            <a:r>
              <a:rPr lang="en-US" altLang="en-US" sz="2400"/>
              <a:t>To be run as a program</a:t>
            </a:r>
          </a:p>
          <a:p>
            <a:pPr eaLnBrk="1" hangingPunct="1"/>
            <a:r>
              <a:rPr lang="en-US" altLang="en-US" sz="2800"/>
              <a:t>Note </a:t>
            </a:r>
            <a:r>
              <a:rPr lang="en-US" altLang="en-US" sz="2800">
                <a:hlinkClick r:id="rId2" action="ppaction://hlinkfile"/>
              </a:rPr>
              <a:t>example code</a:t>
            </a:r>
            <a:r>
              <a:rPr lang="en-US" altLang="en-US" sz="2800"/>
              <a:t>, listing 6.11</a:t>
            </a:r>
            <a:br>
              <a:rPr lang="en-US" altLang="en-US" sz="2800"/>
            </a:br>
            <a:r>
              <a:rPr lang="en-US" altLang="en-US" sz="2800"/>
              <a:t>a redefined </a:t>
            </a:r>
            <a:r>
              <a:rPr lang="en-US" altLang="en-US" sz="2800" b="1">
                <a:solidFill>
                  <a:schemeClr val="accent2"/>
                </a:solidFill>
                <a:latin typeface="Courier New" pitchFamily="49" charset="0"/>
              </a:rPr>
              <a:t>class Species</a:t>
            </a:r>
            <a:endParaRPr lang="en-US" alt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altLang="en-US" sz="2400"/>
              <a:t>When used as ordinary class, method </a:t>
            </a:r>
            <a:r>
              <a:rPr lang="en-US" altLang="en-US" sz="3200" b="1">
                <a:solidFill>
                  <a:schemeClr val="accent2"/>
                </a:solidFill>
                <a:latin typeface="Courier New" pitchFamily="49" charset="0"/>
              </a:rPr>
              <a:t>main</a:t>
            </a:r>
            <a:r>
              <a:rPr lang="en-US" altLang="en-US" sz="2400"/>
              <a:t> ignored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7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rPr>
              <a:t>Math</a:t>
            </a:r>
            <a:r>
              <a:rPr lang="en-US"/>
              <a:t> Class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Provides many standard mathematical methods</a:t>
            </a:r>
          </a:p>
          <a:p>
            <a:pPr lvl="1" eaLnBrk="1" hangingPunct="1"/>
            <a:r>
              <a:rPr lang="en-US" altLang="en-US" sz="2400"/>
              <a:t>Automatically provided, no import needed</a:t>
            </a:r>
          </a:p>
          <a:p>
            <a:pPr eaLnBrk="1" hangingPunct="1"/>
            <a:r>
              <a:rPr lang="en-US" altLang="en-US" sz="2800"/>
              <a:t>Example methods, figure 6.3a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988" y="3063875"/>
            <a:ext cx="6965950" cy="30273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Constructors: Outline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Defining Constructors</a:t>
            </a:r>
          </a:p>
          <a:p>
            <a:r>
              <a:rPr lang="en-US" altLang="en-US"/>
              <a:t>Calling Methods from Constructors</a:t>
            </a:r>
          </a:p>
          <a:p>
            <a:r>
              <a:rPr lang="en-US" altLang="en-US"/>
              <a:t>Calling a Constructor from Other Constructors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6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Math</a:t>
            </a:r>
            <a:r>
              <a:rPr lang="en-US" altLang="en-US"/>
              <a:t> Class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methods, figure 6.3b</a:t>
            </a:r>
          </a:p>
          <a:p>
            <a:pPr eaLnBrk="1" hangingPunct="1"/>
            <a:endParaRPr lang="en-US" altLang="en-US"/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1347788" y="2424113"/>
            <a:ext cx="6421437" cy="3733800"/>
            <a:chOff x="1514475" y="2861324"/>
            <a:chExt cx="6421997" cy="3734739"/>
          </a:xfrm>
        </p:grpSpPr>
        <p:pic>
          <p:nvPicPr>
            <p:cNvPr id="24581" name="Picture 8"/>
            <p:cNvPicPr>
              <a:picLocks noChangeAspect="1" noChangeArrowheads="1"/>
            </p:cNvPicPr>
            <p:nvPr/>
          </p:nvPicPr>
          <p:blipFill>
            <a:blip r:embed="rId2"/>
            <a:srcRect b="90425"/>
            <a:stretch>
              <a:fillRect/>
            </a:stretch>
          </p:blipFill>
          <p:spPr bwMode="auto">
            <a:xfrm>
              <a:off x="1516062" y="2861324"/>
              <a:ext cx="6420410" cy="577995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4582" name="Picture 8"/>
            <p:cNvPicPr>
              <a:picLocks noChangeAspect="1" noChangeArrowheads="1"/>
            </p:cNvPicPr>
            <p:nvPr/>
          </p:nvPicPr>
          <p:blipFill>
            <a:blip r:embed="rId2"/>
            <a:srcRect t="47420"/>
            <a:stretch>
              <a:fillRect/>
            </a:stretch>
          </p:blipFill>
          <p:spPr bwMode="auto">
            <a:xfrm>
              <a:off x="1514475" y="3425028"/>
              <a:ext cx="6420410" cy="3171035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Random Numbers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Math.random()</a:t>
            </a:r>
            <a:r>
              <a:rPr lang="en-US" altLang="en-US"/>
              <a:t>returns a random double that is greater than or equal to zero and less than 1</a:t>
            </a:r>
          </a:p>
          <a:p>
            <a:pPr eaLnBrk="1" hangingPunct="1"/>
            <a:r>
              <a:rPr lang="en-US" altLang="en-US"/>
              <a:t>Java also has a </a:t>
            </a:r>
            <a:r>
              <a:rPr lang="en-US" alt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Random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class to generate random numbers</a:t>
            </a:r>
          </a:p>
          <a:p>
            <a:pPr eaLnBrk="1" hangingPunct="1"/>
            <a:r>
              <a:rPr lang="en-US" altLang="en-US"/>
              <a:t>Can scale using addition and multiplication; the following simulates rolling a six sided die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/>
              <a:t>	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int die = (int) (6.0 * Math.random()) + 1;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2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Wrapper Classes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Recall that arguments of primitive type treated differently from those of a class type</a:t>
            </a:r>
          </a:p>
          <a:p>
            <a:pPr lvl="1" eaLnBrk="1" hangingPunct="1"/>
            <a:r>
              <a:rPr lang="en-US" altLang="en-US"/>
              <a:t>May need to treat primitive value as an object</a:t>
            </a:r>
          </a:p>
          <a:p>
            <a:pPr eaLnBrk="1" hangingPunct="1"/>
            <a:r>
              <a:rPr lang="en-US" altLang="en-US"/>
              <a:t>Java provides </a:t>
            </a:r>
            <a:r>
              <a:rPr lang="en-US" altLang="en-US" i="1"/>
              <a:t>wrapper classes </a:t>
            </a:r>
            <a:r>
              <a:rPr lang="en-US" altLang="en-US"/>
              <a:t>for each primitive type</a:t>
            </a:r>
          </a:p>
          <a:p>
            <a:pPr lvl="1" eaLnBrk="1" hangingPunct="1"/>
            <a:r>
              <a:rPr lang="en-US" altLang="en-US"/>
              <a:t>Methods provided to act on values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4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Wrapper Classes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Allow programmer to have an object that corresponds to value of primitive type</a:t>
            </a:r>
          </a:p>
          <a:p>
            <a:pPr eaLnBrk="1" hangingPunct="1"/>
            <a:r>
              <a:rPr lang="en-US" altLang="en-US"/>
              <a:t>Contain useful predefined constants and methods</a:t>
            </a:r>
          </a:p>
          <a:p>
            <a:pPr eaLnBrk="1" hangingPunct="1"/>
            <a:r>
              <a:rPr lang="en-US" altLang="en-US"/>
              <a:t>Wrapper classes have no default constructor</a:t>
            </a:r>
          </a:p>
          <a:p>
            <a:pPr lvl="1" eaLnBrk="1" hangingPunct="1"/>
            <a:r>
              <a:rPr lang="en-US" altLang="en-US"/>
              <a:t>Programmer must specify an initializing value when creating new object</a:t>
            </a:r>
          </a:p>
          <a:p>
            <a:pPr eaLnBrk="1" hangingPunct="1"/>
            <a:r>
              <a:rPr lang="en-US" altLang="en-US"/>
              <a:t>Wrapper classes have no </a:t>
            </a: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set</a:t>
            </a:r>
            <a:r>
              <a:rPr lang="en-US" altLang="en-US"/>
              <a:t>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0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Wrapper Classes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55600" y="1600200"/>
            <a:ext cx="8788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Figure 6.4a Static methods in class </a:t>
            </a:r>
            <a:r>
              <a:rPr lang="en-US" altLang="en-US" sz="2800" b="1">
                <a:solidFill>
                  <a:schemeClr val="accent2"/>
                </a:solidFill>
                <a:latin typeface="Courier New" pitchFamily="49" charset="0"/>
              </a:rPr>
              <a:t>Character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2444750"/>
            <a:ext cx="7847013" cy="2565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4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Wrapper Classes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55600" y="1600200"/>
            <a:ext cx="8788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Figure 6.4b Static methods in class </a:t>
            </a:r>
            <a:r>
              <a:rPr lang="en-US" altLang="en-US" sz="2800" b="1">
                <a:solidFill>
                  <a:schemeClr val="accent2"/>
                </a:solidFill>
                <a:latin typeface="Courier New" pitchFamily="49" charset="0"/>
              </a:rPr>
              <a:t>Character</a:t>
            </a: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704850" y="2397125"/>
            <a:ext cx="8096250" cy="3827463"/>
            <a:chOff x="794331" y="2745213"/>
            <a:chExt cx="8096250" cy="3827439"/>
          </a:xfrm>
        </p:grpSpPr>
        <p:pic>
          <p:nvPicPr>
            <p:cNvPr id="29701" name="Picture 7"/>
            <p:cNvPicPr>
              <a:picLocks noChangeAspect="1" noChangeArrowheads="1"/>
            </p:cNvPicPr>
            <p:nvPr/>
          </p:nvPicPr>
          <p:blipFill>
            <a:blip r:embed="rId2"/>
            <a:srcRect b="86201"/>
            <a:stretch>
              <a:fillRect/>
            </a:stretch>
          </p:blipFill>
          <p:spPr bwMode="auto">
            <a:xfrm>
              <a:off x="794331" y="2745213"/>
              <a:ext cx="8096250" cy="79692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29702" name="Picture 8"/>
            <p:cNvPicPr>
              <a:picLocks noChangeAspect="1" noChangeArrowheads="1"/>
            </p:cNvPicPr>
            <p:nvPr/>
          </p:nvPicPr>
          <p:blipFill>
            <a:blip r:embed="rId2"/>
            <a:srcRect t="46822"/>
            <a:stretch>
              <a:fillRect/>
            </a:stretch>
          </p:blipFill>
          <p:spPr bwMode="auto">
            <a:xfrm>
              <a:off x="794331" y="3502446"/>
              <a:ext cx="8096250" cy="307020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8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Writing Methods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Ch</a:t>
            </a:r>
            <a:r>
              <a:rPr lang="en-US"/>
              <a:t> 6.3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5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Methods: Outline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trike="sngStrike"/>
              <a:t>Case Study: Formatting Output</a:t>
            </a:r>
          </a:p>
          <a:p>
            <a:pPr eaLnBrk="1" hangingPunct="1"/>
            <a:r>
              <a:rPr lang="en-US" altLang="en-US"/>
              <a:t>Decomposition</a:t>
            </a:r>
          </a:p>
          <a:p>
            <a:pPr eaLnBrk="1" hangingPunct="1"/>
            <a:r>
              <a:rPr lang="en-US" altLang="en-US"/>
              <a:t>Addressing Compiler Concerns</a:t>
            </a:r>
          </a:p>
          <a:p>
            <a:pPr eaLnBrk="1" hangingPunct="1"/>
            <a:r>
              <a:rPr lang="en-US" altLang="en-US"/>
              <a:t>Testing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1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Decomposition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Recall pseudocode from </a:t>
            </a:r>
            <a:r>
              <a:rPr lang="en-US" altLang="en-US" dirty="0">
                <a:hlinkClick r:id="rId3" action="ppaction://hlinksldjump"/>
              </a:rPr>
              <a:t>listing 6.10</a:t>
            </a:r>
            <a:endParaRPr lang="en-US" dirty="0">
              <a:hlinkClick r:id="rId3" action="ppaction://hlinksldjump"/>
            </a:endParaRPr>
          </a:p>
          <a:p>
            <a:r>
              <a:rPr lang="en-US" altLang="en-US" dirty="0">
                <a:hlinkClick r:id="rId3" action="ppaction://hlinksldjump"/>
              </a:rPr>
              <a:t>With</a:t>
            </a:r>
            <a:r>
              <a:rPr lang="en-US" altLang="en-US" dirty="0"/>
              <a:t> this pseudocode we </a:t>
            </a:r>
            <a:r>
              <a:rPr lang="en-US" altLang="en-US" i="1" dirty="0"/>
              <a:t>decompose</a:t>
            </a:r>
            <a:r>
              <a:rPr lang="en-US" altLang="en-US" dirty="0"/>
              <a:t> the task into subtasks</a:t>
            </a:r>
            <a:endParaRPr lang="en-US"/>
          </a:p>
          <a:p>
            <a:pPr lvl="1" eaLnBrk="1" hangingPunct="1"/>
            <a:r>
              <a:rPr lang="en-US" altLang="en-US" dirty="0"/>
              <a:t>Then solve each subtask</a:t>
            </a:r>
            <a:endParaRPr lang="en-US" altLang="en-US" dirty="0">
              <a:cs typeface="Arial"/>
            </a:endParaRPr>
          </a:p>
          <a:p>
            <a:pPr lvl="1" eaLnBrk="1" hangingPunct="1"/>
            <a:r>
              <a:rPr lang="en-US" altLang="en-US" dirty="0"/>
              <a:t>Combine code of subtasks</a:t>
            </a:r>
            <a:endParaRPr lang="en-US" altLang="en-US" dirty="0">
              <a:cs typeface="Arial"/>
            </a:endParaRPr>
          </a:p>
          <a:p>
            <a:pPr lvl="1" eaLnBrk="1" hangingPunct="1"/>
            <a:r>
              <a:rPr lang="en-US" altLang="en-US" dirty="0"/>
              <a:t>Place in a method</a:t>
            </a:r>
            <a:endParaRPr lang="en-US" altLang="en-US" dirty="0"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9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Addressing Compiler Concerns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Compiler ensures necessary tasks are done</a:t>
            </a:r>
          </a:p>
          <a:p>
            <a:pPr lvl="1" eaLnBrk="1" hangingPunct="1"/>
            <a:r>
              <a:rPr lang="en-US" altLang="en-US"/>
              <a:t>Initialize variables</a:t>
            </a:r>
          </a:p>
          <a:p>
            <a:pPr lvl="1" eaLnBrk="1" hangingPunct="1"/>
            <a:r>
              <a:rPr lang="en-US" altLang="en-US"/>
              <a:t>Include </a:t>
            </a: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pPr eaLnBrk="1" hangingPunct="1"/>
            <a:r>
              <a:rPr lang="en-US" altLang="en-US"/>
              <a:t>Rule of thumb: believe the compiler</a:t>
            </a:r>
          </a:p>
          <a:p>
            <a:pPr lvl="1" eaLnBrk="1" hangingPunct="1"/>
            <a:r>
              <a:rPr lang="en-US" altLang="en-US"/>
              <a:t>Change the code as requested by compiler</a:t>
            </a:r>
          </a:p>
          <a:p>
            <a:pPr lvl="1" eaLnBrk="1" hangingPunct="1"/>
            <a:r>
              <a:rPr lang="en-US" altLang="en-US"/>
              <a:t>It is most likely correct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Defining Constructors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 constructor </a:t>
            </a:r>
          </a:p>
          <a:p>
            <a:pPr lvl="1"/>
            <a:r>
              <a:rPr lang="en-US" altLang="en-US"/>
              <a:t>is a special method called automatically when an instance of an object is created with new</a:t>
            </a:r>
          </a:p>
          <a:p>
            <a:pPr marL="274320" lvl="1" indent="0">
              <a:buNone/>
            </a:pPr>
            <a:r>
              <a:rPr lang="en-US" altLang="en-US"/>
              <a:t>          </a:t>
            </a:r>
            <a:r>
              <a:rPr lang="en-US" altLang="en-US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new </a:t>
            </a:r>
            <a:r>
              <a:rPr lang="en-US" altLang="en-US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AU" altLang="en-AU"/>
              <a:t>has the </a:t>
            </a:r>
            <a:r>
              <a:rPr lang="en-AU" altLang="en-AU">
                <a:solidFill>
                  <a:srgbClr val="C00000"/>
                </a:solidFill>
              </a:rPr>
              <a:t>same name as the class name.</a:t>
            </a:r>
          </a:p>
          <a:p>
            <a:pPr lvl="1"/>
            <a:r>
              <a:rPr lang="en-US" altLang="en-US">
                <a:solidFill>
                  <a:srgbClr val="C00000"/>
                </a:solidFill>
              </a:rPr>
              <a:t>can have parameters </a:t>
            </a:r>
            <a:r>
              <a:rPr lang="en-US" altLang="en-US"/>
              <a:t>to specify initial values if desired</a:t>
            </a:r>
          </a:p>
          <a:p>
            <a:pPr lvl="1" algn="just">
              <a:lnSpc>
                <a:spcPct val="90000"/>
              </a:lnSpc>
            </a:pPr>
            <a:r>
              <a:rPr lang="en-AU" altLang="en-AU"/>
              <a:t>but </a:t>
            </a:r>
            <a:r>
              <a:rPr lang="en-AU" altLang="en-AU">
                <a:solidFill>
                  <a:srgbClr val="C00000"/>
                </a:solidFill>
              </a:rPr>
              <a:t>cannot return values</a:t>
            </a:r>
            <a:r>
              <a:rPr lang="en-AU" altLang="en-AU"/>
              <a:t> and it </a:t>
            </a:r>
            <a:r>
              <a:rPr lang="en-AU" altLang="en-US"/>
              <a:t>is </a:t>
            </a:r>
            <a:r>
              <a:rPr lang="en-AU" altLang="en-US">
                <a:solidFill>
                  <a:srgbClr val="C00000"/>
                </a:solidFill>
              </a:rPr>
              <a:t>not a void </a:t>
            </a:r>
            <a:r>
              <a:rPr lang="en-AU" altLang="en-US"/>
              <a:t>method</a:t>
            </a:r>
            <a:endParaRPr lang="en-US" altLang="en-US"/>
          </a:p>
          <a:p>
            <a:pPr lvl="1"/>
            <a:r>
              <a:rPr lang="en-US" altLang="en-US"/>
              <a:t>May have multiple definitions</a:t>
            </a:r>
          </a:p>
          <a:p>
            <a:pPr lvl="2"/>
            <a:r>
              <a:rPr lang="en-US" altLang="en-US"/>
              <a:t>Each with different numbers or types of parameters</a:t>
            </a:r>
          </a:p>
          <a:p>
            <a:pPr lvl="2"/>
            <a:endParaRPr lang="en-US" altLang="en-US"/>
          </a:p>
          <a:p>
            <a:r>
              <a:rPr lang="en-US" altLang="en-US"/>
              <a:t>A class contains </a:t>
            </a:r>
            <a:r>
              <a:rPr lang="en-US" altLang="en-US" b="1"/>
              <a:t>at least one </a:t>
            </a:r>
            <a:r>
              <a:rPr lang="en-US" altLang="en-US"/>
              <a:t>constructor.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834-CBA7-4025-A175-4F775F185F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33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Testing Methods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test a method use a driver program</a:t>
            </a:r>
          </a:p>
          <a:p>
            <a:pPr lvl="1" eaLnBrk="1" hangingPunct="1"/>
            <a:r>
              <a:rPr lang="en-US" altLang="en-US"/>
              <a:t>Example – code in </a:t>
            </a:r>
            <a:r>
              <a:rPr lang="en-US" altLang="en-US">
                <a:hlinkClick r:id="rId3" action="ppaction://hlinkfile"/>
              </a:rPr>
              <a:t>listing 6.13</a:t>
            </a:r>
            <a:endParaRPr lang="en-US" altLang="en-US"/>
          </a:p>
          <a:p>
            <a:pPr eaLnBrk="1" hangingPunct="1"/>
            <a:r>
              <a:rPr lang="en-US" altLang="en-US"/>
              <a:t>Every </a:t>
            </a:r>
            <a:r>
              <a:rPr lang="en-US" altLang="en-US" b="1"/>
              <a:t>method</a:t>
            </a:r>
            <a:r>
              <a:rPr lang="en-US" altLang="en-US"/>
              <a:t> in a class should be tested</a:t>
            </a:r>
          </a:p>
          <a:p>
            <a:pPr eaLnBrk="1" hangingPunct="1"/>
            <a:r>
              <a:rPr lang="en-US" altLang="en-US"/>
              <a:t>Bottom-up testing</a:t>
            </a:r>
          </a:p>
          <a:p>
            <a:pPr lvl="1" eaLnBrk="1" hangingPunct="1"/>
            <a:r>
              <a:rPr lang="en-US" altLang="en-US"/>
              <a:t>Test code at end of sequence of method calls first</a:t>
            </a:r>
          </a:p>
          <a:p>
            <a:pPr eaLnBrk="1" hangingPunct="1"/>
            <a:r>
              <a:rPr lang="en-US" altLang="en-US"/>
              <a:t>Use a stub – simplified version of a method for testing purposes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Defining Constructors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Example class to represent pets</a:t>
            </a:r>
          </a:p>
          <a:p>
            <a:r>
              <a:rPr lang="en-US" altLang="en-US"/>
              <a:t>Figure 6.1  Class Diagram for Class </a:t>
            </a:r>
            <a:r>
              <a:rPr lang="en-US" altLang="en-US" sz="3600" b="1">
                <a:solidFill>
                  <a:schemeClr val="accent2"/>
                </a:solidFill>
                <a:latin typeface="Courier New" pitchFamily="49" charset="0"/>
              </a:rPr>
              <a:t>Pet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870200"/>
            <a:ext cx="5530850" cy="338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889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Defining Constructors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463675"/>
            <a:ext cx="8229600" cy="4662488"/>
          </a:xfrm>
        </p:spPr>
        <p:txBody>
          <a:bodyPr/>
          <a:lstStyle/>
          <a:p>
            <a:r>
              <a:rPr lang="en-US" altLang="en-US"/>
              <a:t>Note </a:t>
            </a:r>
            <a:r>
              <a:rPr lang="en-US" altLang="en-US">
                <a:hlinkClick r:id="rId2" action="ppaction://hlinkfile"/>
              </a:rPr>
              <a:t>sample code</a:t>
            </a:r>
            <a:r>
              <a:rPr lang="en-US" altLang="en-US"/>
              <a:t>, listing 6.1</a:t>
            </a:r>
            <a:br>
              <a:rPr lang="en-US" altLang="en-US"/>
            </a:b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class Pet</a:t>
            </a:r>
            <a:endParaRPr lang="en-US" alt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altLang="en-US"/>
              <a:t>Note different constructors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/>
              <a:t>Default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/>
              <a:t>With 3 parameters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/>
              <a:t>With String parameter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/>
              <a:t>With double parameter</a:t>
            </a:r>
          </a:p>
          <a:p>
            <a:r>
              <a:rPr lang="en-US" altLang="en-US"/>
              <a:t>Note </a:t>
            </a:r>
            <a:r>
              <a:rPr lang="en-US" altLang="en-US">
                <a:hlinkClick r:id="rId3" action="ppaction://hlinkfile"/>
              </a:rPr>
              <a:t>sample program</a:t>
            </a:r>
            <a:r>
              <a:rPr lang="en-US" altLang="en-US"/>
              <a:t>, listing 6.2</a:t>
            </a:r>
            <a:br>
              <a:rPr lang="en-US" altLang="en-US"/>
            </a:br>
            <a:r>
              <a:rPr lang="en-US" altLang="en-US" b="1">
                <a:solidFill>
                  <a:schemeClr val="accent2"/>
                </a:solidFill>
                <a:latin typeface="Courier New" pitchFamily="49" charset="0"/>
              </a:rPr>
              <a:t>class PetDemo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0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Defining Constructors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706563"/>
            <a:ext cx="6265863" cy="4054475"/>
          </a:xfrm>
          <a:prstGeom prst="rect">
            <a:avLst/>
          </a:prstGeom>
          <a:noFill/>
          <a:ln>
            <a:noFill/>
          </a:ln>
          <a:effectLst>
            <a:outerShdw blurRad="63500" dist="889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689725" y="3622675"/>
            <a:ext cx="1524000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/>
              <a:t>Sample </a:t>
            </a:r>
            <a:br>
              <a:rPr lang="en-US" altLang="en-US" sz="2000"/>
            </a:br>
            <a:r>
              <a:rPr lang="en-US" altLang="en-US" sz="2000"/>
              <a:t>screen output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Default Constructors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constructor without parameters is a </a:t>
            </a:r>
            <a:r>
              <a:rPr lang="en-US" altLang="en-US">
                <a:solidFill>
                  <a:srgbClr val="C00000"/>
                </a:solidFill>
              </a:rPr>
              <a:t>default constructor</a:t>
            </a:r>
          </a:p>
          <a:p>
            <a:pPr lvl="1"/>
            <a:r>
              <a:rPr lang="en-US" altLang="en-US"/>
              <a:t>Java will define this </a:t>
            </a:r>
            <a:r>
              <a:rPr lang="en-US" altLang="en-US">
                <a:solidFill>
                  <a:srgbClr val="C00000"/>
                </a:solidFill>
              </a:rPr>
              <a:t>automatically, </a:t>
            </a:r>
            <a:r>
              <a:rPr lang="en-US" altLang="en-US"/>
              <a:t>but</a:t>
            </a:r>
            <a:r>
              <a:rPr lang="en-US" altLang="en-US">
                <a:solidFill>
                  <a:srgbClr val="C00000"/>
                </a:solidFill>
              </a:rPr>
              <a:t> ONLY if</a:t>
            </a:r>
            <a:r>
              <a:rPr lang="en-US" altLang="en-US"/>
              <a:t> the class designer does not define any constructors</a:t>
            </a:r>
          </a:p>
          <a:p>
            <a:pPr lvl="1"/>
            <a:r>
              <a:rPr lang="en-US" altLang="en-US"/>
              <a:t>If you </a:t>
            </a:r>
            <a:r>
              <a:rPr lang="en-US" altLang="en-US">
                <a:solidFill>
                  <a:srgbClr val="C00000"/>
                </a:solidFill>
              </a:rPr>
              <a:t>do </a:t>
            </a:r>
            <a:r>
              <a:rPr lang="en-US" altLang="en-US"/>
              <a:t>define a constructor, Java will </a:t>
            </a:r>
            <a:r>
              <a:rPr lang="en-US" altLang="en-US" u="sng"/>
              <a:t>not</a:t>
            </a:r>
            <a:r>
              <a:rPr lang="en-US" altLang="en-US"/>
              <a:t> define a default constructor automatically, but you can still add one</a:t>
            </a:r>
          </a:p>
          <a:p>
            <a:r>
              <a:rPr lang="en-US" altLang="en-US"/>
              <a:t>Usually default constructors are not included in class diagrams (UML)</a:t>
            </a:r>
          </a:p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9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0070C0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0F259772545438AFC47D509E1C36E" ma:contentTypeVersion="17" ma:contentTypeDescription="Create a new document." ma:contentTypeScope="" ma:versionID="1c95a0e9f2067f3bcd75a718703f91ce">
  <xsd:schema xmlns:xsd="http://www.w3.org/2001/XMLSchema" xmlns:xs="http://www.w3.org/2001/XMLSchema" xmlns:p="http://schemas.microsoft.com/office/2006/metadata/properties" xmlns:ns2="32d064c7-3ed7-4051-9d9c-e267f97a39a0" xmlns:ns3="3da05f73-4014-4744-996d-b94e73dfc83a" targetNamespace="http://schemas.microsoft.com/office/2006/metadata/properties" ma:root="true" ma:fieldsID="1bca31d447172c41cc3b4e80f5e22f70" ns2:_="" ns3:_="">
    <xsd:import namespace="32d064c7-3ed7-4051-9d9c-e267f97a39a0"/>
    <xsd:import namespace="3da05f73-4014-4744-996d-b94e73dfc8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comme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064c7-3ed7-4051-9d9c-e267f97a3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99f137a-b2ee-462a-b875-a540100c8c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3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05f73-4014-4744-996d-b94e73dfc83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5b5cfa5-6c17-4868-b491-9849b43e952e}" ma:internalName="TaxCatchAll" ma:showField="CatchAllData" ma:web="3da05f73-4014-4744-996d-b94e73dfc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a05f73-4014-4744-996d-b94e73dfc83a" xsi:nil="true"/>
    <lcf76f155ced4ddcb4097134ff3c332f xmlns="32d064c7-3ed7-4051-9d9c-e267f97a39a0">
      <Terms xmlns="http://schemas.microsoft.com/office/infopath/2007/PartnerControls"/>
    </lcf76f155ced4ddcb4097134ff3c332f>
    <comments xmlns="32d064c7-3ed7-4051-9d9c-e267f97a39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330A1D-EF78-464C-9567-1FF543663DFB}"/>
</file>

<file path=customXml/itemProps2.xml><?xml version="1.0" encoding="utf-8"?>
<ds:datastoreItem xmlns:ds="http://schemas.openxmlformats.org/officeDocument/2006/customXml" ds:itemID="{35A397EE-B95D-410B-B23A-420DD9A5A9B2}">
  <ds:schemaRefs>
    <ds:schemaRef ds:uri="352eb46a-7840-487e-9d07-b06d19e8c6c1"/>
    <ds:schemaRef ds:uri="d5cb1f66-ee2f-409f-9e44-24950d87a5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3E6C02-CF15-434E-8FB2-7A7A6F0A76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50</Slides>
  <Notes>12</Notes>
  <HiddenSlides>10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Clarity</vt:lpstr>
      <vt:lpstr>More About Objects and Methods</vt:lpstr>
      <vt:lpstr>Objectives</vt:lpstr>
      <vt:lpstr>Constructors</vt:lpstr>
      <vt:lpstr>Constructors: Outline</vt:lpstr>
      <vt:lpstr>Defining Constructors</vt:lpstr>
      <vt:lpstr>Defining Constructors</vt:lpstr>
      <vt:lpstr>Defining Constructors</vt:lpstr>
      <vt:lpstr>Defining Constructors</vt:lpstr>
      <vt:lpstr>Default Constructors</vt:lpstr>
      <vt:lpstr>PowerPoint Presentation</vt:lpstr>
      <vt:lpstr>Calling Methods from Other Constructors</vt:lpstr>
      <vt:lpstr>Example: Constructor with No-Parameter</vt:lpstr>
      <vt:lpstr>Example: Class with Multiple Constructors</vt:lpstr>
      <vt:lpstr>Calling Constructor from Other Constructors</vt:lpstr>
      <vt:lpstr>Static Variables And Methods</vt:lpstr>
      <vt:lpstr>Static Variables &amp; Methods: Outline</vt:lpstr>
      <vt:lpstr>Static Variables</vt:lpstr>
      <vt:lpstr>Static Variables</vt:lpstr>
      <vt:lpstr>Constructor and Static attribute</vt:lpstr>
      <vt:lpstr>Constructor and Static attribute</vt:lpstr>
      <vt:lpstr>PowerPoint Presentation</vt:lpstr>
      <vt:lpstr>Class Attributes and instance Attributes</vt:lpstr>
      <vt:lpstr>Activity: Class Example</vt:lpstr>
      <vt:lpstr>Example - Account Class</vt:lpstr>
      <vt:lpstr>Class Account</vt:lpstr>
      <vt:lpstr>Class TestAccount</vt:lpstr>
      <vt:lpstr>Static Methods</vt:lpstr>
      <vt:lpstr>Static Methods</vt:lpstr>
      <vt:lpstr>Mixing Static and Nonstatic Methods</vt:lpstr>
      <vt:lpstr>Mixing Static and Nonstatic Methods</vt:lpstr>
      <vt:lpstr>Mixing Static and Nonstatic Methods</vt:lpstr>
      <vt:lpstr>Mixing Static and Nonstatic Methods</vt:lpstr>
      <vt:lpstr>Tasks of main in Subtasks</vt:lpstr>
      <vt:lpstr>Tasks of main in Subtasks</vt:lpstr>
      <vt:lpstr>Tasks of main in Subtasks</vt:lpstr>
      <vt:lpstr>Identifier Scope Example</vt:lpstr>
      <vt:lpstr>Pre-defined Methods</vt:lpstr>
      <vt:lpstr>Adding Method main to a Class</vt:lpstr>
      <vt:lpstr>The Math Class</vt:lpstr>
      <vt:lpstr>The Math Class</vt:lpstr>
      <vt:lpstr>Random Numbers</vt:lpstr>
      <vt:lpstr>Wrapper Classes</vt:lpstr>
      <vt:lpstr>Wrapper Classes</vt:lpstr>
      <vt:lpstr>Wrapper Classes</vt:lpstr>
      <vt:lpstr>Wrapper Classes</vt:lpstr>
      <vt:lpstr>Writing Methods</vt:lpstr>
      <vt:lpstr>Writing Methods: Outline</vt:lpstr>
      <vt:lpstr>Decomposition</vt:lpstr>
      <vt:lpstr>Addressing Compiler Concerns</vt:lpstr>
      <vt:lpstr>Testing Methods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Computers and Java</dc:title>
  <dc:creator>Robert P. Burton</dc:creator>
  <cp:revision>23</cp:revision>
  <dcterms:created xsi:type="dcterms:W3CDTF">2004-08-20T17:48:18Z</dcterms:created>
  <dcterms:modified xsi:type="dcterms:W3CDTF">2021-10-31T20:17:21Z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0x0101004E30F259772545438AFC47D509E1C36E</vt:lpwstr>
  </property>
</Properties>
</file>