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2" r:id="rId1"/>
  </p:sldMasterIdLst>
  <p:notesMasterIdLst>
    <p:notesMasterId r:id="rId23"/>
  </p:notesMasterIdLst>
  <p:handoutMasterIdLst>
    <p:handoutMasterId r:id="rId24"/>
  </p:handoutMasterIdLst>
  <p:sldIdLst>
    <p:sldId id="611" r:id="rId2"/>
    <p:sldId id="568" r:id="rId3"/>
    <p:sldId id="569" r:id="rId4"/>
    <p:sldId id="570" r:id="rId5"/>
    <p:sldId id="571" r:id="rId6"/>
    <p:sldId id="572" r:id="rId7"/>
    <p:sldId id="573" r:id="rId8"/>
    <p:sldId id="574" r:id="rId9"/>
    <p:sldId id="575" r:id="rId10"/>
    <p:sldId id="576" r:id="rId11"/>
    <p:sldId id="577" r:id="rId12"/>
    <p:sldId id="578" r:id="rId13"/>
    <p:sldId id="579" r:id="rId14"/>
    <p:sldId id="580" r:id="rId15"/>
    <p:sldId id="581" r:id="rId16"/>
    <p:sldId id="582" r:id="rId17"/>
    <p:sldId id="583" r:id="rId18"/>
    <p:sldId id="584" r:id="rId19"/>
    <p:sldId id="594" r:id="rId20"/>
    <p:sldId id="595" r:id="rId21"/>
    <p:sldId id="596" r:id="rId22"/>
  </p:sldIdLst>
  <p:sldSz cx="9144000" cy="6858000" type="screen4x3"/>
  <p:notesSz cx="6934200" cy="10071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FFCC"/>
    <a:srgbClr val="FF0000"/>
    <a:srgbClr val="FFDD87"/>
    <a:srgbClr val="FFD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3" autoAdjust="0"/>
    <p:restoredTop sz="88215" autoAdjust="0"/>
  </p:normalViewPr>
  <p:slideViewPr>
    <p:cSldViewPr snapToGrid="0">
      <p:cViewPr>
        <p:scale>
          <a:sx n="70" d="100"/>
          <a:sy n="70" d="100"/>
        </p:scale>
        <p:origin x="-9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12"/>
    </p:cViewPr>
  </p:sorterViewPr>
  <p:notesViewPr>
    <p:cSldViewPr snapToGrid="0">
      <p:cViewPr varScale="1">
        <p:scale>
          <a:sx n="54" d="100"/>
          <a:sy n="54" d="100"/>
        </p:scale>
        <p:origin x="-1890" y="-108"/>
      </p:cViewPr>
      <p:guideLst>
        <p:guide orient="horz" pos="31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67863"/>
            <a:ext cx="3005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9567863"/>
            <a:ext cx="3005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278148-B7A2-4060-AB37-ECED51E07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72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3138"/>
            <a:ext cx="554672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self read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self read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self read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0736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43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765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02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5" name="Slide Number Placeholder 102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17AC-6A6E-5447-88EE-974C578FC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3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ld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89146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7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0359" y="454573"/>
            <a:ext cx="8923282" cy="6245774"/>
          </a:xfrm>
        </p:spPr>
        <p:txBody>
          <a:bodyPr>
            <a:normAutofit/>
          </a:bodyPr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1pPr>
            <a:lvl2pPr marL="27432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6546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Adapted from: "JAVA: An Introduction to Problem Solving &amp; Programming", 8th Ed.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3DECE-5AC0-4C5E-9FAD-4889AB0DC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3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5" r:id="rId9"/>
    <p:sldLayoutId id="2147483930" r:id="rId10"/>
    <p:sldLayoutId id="2147483931" r:id="rId11"/>
    <p:sldLayoutId id="2147483932" r:id="rId12"/>
    <p:sldLayoutId id="2147483933" r:id="rId13"/>
    <p:sldLayoutId id="2147483936" r:id="rId1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deSamples2.htm#Listing%205.17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deSamples2.htm#Listing 5.18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deSamples2.htm#Listing 5.19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CodeSamples2.htm#Listing 5.2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deSamples2.htm#Listing 5.2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deSamples2.htm#Listing 5.22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Objects and References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Ch5.3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7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Variables of a Class Type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Figure </a:t>
            </a:r>
            <a:br>
              <a:rPr lang="en-US" altLang="en-US" smtClean="0"/>
            </a:br>
            <a:r>
              <a:rPr lang="en-US" altLang="en-US" smtClean="0"/>
              <a:t>5.6b</a:t>
            </a:r>
            <a:br>
              <a:rPr lang="en-US" altLang="en-US" smtClean="0"/>
            </a:br>
            <a:r>
              <a:rPr lang="en-US" altLang="en-US" smtClean="0"/>
              <a:t>Dangers of</a:t>
            </a:r>
            <a:br>
              <a:rPr lang="en-US" altLang="en-US" smtClean="0"/>
            </a:br>
            <a:r>
              <a:rPr lang="en-US" altLang="en-US" smtClean="0"/>
              <a:t>using </a:t>
            </a: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==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with objects</a:t>
            </a:r>
          </a:p>
        </p:txBody>
      </p:sp>
      <p:pic>
        <p:nvPicPr>
          <p:cNvPr id="11571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4850" y="1241425"/>
            <a:ext cx="5516563" cy="4938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Defining an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rPr>
              <a:t>equals</a:t>
            </a:r>
            <a:r>
              <a:rPr lang="en-US" dirty="0"/>
              <a:t> Method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 demonstrated by previous figures</a:t>
            </a:r>
          </a:p>
          <a:p>
            <a:pPr lvl="1" eaLnBrk="1" hangingPunct="1"/>
            <a:r>
              <a:rPr lang="en-US" altLang="en-US" smtClean="0"/>
              <a:t>We cannot use == to compare two objects</a:t>
            </a:r>
          </a:p>
          <a:p>
            <a:pPr lvl="1" eaLnBrk="1" hangingPunct="1"/>
            <a:r>
              <a:rPr lang="en-US" altLang="en-US" smtClean="0"/>
              <a:t>We must write a method for a given class which will make the comparison as needed</a:t>
            </a:r>
          </a:p>
          <a:p>
            <a:pPr eaLnBrk="1" hangingPunct="1"/>
            <a:r>
              <a:rPr lang="en-US" altLang="en-US" smtClean="0"/>
              <a:t>View </a:t>
            </a:r>
            <a:r>
              <a:rPr lang="en-US" altLang="en-US" smtClean="0">
                <a:hlinkClick r:id="rId3" action="ppaction://hlinkfile"/>
              </a:rPr>
              <a:t>sample code</a:t>
            </a:r>
            <a:r>
              <a:rPr lang="en-US" altLang="en-US" smtClean="0"/>
              <a:t>, listing 5.17</a:t>
            </a:r>
            <a:br>
              <a:rPr lang="en-US" altLang="en-US" smtClean="0"/>
            </a:b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class Species</a:t>
            </a:r>
          </a:p>
          <a:p>
            <a:pPr eaLnBrk="1" hangingPunct="1"/>
            <a:r>
              <a:rPr lang="en-US" altLang="en-US" smtClean="0"/>
              <a:t>The </a:t>
            </a: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equals</a:t>
            </a:r>
            <a:r>
              <a:rPr lang="en-US" altLang="en-US" smtClean="0"/>
              <a:t> for this class method used same way as </a:t>
            </a: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equals</a:t>
            </a:r>
            <a:r>
              <a:rPr lang="en-US" altLang="en-US" smtClean="0"/>
              <a:t> method for </a:t>
            </a: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1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69313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Demonstrating an </a:t>
            </a:r>
            <a:r>
              <a:rPr lang="en-US" sz="4000" b="1" dirty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rPr>
              <a:t>equals</a:t>
            </a:r>
            <a:r>
              <a:rPr lang="en-US" sz="4000" dirty="0"/>
              <a:t> Method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View </a:t>
            </a:r>
            <a:r>
              <a:rPr lang="en-US" altLang="en-US" smtClean="0">
                <a:hlinkClick r:id="rId3" action="ppaction://hlinkfile"/>
              </a:rPr>
              <a:t>sample program</a:t>
            </a:r>
            <a:r>
              <a:rPr lang="en-US" altLang="en-US" smtClean="0"/>
              <a:t>, listing 5.18</a:t>
            </a:r>
            <a:br>
              <a:rPr lang="en-US" altLang="en-US" smtClean="0"/>
            </a:b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class SpeciesEqualsDemo</a:t>
            </a:r>
          </a:p>
          <a:p>
            <a:pPr eaLnBrk="1" hangingPunct="1"/>
            <a:r>
              <a:rPr lang="en-US" altLang="en-US" smtClean="0"/>
              <a:t>Note difference in the two comparison methods </a:t>
            </a: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==</a:t>
            </a:r>
            <a:r>
              <a:rPr lang="en-US" altLang="en-US" smtClean="0"/>
              <a:t> versus  </a:t>
            </a: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.equals( )</a:t>
            </a:r>
          </a:p>
        </p:txBody>
      </p:sp>
      <p:pic>
        <p:nvPicPr>
          <p:cNvPr id="1198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4203700"/>
            <a:ext cx="5835650" cy="15589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119813" name="Text Box 7"/>
          <p:cNvSpPr txBox="1">
            <a:spLocks noChangeArrowheads="1"/>
          </p:cNvSpPr>
          <p:nvPr/>
        </p:nvSpPr>
        <p:spPr bwMode="auto">
          <a:xfrm>
            <a:off x="6770688" y="3916363"/>
            <a:ext cx="1524000" cy="10064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>
                <a:latin typeface="Arial" pitchFamily="34" charset="0"/>
              </a:rPr>
              <a:t>Sample </a:t>
            </a:r>
            <a:br>
              <a:rPr lang="en-US" altLang="en-US" sz="2000">
                <a:latin typeface="Arial" pitchFamily="34" charset="0"/>
              </a:rPr>
            </a:br>
            <a:r>
              <a:rPr lang="en-US" altLang="en-US" sz="2000">
                <a:latin typeface="Arial" pitchFamily="34" charset="0"/>
              </a:rPr>
              <a:t>screen output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5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Complete Programming Example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85775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View </a:t>
            </a:r>
            <a:r>
              <a:rPr lang="en-US" altLang="en-US" smtClean="0">
                <a:hlinkClick r:id="rId3" action="ppaction://hlinkfile"/>
              </a:rPr>
              <a:t>sample code</a:t>
            </a:r>
            <a:r>
              <a:rPr lang="en-US" altLang="en-US" smtClean="0"/>
              <a:t>, listing 5.19</a:t>
            </a:r>
            <a:br>
              <a:rPr lang="en-US" altLang="en-US" smtClean="0"/>
            </a:br>
            <a:r>
              <a:rPr lang="en-US" altLang="en-US" smtClean="0"/>
              <a:t>class </a:t>
            </a: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Species</a:t>
            </a:r>
          </a:p>
          <a:p>
            <a:pPr eaLnBrk="1" hangingPunct="1"/>
            <a:r>
              <a:rPr lang="en-US" altLang="en-US" smtClean="0"/>
              <a:t>Figure 5.7</a:t>
            </a:r>
            <a:br>
              <a:rPr lang="en-US" altLang="en-US" smtClean="0"/>
            </a:br>
            <a:r>
              <a:rPr lang="en-US" altLang="en-US" smtClean="0"/>
              <a:t>Class Diagram </a:t>
            </a:r>
            <a:br>
              <a:rPr lang="en-US" altLang="en-US" smtClean="0"/>
            </a:br>
            <a:r>
              <a:rPr lang="en-US" altLang="en-US" smtClean="0"/>
              <a:t>for the class </a:t>
            </a:r>
            <a:br>
              <a:rPr lang="en-US" altLang="en-US" smtClean="0"/>
            </a:b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Species</a:t>
            </a:r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/>
              <a:t>in listing 5.19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121860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0788" y="2528888"/>
            <a:ext cx="5114925" cy="3657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Boolean-Valued Methods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Methods can return a value of type </a:t>
            </a: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boolean</a:t>
            </a:r>
          </a:p>
          <a:p>
            <a:pPr eaLnBrk="1" hangingPunct="1"/>
            <a:r>
              <a:rPr lang="en-US" altLang="en-US" smtClean="0"/>
              <a:t>Use a </a:t>
            </a: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boolean</a:t>
            </a:r>
            <a:r>
              <a:rPr lang="en-US" altLang="en-US" smtClean="0"/>
              <a:t> value in the </a:t>
            </a: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altLang="en-US" smtClean="0"/>
              <a:t> statement</a:t>
            </a:r>
          </a:p>
          <a:p>
            <a:pPr eaLnBrk="1" hangingPunct="1"/>
            <a:r>
              <a:rPr lang="en-US" altLang="en-US" smtClean="0"/>
              <a:t>Note method from listing 5.19</a:t>
            </a:r>
          </a:p>
        </p:txBody>
      </p:sp>
      <p:pic>
        <p:nvPicPr>
          <p:cNvPr id="1239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6238" y="3922713"/>
            <a:ext cx="6234112" cy="2020887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Unit Testing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57200" y="14430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A methodology to test correctness of individual units of code</a:t>
            </a:r>
          </a:p>
          <a:p>
            <a:pPr lvl="1" eaLnBrk="1" hangingPunct="1"/>
            <a:r>
              <a:rPr lang="en-US" altLang="en-US" smtClean="0"/>
              <a:t>Typically methods, classes</a:t>
            </a:r>
          </a:p>
          <a:p>
            <a:pPr eaLnBrk="1" hangingPunct="1"/>
            <a:r>
              <a:rPr lang="en-US" altLang="en-US" smtClean="0"/>
              <a:t>Collection of unit tests is the </a:t>
            </a:r>
            <a:r>
              <a:rPr lang="en-US" altLang="en-US" b="1" smtClean="0"/>
              <a:t>test suite</a:t>
            </a:r>
          </a:p>
          <a:p>
            <a:pPr eaLnBrk="1" hangingPunct="1"/>
            <a:r>
              <a:rPr lang="en-US" altLang="en-US" smtClean="0"/>
              <a:t>The process of running tests repeatedly after changes are make sure everything still works is </a:t>
            </a:r>
            <a:r>
              <a:rPr lang="en-US" altLang="en-US" b="1" smtClean="0"/>
              <a:t>regression testing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650875" y="5322888"/>
            <a:ext cx="6756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/>
              <a:t>View </a:t>
            </a:r>
            <a:r>
              <a:rPr lang="en-US" altLang="en-US" sz="2800" b="1">
                <a:hlinkClick r:id="rId2" action="ppaction://hlinkfile"/>
              </a:rPr>
              <a:t>sample code</a:t>
            </a:r>
            <a:r>
              <a:rPr lang="en-US" altLang="en-US" sz="2800" b="1"/>
              <a:t>, listing 5.20</a:t>
            </a:r>
            <a:br>
              <a:rPr lang="en-US" altLang="en-US" sz="2800" b="1"/>
            </a:br>
            <a:r>
              <a:rPr lang="en-US" altLang="en-US" sz="2800" b="1"/>
              <a:t>class </a:t>
            </a: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SpeciesTest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1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Parameters of a Class Type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When assignment operator used with objects of class type</a:t>
            </a:r>
          </a:p>
          <a:p>
            <a:pPr lvl="1" eaLnBrk="1" hangingPunct="1"/>
            <a:r>
              <a:rPr lang="en-US" altLang="en-US" sz="2400" smtClean="0"/>
              <a:t>Only memory address is copied</a:t>
            </a:r>
          </a:p>
          <a:p>
            <a:pPr eaLnBrk="1" hangingPunct="1"/>
            <a:r>
              <a:rPr lang="en-US" altLang="en-US" sz="2800" smtClean="0"/>
              <a:t>Similar to use of parameter of class type</a:t>
            </a:r>
          </a:p>
          <a:p>
            <a:pPr lvl="1" eaLnBrk="1" hangingPunct="1"/>
            <a:r>
              <a:rPr lang="en-US" altLang="en-US" sz="2400" smtClean="0"/>
              <a:t>Memory address of actual parameter passed to formal parameter</a:t>
            </a:r>
          </a:p>
          <a:p>
            <a:pPr lvl="1" eaLnBrk="1" hangingPunct="1"/>
            <a:r>
              <a:rPr lang="en-US" altLang="en-US" sz="2400" smtClean="0"/>
              <a:t>Formal parameter may access public elements of the class</a:t>
            </a:r>
          </a:p>
          <a:p>
            <a:pPr lvl="1" eaLnBrk="1" hangingPunct="1"/>
            <a:r>
              <a:rPr lang="en-US" altLang="en-US" sz="2400" smtClean="0"/>
              <a:t>Actual parameter thus can be  changed by class methods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9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Programming Example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View </a:t>
            </a:r>
            <a:r>
              <a:rPr lang="en-US" altLang="en-US" smtClean="0">
                <a:hlinkClick r:id="rId3" action="ppaction://hlinkfile"/>
              </a:rPr>
              <a:t>sample code</a:t>
            </a:r>
            <a:r>
              <a:rPr lang="en-US" altLang="en-US" smtClean="0"/>
              <a:t>, listing 5.21</a:t>
            </a:r>
            <a:br>
              <a:rPr lang="en-US" altLang="en-US" smtClean="0"/>
            </a:b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class DemoSpecies</a:t>
            </a:r>
          </a:p>
          <a:p>
            <a:pPr lvl="1" eaLnBrk="1" hangingPunct="1"/>
            <a:r>
              <a:rPr lang="en-US" altLang="en-US" smtClean="0"/>
              <a:t>Note different parameter types and results</a:t>
            </a:r>
          </a:p>
          <a:p>
            <a:pPr eaLnBrk="1" hangingPunct="1"/>
            <a:r>
              <a:rPr lang="en-US" altLang="en-US" smtClean="0"/>
              <a:t>View </a:t>
            </a:r>
            <a:r>
              <a:rPr lang="en-US" altLang="en-US" smtClean="0">
                <a:hlinkClick r:id="rId4" action="ppaction://hlinkfile"/>
              </a:rPr>
              <a:t>sample program</a:t>
            </a:r>
            <a:r>
              <a:rPr lang="en-US" altLang="en-US" smtClean="0"/>
              <a:t>, listing 5.22</a:t>
            </a:r>
          </a:p>
          <a:p>
            <a:pPr lvl="1" eaLnBrk="1" hangingPunct="1"/>
            <a:r>
              <a:rPr lang="en-US" altLang="en-US" smtClean="0"/>
              <a:t>Parameters of a class type versus parameters of a primitive type</a:t>
            </a:r>
            <a:br>
              <a:rPr lang="en-US" altLang="en-US" smtClean="0"/>
            </a:b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class ParametersDemo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Programming Example</a:t>
            </a:r>
          </a:p>
        </p:txBody>
      </p:sp>
      <p:pic>
        <p:nvPicPr>
          <p:cNvPr id="131075" name="Picture 7"/>
          <p:cNvPicPr>
            <a:picLocks noChangeAspect="1" noChangeArrowheads="1"/>
          </p:cNvPicPr>
          <p:nvPr/>
        </p:nvPicPr>
        <p:blipFill>
          <a:blip r:embed="rId3"/>
          <a:srcRect t="1430" r="1448" b="2678"/>
          <a:stretch>
            <a:fillRect/>
          </a:stretch>
        </p:blipFill>
        <p:spPr bwMode="auto">
          <a:xfrm>
            <a:off x="1500188" y="1404938"/>
            <a:ext cx="6429375" cy="4722812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131076" name="Text Box 7"/>
          <p:cNvSpPr txBox="1">
            <a:spLocks noChangeArrowheads="1"/>
          </p:cNvSpPr>
          <p:nvPr/>
        </p:nvSpPr>
        <p:spPr bwMode="auto">
          <a:xfrm>
            <a:off x="6770688" y="3916363"/>
            <a:ext cx="1524000" cy="10064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>
                <a:latin typeface="Arial" pitchFamily="34" charset="0"/>
              </a:rPr>
              <a:t>Sample </a:t>
            </a:r>
            <a:br>
              <a:rPr lang="en-US" altLang="en-US" sz="2000">
                <a:latin typeface="Arial" pitchFamily="34" charset="0"/>
              </a:rPr>
            </a:br>
            <a:r>
              <a:rPr lang="en-US" altLang="en-US" sz="2000">
                <a:latin typeface="Arial" pitchFamily="34" charset="0"/>
              </a:rPr>
              <a:t>screen output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Classes have </a:t>
            </a:r>
          </a:p>
          <a:p>
            <a:pPr lvl="1" eaLnBrk="1" hangingPunct="1"/>
            <a:r>
              <a:rPr lang="en-US" altLang="en-US" smtClean="0"/>
              <a:t>Instance variables to store data</a:t>
            </a:r>
          </a:p>
          <a:p>
            <a:pPr lvl="1" eaLnBrk="1" hangingPunct="1"/>
            <a:r>
              <a:rPr lang="en-US" altLang="en-US" smtClean="0"/>
              <a:t>Method definitions to perform actions</a:t>
            </a:r>
          </a:p>
          <a:p>
            <a:pPr eaLnBrk="1" hangingPunct="1"/>
            <a:r>
              <a:rPr lang="en-US" altLang="en-US" smtClean="0"/>
              <a:t>Instance variables should be private</a:t>
            </a:r>
          </a:p>
          <a:p>
            <a:pPr eaLnBrk="1" hangingPunct="1"/>
            <a:r>
              <a:rPr lang="en-US" altLang="en-US" smtClean="0"/>
              <a:t>Class needs accessor, mutator methods</a:t>
            </a:r>
          </a:p>
          <a:p>
            <a:pPr eaLnBrk="1" hangingPunct="1"/>
            <a:r>
              <a:rPr lang="en-US" altLang="en-US" smtClean="0"/>
              <a:t>Methods may be</a:t>
            </a:r>
          </a:p>
          <a:p>
            <a:pPr lvl="1" eaLnBrk="1" hangingPunct="1"/>
            <a:r>
              <a:rPr lang="en-US" altLang="en-US" smtClean="0"/>
              <a:t>Value returning methods</a:t>
            </a:r>
          </a:p>
          <a:p>
            <a:pPr lvl="1" eaLnBrk="1" hangingPunct="1"/>
            <a:r>
              <a:rPr lang="en-US" altLang="en-US" smtClean="0"/>
              <a:t>Void methods that do not return a value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0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77838" y="6286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Objects and References: Outline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603250" y="2160588"/>
            <a:ext cx="8083550" cy="3965575"/>
          </a:xfrm>
        </p:spPr>
        <p:txBody>
          <a:bodyPr/>
          <a:lstStyle/>
          <a:p>
            <a:pPr eaLnBrk="1" hangingPunct="1"/>
            <a:r>
              <a:rPr lang="en-US" altLang="en-US" smtClean="0"/>
              <a:t>Variables of a Class Type</a:t>
            </a:r>
          </a:p>
          <a:p>
            <a:pPr eaLnBrk="1" hangingPunct="1"/>
            <a:r>
              <a:rPr lang="en-US" altLang="en-US" smtClean="0"/>
              <a:t>Defining an equals Method for a Class</a:t>
            </a:r>
          </a:p>
          <a:p>
            <a:pPr eaLnBrk="1" hangingPunct="1"/>
            <a:r>
              <a:rPr lang="en-US" altLang="en-US" smtClean="0"/>
              <a:t>Boolean-Valued Methods</a:t>
            </a:r>
          </a:p>
          <a:p>
            <a:pPr eaLnBrk="1" hangingPunct="1"/>
            <a:r>
              <a:rPr lang="en-US" altLang="en-US" smtClean="0"/>
              <a:t>Parameters of a Class Type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Keyword </a:t>
            </a:r>
            <a:r>
              <a:rPr lang="en-US" altLang="en-US" dirty="0" smtClean="0">
                <a:solidFill>
                  <a:schemeClr val="tx2"/>
                </a:solidFill>
              </a:rPr>
              <a:t>this</a:t>
            </a:r>
            <a:r>
              <a:rPr lang="en-US" altLang="en-US" dirty="0" smtClean="0"/>
              <a:t> used within method definition represents invoking object</a:t>
            </a:r>
          </a:p>
          <a:p>
            <a:pPr eaLnBrk="1" hangingPunct="1"/>
            <a:r>
              <a:rPr lang="en-US" altLang="en-US" dirty="0" smtClean="0"/>
              <a:t>Local variables defined within method definition</a:t>
            </a:r>
          </a:p>
          <a:p>
            <a:pPr eaLnBrk="1" hangingPunct="1"/>
            <a:r>
              <a:rPr lang="en-US" altLang="en-US" dirty="0" smtClean="0"/>
              <a:t>Formal arguments must match actual parameters with respect to number, order, and data type</a:t>
            </a:r>
          </a:p>
          <a:p>
            <a:pPr eaLnBrk="1" hangingPunct="1"/>
            <a:r>
              <a:rPr lang="en-US" altLang="en-US" dirty="0" smtClean="0"/>
              <a:t>Formal parameters act like local variables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6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Parameter of primitive type initialized with value of actual parameter</a:t>
            </a:r>
          </a:p>
          <a:p>
            <a:pPr lvl="1" eaLnBrk="1" hangingPunct="1"/>
            <a:r>
              <a:rPr lang="en-US" altLang="en-US" sz="2400" smtClean="0"/>
              <a:t>Value of actual parameter not altered by method</a:t>
            </a:r>
          </a:p>
          <a:p>
            <a:pPr eaLnBrk="1" hangingPunct="1"/>
            <a:r>
              <a:rPr lang="en-US" altLang="en-US" sz="2800" smtClean="0"/>
              <a:t>Parameter of class type initialized with address of actual parameter object</a:t>
            </a:r>
          </a:p>
          <a:p>
            <a:pPr lvl="1" eaLnBrk="1" hangingPunct="1"/>
            <a:r>
              <a:rPr lang="en-US" altLang="en-US" sz="2400" smtClean="0"/>
              <a:t>Value of actual parameter may be altered by method calls</a:t>
            </a:r>
          </a:p>
          <a:p>
            <a:pPr eaLnBrk="1" hangingPunct="1"/>
            <a:r>
              <a:rPr lang="en-US" altLang="en-US" sz="2800" smtClean="0"/>
              <a:t>A method definition can include call to another method in same or different class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Variables of a Class Type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 variables are implemented as a memory location</a:t>
            </a:r>
          </a:p>
          <a:p>
            <a:pPr eaLnBrk="1" hangingPunct="1"/>
            <a:r>
              <a:rPr lang="en-US" altLang="en-US" smtClean="0"/>
              <a:t>Data of </a:t>
            </a:r>
            <a:r>
              <a:rPr lang="en-US" altLang="en-US" i="1" smtClean="0"/>
              <a:t>primitive type </a:t>
            </a:r>
            <a:r>
              <a:rPr lang="en-US" altLang="en-US" smtClean="0"/>
              <a:t>stored in the memory location assigned to the variable</a:t>
            </a:r>
          </a:p>
          <a:p>
            <a:pPr eaLnBrk="1" hangingPunct="1"/>
            <a:r>
              <a:rPr lang="en-US" altLang="en-US" smtClean="0"/>
              <a:t>Variable of </a:t>
            </a:r>
            <a:r>
              <a:rPr lang="en-US" altLang="en-US" i="1" smtClean="0"/>
              <a:t>class type </a:t>
            </a:r>
            <a:r>
              <a:rPr lang="en-US" altLang="en-US" smtClean="0"/>
              <a:t>contains memory address of object named by the variable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Variables of a Class Type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 itself not stored in the variable</a:t>
            </a:r>
          </a:p>
          <a:p>
            <a:pPr lvl="1" eaLnBrk="1" hangingPunct="1"/>
            <a:r>
              <a:rPr lang="en-US" altLang="en-US" smtClean="0"/>
              <a:t>Stored elsewhere in memory</a:t>
            </a:r>
          </a:p>
          <a:p>
            <a:pPr lvl="1" eaLnBrk="1" hangingPunct="1"/>
            <a:r>
              <a:rPr lang="en-US" altLang="en-US" smtClean="0"/>
              <a:t>Variable contains address of where it is stored</a:t>
            </a:r>
          </a:p>
          <a:p>
            <a:pPr eaLnBrk="1" hangingPunct="1"/>
            <a:r>
              <a:rPr lang="en-US" altLang="en-US" smtClean="0"/>
              <a:t>Address called the </a:t>
            </a:r>
            <a:r>
              <a:rPr lang="en-US" altLang="en-US" i="1" smtClean="0"/>
              <a:t>reference</a:t>
            </a:r>
            <a:r>
              <a:rPr lang="en-US" altLang="en-US" smtClean="0"/>
              <a:t> to the variable</a:t>
            </a:r>
          </a:p>
          <a:p>
            <a:pPr eaLnBrk="1" hangingPunct="1"/>
            <a:r>
              <a:rPr lang="en-US" altLang="en-US" smtClean="0"/>
              <a:t>A </a:t>
            </a:r>
            <a:r>
              <a:rPr lang="en-US" altLang="en-US" i="1" smtClean="0"/>
              <a:t>reference type</a:t>
            </a:r>
            <a:r>
              <a:rPr lang="en-US" altLang="en-US" smtClean="0"/>
              <a:t> variable holds references (memory addresses) </a:t>
            </a:r>
          </a:p>
          <a:p>
            <a:pPr lvl="1" eaLnBrk="1" hangingPunct="1"/>
            <a:r>
              <a:rPr lang="en-US" altLang="en-US" smtClean="0"/>
              <a:t>This makes memory management of class types more efficient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Variables of a Class Type</a:t>
            </a:r>
          </a:p>
        </p:txBody>
      </p:sp>
      <p:sp>
        <p:nvSpPr>
          <p:cNvPr id="54275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Figure </a:t>
            </a:r>
            <a:br>
              <a:rPr lang="en-US" altLang="en-US" smtClean="0"/>
            </a:br>
            <a:r>
              <a:rPr lang="en-US" altLang="en-US" smtClean="0"/>
              <a:t>5.5a</a:t>
            </a:r>
            <a:br>
              <a:rPr lang="en-US" altLang="en-US" smtClean="0"/>
            </a:br>
            <a:r>
              <a:rPr lang="en-US" altLang="en-US" smtClean="0"/>
              <a:t>Behavior</a:t>
            </a:r>
            <a:br>
              <a:rPr lang="en-US" altLang="en-US" smtClean="0"/>
            </a:br>
            <a:r>
              <a:rPr lang="en-US" altLang="en-US" smtClean="0"/>
              <a:t>of class</a:t>
            </a:r>
            <a:br>
              <a:rPr lang="en-US" altLang="en-US" smtClean="0"/>
            </a:br>
            <a:r>
              <a:rPr lang="en-US" altLang="en-US" smtClean="0"/>
              <a:t>variables</a:t>
            </a:r>
          </a:p>
        </p:txBody>
      </p:sp>
      <p:pic>
        <p:nvPicPr>
          <p:cNvPr id="10547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2275" y="1419225"/>
            <a:ext cx="5321300" cy="4676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Variables of a Class Type</a:t>
            </a:r>
          </a:p>
        </p:txBody>
      </p:sp>
      <p:sp>
        <p:nvSpPr>
          <p:cNvPr id="5529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Figure </a:t>
            </a:r>
            <a:br>
              <a:rPr lang="en-US" altLang="en-US" smtClean="0"/>
            </a:br>
            <a:r>
              <a:rPr lang="en-US" altLang="en-US" smtClean="0"/>
              <a:t>5.5b</a:t>
            </a:r>
            <a:br>
              <a:rPr lang="en-US" altLang="en-US" smtClean="0"/>
            </a:br>
            <a:r>
              <a:rPr lang="en-US" altLang="en-US" smtClean="0"/>
              <a:t>Behavior</a:t>
            </a:r>
            <a:br>
              <a:rPr lang="en-US" altLang="en-US" smtClean="0"/>
            </a:br>
            <a:r>
              <a:rPr lang="en-US" altLang="en-US" smtClean="0"/>
              <a:t>of class</a:t>
            </a:r>
            <a:br>
              <a:rPr lang="en-US" altLang="en-US" smtClean="0"/>
            </a:br>
            <a:r>
              <a:rPr lang="en-US" altLang="en-US" smtClean="0"/>
              <a:t>variables</a:t>
            </a:r>
          </a:p>
        </p:txBody>
      </p:sp>
      <p:pic>
        <p:nvPicPr>
          <p:cNvPr id="1075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7700" y="1744663"/>
            <a:ext cx="5480050" cy="417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Variables of a Class Type</a:t>
            </a:r>
          </a:p>
        </p:txBody>
      </p:sp>
      <p:sp>
        <p:nvSpPr>
          <p:cNvPr id="5632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Figure </a:t>
            </a:r>
            <a:br>
              <a:rPr lang="en-US" altLang="en-US" smtClean="0"/>
            </a:br>
            <a:r>
              <a:rPr lang="en-US" altLang="en-US" smtClean="0"/>
              <a:t>5.5c</a:t>
            </a:r>
            <a:br>
              <a:rPr lang="en-US" altLang="en-US" smtClean="0"/>
            </a:br>
            <a:r>
              <a:rPr lang="en-US" altLang="en-US" smtClean="0"/>
              <a:t>Behavior</a:t>
            </a:r>
            <a:br>
              <a:rPr lang="en-US" altLang="en-US" smtClean="0"/>
            </a:br>
            <a:r>
              <a:rPr lang="en-US" altLang="en-US" smtClean="0"/>
              <a:t>of class</a:t>
            </a:r>
            <a:br>
              <a:rPr lang="en-US" altLang="en-US" smtClean="0"/>
            </a:br>
            <a:r>
              <a:rPr lang="en-US" altLang="en-US" smtClean="0"/>
              <a:t>variables</a:t>
            </a:r>
          </a:p>
        </p:txBody>
      </p:sp>
      <p:pic>
        <p:nvPicPr>
          <p:cNvPr id="10957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3513" y="1870075"/>
            <a:ext cx="6008687" cy="3735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Variables of a Class Type</a:t>
            </a:r>
          </a:p>
        </p:txBody>
      </p:sp>
      <p:sp>
        <p:nvSpPr>
          <p:cNvPr id="5734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Figure </a:t>
            </a:r>
            <a:br>
              <a:rPr lang="en-US" altLang="en-US" smtClean="0"/>
            </a:br>
            <a:r>
              <a:rPr lang="en-US" altLang="en-US" smtClean="0"/>
              <a:t>5.5d</a:t>
            </a:r>
            <a:br>
              <a:rPr lang="en-US" altLang="en-US" smtClean="0"/>
            </a:br>
            <a:r>
              <a:rPr lang="en-US" altLang="en-US" smtClean="0"/>
              <a:t>Behavior</a:t>
            </a:r>
            <a:br>
              <a:rPr lang="en-US" altLang="en-US" smtClean="0"/>
            </a:br>
            <a:r>
              <a:rPr lang="en-US" altLang="en-US" smtClean="0"/>
              <a:t>of class</a:t>
            </a:r>
            <a:br>
              <a:rPr lang="en-US" altLang="en-US" smtClean="0"/>
            </a:br>
            <a:r>
              <a:rPr lang="en-US" altLang="en-US" smtClean="0"/>
              <a:t>variables</a:t>
            </a:r>
          </a:p>
        </p:txBody>
      </p:sp>
      <p:pic>
        <p:nvPicPr>
          <p:cNvPr id="11162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1938" y="1855788"/>
            <a:ext cx="5919787" cy="3817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Variables of a Class Type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Figure </a:t>
            </a:r>
            <a:br>
              <a:rPr lang="en-US" altLang="en-US" smtClean="0"/>
            </a:br>
            <a:r>
              <a:rPr lang="en-US" altLang="en-US" smtClean="0"/>
              <a:t>5.6a</a:t>
            </a:r>
            <a:br>
              <a:rPr lang="en-US" altLang="en-US" smtClean="0"/>
            </a:br>
            <a:r>
              <a:rPr lang="en-US" altLang="en-US" smtClean="0"/>
              <a:t>Dangers of</a:t>
            </a:r>
            <a:br>
              <a:rPr lang="en-US" altLang="en-US" smtClean="0"/>
            </a:br>
            <a:r>
              <a:rPr lang="en-US" altLang="en-US" smtClean="0"/>
              <a:t>using </a:t>
            </a:r>
            <a:r>
              <a:rPr lang="en-US" altLang="en-US" sz="3000" b="1" smtClean="0">
                <a:solidFill>
                  <a:schemeClr val="accent2"/>
                </a:solidFill>
                <a:latin typeface="Courier New" pitchFamily="49" charset="0"/>
              </a:rPr>
              <a:t>==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with objects</a:t>
            </a:r>
          </a:p>
        </p:txBody>
      </p:sp>
      <p:pic>
        <p:nvPicPr>
          <p:cNvPr id="11366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7213" y="1855788"/>
            <a:ext cx="5741987" cy="346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6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Props1.xml><?xml version="1.0" encoding="utf-8"?>
<ds:datastoreItem xmlns:ds="http://schemas.openxmlformats.org/officeDocument/2006/customXml" ds:itemID="{40EC17E7-62A6-4AC2-80EB-6B341899F8E2}"/>
</file>

<file path=customXml/itemProps2.xml><?xml version="1.0" encoding="utf-8"?>
<ds:datastoreItem xmlns:ds="http://schemas.openxmlformats.org/officeDocument/2006/customXml" ds:itemID="{58C677D2-69EB-48EE-B957-837C49D47C1A}"/>
</file>

<file path=customXml/itemProps3.xml><?xml version="1.0" encoding="utf-8"?>
<ds:datastoreItem xmlns:ds="http://schemas.openxmlformats.org/officeDocument/2006/customXml" ds:itemID="{BB1080EA-68C0-4C83-A67C-6A3102D8FA4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2793</TotalTime>
  <Words>882</Words>
  <Application>Microsoft Office PowerPoint</Application>
  <PresentationFormat>On-screen Show (4:3)</PresentationFormat>
  <Paragraphs>153</Paragraphs>
  <Slides>21</Slides>
  <Notes>19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Objects and References</vt:lpstr>
      <vt:lpstr>Objects and References: Outline</vt:lpstr>
      <vt:lpstr>Variables of a Class Type</vt:lpstr>
      <vt:lpstr>Variables of a Class Type</vt:lpstr>
      <vt:lpstr>Variables of a Class Type</vt:lpstr>
      <vt:lpstr>Variables of a Class Type</vt:lpstr>
      <vt:lpstr>Variables of a Class Type</vt:lpstr>
      <vt:lpstr>Variables of a Class Type</vt:lpstr>
      <vt:lpstr>Variables of a Class Type</vt:lpstr>
      <vt:lpstr>Variables of a Class Type</vt:lpstr>
      <vt:lpstr>Defining an equals Method</vt:lpstr>
      <vt:lpstr>Demonstrating an equals Method</vt:lpstr>
      <vt:lpstr>Complete Programming Example</vt:lpstr>
      <vt:lpstr>Boolean-Valued Methods</vt:lpstr>
      <vt:lpstr>Unit Testing</vt:lpstr>
      <vt:lpstr>Parameters of a Class Type</vt:lpstr>
      <vt:lpstr>Programming Example</vt:lpstr>
      <vt:lpstr>Programming Example</vt:lpstr>
      <vt:lpstr>Summary</vt:lpstr>
      <vt:lpstr>Summary</vt:lpstr>
      <vt:lpstr>Summary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Computers and Java</dc:title>
  <dc:creator>Robert P. Burton</dc:creator>
  <cp:lastModifiedBy>Nadia</cp:lastModifiedBy>
  <cp:revision>233</cp:revision>
  <dcterms:created xsi:type="dcterms:W3CDTF">2004-08-20T17:48:18Z</dcterms:created>
  <dcterms:modified xsi:type="dcterms:W3CDTF">2020-10-09T15:11:40Z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