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21.xml" ContentType="application/vnd.openxmlformats-officedocument.presentationml.slide+xml"/>
  <Override PartName="/ppt/slides/slide20.xml" ContentType="application/vnd.openxmlformats-officedocument.presentationml.slide+xml"/>
  <Override PartName="/ppt/slides/slide19.xml" ContentType="application/vnd.openxmlformats-officedocument.presentationml.slide+xml"/>
  <Override PartName="/ppt/slides/slide1.xml" ContentType="application/vnd.openxmlformats-officedocument.presentationml.slide+xml"/>
  <Override PartName="/ppt/slides/slide18.xml" ContentType="application/vnd.openxmlformats-officedocument.presentationml.slide+xml"/>
  <Override PartName="/ppt/slides/slide16.xml" ContentType="application/vnd.openxmlformats-officedocument.presentationml.slide+xml"/>
  <Override PartName="/ppt/slides/slide15.xml" ContentType="application/vnd.openxmlformats-officedocument.presentationml.slide+xml"/>
  <Override PartName="/ppt/slides/slide14.xml" ContentType="application/vnd.openxmlformats-officedocument.presentationml.slide+xml"/>
  <Override PartName="/ppt/slides/slide17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3.xml" ContentType="application/vnd.openxmlformats-officedocument.presentationml.notesSlide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8.xml" ContentType="application/vnd.openxmlformats-officedocument.presentationml.notesSlide+xml"/>
  <Override PartName="/ppt/slideLayouts/slideLayout7.xml" ContentType="application/vnd.openxmlformats-officedocument.presentationml.slideLayout+xml"/>
  <Override PartName="/ppt/notesSlides/notesSlide9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7.xml" ContentType="application/vnd.openxmlformats-officedocument.presentationml.notesSlide+xml"/>
  <Override PartName="/ppt/notesSlides/notesSlide4.xml" ContentType="application/vnd.openxmlformats-officedocument.presentationml.notesSlide+xml"/>
  <Override PartName="/ppt/slideLayouts/slideLayout14.xml" ContentType="application/vnd.openxmlformats-officedocument.presentationml.slideLayout+xml"/>
  <Override PartName="/ppt/notesSlides/notesSlide5.xml" ContentType="application/vnd.openxmlformats-officedocument.presentationml.notesSlide+xml"/>
  <Override PartName="/ppt/slideLayouts/slideLayout13.xml" ContentType="application/vnd.openxmlformats-officedocument.presentationml.slideLayout+xml"/>
  <Override PartName="/ppt/notesSlides/notesSlide6.xml" ContentType="application/vnd.openxmlformats-officedocument.presentationml.notesSlide+xml"/>
  <Override PartName="/ppt/slideLayouts/slideLayout12.xml" ContentType="application/vnd.openxmlformats-officedocument.presentationml.slideLayout+xml"/>
  <Override PartName="/ppt/notesSlides/notesSlide2.xml" ContentType="application/vnd.openxmlformats-officedocument.presentationml.notesSlide+xml"/>
  <Override PartName="/ppt/notesSlides/notesSlide10.xml" ContentType="application/vnd.openxmlformats-officedocument.presentationml.notesSlide+xml"/>
  <Override PartName="/ppt/slideLayouts/slideLayout5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11.xml" ContentType="application/vnd.openxmlformats-officedocument.presentationml.notesSlide+xml"/>
  <Override PartName="/ppt/slideLayouts/slideLayout2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6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13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3.xml" ContentType="application/vnd.openxmlformats-officedocument.theme+xml"/>
  <Override PartName="/ppt/theme/theme2.xml" ContentType="application/vnd.openxmlformats-officedocument.them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922" r:id="rId1"/>
  </p:sldMasterIdLst>
  <p:notesMasterIdLst>
    <p:notesMasterId r:id="rId23"/>
  </p:notesMasterIdLst>
  <p:handoutMasterIdLst>
    <p:handoutMasterId r:id="rId24"/>
  </p:handoutMasterIdLst>
  <p:sldIdLst>
    <p:sldId id="611" r:id="rId2"/>
    <p:sldId id="568" r:id="rId3"/>
    <p:sldId id="569" r:id="rId4"/>
    <p:sldId id="570" r:id="rId5"/>
    <p:sldId id="571" r:id="rId6"/>
    <p:sldId id="572" r:id="rId7"/>
    <p:sldId id="573" r:id="rId8"/>
    <p:sldId id="574" r:id="rId9"/>
    <p:sldId id="575" r:id="rId10"/>
    <p:sldId id="576" r:id="rId11"/>
    <p:sldId id="577" r:id="rId12"/>
    <p:sldId id="578" r:id="rId13"/>
    <p:sldId id="579" r:id="rId14"/>
    <p:sldId id="580" r:id="rId15"/>
    <p:sldId id="581" r:id="rId16"/>
    <p:sldId id="582" r:id="rId17"/>
    <p:sldId id="583" r:id="rId18"/>
    <p:sldId id="584" r:id="rId19"/>
    <p:sldId id="594" r:id="rId20"/>
    <p:sldId id="595" r:id="rId21"/>
    <p:sldId id="596" r:id="rId22"/>
  </p:sldIdLst>
  <p:sldSz cx="9144000" cy="6858000" type="screen4x3"/>
  <p:notesSz cx="6934200" cy="100711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CC"/>
    <a:srgbClr val="CCFFCC"/>
    <a:srgbClr val="FF0000"/>
    <a:srgbClr val="FFDD87"/>
    <a:srgbClr val="FFD1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873" autoAdjust="0"/>
    <p:restoredTop sz="88215" autoAdjust="0"/>
  </p:normalViewPr>
  <p:slideViewPr>
    <p:cSldViewPr snapToGrid="0">
      <p:cViewPr>
        <p:scale>
          <a:sx n="70" d="100"/>
          <a:sy n="70" d="100"/>
        </p:scale>
        <p:origin x="-966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2412"/>
    </p:cViewPr>
  </p:sorterViewPr>
  <p:notesViewPr>
    <p:cSldViewPr snapToGrid="0">
      <p:cViewPr varScale="1">
        <p:scale>
          <a:sx n="54" d="100"/>
          <a:sy n="54" d="100"/>
        </p:scale>
        <p:origin x="-1890" y="-108"/>
      </p:cViewPr>
      <p:guideLst>
        <p:guide orient="horz" pos="3172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customXml" Target="../customXml/item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Relationship Id="rId30" Type="http://schemas.openxmlformats.org/officeDocument/2006/relationships/customXml" Target="../customXml/item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64" tIns="48582" rIns="97164" bIns="48582" numCol="1" anchor="t" anchorCtr="0" compatLnSpc="1">
            <a:prstTxWarp prst="textNoShape">
              <a:avLst/>
            </a:prstTxWarp>
          </a:bodyPr>
          <a:lstStyle>
            <a:lvl1pPr algn="l" defTabSz="971550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9063" y="0"/>
            <a:ext cx="3005137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64" tIns="48582" rIns="97164" bIns="48582" numCol="1" anchor="t" anchorCtr="0" compatLnSpc="1">
            <a:prstTxWarp prst="textNoShape">
              <a:avLst/>
            </a:prstTxWarp>
          </a:bodyPr>
          <a:lstStyle>
            <a:lvl1pPr algn="r" defTabSz="971550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67863"/>
            <a:ext cx="3005138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64" tIns="48582" rIns="97164" bIns="48582" numCol="1" anchor="b" anchorCtr="0" compatLnSpc="1">
            <a:prstTxWarp prst="textNoShape">
              <a:avLst/>
            </a:prstTxWarp>
          </a:bodyPr>
          <a:lstStyle>
            <a:lvl1pPr algn="l" defTabSz="971550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9063" y="9567863"/>
            <a:ext cx="3005137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64" tIns="48582" rIns="97164" bIns="48582" numCol="1" anchor="b" anchorCtr="0" compatLnSpc="1">
            <a:prstTxWarp prst="textNoShape">
              <a:avLst/>
            </a:prstTxWarp>
          </a:bodyPr>
          <a:lstStyle>
            <a:lvl1pPr algn="r" defTabSz="971550">
              <a:defRPr sz="13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6C278148-B7A2-4060-AB37-ECED51E0773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527225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7475" y="0"/>
            <a:ext cx="3005138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09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49325" y="755650"/>
            <a:ext cx="5035550" cy="37766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83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3738" y="4783138"/>
            <a:ext cx="5546725" cy="4532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83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66275"/>
            <a:ext cx="3005138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83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7475" y="9566275"/>
            <a:ext cx="3005138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3661A1F3-897E-4A21-9367-5BC43D3B26A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9683696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1075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0291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1315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2339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4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5411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6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5651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dirty="0" smtClean="0"/>
              <a:t>self read</a:t>
            </a:r>
            <a:endParaRPr lang="en-US" altLang="en-US" dirty="0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6675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dirty="0" smtClean="0"/>
              <a:t>self read</a:t>
            </a:r>
            <a:endParaRPr lang="en-US" altLang="en-US" dirty="0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7699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dirty="0" smtClean="0"/>
              <a:t>self read</a:t>
            </a:r>
            <a:endParaRPr lang="en-US" alt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2099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2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414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6195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824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926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550736"/>
            <a:ext cx="7848600" cy="1927225"/>
          </a:xfrm>
        </p:spPr>
        <p:txBody>
          <a:bodyPr anchor="b">
            <a:noAutofit/>
          </a:bodyPr>
          <a:lstStyle>
            <a:lvl1pPr>
              <a:defRPr sz="4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684336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CSC111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Adapted from: "JAVA: An Introduction to Problem Solving &amp; Programming", 8th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2DC218-EA44-478C-BF43-3DEB6C78887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4577656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513" y="525463"/>
            <a:ext cx="4505325" cy="179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3088" y="2312988"/>
            <a:ext cx="16097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CSC111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Adapted from: "JAVA: An Introduction to Problem Solving &amp; Programming", 8th Ed.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3F0505-41FB-4F80-BD79-73B24DDB7DA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CSC111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Adapted from: "JAVA: An Introduction to Problem Solving &amp; Programming", 8th Ed.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46CAE0-C477-4820-AE6B-7D8D6E5B4F0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CSC111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Adapted from: "JAVA: An Introduction to Problem Solving &amp; Programming", 8th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0F6ED5-0754-49B6-AC84-C769BA21A63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CSC111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Adapted from: "JAVA: An Introduction to Problem Solving &amp; Programming", 8th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A2C9BF-6260-4CDF-B0BA-922492E101C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1028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Java Programming: From Problem Analysis to Program Design, 4e</a:t>
            </a:r>
          </a:p>
        </p:txBody>
      </p:sp>
      <p:sp>
        <p:nvSpPr>
          <p:cNvPr id="5" name="Slide Number Placeholder 1029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BD17AC-6A6E-5447-88EE-974C578FCE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03311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CSC111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Adapted from: "JAVA: An Introduction to Problem Solving &amp; Programming", 8th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fld id="{EAA53834-CBA7-4025-A175-4F775F185F1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ld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CSC111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Adapted from: "JAVA: An Introduction to Problem Solving &amp; Programming", 8th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fld id="{EAA53834-CBA7-4025-A175-4F775F185F1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0" y="389146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353700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CSC111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Adapted from: "JAVA: An Introduction to Problem Solving &amp; Programming", 8th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E4F29C-54A9-44C4-8AB0-D66FEB889A5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CSC111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Adapted from: "JAVA: An Introduction to Problem Solving &amp; Programming", 8th Ed.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1D37DE-1D29-4F48-9C12-63028C1848F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CSC111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Adapted from: "JAVA: An Introduction to Problem Solving &amp; Programming", 8th Ed.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053E28-4C43-4ECA-8017-28609562B8B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CSC111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Adapted from: "JAVA: An Introduction to Problem Solving &amp; Programming", 8th Ed.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7A97D7-1E5C-49DF-BF0F-6A23C2D0414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CSC111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Adapted from: "JAVA: An Introduction to Problem Solving &amp; Programming", 8th Ed.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2B55FD-3F78-4E01-81A3-AEAB7AC9978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de Sam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CSC111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Adapted from: "JAVA: An Introduction to Problem Solving &amp; Programming", 8th Ed.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2B55FD-3F78-4E01-81A3-AEAB7AC9978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10359" y="454573"/>
            <a:ext cx="8923282" cy="6245774"/>
          </a:xfrm>
        </p:spPr>
        <p:txBody>
          <a:bodyPr>
            <a:normAutofit/>
          </a:bodyPr>
          <a:lstStyle>
            <a:lvl1pPr marL="0" indent="0">
              <a:buNone/>
              <a:defRPr lang="en-US" sz="1800" b="1" kern="1200" dirty="0" smtClean="0">
                <a:solidFill>
                  <a:schemeClr val="accent2"/>
                </a:solidFill>
                <a:latin typeface="Courier New" pitchFamily="49" charset="0"/>
                <a:ea typeface="+mn-ea"/>
                <a:cs typeface="+mn-cs"/>
              </a:defRPr>
            </a:lvl1pPr>
            <a:lvl2pPr marL="274320" indent="0">
              <a:buNone/>
              <a:defRPr lang="en-US" sz="1800" b="1" kern="1200" dirty="0" smtClean="0">
                <a:solidFill>
                  <a:schemeClr val="accent2"/>
                </a:solidFill>
                <a:latin typeface="Courier New" pitchFamily="49" charset="0"/>
                <a:ea typeface="+mn-ea"/>
                <a:cs typeface="+mn-cs"/>
              </a:defRPr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6654692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smtClean="0"/>
              <a:t>CSC111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60358" y="18288"/>
            <a:ext cx="5883442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altLang="en-US" smtClean="0"/>
              <a:t>Adapted from: "JAVA: An Introduction to Problem Solving &amp; Programming", 8th Ed.</a:t>
            </a:r>
            <a:endParaRPr lang="en-US" alt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30A3DECE-5AC0-4C5E-9FAD-4889AB0DCB2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Text Box 6"/>
          <p:cNvSpPr txBox="1">
            <a:spLocks noChangeArrowheads="1"/>
          </p:cNvSpPr>
          <p:nvPr userDrawn="1"/>
        </p:nvSpPr>
        <p:spPr bwMode="auto">
          <a:xfrm>
            <a:off x="685800" y="6400800"/>
            <a:ext cx="822960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endParaRPr lang="en-US" sz="900" dirty="0">
              <a:solidFill>
                <a:prstClr val="black"/>
              </a:solidFill>
              <a:cs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3" r:id="rId1"/>
    <p:sldLayoutId id="2147483924" r:id="rId2"/>
    <p:sldLayoutId id="2147483934" r:id="rId3"/>
    <p:sldLayoutId id="2147483925" r:id="rId4"/>
    <p:sldLayoutId id="2147483926" r:id="rId5"/>
    <p:sldLayoutId id="2147483927" r:id="rId6"/>
    <p:sldLayoutId id="2147483928" r:id="rId7"/>
    <p:sldLayoutId id="2147483929" r:id="rId8"/>
    <p:sldLayoutId id="2147483935" r:id="rId9"/>
    <p:sldLayoutId id="2147483930" r:id="rId10"/>
    <p:sldLayoutId id="2147483931" r:id="rId11"/>
    <p:sldLayoutId id="2147483932" r:id="rId12"/>
    <p:sldLayoutId id="2147483933" r:id="rId13"/>
    <p:sldLayoutId id="2147483936" r:id="rId14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CodeSamples2.htm#Listing%205.17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CodeSamples2.htm#Listing 5.18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CodeSamples2.htm#Listing 5.19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CodeSamples2.htm#Listing 5.20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CodeSamples2.htm#Listing 5.21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hyperlink" Target="CodeSamples2.htm#Listing 5.22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Objects and References</a:t>
            </a:r>
            <a:endParaRPr lang="en-US" dirty="0"/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Ch5.3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CSC111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Adapted from: "JAVA: An Introduction to Problem Solving &amp; Programming", 8th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A53834-CBA7-4025-A175-4F775F185F1C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3374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Variables of a Class Type</a:t>
            </a:r>
          </a:p>
        </p:txBody>
      </p:sp>
      <p:sp>
        <p:nvSpPr>
          <p:cNvPr id="593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Figure </a:t>
            </a:r>
            <a:br>
              <a:rPr lang="en-US" altLang="en-US" smtClean="0"/>
            </a:br>
            <a:r>
              <a:rPr lang="en-US" altLang="en-US" smtClean="0"/>
              <a:t>5.6b</a:t>
            </a:r>
            <a:br>
              <a:rPr lang="en-US" altLang="en-US" smtClean="0"/>
            </a:br>
            <a:r>
              <a:rPr lang="en-US" altLang="en-US" smtClean="0"/>
              <a:t>Dangers of</a:t>
            </a:r>
            <a:br>
              <a:rPr lang="en-US" altLang="en-US" smtClean="0"/>
            </a:br>
            <a:r>
              <a:rPr lang="en-US" altLang="en-US" smtClean="0"/>
              <a:t>using </a:t>
            </a:r>
            <a:r>
              <a:rPr lang="en-US" altLang="en-US" sz="3000" b="1" smtClean="0">
                <a:solidFill>
                  <a:schemeClr val="accent2"/>
                </a:solidFill>
                <a:latin typeface="Courier New" pitchFamily="49" charset="0"/>
              </a:rPr>
              <a:t>==</a:t>
            </a:r>
            <a:r>
              <a:rPr lang="en-US" altLang="en-US" smtClean="0"/>
              <a:t/>
            </a:r>
            <a:br>
              <a:rPr lang="en-US" altLang="en-US" smtClean="0"/>
            </a:br>
            <a:r>
              <a:rPr lang="en-US" altLang="en-US" smtClean="0"/>
              <a:t>with objects</a:t>
            </a:r>
          </a:p>
        </p:txBody>
      </p:sp>
      <p:pic>
        <p:nvPicPr>
          <p:cNvPr id="115716" name="Picture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44850" y="1241425"/>
            <a:ext cx="5516563" cy="49387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CSC111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Adapted from: "JAVA: An Introduction to Problem Solving &amp; Programming", 8th Ed.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A53834-CBA7-4025-A175-4F775F185F1C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0043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Defining an </a:t>
            </a:r>
            <a:r>
              <a:rPr lang="en-US" b="1" dirty="0">
                <a:solidFill>
                  <a:schemeClr val="accent2"/>
                </a:solidFill>
                <a:latin typeface="Courier New" pitchFamily="49" charset="0"/>
                <a:ea typeface="+mn-ea"/>
                <a:cs typeface="+mn-cs"/>
              </a:rPr>
              <a:t>equals</a:t>
            </a:r>
            <a:r>
              <a:rPr lang="en-US" dirty="0"/>
              <a:t> Method</a:t>
            </a:r>
          </a:p>
        </p:txBody>
      </p:sp>
      <p:sp>
        <p:nvSpPr>
          <p:cNvPr id="604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As demonstrated by previous figures</a:t>
            </a:r>
          </a:p>
          <a:p>
            <a:pPr lvl="1" eaLnBrk="1" hangingPunct="1"/>
            <a:r>
              <a:rPr lang="en-US" altLang="en-US" smtClean="0"/>
              <a:t>We cannot use == to compare two objects</a:t>
            </a:r>
          </a:p>
          <a:p>
            <a:pPr lvl="1" eaLnBrk="1" hangingPunct="1"/>
            <a:r>
              <a:rPr lang="en-US" altLang="en-US" smtClean="0"/>
              <a:t>We must write a method for a given class which will make the comparison as needed</a:t>
            </a:r>
          </a:p>
          <a:p>
            <a:pPr eaLnBrk="1" hangingPunct="1"/>
            <a:r>
              <a:rPr lang="en-US" altLang="en-US" smtClean="0"/>
              <a:t>View </a:t>
            </a:r>
            <a:r>
              <a:rPr lang="en-US" altLang="en-US" smtClean="0">
                <a:hlinkClick r:id="rId3" action="ppaction://hlinkfile"/>
              </a:rPr>
              <a:t>sample code</a:t>
            </a:r>
            <a:r>
              <a:rPr lang="en-US" altLang="en-US" smtClean="0"/>
              <a:t>, listing 5.17</a:t>
            </a:r>
            <a:br>
              <a:rPr lang="en-US" altLang="en-US" smtClean="0"/>
            </a:br>
            <a:r>
              <a:rPr lang="en-US" altLang="en-US" sz="3000" b="1" smtClean="0">
                <a:solidFill>
                  <a:schemeClr val="accent2"/>
                </a:solidFill>
                <a:latin typeface="Courier New" pitchFamily="49" charset="0"/>
              </a:rPr>
              <a:t>class Species</a:t>
            </a:r>
          </a:p>
          <a:p>
            <a:pPr eaLnBrk="1" hangingPunct="1"/>
            <a:r>
              <a:rPr lang="en-US" altLang="en-US" smtClean="0"/>
              <a:t>The </a:t>
            </a:r>
            <a:r>
              <a:rPr lang="en-US" altLang="en-US" sz="3000" b="1" smtClean="0">
                <a:solidFill>
                  <a:schemeClr val="accent2"/>
                </a:solidFill>
                <a:latin typeface="Courier New" pitchFamily="49" charset="0"/>
              </a:rPr>
              <a:t>equals</a:t>
            </a:r>
            <a:r>
              <a:rPr lang="en-US" altLang="en-US" smtClean="0"/>
              <a:t> for this class method used same way as </a:t>
            </a:r>
            <a:r>
              <a:rPr lang="en-US" altLang="en-US" sz="3000" b="1" smtClean="0">
                <a:solidFill>
                  <a:schemeClr val="accent2"/>
                </a:solidFill>
                <a:latin typeface="Courier New" pitchFamily="49" charset="0"/>
              </a:rPr>
              <a:t>equals</a:t>
            </a:r>
            <a:r>
              <a:rPr lang="en-US" altLang="en-US" smtClean="0"/>
              <a:t> method for </a:t>
            </a:r>
            <a:r>
              <a:rPr lang="en-US" altLang="en-US" sz="3000" b="1" smtClean="0">
                <a:solidFill>
                  <a:schemeClr val="accent2"/>
                </a:solidFill>
                <a:latin typeface="Courier New" pitchFamily="49" charset="0"/>
              </a:rPr>
              <a:t>String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CSC111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Adapted from: "JAVA: An Introduction to Problem Solving &amp; Programming", 8th Ed.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A53834-CBA7-4025-A175-4F775F185F1C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58104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69313" cy="11430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dirty="0"/>
              <a:t>Demonstrating an </a:t>
            </a:r>
            <a:r>
              <a:rPr lang="en-US" sz="4000" b="1" dirty="0">
                <a:solidFill>
                  <a:schemeClr val="accent2"/>
                </a:solidFill>
                <a:latin typeface="Courier New" pitchFamily="49" charset="0"/>
                <a:ea typeface="+mn-ea"/>
                <a:cs typeface="+mn-cs"/>
              </a:rPr>
              <a:t>equals</a:t>
            </a:r>
            <a:r>
              <a:rPr lang="en-US" sz="4000" dirty="0"/>
              <a:t> Method</a:t>
            </a:r>
          </a:p>
        </p:txBody>
      </p:sp>
      <p:sp>
        <p:nvSpPr>
          <p:cNvPr id="614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View </a:t>
            </a:r>
            <a:r>
              <a:rPr lang="en-US" altLang="en-US" smtClean="0">
                <a:hlinkClick r:id="rId3" action="ppaction://hlinkfile"/>
              </a:rPr>
              <a:t>sample program</a:t>
            </a:r>
            <a:r>
              <a:rPr lang="en-US" altLang="en-US" smtClean="0"/>
              <a:t>, listing 5.18</a:t>
            </a:r>
            <a:br>
              <a:rPr lang="en-US" altLang="en-US" smtClean="0"/>
            </a:br>
            <a:r>
              <a:rPr lang="en-US" altLang="en-US" sz="3000" b="1" smtClean="0">
                <a:solidFill>
                  <a:schemeClr val="accent2"/>
                </a:solidFill>
                <a:latin typeface="Courier New" pitchFamily="49" charset="0"/>
              </a:rPr>
              <a:t>class SpeciesEqualsDemo</a:t>
            </a:r>
          </a:p>
          <a:p>
            <a:pPr eaLnBrk="1" hangingPunct="1"/>
            <a:r>
              <a:rPr lang="en-US" altLang="en-US" smtClean="0"/>
              <a:t>Note difference in the two comparison methods </a:t>
            </a:r>
            <a:r>
              <a:rPr lang="en-US" altLang="en-US" sz="3000" b="1" smtClean="0">
                <a:solidFill>
                  <a:schemeClr val="accent2"/>
                </a:solidFill>
                <a:latin typeface="Courier New" pitchFamily="49" charset="0"/>
              </a:rPr>
              <a:t>==</a:t>
            </a:r>
            <a:r>
              <a:rPr lang="en-US" altLang="en-US" smtClean="0"/>
              <a:t> versus  </a:t>
            </a:r>
            <a:r>
              <a:rPr lang="en-US" altLang="en-US" sz="3000" b="1" smtClean="0">
                <a:solidFill>
                  <a:schemeClr val="accent2"/>
                </a:solidFill>
                <a:latin typeface="Courier New" pitchFamily="49" charset="0"/>
              </a:rPr>
              <a:t>.equals( )</a:t>
            </a:r>
          </a:p>
        </p:txBody>
      </p:sp>
      <p:pic>
        <p:nvPicPr>
          <p:cNvPr id="119812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47813" y="4203700"/>
            <a:ext cx="5835650" cy="155892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</p:pic>
      <p:sp>
        <p:nvSpPr>
          <p:cNvPr id="119813" name="Text Box 7"/>
          <p:cNvSpPr txBox="1">
            <a:spLocks noChangeArrowheads="1"/>
          </p:cNvSpPr>
          <p:nvPr/>
        </p:nvSpPr>
        <p:spPr bwMode="auto">
          <a:xfrm>
            <a:off x="6770688" y="3916363"/>
            <a:ext cx="1524000" cy="1006475"/>
          </a:xfrm>
          <a:prstGeom prst="rect">
            <a:avLst/>
          </a:prstGeom>
          <a:solidFill>
            <a:schemeClr val="accent1"/>
          </a:solidFill>
          <a:ln w="12700" algn="ctr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n-US" altLang="en-US" sz="2000">
                <a:latin typeface="Arial" pitchFamily="34" charset="0"/>
              </a:rPr>
              <a:t>Sample </a:t>
            </a:r>
            <a:br>
              <a:rPr lang="en-US" altLang="en-US" sz="2000">
                <a:latin typeface="Arial" pitchFamily="34" charset="0"/>
              </a:rPr>
            </a:br>
            <a:r>
              <a:rPr lang="en-US" altLang="en-US" sz="2000">
                <a:latin typeface="Arial" pitchFamily="34" charset="0"/>
              </a:rPr>
              <a:t>screen output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CSC111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Adapted from: "JAVA: An Introduction to Problem Solving &amp; Programming", 8th Ed.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A53834-CBA7-4025-A175-4F775F185F1C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2503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Complete Programming Example</a:t>
            </a:r>
          </a:p>
        </p:txBody>
      </p:sp>
      <p:sp>
        <p:nvSpPr>
          <p:cNvPr id="62467" name="Content Placeholder 2"/>
          <p:cNvSpPr>
            <a:spLocks noGrp="1"/>
          </p:cNvSpPr>
          <p:nvPr>
            <p:ph idx="1"/>
          </p:nvPr>
        </p:nvSpPr>
        <p:spPr>
          <a:xfrm>
            <a:off x="485775" y="1600200"/>
            <a:ext cx="8229600" cy="4525963"/>
          </a:xfrm>
        </p:spPr>
        <p:txBody>
          <a:bodyPr/>
          <a:lstStyle/>
          <a:p>
            <a:pPr eaLnBrk="1" hangingPunct="1"/>
            <a:r>
              <a:rPr lang="en-US" altLang="en-US" smtClean="0"/>
              <a:t>View </a:t>
            </a:r>
            <a:r>
              <a:rPr lang="en-US" altLang="en-US" smtClean="0">
                <a:hlinkClick r:id="rId3" action="ppaction://hlinkfile"/>
              </a:rPr>
              <a:t>sample code</a:t>
            </a:r>
            <a:r>
              <a:rPr lang="en-US" altLang="en-US" smtClean="0"/>
              <a:t>, listing 5.19</a:t>
            </a:r>
            <a:br>
              <a:rPr lang="en-US" altLang="en-US" smtClean="0"/>
            </a:br>
            <a:r>
              <a:rPr lang="en-US" altLang="en-US" smtClean="0"/>
              <a:t>class </a:t>
            </a:r>
            <a:r>
              <a:rPr lang="en-US" altLang="en-US" sz="3000" b="1" smtClean="0">
                <a:solidFill>
                  <a:schemeClr val="accent2"/>
                </a:solidFill>
                <a:latin typeface="Courier New" pitchFamily="49" charset="0"/>
              </a:rPr>
              <a:t>Species</a:t>
            </a:r>
          </a:p>
          <a:p>
            <a:pPr eaLnBrk="1" hangingPunct="1"/>
            <a:r>
              <a:rPr lang="en-US" altLang="en-US" smtClean="0"/>
              <a:t>Figure 5.7</a:t>
            </a:r>
            <a:br>
              <a:rPr lang="en-US" altLang="en-US" smtClean="0"/>
            </a:br>
            <a:r>
              <a:rPr lang="en-US" altLang="en-US" smtClean="0"/>
              <a:t>Class Diagram </a:t>
            </a:r>
            <a:br>
              <a:rPr lang="en-US" altLang="en-US" smtClean="0"/>
            </a:br>
            <a:r>
              <a:rPr lang="en-US" altLang="en-US" smtClean="0"/>
              <a:t>for the class </a:t>
            </a:r>
            <a:br>
              <a:rPr lang="en-US" altLang="en-US" smtClean="0"/>
            </a:br>
            <a:r>
              <a:rPr lang="en-US" altLang="en-US" sz="3000" b="1" smtClean="0">
                <a:solidFill>
                  <a:schemeClr val="accent2"/>
                </a:solidFill>
                <a:latin typeface="Courier New" pitchFamily="49" charset="0"/>
              </a:rPr>
              <a:t>Species</a:t>
            </a:r>
            <a:r>
              <a:rPr lang="en-US" altLang="en-US" smtClean="0"/>
              <a:t> </a:t>
            </a:r>
            <a:br>
              <a:rPr lang="en-US" altLang="en-US" smtClean="0"/>
            </a:br>
            <a:r>
              <a:rPr lang="en-US" altLang="en-US" smtClean="0"/>
              <a:t>in listing 5.19</a:t>
            </a:r>
          </a:p>
          <a:p>
            <a:pPr eaLnBrk="1" hangingPunct="1"/>
            <a:endParaRPr lang="en-US" altLang="en-US" smtClean="0"/>
          </a:p>
        </p:txBody>
      </p:sp>
      <p:pic>
        <p:nvPicPr>
          <p:cNvPr id="121860" name="Picture 7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760788" y="2528888"/>
            <a:ext cx="5114925" cy="3657600"/>
          </a:xfrm>
          <a:prstGeom prst="rect">
            <a:avLst/>
          </a:prstGeom>
          <a:solidFill>
            <a:schemeClr val="accent1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CSC111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Adapted from: "JAVA: An Introduction to Problem Solving &amp; Programming", 8th Ed.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A53834-CBA7-4025-A175-4F775F185F1C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848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Boolean-Valued Methods</a:t>
            </a:r>
          </a:p>
        </p:txBody>
      </p:sp>
      <p:sp>
        <p:nvSpPr>
          <p:cNvPr id="63491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/>
          <a:lstStyle/>
          <a:p>
            <a:pPr eaLnBrk="1" hangingPunct="1"/>
            <a:r>
              <a:rPr lang="en-US" altLang="en-US" smtClean="0"/>
              <a:t>Methods can return a value of type </a:t>
            </a:r>
            <a:r>
              <a:rPr lang="en-US" altLang="en-US" sz="3000" b="1" smtClean="0">
                <a:solidFill>
                  <a:schemeClr val="accent2"/>
                </a:solidFill>
                <a:latin typeface="Courier New" pitchFamily="49" charset="0"/>
              </a:rPr>
              <a:t>boolean</a:t>
            </a:r>
          </a:p>
          <a:p>
            <a:pPr eaLnBrk="1" hangingPunct="1"/>
            <a:r>
              <a:rPr lang="en-US" altLang="en-US" smtClean="0"/>
              <a:t>Use a </a:t>
            </a:r>
            <a:r>
              <a:rPr lang="en-US" altLang="en-US" sz="3000" b="1" smtClean="0">
                <a:solidFill>
                  <a:schemeClr val="accent2"/>
                </a:solidFill>
                <a:latin typeface="Courier New" pitchFamily="49" charset="0"/>
              </a:rPr>
              <a:t>boolean</a:t>
            </a:r>
            <a:r>
              <a:rPr lang="en-US" altLang="en-US" smtClean="0"/>
              <a:t> value in the </a:t>
            </a:r>
            <a:r>
              <a:rPr lang="en-US" altLang="en-US" sz="3000" b="1" smtClean="0">
                <a:solidFill>
                  <a:schemeClr val="accent2"/>
                </a:solidFill>
                <a:latin typeface="Courier New" pitchFamily="49" charset="0"/>
              </a:rPr>
              <a:t>return</a:t>
            </a:r>
            <a:r>
              <a:rPr lang="en-US" altLang="en-US" smtClean="0"/>
              <a:t> statement</a:t>
            </a:r>
          </a:p>
          <a:p>
            <a:pPr eaLnBrk="1" hangingPunct="1"/>
            <a:r>
              <a:rPr lang="en-US" altLang="en-US" smtClean="0"/>
              <a:t>Note method from listing 5.19</a:t>
            </a:r>
          </a:p>
        </p:txBody>
      </p:sp>
      <p:pic>
        <p:nvPicPr>
          <p:cNvPr id="12390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46238" y="3922713"/>
            <a:ext cx="6234112" cy="2020887"/>
          </a:xfrm>
          <a:prstGeom prst="rect">
            <a:avLst/>
          </a:prstGeom>
          <a:solidFill>
            <a:schemeClr val="accent1"/>
          </a:solidFill>
          <a:ln w="12700" algn="ctr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CSC111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Adapted from: "JAVA: An Introduction to Problem Solving &amp; Programming", 8th Ed.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A53834-CBA7-4025-A175-4F775F185F1C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5831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Unit Testing</a:t>
            </a:r>
          </a:p>
        </p:txBody>
      </p:sp>
      <p:sp>
        <p:nvSpPr>
          <p:cNvPr id="64515" name="Content Placeholder 2"/>
          <p:cNvSpPr>
            <a:spLocks noGrp="1"/>
          </p:cNvSpPr>
          <p:nvPr>
            <p:ph idx="1"/>
          </p:nvPr>
        </p:nvSpPr>
        <p:spPr>
          <a:xfrm>
            <a:off x="457200" y="1443038"/>
            <a:ext cx="8229600" cy="4525962"/>
          </a:xfrm>
        </p:spPr>
        <p:txBody>
          <a:bodyPr/>
          <a:lstStyle/>
          <a:p>
            <a:pPr eaLnBrk="1" hangingPunct="1"/>
            <a:r>
              <a:rPr lang="en-US" altLang="en-US" smtClean="0"/>
              <a:t>A methodology to test correctness of individual units of code</a:t>
            </a:r>
          </a:p>
          <a:p>
            <a:pPr lvl="1" eaLnBrk="1" hangingPunct="1"/>
            <a:r>
              <a:rPr lang="en-US" altLang="en-US" smtClean="0"/>
              <a:t>Typically methods, classes</a:t>
            </a:r>
          </a:p>
          <a:p>
            <a:pPr eaLnBrk="1" hangingPunct="1"/>
            <a:r>
              <a:rPr lang="en-US" altLang="en-US" smtClean="0"/>
              <a:t>Collection of unit tests is the </a:t>
            </a:r>
            <a:r>
              <a:rPr lang="en-US" altLang="en-US" b="1" smtClean="0"/>
              <a:t>test suite</a:t>
            </a:r>
          </a:p>
          <a:p>
            <a:pPr eaLnBrk="1" hangingPunct="1"/>
            <a:r>
              <a:rPr lang="en-US" altLang="en-US" smtClean="0"/>
              <a:t>The process of running tests repeatedly after changes are make sure everything still works is </a:t>
            </a:r>
            <a:r>
              <a:rPr lang="en-US" altLang="en-US" b="1" smtClean="0"/>
              <a:t>regression testing</a:t>
            </a:r>
          </a:p>
          <a:p>
            <a:pPr eaLnBrk="1" hangingPunct="1"/>
            <a:endParaRPr lang="en-US" altLang="en-US" smtClean="0"/>
          </a:p>
        </p:txBody>
      </p:sp>
      <p:sp>
        <p:nvSpPr>
          <p:cNvPr id="64516" name="Rectangle 3"/>
          <p:cNvSpPr>
            <a:spLocks noChangeArrowheads="1"/>
          </p:cNvSpPr>
          <p:nvPr/>
        </p:nvSpPr>
        <p:spPr bwMode="auto">
          <a:xfrm>
            <a:off x="650875" y="5322888"/>
            <a:ext cx="6756400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800" b="1"/>
              <a:t>View </a:t>
            </a:r>
            <a:r>
              <a:rPr lang="en-US" altLang="en-US" sz="2800" b="1">
                <a:hlinkClick r:id="rId2" action="ppaction://hlinkfile"/>
              </a:rPr>
              <a:t>sample code</a:t>
            </a:r>
            <a:r>
              <a:rPr lang="en-US" altLang="en-US" sz="2800" b="1"/>
              <a:t>, listing 5.20</a:t>
            </a:r>
            <a:br>
              <a:rPr lang="en-US" altLang="en-US" sz="2800" b="1"/>
            </a:br>
            <a:r>
              <a:rPr lang="en-US" altLang="en-US" sz="2800" b="1"/>
              <a:t>class </a:t>
            </a:r>
            <a:r>
              <a:rPr lang="en-US" altLang="en-US" sz="2800" b="1">
                <a:solidFill>
                  <a:schemeClr val="accent2"/>
                </a:solidFill>
                <a:latin typeface="Courier New" pitchFamily="49" charset="0"/>
              </a:rPr>
              <a:t>SpeciesTest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CSC111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Adapted from: "JAVA: An Introduction to Problem Solving &amp; Programming", 8th Ed.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A53834-CBA7-4025-A175-4F775F185F1C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50111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Parameters of a Class Type</a:t>
            </a:r>
          </a:p>
        </p:txBody>
      </p:sp>
      <p:sp>
        <p:nvSpPr>
          <p:cNvPr id="655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800" smtClean="0"/>
              <a:t>When assignment operator used with objects of class type</a:t>
            </a:r>
          </a:p>
          <a:p>
            <a:pPr lvl="1" eaLnBrk="1" hangingPunct="1"/>
            <a:r>
              <a:rPr lang="en-US" altLang="en-US" sz="2400" smtClean="0"/>
              <a:t>Only memory address is copied</a:t>
            </a:r>
          </a:p>
          <a:p>
            <a:pPr eaLnBrk="1" hangingPunct="1"/>
            <a:r>
              <a:rPr lang="en-US" altLang="en-US" sz="2800" smtClean="0"/>
              <a:t>Similar to use of parameter of class type</a:t>
            </a:r>
          </a:p>
          <a:p>
            <a:pPr lvl="1" eaLnBrk="1" hangingPunct="1"/>
            <a:r>
              <a:rPr lang="en-US" altLang="en-US" sz="2400" smtClean="0"/>
              <a:t>Memory address of actual parameter passed to formal parameter</a:t>
            </a:r>
          </a:p>
          <a:p>
            <a:pPr lvl="1" eaLnBrk="1" hangingPunct="1"/>
            <a:r>
              <a:rPr lang="en-US" altLang="en-US" sz="2400" smtClean="0"/>
              <a:t>Formal parameter may access public elements of the class</a:t>
            </a:r>
          </a:p>
          <a:p>
            <a:pPr lvl="1" eaLnBrk="1" hangingPunct="1"/>
            <a:r>
              <a:rPr lang="en-US" altLang="en-US" sz="2400" smtClean="0"/>
              <a:t>Actual parameter thus can be  changed by class methods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CSC111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Adapted from: "JAVA: An Introduction to Problem Solving &amp; Programming", 8th Ed.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A53834-CBA7-4025-A175-4F775F185F1C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5099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Programming Example</a:t>
            </a:r>
          </a:p>
        </p:txBody>
      </p:sp>
      <p:sp>
        <p:nvSpPr>
          <p:cNvPr id="665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View </a:t>
            </a:r>
            <a:r>
              <a:rPr lang="en-US" altLang="en-US" smtClean="0">
                <a:hlinkClick r:id="rId3" action="ppaction://hlinkfile"/>
              </a:rPr>
              <a:t>sample code</a:t>
            </a:r>
            <a:r>
              <a:rPr lang="en-US" altLang="en-US" smtClean="0"/>
              <a:t>, listing 5.21</a:t>
            </a:r>
            <a:br>
              <a:rPr lang="en-US" altLang="en-US" smtClean="0"/>
            </a:br>
            <a:r>
              <a:rPr lang="en-US" altLang="en-US" sz="3000" b="1" smtClean="0">
                <a:solidFill>
                  <a:schemeClr val="accent2"/>
                </a:solidFill>
                <a:latin typeface="Courier New" pitchFamily="49" charset="0"/>
              </a:rPr>
              <a:t>class DemoSpecies</a:t>
            </a:r>
          </a:p>
          <a:p>
            <a:pPr lvl="1" eaLnBrk="1" hangingPunct="1"/>
            <a:r>
              <a:rPr lang="en-US" altLang="en-US" smtClean="0"/>
              <a:t>Note different parameter types and results</a:t>
            </a:r>
          </a:p>
          <a:p>
            <a:pPr eaLnBrk="1" hangingPunct="1"/>
            <a:r>
              <a:rPr lang="en-US" altLang="en-US" smtClean="0"/>
              <a:t>View </a:t>
            </a:r>
            <a:r>
              <a:rPr lang="en-US" altLang="en-US" smtClean="0">
                <a:hlinkClick r:id="rId4" action="ppaction://hlinkfile"/>
              </a:rPr>
              <a:t>sample program</a:t>
            </a:r>
            <a:r>
              <a:rPr lang="en-US" altLang="en-US" smtClean="0"/>
              <a:t>, listing 5.22</a:t>
            </a:r>
          </a:p>
          <a:p>
            <a:pPr lvl="1" eaLnBrk="1" hangingPunct="1"/>
            <a:r>
              <a:rPr lang="en-US" altLang="en-US" smtClean="0"/>
              <a:t>Parameters of a class type versus parameters of a primitive type</a:t>
            </a:r>
            <a:br>
              <a:rPr lang="en-US" altLang="en-US" smtClean="0"/>
            </a:br>
            <a:r>
              <a:rPr lang="en-US" altLang="en-US" sz="3000" b="1" smtClean="0">
                <a:solidFill>
                  <a:schemeClr val="accent2"/>
                </a:solidFill>
                <a:latin typeface="Courier New" pitchFamily="49" charset="0"/>
              </a:rPr>
              <a:t>class ParametersDemo</a:t>
            </a:r>
          </a:p>
          <a:p>
            <a:pPr eaLnBrk="1" hangingPunct="1">
              <a:buFontTx/>
              <a:buNone/>
            </a:pPr>
            <a:endParaRPr lang="en-US" altLang="en-US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CSC111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Adapted from: "JAVA: An Introduction to Problem Solving &amp; Programming", 8th Ed.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A53834-CBA7-4025-A175-4F775F185F1C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203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Programming Example</a:t>
            </a:r>
          </a:p>
        </p:txBody>
      </p:sp>
      <p:pic>
        <p:nvPicPr>
          <p:cNvPr id="131075" name="Picture 7"/>
          <p:cNvPicPr>
            <a:picLocks noChangeAspect="1" noChangeArrowheads="1"/>
          </p:cNvPicPr>
          <p:nvPr/>
        </p:nvPicPr>
        <p:blipFill>
          <a:blip r:embed="rId3"/>
          <a:srcRect t="1430" r="1448" b="2678"/>
          <a:stretch>
            <a:fillRect/>
          </a:stretch>
        </p:blipFill>
        <p:spPr bwMode="auto">
          <a:xfrm>
            <a:off x="1500188" y="1404938"/>
            <a:ext cx="6429375" cy="4722812"/>
          </a:xfrm>
          <a:prstGeom prst="rect">
            <a:avLst/>
          </a:prstGeom>
          <a:solidFill>
            <a:schemeClr val="accent1"/>
          </a:solidFill>
          <a:ln w="12700" algn="ctr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</p:pic>
      <p:sp>
        <p:nvSpPr>
          <p:cNvPr id="131076" name="Text Box 7"/>
          <p:cNvSpPr txBox="1">
            <a:spLocks noChangeArrowheads="1"/>
          </p:cNvSpPr>
          <p:nvPr/>
        </p:nvSpPr>
        <p:spPr bwMode="auto">
          <a:xfrm>
            <a:off x="6770688" y="3916363"/>
            <a:ext cx="1524000" cy="1006475"/>
          </a:xfrm>
          <a:prstGeom prst="rect">
            <a:avLst/>
          </a:prstGeom>
          <a:solidFill>
            <a:schemeClr val="accent1"/>
          </a:solidFill>
          <a:ln w="12700" algn="ctr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n-US" altLang="en-US" sz="2000">
                <a:latin typeface="Arial" pitchFamily="34" charset="0"/>
              </a:rPr>
              <a:t>Sample </a:t>
            </a:r>
            <a:br>
              <a:rPr lang="en-US" altLang="en-US" sz="2000">
                <a:latin typeface="Arial" pitchFamily="34" charset="0"/>
              </a:rPr>
            </a:br>
            <a:r>
              <a:rPr lang="en-US" altLang="en-US" sz="2000">
                <a:latin typeface="Arial" pitchFamily="34" charset="0"/>
              </a:rPr>
              <a:t>screen output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CSC111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Adapted from: "JAVA: An Introduction to Problem Solving &amp; Programming", 8th Ed.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A53834-CBA7-4025-A175-4F775F185F1C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0014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Summary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Classes have </a:t>
            </a:r>
          </a:p>
          <a:p>
            <a:pPr lvl="1" eaLnBrk="1" hangingPunct="1"/>
            <a:r>
              <a:rPr lang="en-US" altLang="en-US" smtClean="0"/>
              <a:t>Instance variables to store data</a:t>
            </a:r>
          </a:p>
          <a:p>
            <a:pPr lvl="1" eaLnBrk="1" hangingPunct="1"/>
            <a:r>
              <a:rPr lang="en-US" altLang="en-US" smtClean="0"/>
              <a:t>Method definitions to perform actions</a:t>
            </a:r>
          </a:p>
          <a:p>
            <a:pPr eaLnBrk="1" hangingPunct="1"/>
            <a:r>
              <a:rPr lang="en-US" altLang="en-US" smtClean="0"/>
              <a:t>Instance variables should be private</a:t>
            </a:r>
          </a:p>
          <a:p>
            <a:pPr eaLnBrk="1" hangingPunct="1"/>
            <a:r>
              <a:rPr lang="en-US" altLang="en-US" smtClean="0"/>
              <a:t>Class needs accessor, mutator methods</a:t>
            </a:r>
          </a:p>
          <a:p>
            <a:pPr eaLnBrk="1" hangingPunct="1"/>
            <a:r>
              <a:rPr lang="en-US" altLang="en-US" smtClean="0"/>
              <a:t>Methods may be</a:t>
            </a:r>
          </a:p>
          <a:p>
            <a:pPr lvl="1" eaLnBrk="1" hangingPunct="1"/>
            <a:r>
              <a:rPr lang="en-US" altLang="en-US" smtClean="0"/>
              <a:t>Value returning methods</a:t>
            </a:r>
          </a:p>
          <a:p>
            <a:pPr lvl="1" eaLnBrk="1" hangingPunct="1"/>
            <a:r>
              <a:rPr lang="en-US" altLang="en-US" smtClean="0"/>
              <a:t>Void methods that do not return a value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CSC111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Adapted from: "JAVA: An Introduction to Problem Solving &amp; Programming", 8th Ed.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A53834-CBA7-4025-A175-4F775F185F1C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806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itle 1"/>
          <p:cNvSpPr>
            <a:spLocks noGrp="1"/>
          </p:cNvSpPr>
          <p:nvPr>
            <p:ph type="title"/>
          </p:nvPr>
        </p:nvSpPr>
        <p:spPr>
          <a:xfrm>
            <a:off x="477838" y="62865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z="4000" smtClean="0"/>
              <a:t>Objects and References: Outline</a:t>
            </a:r>
          </a:p>
        </p:txBody>
      </p:sp>
      <p:sp>
        <p:nvSpPr>
          <p:cNvPr id="51203" name="Content Placeholder 2"/>
          <p:cNvSpPr>
            <a:spLocks noGrp="1"/>
          </p:cNvSpPr>
          <p:nvPr>
            <p:ph idx="1"/>
          </p:nvPr>
        </p:nvSpPr>
        <p:spPr>
          <a:xfrm>
            <a:off x="603250" y="2160588"/>
            <a:ext cx="8083550" cy="3965575"/>
          </a:xfrm>
        </p:spPr>
        <p:txBody>
          <a:bodyPr/>
          <a:lstStyle/>
          <a:p>
            <a:pPr eaLnBrk="1" hangingPunct="1"/>
            <a:r>
              <a:rPr lang="en-US" altLang="en-US" smtClean="0"/>
              <a:t>Variables of a Class Type</a:t>
            </a:r>
          </a:p>
          <a:p>
            <a:pPr eaLnBrk="1" hangingPunct="1"/>
            <a:r>
              <a:rPr lang="en-US" altLang="en-US" smtClean="0"/>
              <a:t>Defining an equals Method for a Class</a:t>
            </a:r>
          </a:p>
          <a:p>
            <a:pPr eaLnBrk="1" hangingPunct="1"/>
            <a:r>
              <a:rPr lang="en-US" altLang="en-US" smtClean="0"/>
              <a:t>Boolean-Valued Methods</a:t>
            </a:r>
          </a:p>
          <a:p>
            <a:pPr eaLnBrk="1" hangingPunct="1"/>
            <a:r>
              <a:rPr lang="en-US" altLang="en-US" smtClean="0"/>
              <a:t>Parameters of a Class Type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CSC111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Adapted from: "JAVA: An Introduction to Problem Solving &amp; Programming", 8th Ed.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A53834-CBA7-4025-A175-4F775F185F1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1917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Summary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Keyword </a:t>
            </a:r>
            <a:r>
              <a:rPr lang="en-US" altLang="en-US" dirty="0" smtClean="0">
                <a:solidFill>
                  <a:schemeClr val="tx2"/>
                </a:solidFill>
              </a:rPr>
              <a:t>this</a:t>
            </a:r>
            <a:r>
              <a:rPr lang="en-US" altLang="en-US" dirty="0" smtClean="0"/>
              <a:t> used within method definition represents invoking object</a:t>
            </a:r>
          </a:p>
          <a:p>
            <a:pPr eaLnBrk="1" hangingPunct="1"/>
            <a:r>
              <a:rPr lang="en-US" altLang="en-US" dirty="0" smtClean="0"/>
              <a:t>Local variables defined within method definition</a:t>
            </a:r>
          </a:p>
          <a:p>
            <a:pPr eaLnBrk="1" hangingPunct="1"/>
            <a:r>
              <a:rPr lang="en-US" altLang="en-US" dirty="0" smtClean="0"/>
              <a:t>Formal arguments must match actual parameters with respect to number, order, and data type</a:t>
            </a:r>
          </a:p>
          <a:p>
            <a:pPr eaLnBrk="1" hangingPunct="1"/>
            <a:r>
              <a:rPr lang="en-US" altLang="en-US" dirty="0" smtClean="0"/>
              <a:t>Formal parameters act like local variables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CSC111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Adapted from: "JAVA: An Introduction to Problem Solving &amp; Programming", 8th Ed.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A53834-CBA7-4025-A175-4F775F185F1C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368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Summary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800" smtClean="0"/>
              <a:t>Parameter of primitive type initialized with value of actual parameter</a:t>
            </a:r>
          </a:p>
          <a:p>
            <a:pPr lvl="1" eaLnBrk="1" hangingPunct="1"/>
            <a:r>
              <a:rPr lang="en-US" altLang="en-US" sz="2400" smtClean="0"/>
              <a:t>Value of actual parameter not altered by method</a:t>
            </a:r>
          </a:p>
          <a:p>
            <a:pPr eaLnBrk="1" hangingPunct="1"/>
            <a:r>
              <a:rPr lang="en-US" altLang="en-US" sz="2800" smtClean="0"/>
              <a:t>Parameter of class type initialized with address of actual parameter object</a:t>
            </a:r>
          </a:p>
          <a:p>
            <a:pPr lvl="1" eaLnBrk="1" hangingPunct="1"/>
            <a:r>
              <a:rPr lang="en-US" altLang="en-US" sz="2400" smtClean="0"/>
              <a:t>Value of actual parameter may be altered by method calls</a:t>
            </a:r>
          </a:p>
          <a:p>
            <a:pPr eaLnBrk="1" hangingPunct="1"/>
            <a:r>
              <a:rPr lang="en-US" altLang="en-US" sz="2800" smtClean="0"/>
              <a:t>A method definition can include call to another method in same or different class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CSC111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Adapted from: "JAVA: An Introduction to Problem Solving &amp; Programming", 8th Ed.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A53834-CBA7-4025-A175-4F775F185F1C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7055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Variables of a Class Type</a:t>
            </a:r>
          </a:p>
        </p:txBody>
      </p:sp>
      <p:sp>
        <p:nvSpPr>
          <p:cNvPr id="5222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All variables are implemented as a memory location</a:t>
            </a:r>
          </a:p>
          <a:p>
            <a:pPr eaLnBrk="1" hangingPunct="1"/>
            <a:r>
              <a:rPr lang="en-US" altLang="en-US" smtClean="0"/>
              <a:t>Data of </a:t>
            </a:r>
            <a:r>
              <a:rPr lang="en-US" altLang="en-US" i="1" smtClean="0"/>
              <a:t>primitive type </a:t>
            </a:r>
            <a:r>
              <a:rPr lang="en-US" altLang="en-US" smtClean="0"/>
              <a:t>stored in the memory location assigned to the variable</a:t>
            </a:r>
          </a:p>
          <a:p>
            <a:pPr eaLnBrk="1" hangingPunct="1"/>
            <a:r>
              <a:rPr lang="en-US" altLang="en-US" smtClean="0"/>
              <a:t>Variable of </a:t>
            </a:r>
            <a:r>
              <a:rPr lang="en-US" altLang="en-US" i="1" smtClean="0"/>
              <a:t>class type </a:t>
            </a:r>
            <a:r>
              <a:rPr lang="en-US" altLang="en-US" smtClean="0"/>
              <a:t>contains memory address of object named by the variable</a:t>
            </a:r>
          </a:p>
          <a:p>
            <a:pPr lvl="1" eaLnBrk="1" hangingPunct="1"/>
            <a:endParaRPr lang="en-US" altLang="en-US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CSC111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Adapted from: "JAVA: An Introduction to Problem Solving &amp; Programming", 8th Ed.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A53834-CBA7-4025-A175-4F775F185F1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835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Variables of a Class Type</a:t>
            </a:r>
          </a:p>
        </p:txBody>
      </p:sp>
      <p:sp>
        <p:nvSpPr>
          <p:cNvPr id="532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Object itself not stored in the variable</a:t>
            </a:r>
          </a:p>
          <a:p>
            <a:pPr lvl="1" eaLnBrk="1" hangingPunct="1"/>
            <a:r>
              <a:rPr lang="en-US" altLang="en-US" smtClean="0"/>
              <a:t>Stored elsewhere in memory</a:t>
            </a:r>
          </a:p>
          <a:p>
            <a:pPr lvl="1" eaLnBrk="1" hangingPunct="1"/>
            <a:r>
              <a:rPr lang="en-US" altLang="en-US" smtClean="0"/>
              <a:t>Variable contains address of where it is stored</a:t>
            </a:r>
          </a:p>
          <a:p>
            <a:pPr eaLnBrk="1" hangingPunct="1"/>
            <a:r>
              <a:rPr lang="en-US" altLang="en-US" smtClean="0"/>
              <a:t>Address called the </a:t>
            </a:r>
            <a:r>
              <a:rPr lang="en-US" altLang="en-US" i="1" smtClean="0"/>
              <a:t>reference</a:t>
            </a:r>
            <a:r>
              <a:rPr lang="en-US" altLang="en-US" smtClean="0"/>
              <a:t> to the variable</a:t>
            </a:r>
          </a:p>
          <a:p>
            <a:pPr eaLnBrk="1" hangingPunct="1"/>
            <a:r>
              <a:rPr lang="en-US" altLang="en-US" smtClean="0"/>
              <a:t>A </a:t>
            </a:r>
            <a:r>
              <a:rPr lang="en-US" altLang="en-US" i="1" smtClean="0"/>
              <a:t>reference type</a:t>
            </a:r>
            <a:r>
              <a:rPr lang="en-US" altLang="en-US" smtClean="0"/>
              <a:t> variable holds references (memory addresses) </a:t>
            </a:r>
          </a:p>
          <a:p>
            <a:pPr lvl="1" eaLnBrk="1" hangingPunct="1"/>
            <a:r>
              <a:rPr lang="en-US" altLang="en-US" smtClean="0"/>
              <a:t>This makes memory management of class types more efficient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CSC111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Adapted from: "JAVA: An Introduction to Problem Solving &amp; Programming", 8th Ed.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A53834-CBA7-4025-A175-4F775F185F1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554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Variables of a Class Type</a:t>
            </a:r>
          </a:p>
        </p:txBody>
      </p:sp>
      <p:sp>
        <p:nvSpPr>
          <p:cNvPr id="54275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Figure </a:t>
            </a:r>
            <a:br>
              <a:rPr lang="en-US" altLang="en-US" smtClean="0"/>
            </a:br>
            <a:r>
              <a:rPr lang="en-US" altLang="en-US" smtClean="0"/>
              <a:t>5.5a</a:t>
            </a:r>
            <a:br>
              <a:rPr lang="en-US" altLang="en-US" smtClean="0"/>
            </a:br>
            <a:r>
              <a:rPr lang="en-US" altLang="en-US" smtClean="0"/>
              <a:t>Behavior</a:t>
            </a:r>
            <a:br>
              <a:rPr lang="en-US" altLang="en-US" smtClean="0"/>
            </a:br>
            <a:r>
              <a:rPr lang="en-US" altLang="en-US" smtClean="0"/>
              <a:t>of class</a:t>
            </a:r>
            <a:br>
              <a:rPr lang="en-US" altLang="en-US" smtClean="0"/>
            </a:br>
            <a:r>
              <a:rPr lang="en-US" altLang="en-US" smtClean="0"/>
              <a:t>variables</a:t>
            </a:r>
          </a:p>
        </p:txBody>
      </p:sp>
      <p:pic>
        <p:nvPicPr>
          <p:cNvPr id="105476" name="Picture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962275" y="1419225"/>
            <a:ext cx="5321300" cy="46767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CSC111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Adapted from: "JAVA: An Introduction to Problem Solving &amp; Programming", 8th Ed.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A53834-CBA7-4025-A175-4F775F185F1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2873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Variables of a Class Type</a:t>
            </a:r>
          </a:p>
        </p:txBody>
      </p:sp>
      <p:sp>
        <p:nvSpPr>
          <p:cNvPr id="55299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Figure </a:t>
            </a:r>
            <a:br>
              <a:rPr lang="en-US" altLang="en-US" smtClean="0"/>
            </a:br>
            <a:r>
              <a:rPr lang="en-US" altLang="en-US" smtClean="0"/>
              <a:t>5.5b</a:t>
            </a:r>
            <a:br>
              <a:rPr lang="en-US" altLang="en-US" smtClean="0"/>
            </a:br>
            <a:r>
              <a:rPr lang="en-US" altLang="en-US" smtClean="0"/>
              <a:t>Behavior</a:t>
            </a:r>
            <a:br>
              <a:rPr lang="en-US" altLang="en-US" smtClean="0"/>
            </a:br>
            <a:r>
              <a:rPr lang="en-US" altLang="en-US" smtClean="0"/>
              <a:t>of class</a:t>
            </a:r>
            <a:br>
              <a:rPr lang="en-US" altLang="en-US" smtClean="0"/>
            </a:br>
            <a:r>
              <a:rPr lang="en-US" altLang="en-US" smtClean="0"/>
              <a:t>variables</a:t>
            </a:r>
          </a:p>
        </p:txBody>
      </p:sp>
      <p:pic>
        <p:nvPicPr>
          <p:cNvPr id="107524" name="Picture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187700" y="1744663"/>
            <a:ext cx="5480050" cy="41783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CSC111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Adapted from: "JAVA: An Introduction to Problem Solving &amp; Programming", 8th Ed.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A53834-CBA7-4025-A175-4F775F185F1C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78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Variables of a Class Type</a:t>
            </a:r>
          </a:p>
        </p:txBody>
      </p:sp>
      <p:sp>
        <p:nvSpPr>
          <p:cNvPr id="56323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Figure </a:t>
            </a:r>
            <a:br>
              <a:rPr lang="en-US" altLang="en-US" smtClean="0"/>
            </a:br>
            <a:r>
              <a:rPr lang="en-US" altLang="en-US" smtClean="0"/>
              <a:t>5.5c</a:t>
            </a:r>
            <a:br>
              <a:rPr lang="en-US" altLang="en-US" smtClean="0"/>
            </a:br>
            <a:r>
              <a:rPr lang="en-US" altLang="en-US" smtClean="0"/>
              <a:t>Behavior</a:t>
            </a:r>
            <a:br>
              <a:rPr lang="en-US" altLang="en-US" smtClean="0"/>
            </a:br>
            <a:r>
              <a:rPr lang="en-US" altLang="en-US" smtClean="0"/>
              <a:t>of class</a:t>
            </a:r>
            <a:br>
              <a:rPr lang="en-US" altLang="en-US" smtClean="0"/>
            </a:br>
            <a:r>
              <a:rPr lang="en-US" altLang="en-US" smtClean="0"/>
              <a:t>variables</a:t>
            </a:r>
          </a:p>
        </p:txBody>
      </p:sp>
      <p:pic>
        <p:nvPicPr>
          <p:cNvPr id="109572" name="Picture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03513" y="1870075"/>
            <a:ext cx="6008687" cy="37353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CSC111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Adapted from: "JAVA: An Introduction to Problem Solving &amp; Programming", 8th Ed.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A53834-CBA7-4025-A175-4F775F185F1C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546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Variables of a Class Type</a:t>
            </a:r>
          </a:p>
        </p:txBody>
      </p:sp>
      <p:sp>
        <p:nvSpPr>
          <p:cNvPr id="57347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Figure </a:t>
            </a:r>
            <a:br>
              <a:rPr lang="en-US" altLang="en-US" smtClean="0"/>
            </a:br>
            <a:r>
              <a:rPr lang="en-US" altLang="en-US" smtClean="0"/>
              <a:t>5.5d</a:t>
            </a:r>
            <a:br>
              <a:rPr lang="en-US" altLang="en-US" smtClean="0"/>
            </a:br>
            <a:r>
              <a:rPr lang="en-US" altLang="en-US" smtClean="0"/>
              <a:t>Behavior</a:t>
            </a:r>
            <a:br>
              <a:rPr lang="en-US" altLang="en-US" smtClean="0"/>
            </a:br>
            <a:r>
              <a:rPr lang="en-US" altLang="en-US" smtClean="0"/>
              <a:t>of class</a:t>
            </a:r>
            <a:br>
              <a:rPr lang="en-US" altLang="en-US" smtClean="0"/>
            </a:br>
            <a:r>
              <a:rPr lang="en-US" altLang="en-US" smtClean="0"/>
              <a:t>variables</a:t>
            </a:r>
          </a:p>
        </p:txBody>
      </p:sp>
      <p:pic>
        <p:nvPicPr>
          <p:cNvPr id="111620" name="Picture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01938" y="1855788"/>
            <a:ext cx="5919787" cy="38179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CSC111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Adapted from: "JAVA: An Introduction to Problem Solving &amp; Programming", 8th Ed.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A53834-CBA7-4025-A175-4F775F185F1C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845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Variables of a Class Type</a:t>
            </a:r>
          </a:p>
        </p:txBody>
      </p:sp>
      <p:sp>
        <p:nvSpPr>
          <p:cNvPr id="583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Figure </a:t>
            </a:r>
            <a:br>
              <a:rPr lang="en-US" altLang="en-US" smtClean="0"/>
            </a:br>
            <a:r>
              <a:rPr lang="en-US" altLang="en-US" smtClean="0"/>
              <a:t>5.6a</a:t>
            </a:r>
            <a:br>
              <a:rPr lang="en-US" altLang="en-US" smtClean="0"/>
            </a:br>
            <a:r>
              <a:rPr lang="en-US" altLang="en-US" smtClean="0"/>
              <a:t>Dangers of</a:t>
            </a:r>
            <a:br>
              <a:rPr lang="en-US" altLang="en-US" smtClean="0"/>
            </a:br>
            <a:r>
              <a:rPr lang="en-US" altLang="en-US" smtClean="0"/>
              <a:t>using </a:t>
            </a:r>
            <a:r>
              <a:rPr lang="en-US" altLang="en-US" sz="3000" b="1" smtClean="0">
                <a:solidFill>
                  <a:schemeClr val="accent2"/>
                </a:solidFill>
                <a:latin typeface="Courier New" pitchFamily="49" charset="0"/>
              </a:rPr>
              <a:t>==</a:t>
            </a:r>
            <a:r>
              <a:rPr lang="en-US" altLang="en-US" smtClean="0"/>
              <a:t/>
            </a:r>
            <a:br>
              <a:rPr lang="en-US" altLang="en-US" smtClean="0"/>
            </a:br>
            <a:r>
              <a:rPr lang="en-US" altLang="en-US" smtClean="0"/>
              <a:t>with objects</a:t>
            </a:r>
          </a:p>
        </p:txBody>
      </p:sp>
      <p:pic>
        <p:nvPicPr>
          <p:cNvPr id="113668" name="Picture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97213" y="1855788"/>
            <a:ext cx="5741987" cy="34655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CSC111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Adapted from: "JAVA: An Introduction to Problem Solving &amp; Programming", 8th Ed.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A53834-CBA7-4025-A175-4F775F185F1C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8962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ustom 2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0070C0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E30F259772545438AFC47D509E1C36E" ma:contentTypeVersion="17" ma:contentTypeDescription="Create a new document." ma:contentTypeScope="" ma:versionID="1c95a0e9f2067f3bcd75a718703f91ce">
  <xsd:schema xmlns:xsd="http://www.w3.org/2001/XMLSchema" xmlns:xs="http://www.w3.org/2001/XMLSchema" xmlns:p="http://schemas.microsoft.com/office/2006/metadata/properties" xmlns:ns2="32d064c7-3ed7-4051-9d9c-e267f97a39a0" xmlns:ns3="3da05f73-4014-4744-996d-b94e73dfc83a" targetNamespace="http://schemas.microsoft.com/office/2006/metadata/properties" ma:root="true" ma:fieldsID="1bca31d447172c41cc3b4e80f5e22f70" ns2:_="" ns3:_="">
    <xsd:import namespace="32d064c7-3ed7-4051-9d9c-e267f97a39a0"/>
    <xsd:import namespace="3da05f73-4014-4744-996d-b94e73dfc83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  <xsd:element ref="ns3:SharedWithUsers" minOccurs="0"/>
                <xsd:element ref="ns3:SharedWithDetails" minOccurs="0"/>
                <xsd:element ref="ns2:comment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2d064c7-3ed7-4051-9d9c-e267f97a39a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Length (seconds)" ma:internalName="MediaLengthInSeconds" ma:readOnly="true">
      <xsd:simpleType>
        <xsd:restriction base="dms:Unknown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899f137a-b2ee-462a-b875-a540100c8c3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comments" ma:index="23" nillable="true" ma:displayName="comments" ma:format="Dropdown" ma:internalName="comments">
      <xsd:simpleType>
        <xsd:restriction base="dms:Text">
          <xsd:maxLength value="255"/>
        </xsd:restriction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da05f73-4014-4744-996d-b94e73dfc83a" elementFormDefault="qualified">
    <xsd:import namespace="http://schemas.microsoft.com/office/2006/documentManagement/types"/>
    <xsd:import namespace="http://schemas.microsoft.com/office/infopath/2007/PartnerControls"/>
    <xsd:element name="TaxCatchAll" ma:index="20" nillable="true" ma:displayName="Taxonomy Catch All Column" ma:hidden="true" ma:list="{15b5cfa5-6c17-4868-b491-9849b43e952e}" ma:internalName="TaxCatchAll" ma:showField="CatchAllData" ma:web="3da05f73-4014-4744-996d-b94e73dfc83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3da05f73-4014-4744-996d-b94e73dfc83a" xsi:nil="true"/>
    <lcf76f155ced4ddcb4097134ff3c332f xmlns="32d064c7-3ed7-4051-9d9c-e267f97a39a0">
      <Terms xmlns="http://schemas.microsoft.com/office/infopath/2007/PartnerControls"/>
    </lcf76f155ced4ddcb4097134ff3c332f>
    <comments xmlns="32d064c7-3ed7-4051-9d9c-e267f97a39a0" xsi:nil="true"/>
  </documentManagement>
</p:properties>
</file>

<file path=customXml/itemProps1.xml><?xml version="1.0" encoding="utf-8"?>
<ds:datastoreItem xmlns:ds="http://schemas.openxmlformats.org/officeDocument/2006/customXml" ds:itemID="{40EC17E7-62A6-4AC2-80EB-6B341899F8E2}"/>
</file>

<file path=customXml/itemProps2.xml><?xml version="1.0" encoding="utf-8"?>
<ds:datastoreItem xmlns:ds="http://schemas.openxmlformats.org/officeDocument/2006/customXml" ds:itemID="{58C677D2-69EB-48EE-B957-837C49D47C1A}"/>
</file>

<file path=customXml/itemProps3.xml><?xml version="1.0" encoding="utf-8"?>
<ds:datastoreItem xmlns:ds="http://schemas.openxmlformats.org/officeDocument/2006/customXml" ds:itemID="{BB1080EA-68C0-4C83-A67C-6A3102D8FA46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2793</TotalTime>
  <Words>882</Words>
  <Application>Microsoft Office PowerPoint</Application>
  <PresentationFormat>On-screen Show (4:3)</PresentationFormat>
  <Paragraphs>153</Paragraphs>
  <Slides>21</Slides>
  <Notes>19</Notes>
  <HiddenSlides>3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Clarity</vt:lpstr>
      <vt:lpstr>Objects and References</vt:lpstr>
      <vt:lpstr>Objects and References: Outline</vt:lpstr>
      <vt:lpstr>Variables of a Class Type</vt:lpstr>
      <vt:lpstr>Variables of a Class Type</vt:lpstr>
      <vt:lpstr>Variables of a Class Type</vt:lpstr>
      <vt:lpstr>Variables of a Class Type</vt:lpstr>
      <vt:lpstr>Variables of a Class Type</vt:lpstr>
      <vt:lpstr>Variables of a Class Type</vt:lpstr>
      <vt:lpstr>Variables of a Class Type</vt:lpstr>
      <vt:lpstr>Variables of a Class Type</vt:lpstr>
      <vt:lpstr>Defining an equals Method</vt:lpstr>
      <vt:lpstr>Demonstrating an equals Method</vt:lpstr>
      <vt:lpstr>Complete Programming Example</vt:lpstr>
      <vt:lpstr>Boolean-Valued Methods</vt:lpstr>
      <vt:lpstr>Unit Testing</vt:lpstr>
      <vt:lpstr>Parameters of a Class Type</vt:lpstr>
      <vt:lpstr>Programming Example</vt:lpstr>
      <vt:lpstr>Programming Example</vt:lpstr>
      <vt:lpstr>Summary</vt:lpstr>
      <vt:lpstr>Summary</vt:lpstr>
      <vt:lpstr>Summary</vt:lpstr>
    </vt:vector>
  </TitlesOfParts>
  <Company>BYU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 Introduction to Computers and Java</dc:title>
  <dc:creator>Robert P. Burton</dc:creator>
  <cp:lastModifiedBy>Nadia</cp:lastModifiedBy>
  <cp:revision>233</cp:revision>
  <dcterms:created xsi:type="dcterms:W3CDTF">2004-08-20T17:48:18Z</dcterms:created>
  <dcterms:modified xsi:type="dcterms:W3CDTF">2020-10-09T15:11:40Z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0x0101004E30F259772545438AFC47D509E1C36E</vt:lpwstr>
  </property>
</Properties>
</file>