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2DF37F-C324-4FE3-8353-CBCB831E274D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EC4998-3854-46B1-8338-46D59607AC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(3) – the whole program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9" name="Rounded Rectangle 8"/>
          <p:cNvSpPr/>
          <p:nvPr/>
        </p:nvSpPr>
        <p:spPr>
          <a:xfrm>
            <a:off x="107504" y="476672"/>
            <a:ext cx="8856984" cy="63098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#include &lt;</a:t>
            </a:r>
            <a:r>
              <a:rPr lang="en-US" sz="1200" b="1" dirty="0" err="1" smtClean="0">
                <a:solidFill>
                  <a:schemeClr val="tx2"/>
                </a:solidFill>
              </a:rPr>
              <a:t>stdio.h</a:t>
            </a:r>
            <a:r>
              <a:rPr lang="en-US" sz="1200" b="1" dirty="0" smtClean="0">
                <a:solidFill>
                  <a:schemeClr val="tx2"/>
                </a:solidFill>
              </a:rPr>
              <a:t>&gt;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char </a:t>
            </a:r>
            <a:r>
              <a:rPr lang="en-US" sz="1200" b="1" dirty="0" err="1" smtClean="0">
                <a:solidFill>
                  <a:srgbClr val="0000FF"/>
                </a:solidFill>
              </a:rPr>
              <a:t>GetGrade</a:t>
            </a:r>
            <a:r>
              <a:rPr lang="en-US" sz="1200" b="1" dirty="0" smtClean="0">
                <a:solidFill>
                  <a:srgbClr val="0000FF"/>
                </a:solidFill>
              </a:rPr>
              <a:t> (double score);</a:t>
            </a:r>
          </a:p>
          <a:p>
            <a:r>
              <a:rPr lang="en-US" sz="1200" b="1" dirty="0" err="1" smtClean="0">
                <a:solidFill>
                  <a:schemeClr val="tx2"/>
                </a:solidFill>
              </a:rPr>
              <a:t>int</a:t>
            </a:r>
            <a:r>
              <a:rPr lang="en-US" sz="1200" b="1" dirty="0" smtClean="0">
                <a:solidFill>
                  <a:schemeClr val="tx2"/>
                </a:solidFill>
              </a:rPr>
              <a:t> main (void)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</a:t>
            </a:r>
            <a:r>
              <a:rPr lang="en-US" sz="1200" b="1" dirty="0" err="1" smtClean="0">
                <a:solidFill>
                  <a:srgbClr val="00B050"/>
                </a:solidFill>
              </a:rPr>
              <a:t>int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Acount</a:t>
            </a:r>
            <a:r>
              <a:rPr lang="en-US" sz="1200" b="1" dirty="0" smtClean="0">
                <a:solidFill>
                  <a:srgbClr val="00B050"/>
                </a:solidFill>
              </a:rPr>
              <a:t>=0, </a:t>
            </a:r>
            <a:r>
              <a:rPr lang="en-US" sz="1200" b="1" dirty="0" err="1" smtClean="0">
                <a:solidFill>
                  <a:srgbClr val="00B050"/>
                </a:solidFill>
              </a:rPr>
              <a:t>Bcount</a:t>
            </a:r>
            <a:r>
              <a:rPr lang="en-US" sz="1200" b="1" dirty="0" smtClean="0">
                <a:solidFill>
                  <a:srgbClr val="00B050"/>
                </a:solidFill>
              </a:rPr>
              <a:t>=0, </a:t>
            </a:r>
            <a:r>
              <a:rPr lang="en-US" sz="1200" b="1" dirty="0" err="1" smtClean="0">
                <a:solidFill>
                  <a:srgbClr val="00B050"/>
                </a:solidFill>
              </a:rPr>
              <a:t>Ccount</a:t>
            </a:r>
            <a:r>
              <a:rPr lang="en-US" sz="1200" b="1" dirty="0" smtClean="0">
                <a:solidFill>
                  <a:srgbClr val="00B050"/>
                </a:solidFill>
              </a:rPr>
              <a:t>=0, </a:t>
            </a:r>
            <a:r>
              <a:rPr lang="en-US" sz="1200" b="1" dirty="0" err="1" smtClean="0">
                <a:solidFill>
                  <a:srgbClr val="00B050"/>
                </a:solidFill>
              </a:rPr>
              <a:t>Dcount</a:t>
            </a:r>
            <a:r>
              <a:rPr lang="en-US" sz="1200" b="1" dirty="0" smtClean="0">
                <a:solidFill>
                  <a:srgbClr val="00B050"/>
                </a:solidFill>
              </a:rPr>
              <a:t>=0, </a:t>
            </a:r>
            <a:r>
              <a:rPr lang="en-US" sz="1200" b="1" dirty="0" err="1" smtClean="0">
                <a:solidFill>
                  <a:srgbClr val="00B050"/>
                </a:solidFill>
              </a:rPr>
              <a:t>Fcount</a:t>
            </a:r>
            <a:r>
              <a:rPr lang="en-US" sz="1200" b="1" dirty="0" smtClean="0">
                <a:solidFill>
                  <a:srgbClr val="00B050"/>
                </a:solidFill>
              </a:rPr>
              <a:t>=0;    </a:t>
            </a:r>
            <a:r>
              <a:rPr lang="en-US" sz="1200" b="1" dirty="0" smtClean="0">
                <a:solidFill>
                  <a:srgbClr val="00B0F0"/>
                </a:solidFill>
              </a:rPr>
              <a:t>//declare &amp; initialize counters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double score;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</a:t>
            </a:r>
            <a:r>
              <a:rPr lang="en-US" sz="1200" b="1" dirty="0" smtClean="0">
                <a:solidFill>
                  <a:srgbClr val="0000FF"/>
                </a:solidFill>
              </a:rPr>
              <a:t>char grade</a:t>
            </a:r>
            <a:r>
              <a:rPr lang="en-US" sz="12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do { score = -1.0;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while (score &lt; 0.0) || (score &gt; 100.0)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           {  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       </a:t>
            </a:r>
            <a:r>
              <a:rPr lang="en-US" sz="1200" b="1" dirty="0" err="1" smtClean="0">
                <a:solidFill>
                  <a:schemeClr val="tx2"/>
                </a:solidFill>
              </a:rPr>
              <a:t>printf</a:t>
            </a:r>
            <a:r>
              <a:rPr lang="en-US" sz="1200" b="1" dirty="0" smtClean="0">
                <a:solidFill>
                  <a:schemeClr val="tx2"/>
                </a:solidFill>
              </a:rPr>
              <a:t> (“Enter student’s score&gt;”);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              </a:t>
            </a:r>
            <a:r>
              <a:rPr lang="en-US" sz="1200" b="1" dirty="0" err="1" smtClean="0">
                <a:solidFill>
                  <a:schemeClr val="tx2"/>
                </a:solidFill>
              </a:rPr>
              <a:t>scanf</a:t>
            </a:r>
            <a:r>
              <a:rPr lang="en-US" sz="1200" b="1" dirty="0" smtClean="0">
                <a:solidFill>
                  <a:schemeClr val="tx2"/>
                </a:solidFill>
              </a:rPr>
              <a:t> (“%f”, &amp;score);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</a:rPr>
              <a:t>            </a:t>
            </a:r>
            <a:r>
              <a:rPr lang="en-US" sz="1200" b="1" dirty="0" smtClean="0">
                <a:solidFill>
                  <a:schemeClr val="tx2"/>
                </a:solidFill>
              </a:rPr>
              <a:t> } </a:t>
            </a:r>
            <a:r>
              <a:rPr lang="en-US" sz="1200" b="1" dirty="0" smtClean="0">
                <a:solidFill>
                  <a:srgbClr val="00B0F0"/>
                </a:solidFill>
              </a:rPr>
              <a:t>// end while (score &lt; 0.0….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if (score == -999.0) break;</a:t>
            </a:r>
          </a:p>
          <a:p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</a:rPr>
              <a:t>        grade = </a:t>
            </a:r>
            <a:r>
              <a:rPr lang="en-US" sz="1200" b="1" dirty="0" err="1" smtClean="0">
                <a:solidFill>
                  <a:srgbClr val="0000FF"/>
                </a:solidFill>
              </a:rPr>
              <a:t>GetGrade</a:t>
            </a:r>
            <a:r>
              <a:rPr lang="en-US" sz="1200" b="1" dirty="0" smtClean="0">
                <a:solidFill>
                  <a:srgbClr val="0000FF"/>
                </a:solidFill>
              </a:rPr>
              <a:t> (score);</a:t>
            </a:r>
          </a:p>
          <a:p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</a:rPr>
              <a:t>       </a:t>
            </a:r>
            <a:r>
              <a:rPr lang="en-US" sz="1200" b="1" dirty="0" smtClean="0">
                <a:solidFill>
                  <a:srgbClr val="00B050"/>
                </a:solidFill>
              </a:rPr>
              <a:t> switch (grade)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</a:rPr>
              <a:t>            { 	case ‘A’: 	</a:t>
            </a:r>
            <a:r>
              <a:rPr lang="en-US" sz="1200" b="1" dirty="0" err="1" smtClean="0">
                <a:solidFill>
                  <a:srgbClr val="00B050"/>
                </a:solidFill>
              </a:rPr>
              <a:t>Acount</a:t>
            </a:r>
            <a:r>
              <a:rPr lang="en-US" sz="1200" b="1" dirty="0" smtClean="0">
                <a:solidFill>
                  <a:srgbClr val="00B050"/>
                </a:solidFill>
              </a:rPr>
              <a:t>++;	break;</a:t>
            </a:r>
          </a:p>
          <a:p>
            <a:r>
              <a:rPr lang="en-US" sz="1200" b="1" dirty="0" smtClean="0">
                <a:solidFill>
                  <a:srgbClr val="00B050"/>
                </a:solidFill>
              </a:rPr>
              <a:t>	case ‘B’:	</a:t>
            </a:r>
            <a:r>
              <a:rPr lang="en-US" sz="1200" b="1" dirty="0" err="1" smtClean="0">
                <a:solidFill>
                  <a:srgbClr val="00B050"/>
                </a:solidFill>
              </a:rPr>
              <a:t>Bcount</a:t>
            </a:r>
            <a:r>
              <a:rPr lang="en-US" sz="1200" b="1" dirty="0" smtClean="0">
                <a:solidFill>
                  <a:srgbClr val="00B050"/>
                </a:solidFill>
              </a:rPr>
              <a:t>++;	break;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	</a:t>
            </a:r>
            <a:r>
              <a:rPr lang="en-US" sz="1200" b="1" dirty="0" smtClean="0">
                <a:solidFill>
                  <a:srgbClr val="00B050"/>
                </a:solidFill>
              </a:rPr>
              <a:t>case ‘C’:	</a:t>
            </a:r>
            <a:r>
              <a:rPr lang="en-US" sz="1200" b="1" dirty="0" err="1" smtClean="0">
                <a:solidFill>
                  <a:srgbClr val="00B050"/>
                </a:solidFill>
              </a:rPr>
              <a:t>Ccount</a:t>
            </a:r>
            <a:r>
              <a:rPr lang="en-US" sz="1200" b="1" dirty="0" smtClean="0">
                <a:solidFill>
                  <a:srgbClr val="00B050"/>
                </a:solidFill>
              </a:rPr>
              <a:t>++;	break;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	</a:t>
            </a:r>
            <a:r>
              <a:rPr lang="en-US" sz="1200" b="1" dirty="0" smtClean="0">
                <a:solidFill>
                  <a:srgbClr val="00B050"/>
                </a:solidFill>
              </a:rPr>
              <a:t>case ‘D’:	</a:t>
            </a:r>
            <a:r>
              <a:rPr lang="en-US" sz="1200" b="1" dirty="0" err="1" smtClean="0">
                <a:solidFill>
                  <a:srgbClr val="00B050"/>
                </a:solidFill>
              </a:rPr>
              <a:t>Dcount</a:t>
            </a:r>
            <a:r>
              <a:rPr lang="en-US" sz="1200" b="1" dirty="0" smtClean="0">
                <a:solidFill>
                  <a:srgbClr val="00B050"/>
                </a:solidFill>
              </a:rPr>
              <a:t>++;	break;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	</a:t>
            </a:r>
            <a:r>
              <a:rPr lang="en-US" sz="1200" b="1" dirty="0" smtClean="0">
                <a:solidFill>
                  <a:srgbClr val="00B050"/>
                </a:solidFill>
              </a:rPr>
              <a:t>case ‘F’:	</a:t>
            </a:r>
            <a:r>
              <a:rPr lang="en-US" sz="1200" b="1" dirty="0" err="1" smtClean="0">
                <a:solidFill>
                  <a:srgbClr val="00B050"/>
                </a:solidFill>
              </a:rPr>
              <a:t>Fcount</a:t>
            </a:r>
            <a:r>
              <a:rPr lang="en-US" sz="1200" b="1" dirty="0" smtClean="0">
                <a:solidFill>
                  <a:srgbClr val="00B050"/>
                </a:solidFill>
              </a:rPr>
              <a:t>++; 	break;</a:t>
            </a:r>
          </a:p>
          <a:p>
            <a:r>
              <a:rPr lang="en-US" sz="1200" b="1" dirty="0" smtClean="0">
                <a:solidFill>
                  <a:srgbClr val="00B050"/>
                </a:solidFill>
              </a:rPr>
              <a:t>             } </a:t>
            </a:r>
            <a:r>
              <a:rPr lang="en-US" sz="1200" b="1" dirty="0" smtClean="0">
                <a:solidFill>
                  <a:srgbClr val="00B0F0"/>
                </a:solidFill>
              </a:rPr>
              <a:t>//end switch</a:t>
            </a:r>
            <a:r>
              <a:rPr lang="en-US" sz="1200" b="1" dirty="0" smtClean="0">
                <a:solidFill>
                  <a:srgbClr val="0000FF"/>
                </a:solidFill>
              </a:rPr>
              <a:t>        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} while (score != -999.0);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</a:t>
            </a:r>
            <a:r>
              <a:rPr lang="en-US" sz="1200" b="1" dirty="0" err="1" smtClean="0">
                <a:solidFill>
                  <a:srgbClr val="00B050"/>
                </a:solidFill>
              </a:rPr>
              <a:t>printf</a:t>
            </a:r>
            <a:r>
              <a:rPr lang="en-US" sz="1200" b="1" dirty="0" smtClean="0">
                <a:solidFill>
                  <a:srgbClr val="00B050"/>
                </a:solidFill>
              </a:rPr>
              <a:t> (“</a:t>
            </a:r>
            <a:r>
              <a:rPr lang="en-US" sz="1200" b="1" dirty="0" err="1" smtClean="0">
                <a:solidFill>
                  <a:srgbClr val="00B050"/>
                </a:solidFill>
              </a:rPr>
              <a:t>Acount</a:t>
            </a:r>
            <a:r>
              <a:rPr lang="en-US" sz="1200" b="1" dirty="0" smtClean="0">
                <a:solidFill>
                  <a:srgbClr val="00B050"/>
                </a:solidFill>
              </a:rPr>
              <a:t>= %d, </a:t>
            </a:r>
            <a:r>
              <a:rPr lang="en-US" sz="1200" b="1" dirty="0" err="1" smtClean="0">
                <a:solidFill>
                  <a:srgbClr val="00B050"/>
                </a:solidFill>
              </a:rPr>
              <a:t>Bcount</a:t>
            </a:r>
            <a:r>
              <a:rPr lang="en-US" sz="1200" b="1" dirty="0" smtClean="0">
                <a:solidFill>
                  <a:srgbClr val="00B050"/>
                </a:solidFill>
              </a:rPr>
              <a:t>= %d, </a:t>
            </a:r>
            <a:r>
              <a:rPr lang="en-US" sz="1200" b="1" dirty="0" err="1" smtClean="0">
                <a:solidFill>
                  <a:srgbClr val="00B050"/>
                </a:solidFill>
              </a:rPr>
              <a:t>Ccount</a:t>
            </a:r>
            <a:r>
              <a:rPr lang="en-US" sz="1200" b="1" dirty="0" smtClean="0">
                <a:solidFill>
                  <a:srgbClr val="00B050"/>
                </a:solidFill>
              </a:rPr>
              <a:t>= %d, </a:t>
            </a:r>
            <a:r>
              <a:rPr lang="en-US" sz="1200" b="1" dirty="0" err="1" smtClean="0">
                <a:solidFill>
                  <a:srgbClr val="00B050"/>
                </a:solidFill>
              </a:rPr>
              <a:t>Dcount</a:t>
            </a:r>
            <a:r>
              <a:rPr lang="en-US" sz="1200" b="1" dirty="0" smtClean="0">
                <a:solidFill>
                  <a:srgbClr val="00B050"/>
                </a:solidFill>
              </a:rPr>
              <a:t>= %d, </a:t>
            </a:r>
            <a:r>
              <a:rPr lang="en-US" sz="1200" b="1" dirty="0" err="1" smtClean="0">
                <a:solidFill>
                  <a:srgbClr val="00B050"/>
                </a:solidFill>
              </a:rPr>
              <a:t>Fcount</a:t>
            </a:r>
            <a:r>
              <a:rPr lang="en-US" sz="1200" b="1" dirty="0" smtClean="0">
                <a:solidFill>
                  <a:srgbClr val="00B050"/>
                </a:solidFill>
              </a:rPr>
              <a:t>= %d”, </a:t>
            </a:r>
            <a:r>
              <a:rPr lang="en-US" sz="1200" b="1" dirty="0" err="1" smtClean="0">
                <a:solidFill>
                  <a:srgbClr val="00B050"/>
                </a:solidFill>
              </a:rPr>
              <a:t>Acount</a:t>
            </a:r>
            <a:r>
              <a:rPr lang="en-US" sz="1200" b="1" dirty="0" smtClean="0">
                <a:solidFill>
                  <a:srgbClr val="00B050"/>
                </a:solidFill>
              </a:rPr>
              <a:t>, </a:t>
            </a:r>
            <a:r>
              <a:rPr lang="en-US" sz="1200" b="1" dirty="0" err="1" smtClean="0">
                <a:solidFill>
                  <a:srgbClr val="00B050"/>
                </a:solidFill>
              </a:rPr>
              <a:t>Bcount</a:t>
            </a:r>
            <a:r>
              <a:rPr lang="en-US" sz="1200" b="1" dirty="0" smtClean="0">
                <a:solidFill>
                  <a:srgbClr val="00B050"/>
                </a:solidFill>
              </a:rPr>
              <a:t>, </a:t>
            </a:r>
            <a:r>
              <a:rPr lang="en-US" sz="1200" b="1" dirty="0" err="1" smtClean="0">
                <a:solidFill>
                  <a:srgbClr val="00B050"/>
                </a:solidFill>
              </a:rPr>
              <a:t>Ccount</a:t>
            </a:r>
            <a:r>
              <a:rPr lang="en-US" sz="1200" b="1" dirty="0" smtClean="0">
                <a:solidFill>
                  <a:srgbClr val="00B050"/>
                </a:solidFill>
              </a:rPr>
              <a:t>, </a:t>
            </a:r>
            <a:r>
              <a:rPr lang="en-US" sz="1200" b="1" dirty="0" err="1" smtClean="0">
                <a:solidFill>
                  <a:srgbClr val="00B050"/>
                </a:solidFill>
              </a:rPr>
              <a:t>Dcount</a:t>
            </a:r>
            <a:r>
              <a:rPr lang="en-US" sz="1200" b="1" dirty="0" smtClean="0">
                <a:solidFill>
                  <a:srgbClr val="00B050"/>
                </a:solidFill>
              </a:rPr>
              <a:t>, </a:t>
            </a:r>
            <a:r>
              <a:rPr lang="en-US" sz="1200" b="1" dirty="0" err="1" smtClean="0">
                <a:solidFill>
                  <a:srgbClr val="00B050"/>
                </a:solidFill>
              </a:rPr>
              <a:t>Fcount</a:t>
            </a:r>
            <a:r>
              <a:rPr lang="en-US" sz="1200" b="1" dirty="0" smtClean="0">
                <a:solidFill>
                  <a:srgbClr val="00B050"/>
                </a:solidFill>
              </a:rPr>
              <a:t>);</a:t>
            </a:r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} </a:t>
            </a:r>
            <a:r>
              <a:rPr lang="en-US" sz="1200" b="1" dirty="0" smtClean="0">
                <a:solidFill>
                  <a:srgbClr val="00B0F0"/>
                </a:solidFill>
              </a:rPr>
              <a:t>// end main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char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GetGrade</a:t>
            </a:r>
            <a:r>
              <a:rPr lang="en-US" sz="1200" b="1" dirty="0" smtClean="0">
                <a:solidFill>
                  <a:schemeClr val="tx2"/>
                </a:solidFill>
              </a:rPr>
              <a:t> (double score)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   ---- (refer to previous slides)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   return (</a:t>
            </a:r>
            <a:r>
              <a:rPr lang="en-US" sz="1200" b="1" dirty="0" err="1" smtClean="0">
                <a:solidFill>
                  <a:srgbClr val="0000FF"/>
                </a:solidFill>
              </a:rPr>
              <a:t>grd</a:t>
            </a:r>
            <a:r>
              <a:rPr lang="en-US" sz="1200" b="1" dirty="0" smtClean="0">
                <a:solidFill>
                  <a:srgbClr val="0000FF"/>
                </a:solidFill>
              </a:rPr>
              <a:t>)</a:t>
            </a:r>
            <a:r>
              <a:rPr lang="en-US" sz="12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} </a:t>
            </a:r>
            <a:r>
              <a:rPr lang="en-US" sz="1200" b="1" dirty="0" smtClean="0">
                <a:solidFill>
                  <a:srgbClr val="00B0F0"/>
                </a:solidFill>
              </a:rPr>
              <a:t>// end </a:t>
            </a:r>
            <a:r>
              <a:rPr lang="en-US" sz="1200" b="1" dirty="0" err="1" smtClean="0">
                <a:solidFill>
                  <a:srgbClr val="00B0F0"/>
                </a:solidFill>
              </a:rPr>
              <a:t>GetGrade</a:t>
            </a:r>
            <a:endParaRPr lang="en-US" sz="1200" b="1" dirty="0" smtClean="0">
              <a:solidFill>
                <a:srgbClr val="00B0F0"/>
              </a:solidFill>
            </a:endParaRPr>
          </a:p>
          <a:p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4368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4. EXAMPLE (4)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107504" y="692696"/>
            <a:ext cx="8856984" cy="129614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Write a complete </a:t>
            </a:r>
            <a:r>
              <a:rPr lang="en-US" sz="2000" u="sng" dirty="0" smtClean="0">
                <a:solidFill>
                  <a:srgbClr val="0000FF"/>
                </a:solidFill>
              </a:rPr>
              <a:t>modular</a:t>
            </a:r>
            <a:r>
              <a:rPr lang="en-US" sz="2000" dirty="0" smtClean="0">
                <a:solidFill>
                  <a:srgbClr val="0000FF"/>
                </a:solidFill>
              </a:rPr>
              <a:t> program that accepts an integer number </a:t>
            </a:r>
            <a:r>
              <a:rPr lang="en-US" sz="2000" i="1" dirty="0" smtClean="0">
                <a:solidFill>
                  <a:srgbClr val="0000FF"/>
                </a:solidFill>
              </a:rPr>
              <a:t>n </a:t>
            </a:r>
            <a:r>
              <a:rPr lang="en-US" sz="2000" dirty="0" smtClean="0">
                <a:solidFill>
                  <a:srgbClr val="0000FF"/>
                </a:solidFill>
              </a:rPr>
              <a:t>and calculates its factorial in the function </a:t>
            </a:r>
            <a:r>
              <a:rPr lang="en-US" sz="2000" i="1" dirty="0" smtClean="0">
                <a:solidFill>
                  <a:srgbClr val="0000FF"/>
                </a:solidFill>
              </a:rPr>
              <a:t>factorial</a:t>
            </a:r>
            <a:r>
              <a:rPr lang="en-US" sz="2000" dirty="0" smtClean="0">
                <a:solidFill>
                  <a:srgbClr val="0000FF"/>
                </a:solidFill>
              </a:rPr>
              <a:t>. </a:t>
            </a: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The user is not allowed to enter negative numbers.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7504" y="2132856"/>
            <a:ext cx="8856984" cy="45393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#include &lt;</a:t>
            </a:r>
            <a:r>
              <a:rPr lang="en-US" sz="1600" b="1" dirty="0" err="1" smtClean="0">
                <a:solidFill>
                  <a:schemeClr val="tx2"/>
                </a:solidFill>
              </a:rPr>
              <a:t>stdio.h</a:t>
            </a:r>
            <a:r>
              <a:rPr lang="en-US" sz="1600" b="1" dirty="0" smtClean="0">
                <a:solidFill>
                  <a:schemeClr val="tx2"/>
                </a:solidFill>
              </a:rPr>
              <a:t>&gt;</a:t>
            </a:r>
          </a:p>
          <a:p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factorial (</a:t>
            </a:r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n);</a:t>
            </a:r>
          </a:p>
          <a:p>
            <a:r>
              <a:rPr lang="en-US" sz="1600" b="1" dirty="0" err="1" smtClean="0">
                <a:solidFill>
                  <a:schemeClr val="tx2"/>
                </a:solidFill>
              </a:rPr>
              <a:t>int</a:t>
            </a:r>
            <a:r>
              <a:rPr lang="en-US" sz="1600" b="1" dirty="0" smtClean="0">
                <a:solidFill>
                  <a:schemeClr val="tx2"/>
                </a:solidFill>
              </a:rPr>
              <a:t> main (void)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</a:t>
            </a:r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result</a:t>
            </a:r>
            <a:r>
              <a:rPr lang="en-US" sz="1600" b="1" dirty="0" smtClean="0">
                <a:solidFill>
                  <a:schemeClr val="tx2"/>
                </a:solidFill>
              </a:rPr>
              <a:t>, number = -1;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while (number &lt; 0)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 {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 </a:t>
            </a:r>
            <a:r>
              <a:rPr lang="en-US" sz="1600" b="1" dirty="0" err="1" smtClean="0">
                <a:solidFill>
                  <a:schemeClr val="tx2"/>
                </a:solidFill>
              </a:rPr>
              <a:t>printf</a:t>
            </a:r>
            <a:r>
              <a:rPr lang="en-US" sz="1600" b="1" dirty="0" smtClean="0">
                <a:solidFill>
                  <a:schemeClr val="tx2"/>
                </a:solidFill>
              </a:rPr>
              <a:t> (“Enter an integer positive number&gt;”);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  </a:t>
            </a:r>
            <a:r>
              <a:rPr lang="en-US" sz="1600" b="1" dirty="0" err="1" smtClean="0">
                <a:solidFill>
                  <a:schemeClr val="tx2"/>
                </a:solidFill>
              </a:rPr>
              <a:t>scanf</a:t>
            </a:r>
            <a:r>
              <a:rPr lang="en-US" sz="1600" b="1" dirty="0" smtClean="0">
                <a:solidFill>
                  <a:schemeClr val="tx2"/>
                </a:solidFill>
              </a:rPr>
              <a:t> (“%d”, number);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 } </a:t>
            </a:r>
            <a:r>
              <a:rPr lang="en-US" sz="1600" b="1" dirty="0" smtClean="0">
                <a:solidFill>
                  <a:srgbClr val="00B0F0"/>
                </a:solidFill>
              </a:rPr>
              <a:t>// end while (number &lt; 0)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result = factorial (number);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n-US" sz="1600" b="1" dirty="0" err="1" smtClean="0">
                <a:solidFill>
                  <a:schemeClr val="tx2"/>
                </a:solidFill>
              </a:rPr>
              <a:t>printf</a:t>
            </a:r>
            <a:r>
              <a:rPr lang="en-US" sz="1600" b="1" dirty="0" smtClean="0">
                <a:solidFill>
                  <a:schemeClr val="tx2"/>
                </a:solidFill>
              </a:rPr>
              <a:t> (“Factorial of %d = %d”, number, result);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} </a:t>
            </a:r>
            <a:r>
              <a:rPr lang="en-US" sz="1600" b="1" dirty="0" smtClean="0">
                <a:solidFill>
                  <a:srgbClr val="00B0F0"/>
                </a:solidFill>
              </a:rPr>
              <a:t>// end main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5511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4. EXAMPLE (4)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107504" y="620688"/>
            <a:ext cx="8856984" cy="45393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factorial (</a:t>
            </a:r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number)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product</a:t>
            </a:r>
            <a:r>
              <a:rPr lang="en-US" sz="1600" b="1" dirty="0" smtClean="0">
                <a:solidFill>
                  <a:schemeClr val="tx2"/>
                </a:solidFill>
              </a:rPr>
              <a:t> = 1, 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switch (number)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{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    case 0: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    case 1: product = 1;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	</a:t>
            </a:r>
            <a:r>
              <a:rPr lang="en-US" sz="1600" b="1" dirty="0" smtClean="0">
                <a:solidFill>
                  <a:schemeClr val="tx2"/>
                </a:solidFill>
              </a:rPr>
              <a:t>      break;</a:t>
            </a:r>
          </a:p>
          <a:p>
            <a:endParaRPr lang="en-US" sz="1600" b="1" dirty="0">
              <a:solidFill>
                <a:schemeClr val="tx2"/>
              </a:solidFill>
            </a:endParaRP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   default: for (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 = number; 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 &gt; 1; 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--)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                    product *= 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;   </a:t>
            </a:r>
            <a:r>
              <a:rPr lang="en-US" sz="1600" b="1" dirty="0" smtClean="0">
                <a:solidFill>
                  <a:srgbClr val="00B0F0"/>
                </a:solidFill>
              </a:rPr>
              <a:t>// product = product * </a:t>
            </a:r>
            <a:r>
              <a:rPr lang="en-US" sz="1600" b="1" dirty="0" err="1" smtClean="0">
                <a:solidFill>
                  <a:srgbClr val="00B0F0"/>
                </a:solidFill>
              </a:rPr>
              <a:t>i</a:t>
            </a:r>
            <a:r>
              <a:rPr lang="en-US" sz="1600" b="1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}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  return (product);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} </a:t>
            </a:r>
            <a:r>
              <a:rPr lang="en-US" sz="1600" b="1" dirty="0" smtClean="0">
                <a:solidFill>
                  <a:srgbClr val="00B0F0"/>
                </a:solidFill>
              </a:rPr>
              <a:t>//end factorial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551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4. EXAMPLE (4) – the whole program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107504" y="620688"/>
            <a:ext cx="8856984" cy="60515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#include &lt;</a:t>
            </a:r>
            <a:r>
              <a:rPr lang="en-US" sz="1600" b="1" dirty="0" err="1" smtClean="0">
                <a:solidFill>
                  <a:schemeClr val="tx2"/>
                </a:solidFill>
              </a:rPr>
              <a:t>stdio.h</a:t>
            </a:r>
            <a:r>
              <a:rPr lang="en-US" sz="1600" b="1" dirty="0" smtClean="0">
                <a:solidFill>
                  <a:schemeClr val="tx2"/>
                </a:solidFill>
              </a:rPr>
              <a:t>&gt;</a:t>
            </a:r>
          </a:p>
          <a:p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factorial (</a:t>
            </a:r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n);</a:t>
            </a:r>
          </a:p>
          <a:p>
            <a:r>
              <a:rPr lang="en-US" sz="1600" b="1" dirty="0" err="1" smtClean="0">
                <a:solidFill>
                  <a:schemeClr val="tx2"/>
                </a:solidFill>
              </a:rPr>
              <a:t>int</a:t>
            </a:r>
            <a:r>
              <a:rPr lang="en-US" sz="1600" b="1" dirty="0" smtClean="0">
                <a:solidFill>
                  <a:schemeClr val="tx2"/>
                </a:solidFill>
              </a:rPr>
              <a:t> main (void)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{  </a:t>
            </a:r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result</a:t>
            </a:r>
            <a:r>
              <a:rPr lang="en-US" sz="1600" b="1" dirty="0" smtClean="0">
                <a:solidFill>
                  <a:schemeClr val="tx2"/>
                </a:solidFill>
              </a:rPr>
              <a:t>, number = -1;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while (number &lt; 0)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{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 </a:t>
            </a:r>
            <a:r>
              <a:rPr lang="en-US" sz="1600" b="1" dirty="0" err="1" smtClean="0">
                <a:solidFill>
                  <a:schemeClr val="tx2"/>
                </a:solidFill>
              </a:rPr>
              <a:t>printf</a:t>
            </a:r>
            <a:r>
              <a:rPr lang="en-US" sz="1600" b="1" dirty="0" smtClean="0">
                <a:solidFill>
                  <a:schemeClr val="tx2"/>
                </a:solidFill>
              </a:rPr>
              <a:t> (“Enter an integer positive number&gt;”);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 </a:t>
            </a:r>
            <a:r>
              <a:rPr lang="en-US" sz="1600" b="1" dirty="0" err="1" smtClean="0">
                <a:solidFill>
                  <a:schemeClr val="tx2"/>
                </a:solidFill>
              </a:rPr>
              <a:t>scanf</a:t>
            </a:r>
            <a:r>
              <a:rPr lang="en-US" sz="1600" b="1" dirty="0" smtClean="0">
                <a:solidFill>
                  <a:schemeClr val="tx2"/>
                </a:solidFill>
              </a:rPr>
              <a:t> (“%d”, number);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} </a:t>
            </a:r>
            <a:r>
              <a:rPr lang="en-US" sz="1600" b="1" dirty="0" smtClean="0">
                <a:solidFill>
                  <a:srgbClr val="00B0F0"/>
                </a:solidFill>
              </a:rPr>
              <a:t>// end while (number &lt; 0)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</a:t>
            </a:r>
            <a:r>
              <a:rPr lang="en-US" sz="1600" b="1" dirty="0" smtClean="0">
                <a:solidFill>
                  <a:srgbClr val="0000FF"/>
                </a:solidFill>
              </a:rPr>
              <a:t>result = factorial (number);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</a:t>
            </a:r>
            <a:r>
              <a:rPr lang="en-US" sz="1600" b="1" dirty="0" err="1" smtClean="0">
                <a:solidFill>
                  <a:schemeClr val="tx2"/>
                </a:solidFill>
              </a:rPr>
              <a:t>printf</a:t>
            </a:r>
            <a:r>
              <a:rPr lang="en-US" sz="1600" b="1" dirty="0" smtClean="0">
                <a:solidFill>
                  <a:schemeClr val="tx2"/>
                </a:solidFill>
              </a:rPr>
              <a:t> (“Factorial of %d = %d”, number, result);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} </a:t>
            </a:r>
            <a:r>
              <a:rPr lang="en-US" sz="1600" b="1" dirty="0" smtClean="0">
                <a:solidFill>
                  <a:srgbClr val="00B0F0"/>
                </a:solidFill>
              </a:rPr>
              <a:t>// end main</a:t>
            </a:r>
          </a:p>
          <a:p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factorial (</a:t>
            </a:r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number)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{  </a:t>
            </a:r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product</a:t>
            </a:r>
            <a:r>
              <a:rPr lang="en-US" sz="1600" b="1" dirty="0" smtClean="0">
                <a:solidFill>
                  <a:schemeClr val="tx2"/>
                </a:solidFill>
              </a:rPr>
              <a:t> = 1, 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switch (number)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{  case 0: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   case 1: product = 1;		break;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  default: for (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 = number; 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 &gt; 1; 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--)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                    product *= </a:t>
            </a:r>
            <a:r>
              <a:rPr lang="en-US" sz="1600" b="1" dirty="0" err="1" smtClean="0">
                <a:solidFill>
                  <a:schemeClr val="tx2"/>
                </a:solidFill>
              </a:rPr>
              <a:t>i</a:t>
            </a:r>
            <a:r>
              <a:rPr lang="en-US" sz="1600" b="1" dirty="0" smtClean="0">
                <a:solidFill>
                  <a:schemeClr val="tx2"/>
                </a:solidFill>
              </a:rPr>
              <a:t>;   </a:t>
            </a:r>
            <a:r>
              <a:rPr lang="en-US" sz="1600" b="1" dirty="0" smtClean="0">
                <a:solidFill>
                  <a:srgbClr val="00B0F0"/>
                </a:solidFill>
              </a:rPr>
              <a:t>// product = product * </a:t>
            </a:r>
            <a:r>
              <a:rPr lang="en-US" sz="1600" b="1" dirty="0" err="1" smtClean="0">
                <a:solidFill>
                  <a:srgbClr val="00B0F0"/>
                </a:solidFill>
              </a:rPr>
              <a:t>i</a:t>
            </a:r>
            <a:r>
              <a:rPr lang="en-US" sz="1600" b="1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} </a:t>
            </a:r>
            <a:r>
              <a:rPr lang="en-US" sz="1600" b="1" dirty="0" smtClean="0">
                <a:solidFill>
                  <a:srgbClr val="00B0F0"/>
                </a:solidFill>
              </a:rPr>
              <a:t>// end switch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  return (product);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} </a:t>
            </a:r>
            <a:r>
              <a:rPr lang="en-US" sz="1600" b="1" dirty="0" smtClean="0">
                <a:solidFill>
                  <a:srgbClr val="00B0F0"/>
                </a:solidFill>
              </a:rPr>
              <a:t>//end factorial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9837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(5)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1844824"/>
            <a:ext cx="7128792" cy="417646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 = 0; </a:t>
            </a:r>
            <a:r>
              <a:rPr lang="en-US" sz="1600" dirty="0" smtClean="0">
                <a:solidFill>
                  <a:srgbClr val="00B0F0"/>
                </a:solidFill>
              </a:rPr>
              <a:t>//accumulator variable initialized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while (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&lt; 7)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{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(“hours&gt; “);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&amp;hours);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(“rate&gt; “);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(“%f”, &amp;rate);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pay = hours * rate;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(“pay is SR%6.2f\n”, pay);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++; //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= 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+ 1;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 =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 + pay; //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 += pay;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} </a:t>
            </a:r>
            <a:r>
              <a:rPr lang="en-US" sz="1600" dirty="0" smtClean="0">
                <a:solidFill>
                  <a:srgbClr val="00B0F0"/>
                </a:solidFill>
              </a:rPr>
              <a:t>// end of while loop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(“\n all employees processed\n”);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(“total payroll is sr%8.2f\n”,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);</a:t>
            </a:r>
          </a:p>
          <a:p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7504" y="692696"/>
            <a:ext cx="8856984" cy="129614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Rewrite the payroll program in lecture 9 (see below) by moving the loop processing into a function subprogram called </a:t>
            </a:r>
            <a:r>
              <a:rPr lang="en-US" sz="2000" i="1" dirty="0" smtClean="0">
                <a:solidFill>
                  <a:srgbClr val="0000FF"/>
                </a:solidFill>
              </a:rPr>
              <a:t>payroll</a:t>
            </a:r>
            <a:r>
              <a:rPr lang="en-US" sz="2000" dirty="0" smtClean="0">
                <a:solidFill>
                  <a:srgbClr val="0000FF"/>
                </a:solidFill>
              </a:rPr>
              <a:t>. Return the total payroll amount </a:t>
            </a:r>
            <a:r>
              <a:rPr lang="en-US" sz="2000" i="1" dirty="0" smtClean="0">
                <a:solidFill>
                  <a:srgbClr val="0000FF"/>
                </a:solidFill>
              </a:rPr>
              <a:t>payroll </a:t>
            </a:r>
            <a:r>
              <a:rPr lang="en-US" sz="2000" dirty="0" smtClean="0">
                <a:solidFill>
                  <a:srgbClr val="0000FF"/>
                </a:solidFill>
              </a:rPr>
              <a:t>as the function result.</a:t>
            </a:r>
          </a:p>
        </p:txBody>
      </p:sp>
    </p:spTree>
    <p:extLst>
      <p:ext uri="{BB962C8B-B14F-4D97-AF65-F5344CB8AC3E}">
        <p14:creationId xmlns:p14="http://schemas.microsoft.com/office/powerpoint/2010/main" val="13243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(5) – cont’d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1772816"/>
            <a:ext cx="7128792" cy="460851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double hours, rate, pay,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 = 0; </a:t>
            </a:r>
            <a:r>
              <a:rPr lang="en-US" sz="1600" dirty="0" smtClean="0">
                <a:solidFill>
                  <a:srgbClr val="00B0F0"/>
                </a:solidFill>
              </a:rPr>
              <a:t>//accumulator variable initialized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(“enter number of employees&gt;”);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for (</a:t>
            </a:r>
            <a:r>
              <a:rPr lang="en-US" sz="1600" dirty="0" err="1" smtClean="0">
                <a:solidFill>
                  <a:srgbClr val="002060"/>
                </a:solidFill>
              </a:rPr>
              <a:t>i</a:t>
            </a:r>
            <a:r>
              <a:rPr lang="en-US" sz="1600" dirty="0" smtClean="0">
                <a:solidFill>
                  <a:srgbClr val="002060"/>
                </a:solidFill>
              </a:rPr>
              <a:t>= 1; </a:t>
            </a:r>
            <a:r>
              <a:rPr lang="en-US" sz="1600" dirty="0" err="1" smtClean="0">
                <a:solidFill>
                  <a:srgbClr val="002060"/>
                </a:solidFill>
              </a:rPr>
              <a:t>i</a:t>
            </a:r>
            <a:r>
              <a:rPr lang="en-US" sz="1600" dirty="0" smtClean="0">
                <a:solidFill>
                  <a:srgbClr val="002060"/>
                </a:solidFill>
              </a:rPr>
              <a:t>&lt;= </a:t>
            </a:r>
            <a:r>
              <a:rPr lang="en-US" sz="1600" dirty="0" err="1" smtClean="0">
                <a:solidFill>
                  <a:srgbClr val="002060"/>
                </a:solidFill>
              </a:rPr>
              <a:t>count_emp</a:t>
            </a:r>
            <a:r>
              <a:rPr lang="en-US" sz="1600" dirty="0" smtClean="0">
                <a:solidFill>
                  <a:srgbClr val="002060"/>
                </a:solidFill>
              </a:rPr>
              <a:t>; </a:t>
            </a:r>
            <a:r>
              <a:rPr lang="en-US" sz="1600" dirty="0" err="1" smtClean="0">
                <a:solidFill>
                  <a:srgbClr val="002060"/>
                </a:solidFill>
              </a:rPr>
              <a:t>i</a:t>
            </a:r>
            <a:r>
              <a:rPr lang="en-US" sz="1600" dirty="0" smtClean="0">
                <a:solidFill>
                  <a:srgbClr val="002060"/>
                </a:solidFill>
              </a:rPr>
              <a:t>++)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{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</a:rPr>
              <a:t>printf</a:t>
            </a:r>
            <a:r>
              <a:rPr lang="en-US" sz="1600" dirty="0" smtClean="0">
                <a:solidFill>
                  <a:srgbClr val="002060"/>
                </a:solidFill>
              </a:rPr>
              <a:t> (“hours&gt; “);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</a:rPr>
              <a:t>scanf</a:t>
            </a:r>
            <a:r>
              <a:rPr lang="en-US" sz="1600" dirty="0" smtClean="0">
                <a:solidFill>
                  <a:srgbClr val="002060"/>
                </a:solidFill>
              </a:rPr>
              <a:t> (“%d”, &amp;hours);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</a:rPr>
              <a:t>printf</a:t>
            </a:r>
            <a:r>
              <a:rPr lang="en-US" sz="1600" dirty="0" smtClean="0">
                <a:solidFill>
                  <a:srgbClr val="002060"/>
                </a:solidFill>
              </a:rPr>
              <a:t> (“rate&gt; “);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</a:rPr>
              <a:t>scanf</a:t>
            </a:r>
            <a:r>
              <a:rPr lang="en-US" sz="1600" dirty="0" smtClean="0">
                <a:solidFill>
                  <a:srgbClr val="002060"/>
                </a:solidFill>
              </a:rPr>
              <a:t> (“%f”, &amp;rate);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pay = hours * rate;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</a:rPr>
              <a:t>printf</a:t>
            </a:r>
            <a:r>
              <a:rPr lang="en-US" sz="1600" dirty="0" smtClean="0">
                <a:solidFill>
                  <a:srgbClr val="002060"/>
                </a:solidFill>
              </a:rPr>
              <a:t> (“pay is SR%6.2f\n”, pay);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</a:rPr>
              <a:t>total_pay</a:t>
            </a:r>
            <a:r>
              <a:rPr lang="en-US" sz="1600" dirty="0" smtClean="0">
                <a:solidFill>
                  <a:srgbClr val="002060"/>
                </a:solidFill>
              </a:rPr>
              <a:t> += pay; 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}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// end of for loop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(“\n all employees processed\n”);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(“total payroll is SR %8.2f\n”,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);</a:t>
            </a:r>
          </a:p>
          <a:p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7504" y="548680"/>
            <a:ext cx="8856984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dirty="0" smtClean="0">
                <a:solidFill>
                  <a:srgbClr val="0000FF"/>
                </a:solidFill>
              </a:rPr>
              <a:t>The function returns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total payment </a:t>
            </a:r>
            <a:r>
              <a:rPr lang="en-US" dirty="0" smtClean="0">
                <a:solidFill>
                  <a:srgbClr val="0000FF"/>
                </a:solidFill>
              </a:rPr>
              <a:t>which is of type double </a:t>
            </a: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 function’s type is double.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The function receives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the number of employees </a:t>
            </a: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number of type </a:t>
            </a:r>
            <a:r>
              <a:rPr lang="en-US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int</a:t>
            </a: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  formal parameter is an integer variable.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7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(5) – the whole program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548680"/>
            <a:ext cx="7128792" cy="600926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2060"/>
                </a:solidFill>
              </a:rPr>
              <a:t>#include &lt;</a:t>
            </a:r>
            <a:r>
              <a:rPr lang="en-US" sz="1400" dirty="0" err="1" smtClean="0">
                <a:solidFill>
                  <a:srgbClr val="002060"/>
                </a:solidFill>
              </a:rPr>
              <a:t>stdio.h</a:t>
            </a:r>
            <a:r>
              <a:rPr lang="en-US" sz="1400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double payroll (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number);</a:t>
            </a:r>
          </a:p>
          <a:p>
            <a:r>
              <a:rPr lang="en-US" sz="1400" dirty="0" err="1" smtClean="0">
                <a:solidFill>
                  <a:srgbClr val="002060"/>
                </a:solidFill>
              </a:rPr>
              <a:t>int</a:t>
            </a:r>
            <a:r>
              <a:rPr lang="en-US" sz="1400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{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</a:t>
            </a:r>
            <a:r>
              <a:rPr lang="en-US" sz="1400" dirty="0" err="1" smtClean="0">
                <a:solidFill>
                  <a:srgbClr val="002060"/>
                </a:solidFill>
              </a:rPr>
              <a:t>int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count_emp</a:t>
            </a:r>
            <a:r>
              <a:rPr lang="en-US" sz="14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double </a:t>
            </a:r>
            <a:r>
              <a:rPr lang="en-US" sz="1400" dirty="0" err="1" smtClean="0">
                <a:solidFill>
                  <a:srgbClr val="0000FF"/>
                </a:solidFill>
              </a:rPr>
              <a:t>total_pay</a:t>
            </a:r>
            <a:r>
              <a:rPr lang="en-US" sz="14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(“enter number of employees&gt;”);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</a:t>
            </a:r>
            <a:r>
              <a:rPr lang="en-US" sz="1400" dirty="0" err="1" smtClean="0">
                <a:solidFill>
                  <a:srgbClr val="002060"/>
                </a:solidFill>
              </a:rPr>
              <a:t>scanf</a:t>
            </a:r>
            <a:r>
              <a:rPr lang="en-US" sz="1400" dirty="0" smtClean="0">
                <a:solidFill>
                  <a:srgbClr val="002060"/>
                </a:solidFill>
              </a:rPr>
              <a:t> (“%d”, </a:t>
            </a:r>
            <a:r>
              <a:rPr lang="en-US" sz="1400" dirty="0" err="1" smtClean="0">
                <a:solidFill>
                  <a:srgbClr val="002060"/>
                </a:solidFill>
              </a:rPr>
              <a:t>count_emp</a:t>
            </a:r>
            <a:r>
              <a:rPr lang="en-US" sz="1400" dirty="0" smtClean="0">
                <a:solidFill>
                  <a:srgbClr val="002060"/>
                </a:solidFill>
              </a:rPr>
              <a:t>);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total_pay</a:t>
            </a:r>
            <a:r>
              <a:rPr lang="en-US" sz="1400" dirty="0" smtClean="0">
                <a:solidFill>
                  <a:srgbClr val="0000FF"/>
                </a:solidFill>
              </a:rPr>
              <a:t> = payroll (</a:t>
            </a:r>
            <a:r>
              <a:rPr lang="en-US" sz="1400" dirty="0" err="1" smtClean="0">
                <a:solidFill>
                  <a:srgbClr val="0000FF"/>
                </a:solidFill>
              </a:rPr>
              <a:t>count_emp</a:t>
            </a:r>
            <a:r>
              <a:rPr lang="en-US" sz="14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(“\n all employees processed\n”);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</a:t>
            </a:r>
            <a:r>
              <a:rPr lang="en-US" sz="1400" dirty="0" err="1" smtClean="0">
                <a:solidFill>
                  <a:srgbClr val="002060"/>
                </a:solidFill>
              </a:rPr>
              <a:t>printf</a:t>
            </a:r>
            <a:r>
              <a:rPr lang="en-US" sz="1400" dirty="0" smtClean="0">
                <a:solidFill>
                  <a:srgbClr val="002060"/>
                </a:solidFill>
              </a:rPr>
              <a:t> (“total payroll is SR %8.2f\n”, </a:t>
            </a:r>
            <a:r>
              <a:rPr lang="en-US" sz="1400" dirty="0" err="1" smtClean="0">
                <a:solidFill>
                  <a:srgbClr val="002060"/>
                </a:solidFill>
              </a:rPr>
              <a:t>total_pay</a:t>
            </a:r>
            <a:r>
              <a:rPr lang="en-US" sz="1400" dirty="0" smtClean="0">
                <a:solidFill>
                  <a:srgbClr val="002060"/>
                </a:solidFill>
              </a:rPr>
              <a:t>);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} </a:t>
            </a:r>
            <a:r>
              <a:rPr lang="en-US" sz="1400" dirty="0" smtClean="0">
                <a:solidFill>
                  <a:srgbClr val="00B0F0"/>
                </a:solidFill>
              </a:rPr>
              <a:t>//end main</a:t>
            </a:r>
          </a:p>
          <a:p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double payroll (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number)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{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double hours, rate, pay, total = 0.0;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for (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= 1; 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&lt;= number; 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++)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</a:t>
            </a:r>
            <a:r>
              <a:rPr lang="en-US" sz="1400" dirty="0" err="1" smtClean="0">
                <a:solidFill>
                  <a:schemeClr val="tx1"/>
                </a:solidFill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</a:rPr>
              <a:t> (“Enter hours&gt; “); 		</a:t>
            </a:r>
            <a:r>
              <a:rPr lang="en-US" sz="1400" dirty="0" err="1" smtClean="0">
                <a:solidFill>
                  <a:schemeClr val="tx1"/>
                </a:solidFill>
              </a:rPr>
              <a:t>scanf</a:t>
            </a:r>
            <a:r>
              <a:rPr lang="en-US" sz="1400" dirty="0" smtClean="0">
                <a:solidFill>
                  <a:schemeClr val="tx1"/>
                </a:solidFill>
              </a:rPr>
              <a:t> (“%f”, hours);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</a:t>
            </a:r>
            <a:r>
              <a:rPr lang="en-US" sz="1400" dirty="0" err="1" smtClean="0">
                <a:solidFill>
                  <a:schemeClr val="tx1"/>
                </a:solidFill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</a:rPr>
              <a:t> (“Enter rate&gt; “);		</a:t>
            </a:r>
            <a:r>
              <a:rPr lang="en-US" sz="1400" dirty="0" err="1" smtClean="0">
                <a:solidFill>
                  <a:schemeClr val="tx1"/>
                </a:solidFill>
              </a:rPr>
              <a:t>scanf</a:t>
            </a:r>
            <a:r>
              <a:rPr lang="en-US" sz="1400" dirty="0" smtClean="0">
                <a:solidFill>
                  <a:schemeClr val="tx1"/>
                </a:solidFill>
              </a:rPr>
              <a:t> (“%f”, rate);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pay = hours * rate;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total += pay;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}</a:t>
            </a:r>
            <a:r>
              <a:rPr lang="en-US" sz="1400" dirty="0" smtClean="0">
                <a:solidFill>
                  <a:srgbClr val="00B0F0"/>
                </a:solidFill>
              </a:rPr>
              <a:t> //end for</a:t>
            </a:r>
          </a:p>
          <a:p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    </a:t>
            </a:r>
            <a:r>
              <a:rPr lang="en-US" sz="1400" dirty="0" smtClean="0">
                <a:solidFill>
                  <a:srgbClr val="0000FF"/>
                </a:solidFill>
              </a:rPr>
              <a:t>return (total);</a:t>
            </a:r>
          </a:p>
          <a:p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r>
              <a:rPr lang="en-US" sz="1400" dirty="0" smtClean="0">
                <a:solidFill>
                  <a:srgbClr val="00B0F0"/>
                </a:solidFill>
              </a:rPr>
              <a:t> // end payroll</a:t>
            </a:r>
          </a:p>
          <a:p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1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292608" lvl="1" indent="0">
              <a:buNone/>
            </a:pPr>
            <a:endParaRPr lang="en-US" dirty="0"/>
          </a:p>
          <a:p>
            <a:pPr marL="292608" lvl="1" indent="0">
              <a:buNone/>
            </a:pPr>
            <a:endParaRPr lang="en-US" dirty="0" smtClean="0"/>
          </a:p>
          <a:p>
            <a:pPr marL="292608" lvl="1" indent="0">
              <a:buNone/>
            </a:pPr>
            <a:endParaRPr lang="en-US" dirty="0"/>
          </a:p>
          <a:p>
            <a:pPr marL="292608" lvl="1" indent="0">
              <a:buNone/>
            </a:pPr>
            <a:endParaRPr lang="en-US" dirty="0" smtClean="0"/>
          </a:p>
          <a:p>
            <a:pPr marL="292608" lvl="1" indent="0">
              <a:buNone/>
            </a:pPr>
            <a:endParaRPr lang="en-US" dirty="0"/>
          </a:p>
          <a:p>
            <a:pPr marL="292608" lvl="1" indent="0">
              <a:buNone/>
            </a:pPr>
            <a:endParaRPr lang="en-US" dirty="0" smtClean="0"/>
          </a:p>
          <a:p>
            <a:pPr marL="292608" lvl="1" indent="0">
              <a:buNone/>
            </a:pPr>
            <a:endParaRPr lang="en-US" dirty="0"/>
          </a:p>
          <a:p>
            <a:r>
              <a:rPr lang="en-US" dirty="0" smtClean="0"/>
              <a:t>By using generic names, the same function could be used in multiple purposes such as the calculation of:</a:t>
            </a:r>
          </a:p>
          <a:p>
            <a:pPr lvl="1"/>
            <a:r>
              <a:rPr lang="en-US" dirty="0" smtClean="0"/>
              <a:t>Total points a student earned (credit hours * points)</a:t>
            </a:r>
          </a:p>
          <a:p>
            <a:pPr lvl="1"/>
            <a:r>
              <a:rPr lang="en-US" dirty="0" smtClean="0"/>
              <a:t>Total sales of a store (item * price)</a:t>
            </a:r>
          </a:p>
          <a:p>
            <a:pPr lvl="1"/>
            <a:r>
              <a:rPr lang="en-US" dirty="0" smtClean="0"/>
              <a:t>Total taxes (income * tax) and so on…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6. Generalization of </a:t>
            </a:r>
            <a:r>
              <a:rPr lang="en-US" sz="2300" i="1" dirty="0" smtClean="0">
                <a:solidFill>
                  <a:srgbClr val="24B5A1"/>
                </a:solidFill>
                <a:latin typeface="Arial"/>
              </a:rPr>
              <a:t>payroll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function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548680"/>
            <a:ext cx="7128792" cy="3096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00FF"/>
                </a:solidFill>
              </a:rPr>
              <a:t>double </a:t>
            </a:r>
            <a:r>
              <a:rPr lang="en-US" sz="1400" dirty="0" err="1" smtClean="0">
                <a:solidFill>
                  <a:srgbClr val="FF0000"/>
                </a:solidFill>
              </a:rPr>
              <a:t>Sum_of_Product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(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number)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{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double </a:t>
            </a:r>
            <a:r>
              <a:rPr lang="en-US" sz="1400" dirty="0" smtClean="0">
                <a:solidFill>
                  <a:srgbClr val="FF0000"/>
                </a:solidFill>
              </a:rPr>
              <a:t>item1, item2,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product,</a:t>
            </a:r>
            <a:r>
              <a:rPr lang="en-US" sz="1400" dirty="0" smtClean="0">
                <a:solidFill>
                  <a:schemeClr val="tx1"/>
                </a:solidFill>
              </a:rPr>
              <a:t> total = 0.0;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for (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= 1; 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&lt;= number; 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++)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</a:t>
            </a:r>
            <a:r>
              <a:rPr lang="en-US" sz="1400" dirty="0" err="1" smtClean="0">
                <a:solidFill>
                  <a:schemeClr val="tx1"/>
                </a:solidFill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</a:rPr>
              <a:t> (“Enter </a:t>
            </a:r>
            <a:r>
              <a:rPr lang="en-US" sz="1400" dirty="0" smtClean="0">
                <a:solidFill>
                  <a:srgbClr val="FF0000"/>
                </a:solidFill>
              </a:rPr>
              <a:t>item1</a:t>
            </a:r>
            <a:r>
              <a:rPr lang="en-US" sz="1400" dirty="0" smtClean="0">
                <a:solidFill>
                  <a:schemeClr val="tx1"/>
                </a:solidFill>
              </a:rPr>
              <a:t>&gt; “); 		</a:t>
            </a:r>
            <a:r>
              <a:rPr lang="en-US" sz="1400" dirty="0" err="1" smtClean="0">
                <a:solidFill>
                  <a:schemeClr val="tx1"/>
                </a:solidFill>
              </a:rPr>
              <a:t>scanf</a:t>
            </a:r>
            <a:r>
              <a:rPr lang="en-US" sz="1400" dirty="0" smtClean="0">
                <a:solidFill>
                  <a:schemeClr val="tx1"/>
                </a:solidFill>
              </a:rPr>
              <a:t> (“%f”, </a:t>
            </a:r>
            <a:r>
              <a:rPr lang="en-US" sz="1400" dirty="0" smtClean="0">
                <a:solidFill>
                  <a:srgbClr val="FF0000"/>
                </a:solidFill>
              </a:rPr>
              <a:t>item1</a:t>
            </a:r>
            <a:r>
              <a:rPr lang="en-US" sz="14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</a:t>
            </a:r>
            <a:r>
              <a:rPr lang="en-US" sz="1400" dirty="0" err="1" smtClean="0">
                <a:solidFill>
                  <a:schemeClr val="tx1"/>
                </a:solidFill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</a:rPr>
              <a:t> (“Enter </a:t>
            </a:r>
            <a:r>
              <a:rPr lang="en-US" sz="1400" dirty="0" smtClean="0">
                <a:solidFill>
                  <a:srgbClr val="FF0000"/>
                </a:solidFill>
              </a:rPr>
              <a:t>item2</a:t>
            </a:r>
            <a:r>
              <a:rPr lang="en-US" sz="1400" dirty="0" smtClean="0">
                <a:solidFill>
                  <a:schemeClr val="tx1"/>
                </a:solidFill>
              </a:rPr>
              <a:t>&gt; “);		</a:t>
            </a:r>
            <a:r>
              <a:rPr lang="en-US" sz="1400" dirty="0" err="1" smtClean="0">
                <a:solidFill>
                  <a:schemeClr val="tx1"/>
                </a:solidFill>
              </a:rPr>
              <a:t>scanf</a:t>
            </a:r>
            <a:r>
              <a:rPr lang="en-US" sz="1400" dirty="0" smtClean="0">
                <a:solidFill>
                  <a:schemeClr val="tx1"/>
                </a:solidFill>
              </a:rPr>
              <a:t> (“%f”, </a:t>
            </a:r>
            <a:r>
              <a:rPr lang="en-US" sz="1400" dirty="0" smtClean="0">
                <a:solidFill>
                  <a:srgbClr val="FF0000"/>
                </a:solidFill>
              </a:rPr>
              <a:t>item2</a:t>
            </a:r>
            <a:r>
              <a:rPr lang="en-US" sz="14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     product = item1 * item2;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total += </a:t>
            </a:r>
            <a:r>
              <a:rPr lang="en-US" sz="1400" dirty="0" smtClean="0">
                <a:solidFill>
                  <a:srgbClr val="FF0000"/>
                </a:solidFill>
              </a:rPr>
              <a:t>product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}</a:t>
            </a:r>
            <a:r>
              <a:rPr lang="en-US" sz="1400" dirty="0" smtClean="0">
                <a:solidFill>
                  <a:srgbClr val="00B0F0"/>
                </a:solidFill>
              </a:rPr>
              <a:t> //end for</a:t>
            </a:r>
          </a:p>
          <a:p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    </a:t>
            </a:r>
            <a:r>
              <a:rPr lang="en-US" sz="1400" dirty="0" smtClean="0">
                <a:solidFill>
                  <a:srgbClr val="0000FF"/>
                </a:solidFill>
              </a:rPr>
              <a:t>return (total);</a:t>
            </a:r>
          </a:p>
          <a:p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r>
              <a:rPr lang="en-US" sz="1400" dirty="0" smtClean="0">
                <a:solidFill>
                  <a:srgbClr val="00B0F0"/>
                </a:solidFill>
              </a:rPr>
              <a:t> // end payroll</a:t>
            </a:r>
          </a:p>
          <a:p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5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7. self-check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Exercise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9" name="Rounded Rectangle 8"/>
          <p:cNvSpPr/>
          <p:nvPr/>
        </p:nvSpPr>
        <p:spPr>
          <a:xfrm>
            <a:off x="107504" y="980728"/>
            <a:ext cx="8856984" cy="432048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Write a complete </a:t>
            </a:r>
            <a:r>
              <a:rPr lang="en-US" sz="2000" u="sng" dirty="0" smtClean="0">
                <a:solidFill>
                  <a:srgbClr val="0000FF"/>
                </a:solidFill>
              </a:rPr>
              <a:t>modular</a:t>
            </a:r>
            <a:r>
              <a:rPr lang="en-US" sz="2000" dirty="0" smtClean="0">
                <a:solidFill>
                  <a:srgbClr val="0000FF"/>
                </a:solidFill>
              </a:rPr>
              <a:t> program that displays a menu, and performs the appropriate action accordingly in the corresponding function. The menu and the function names are listed below:</a:t>
            </a:r>
          </a:p>
          <a:p>
            <a:pPr algn="just"/>
            <a:endParaRPr lang="en-US" sz="2000" dirty="0">
              <a:solidFill>
                <a:srgbClr val="0000FF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Option		Action				Name		Return</a:t>
            </a: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1		Exchange num1 and num2	</a:t>
            </a:r>
            <a:r>
              <a:rPr lang="en-US" sz="2000" i="1" dirty="0" smtClean="0">
                <a:solidFill>
                  <a:srgbClr val="0000FF"/>
                </a:solidFill>
              </a:rPr>
              <a:t>Swap 		</a:t>
            </a:r>
            <a:r>
              <a:rPr lang="en-US" sz="2000" dirty="0" smtClean="0">
                <a:solidFill>
                  <a:srgbClr val="0000FF"/>
                </a:solidFill>
              </a:rPr>
              <a:t>nothing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2		Exchange num2 and num3	</a:t>
            </a:r>
            <a:r>
              <a:rPr lang="en-US" sz="2000" i="1" dirty="0" smtClean="0">
                <a:solidFill>
                  <a:srgbClr val="0000FF"/>
                </a:solidFill>
              </a:rPr>
              <a:t>Swap		</a:t>
            </a:r>
            <a:r>
              <a:rPr lang="en-US" sz="2000" dirty="0" smtClean="0">
                <a:solidFill>
                  <a:srgbClr val="0000FF"/>
                </a:solidFill>
              </a:rPr>
              <a:t>nothing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3		Exchange num1 and num3	</a:t>
            </a:r>
            <a:r>
              <a:rPr lang="en-US" sz="2000" i="1" dirty="0" smtClean="0">
                <a:solidFill>
                  <a:srgbClr val="0000FF"/>
                </a:solidFill>
              </a:rPr>
              <a:t>Swap</a:t>
            </a:r>
            <a:r>
              <a:rPr lang="en-US" sz="2000" dirty="0" smtClean="0">
                <a:solidFill>
                  <a:srgbClr val="0000FF"/>
                </a:solidFill>
              </a:rPr>
              <a:t>		nothing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4		Sort the three numbers		</a:t>
            </a:r>
            <a:r>
              <a:rPr lang="en-US" sz="2000" i="1" dirty="0" smtClean="0">
                <a:solidFill>
                  <a:srgbClr val="0000FF"/>
                </a:solidFill>
              </a:rPr>
              <a:t>Sort		</a:t>
            </a:r>
            <a:r>
              <a:rPr lang="en-US" sz="2000" dirty="0" smtClean="0">
                <a:solidFill>
                  <a:srgbClr val="0000FF"/>
                </a:solidFill>
              </a:rPr>
              <a:t>nothing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5		Find their minimum		</a:t>
            </a:r>
            <a:r>
              <a:rPr lang="en-US" sz="2000" i="1" dirty="0" smtClean="0">
                <a:solidFill>
                  <a:srgbClr val="0000FF"/>
                </a:solidFill>
              </a:rPr>
              <a:t>Min		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i="1" dirty="0" smtClean="0">
                <a:solidFill>
                  <a:srgbClr val="0000FF"/>
                </a:solidFill>
              </a:rPr>
              <a:t>	</a:t>
            </a: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6		Find their maximum		</a:t>
            </a:r>
            <a:r>
              <a:rPr lang="en-US" sz="2000" i="1" dirty="0" smtClean="0">
                <a:solidFill>
                  <a:srgbClr val="0000FF"/>
                </a:solidFill>
              </a:rPr>
              <a:t>Max</a:t>
            </a:r>
            <a:r>
              <a:rPr lang="en-US" sz="2000" dirty="0" smtClean="0">
                <a:solidFill>
                  <a:srgbClr val="0000FF"/>
                </a:solidFill>
              </a:rPr>
              <a:t>		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7		Find their average		</a:t>
            </a:r>
            <a:r>
              <a:rPr lang="en-US" sz="2000" i="1" dirty="0" smtClean="0">
                <a:solidFill>
                  <a:srgbClr val="0000FF"/>
                </a:solidFill>
              </a:rPr>
              <a:t>Average	</a:t>
            </a:r>
            <a:r>
              <a:rPr lang="en-US" sz="2000" dirty="0" smtClean="0">
                <a:solidFill>
                  <a:srgbClr val="0000FF"/>
                </a:solidFill>
              </a:rPr>
              <a:t>	double</a:t>
            </a:r>
          </a:p>
        </p:txBody>
      </p:sp>
    </p:spTree>
    <p:extLst>
      <p:ext uri="{BB962C8B-B14F-4D97-AF65-F5344CB8AC3E}">
        <p14:creationId xmlns:p14="http://schemas.microsoft.com/office/powerpoint/2010/main" val="41296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  <a:solidFill>
            <a:srgbClr val="FFFF00"/>
          </a:solidFill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8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self-check exercise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764704"/>
            <a:ext cx="7848872" cy="3816424"/>
          </a:xfrm>
          <a:prstGeom prst="roundRect">
            <a:avLst/>
          </a:prstGeom>
          <a:solidFill>
            <a:srgbClr val="CCECFF"/>
          </a:solidFill>
          <a:ln w="38100">
            <a:solidFill>
              <a:srgbClr val="0000FF"/>
            </a:solidFill>
          </a:ln>
        </p:spPr>
        <p:txBody>
          <a:bodyPr anchor="t">
            <a:normAutofit lnSpcReduction="10000"/>
          </a:bodyPr>
          <a:lstStyle/>
          <a:p>
            <a:pPr marL="0" lvl="0" indent="0" algn="just" hangingPunct="0">
              <a:buNone/>
            </a:pPr>
            <a:r>
              <a:rPr lang="en-US" sz="1800" dirty="0">
                <a:solidFill>
                  <a:srgbClr val="0000FF"/>
                </a:solidFill>
              </a:rPr>
              <a:t>Write a </a:t>
            </a:r>
            <a:r>
              <a:rPr lang="en-US" sz="1800" u="sng" dirty="0" smtClean="0">
                <a:solidFill>
                  <a:srgbClr val="0000FF"/>
                </a:solidFill>
              </a:rPr>
              <a:t>modular</a:t>
            </a:r>
            <a:r>
              <a:rPr lang="en-US" sz="1800" dirty="0" smtClean="0">
                <a:solidFill>
                  <a:srgbClr val="0000FF"/>
                </a:solidFill>
              </a:rPr>
              <a:t> program </a:t>
            </a:r>
            <a:r>
              <a:rPr lang="en-US" sz="1800" dirty="0">
                <a:solidFill>
                  <a:srgbClr val="0000FF"/>
                </a:solidFill>
              </a:rPr>
              <a:t>that calculates and prints the bill for Riyadh’s power </a:t>
            </a:r>
            <a:r>
              <a:rPr lang="en-US" sz="1800" dirty="0" smtClean="0">
                <a:solidFill>
                  <a:srgbClr val="0000FF"/>
                </a:solidFill>
              </a:rPr>
              <a:t>consumption. </a:t>
            </a:r>
            <a:r>
              <a:rPr lang="en-US" sz="1800" dirty="0">
                <a:solidFill>
                  <a:srgbClr val="0000FF"/>
                </a:solidFill>
              </a:rPr>
              <a:t>The rates vary depending on whether the user is residential, commercial, or industrial. A code of R corresponds to a Residential, C corresponds to a Commercial, and I to Industrial. Any other code should be treated as an error</a:t>
            </a:r>
            <a:r>
              <a:rPr lang="en-US" sz="1800" dirty="0" smtClean="0">
                <a:solidFill>
                  <a:srgbClr val="0000FF"/>
                </a:solidFill>
              </a:rPr>
              <a:t>. The </a:t>
            </a:r>
            <a:r>
              <a:rPr lang="en-US" sz="1800" dirty="0">
                <a:solidFill>
                  <a:srgbClr val="0000FF"/>
                </a:solidFill>
              </a:rPr>
              <a:t>program should read the power consumption rate in KWH (Kilowatt per Hour); then it calculates the due amount according to the following: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rgbClr val="0000FF"/>
                </a:solidFill>
              </a:rPr>
              <a:t>The rate is SAR 5 per KWH for Residential, SAR 10 per KWH for Commercial and SAR 20 per KWH for Industrial</a:t>
            </a:r>
            <a:r>
              <a:rPr lang="en-US" sz="1800" dirty="0" smtClean="0">
                <a:solidFill>
                  <a:srgbClr val="0000FF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The input data should be made in the main function. The calculation of the due amount is made in a function called </a:t>
            </a:r>
            <a:r>
              <a:rPr lang="en-US" sz="1800" i="1" dirty="0" err="1" smtClean="0">
                <a:solidFill>
                  <a:srgbClr val="0000FF"/>
                </a:solidFill>
              </a:rPr>
              <a:t>DueAmount</a:t>
            </a:r>
            <a:r>
              <a:rPr lang="en-US" sz="1800" dirty="0" smtClean="0">
                <a:solidFill>
                  <a:srgbClr val="0000FF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The total of the amounts due should also be calculated.</a:t>
            </a:r>
            <a:endParaRPr lang="en-US" sz="1800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433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548680"/>
            <a:ext cx="8856984" cy="144016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rgbClr val="0000FF"/>
                </a:solidFill>
              </a:rPr>
              <a:t>Write a complete </a:t>
            </a:r>
            <a:r>
              <a:rPr lang="en-US" sz="2000" u="sng" dirty="0" smtClean="0">
                <a:solidFill>
                  <a:srgbClr val="0000FF"/>
                </a:solidFill>
              </a:rPr>
              <a:t>modular</a:t>
            </a:r>
            <a:r>
              <a:rPr lang="en-US" sz="2000" dirty="0" smtClean="0">
                <a:solidFill>
                  <a:srgbClr val="0000FF"/>
                </a:solidFill>
              </a:rPr>
              <a:t> program that accepts a score in the main program, then calls the function </a:t>
            </a:r>
            <a:r>
              <a:rPr lang="en-US" sz="2000" i="1" dirty="0" err="1" smtClean="0">
                <a:solidFill>
                  <a:srgbClr val="0000FF"/>
                </a:solidFill>
              </a:rPr>
              <a:t>GetGrade</a:t>
            </a:r>
            <a:r>
              <a:rPr lang="en-US" sz="2000" dirty="0" smtClean="0">
                <a:solidFill>
                  <a:srgbClr val="0000FF"/>
                </a:solidFill>
              </a:rPr>
              <a:t> that calculates the corresponding letter grade. The program should stop if the user enters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-999. </a:t>
            </a:r>
            <a:r>
              <a:rPr lang="en-US" sz="2000" u="sng" dirty="0" smtClean="0">
                <a:solidFill>
                  <a:srgbClr val="0000FF"/>
                </a:solidFill>
              </a:rPr>
              <a:t>The function should consider invalid scores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504" y="1956238"/>
            <a:ext cx="8856984" cy="47131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#include &lt;</a:t>
            </a:r>
            <a:r>
              <a:rPr lang="en-US" sz="2000" b="1" dirty="0" err="1" smtClean="0">
                <a:solidFill>
                  <a:schemeClr val="tx2"/>
                </a:solidFill>
              </a:rPr>
              <a:t>stdio.h</a:t>
            </a:r>
            <a:r>
              <a:rPr lang="en-US" sz="2000" b="1" dirty="0" smtClean="0">
                <a:solidFill>
                  <a:schemeClr val="tx2"/>
                </a:solidFill>
              </a:rPr>
              <a:t>&gt;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char </a:t>
            </a:r>
            <a:r>
              <a:rPr lang="en-US" sz="2000" b="1" dirty="0" err="1" smtClean="0">
                <a:solidFill>
                  <a:srgbClr val="0000FF"/>
                </a:solidFill>
              </a:rPr>
              <a:t>GetGrade</a:t>
            </a:r>
            <a:r>
              <a:rPr lang="en-US" sz="2000" b="1" dirty="0" smtClean="0">
                <a:solidFill>
                  <a:srgbClr val="0000FF"/>
                </a:solidFill>
              </a:rPr>
              <a:t> (double score);</a:t>
            </a: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</a:rPr>
              <a:t> main (void)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double score;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</a:rPr>
              <a:t>char grade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do {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printf</a:t>
            </a:r>
            <a:r>
              <a:rPr lang="en-US" sz="2000" b="1" dirty="0" smtClean="0">
                <a:solidFill>
                  <a:schemeClr val="tx2"/>
                </a:solidFill>
              </a:rPr>
              <a:t> (“Enter student’s score&gt;”);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scanf</a:t>
            </a:r>
            <a:r>
              <a:rPr lang="en-US" sz="2000" b="1" dirty="0" smtClean="0">
                <a:solidFill>
                  <a:schemeClr val="tx2"/>
                </a:solidFill>
              </a:rPr>
              <a:t> (“%f”, &amp;score);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    if (score == -999.0) break;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          grade = </a:t>
            </a:r>
            <a:r>
              <a:rPr lang="en-US" sz="2000" b="1" dirty="0" err="1" smtClean="0">
                <a:solidFill>
                  <a:srgbClr val="0000FF"/>
                </a:solidFill>
              </a:rPr>
              <a:t>GetGrade</a:t>
            </a:r>
            <a:r>
              <a:rPr lang="en-US" sz="2000" b="1" dirty="0" smtClean="0">
                <a:solidFill>
                  <a:srgbClr val="0000FF"/>
                </a:solidFill>
              </a:rPr>
              <a:t> (score);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printf</a:t>
            </a:r>
            <a:r>
              <a:rPr lang="en-US" sz="2000" b="1" dirty="0" smtClean="0">
                <a:solidFill>
                  <a:schemeClr val="tx2"/>
                </a:solidFill>
              </a:rPr>
              <a:t> (“Grade = %c”, grade);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  } while (score != -999.0);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} </a:t>
            </a:r>
            <a:r>
              <a:rPr lang="en-US" sz="2000" b="1" dirty="0" smtClean="0">
                <a:solidFill>
                  <a:srgbClr val="00B0F0"/>
                </a:solidFill>
              </a:rPr>
              <a:t>// end main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3654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7992888" cy="5907056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C performs mathematical operations through mathematical libraries; namely, </a:t>
            </a:r>
            <a:r>
              <a:rPr lang="en-US" sz="1800" dirty="0" smtClean="0">
                <a:solidFill>
                  <a:srgbClr val="0000FF"/>
                </a:solidFill>
              </a:rPr>
              <a:t>&lt;</a:t>
            </a:r>
            <a:r>
              <a:rPr lang="en-US" sz="1800" dirty="0" err="1" smtClean="0">
                <a:solidFill>
                  <a:srgbClr val="0000FF"/>
                </a:solidFill>
              </a:rPr>
              <a:t>stdlib.h</a:t>
            </a:r>
            <a:r>
              <a:rPr lang="en-US" sz="1800" dirty="0" smtClean="0">
                <a:solidFill>
                  <a:srgbClr val="0000FF"/>
                </a:solidFill>
              </a:rPr>
              <a:t>&gt; </a:t>
            </a:r>
            <a:r>
              <a:rPr lang="en-US" sz="1800" dirty="0" smtClean="0"/>
              <a:t>and </a:t>
            </a:r>
            <a:r>
              <a:rPr lang="en-US" sz="1800" dirty="0" smtClean="0">
                <a:solidFill>
                  <a:srgbClr val="0000FF"/>
                </a:solidFill>
              </a:rPr>
              <a:t>&lt;</a:t>
            </a:r>
            <a:r>
              <a:rPr lang="en-US" sz="1800" dirty="0" err="1" smtClean="0">
                <a:solidFill>
                  <a:srgbClr val="0000FF"/>
                </a:solidFill>
              </a:rPr>
              <a:t>math.h</a:t>
            </a:r>
            <a:r>
              <a:rPr lang="en-US" sz="1800" dirty="0" smtClean="0">
                <a:solidFill>
                  <a:srgbClr val="0000FF"/>
                </a:solidFill>
              </a:rPr>
              <a:t>&gt;</a:t>
            </a:r>
            <a:r>
              <a:rPr lang="en-US" sz="1800" dirty="0" smtClean="0"/>
              <a:t>. These are listed below:</a:t>
            </a:r>
          </a:p>
          <a:p>
            <a:pPr algn="just"/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built-in functions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99679"/>
              </p:ext>
            </p:extLst>
          </p:nvPr>
        </p:nvGraphicFramePr>
        <p:xfrm>
          <a:off x="251520" y="980728"/>
          <a:ext cx="8640960" cy="578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24136"/>
                <a:gridCol w="3600400"/>
                <a:gridCol w="1512168"/>
                <a:gridCol w="1152128"/>
              </a:tblGrid>
              <a:tr h="571088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Argument(s)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abs(x)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stdlib.h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 the absolute value of its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integer</a:t>
                      </a:r>
                      <a:r>
                        <a:rPr lang="en-US" dirty="0" smtClean="0"/>
                        <a:t> argument.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Example: x = -5, abs(-x) = 5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fabs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math.h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 the absolute value of its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double</a:t>
                      </a:r>
                      <a:r>
                        <a:rPr lang="en-US" dirty="0" smtClean="0"/>
                        <a:t> argument.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Example: x= -5.2, </a:t>
                      </a:r>
                      <a:r>
                        <a:rPr lang="en-US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fabs</a:t>
                      </a: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(-x) = 5.2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ceil(x)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math.h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the smallest integral value that is NOT less than x.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Ex: x= 45.23, ceil(x)= 46.0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floor(x)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math.h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 the largest</a:t>
                      </a:r>
                      <a:r>
                        <a:rPr lang="en-US" baseline="0" dirty="0" smtClean="0"/>
                        <a:t> integral value that is NOT greater than x.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Ex.: x=45.23, floor(x)= 45.0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math.h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 the non-negative square root of x for x &gt;= 0.0.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Ex.: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x=25.0, </a:t>
                      </a:r>
                      <a:r>
                        <a:rPr lang="en-US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sqrt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(x)= 5.0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pow(</a:t>
                      </a:r>
                      <a:r>
                        <a:rPr lang="en-US" dirty="0" err="1" smtClean="0"/>
                        <a:t>x,y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math.h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Return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aseline="3000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Ex.: x= 2.0, y=3.0;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pow(</a:t>
                      </a:r>
                      <a:r>
                        <a:rPr lang="en-US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x,y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)=8.0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double, 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9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built-in functions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71364"/>
              </p:ext>
            </p:extLst>
          </p:nvPr>
        </p:nvGraphicFramePr>
        <p:xfrm>
          <a:off x="179512" y="908720"/>
          <a:ext cx="8640960" cy="4486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24136"/>
                <a:gridCol w="3600400"/>
                <a:gridCol w="1512168"/>
                <a:gridCol w="1152128"/>
              </a:tblGrid>
              <a:tr h="597592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Argument(s)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2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math.h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Returns e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double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double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log(x)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math.h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Returns the natural algorithm of x for 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&gt; 0.0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double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double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log10(x)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math.h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Returns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the base-10 logarithm.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Ex.: x= 100.0, log10(x) = 2.0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double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double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cos(x)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math.h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Returns the cosine of angle x.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Ex.: x=0.0,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cos(x) = 1.0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</a:p>
                    <a:p>
                      <a:r>
                        <a:rPr lang="en-US" dirty="0" smtClean="0"/>
                        <a:t>(in radians)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sin(x)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math.h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Returns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the sine of angle x.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Ex.: x=1.5708, sin(x)=1.0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</a:p>
                    <a:p>
                      <a:r>
                        <a:rPr lang="en-US" dirty="0" smtClean="0"/>
                        <a:t>(in</a:t>
                      </a:r>
                      <a:r>
                        <a:rPr lang="en-US" baseline="0" dirty="0" smtClean="0"/>
                        <a:t> radians)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69785">
                <a:tc>
                  <a:txBody>
                    <a:bodyPr/>
                    <a:lstStyle/>
                    <a:p>
                      <a:r>
                        <a:rPr lang="en-US" dirty="0" smtClean="0"/>
                        <a:t>tan(x)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math.h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Returns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the tangent of angle x.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Ex.: x=0.0, tan(x)=0.0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</a:p>
                    <a:p>
                      <a:r>
                        <a:rPr lang="en-US" dirty="0" smtClean="0"/>
                        <a:t>(in radians)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built-in functions 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le 8"/>
              <p:cNvSpPr/>
              <p:nvPr/>
            </p:nvSpPr>
            <p:spPr>
              <a:xfrm>
                <a:off x="107504" y="692696"/>
                <a:ext cx="8856984" cy="1872208"/>
              </a:xfrm>
              <a:prstGeom prst="roundRect">
                <a:avLst/>
              </a:prstGeom>
              <a:solidFill>
                <a:srgbClr val="CCEC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just"/>
                <a:r>
                  <a:rPr lang="en-US" sz="2000" dirty="0" smtClean="0">
                    <a:solidFill>
                      <a:srgbClr val="0000FF"/>
                    </a:solidFill>
                  </a:rPr>
                  <a:t>Using the C built-in functions, to compute the roots of a quadratic equation in x of the form: ax</a:t>
                </a:r>
                <a:r>
                  <a:rPr lang="en-US" sz="2000" baseline="30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 + </a:t>
                </a:r>
                <a:r>
                  <a:rPr lang="en-US" sz="2000" dirty="0" err="1" smtClean="0">
                    <a:solidFill>
                      <a:srgbClr val="0000FF"/>
                    </a:solidFill>
                  </a:rPr>
                  <a:t>bx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 + c = 0.</a:t>
                </a:r>
              </a:p>
              <a:p>
                <a:pPr algn="just"/>
                <a:r>
                  <a:rPr lang="en-US" sz="2000" dirty="0" smtClean="0">
                    <a:solidFill>
                      <a:srgbClr val="0000FF"/>
                    </a:solidFill>
                  </a:rPr>
                  <a:t>The two roots are defined as:</a:t>
                </a:r>
              </a:p>
              <a:p>
                <a:pPr algn="just"/>
                <a:r>
                  <a:rPr lang="en-US" sz="1600" dirty="0" smtClean="0">
                    <a:solidFill>
                      <a:srgbClr val="0000FF"/>
                    </a:solidFill>
                  </a:rPr>
                  <a:t>root1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US" sz="2000" b="0" i="1" baseline="3000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00FF"/>
                    </a:solidFill>
                  </a:rPr>
                  <a:t>			</a:t>
                </a:r>
                <a:r>
                  <a:rPr lang="en-US" sz="1600" dirty="0" smtClean="0">
                    <a:solidFill>
                      <a:srgbClr val="0000FF"/>
                    </a:solidFill>
                  </a:rPr>
                  <a:t>root2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US" sz="2000" b="0" i="1" baseline="3000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rgbClr val="0000FF"/>
                  </a:solidFill>
                </a:endParaRPr>
              </a:p>
              <a:p>
                <a:pPr algn="just"/>
                <a:endParaRPr lang="en-US" sz="2000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92696"/>
                <a:ext cx="8856984" cy="1872208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107504" y="2636912"/>
            <a:ext cx="8856984" cy="1224136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disc = pow(b, 2.0) – 4.0 * a * c;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root1 = (-b + </a:t>
            </a:r>
            <a:r>
              <a:rPr lang="en-US" sz="2000" dirty="0" err="1" smtClean="0">
                <a:solidFill>
                  <a:schemeClr val="tx2"/>
                </a:solidFill>
              </a:rPr>
              <a:t>sqrt</a:t>
            </a:r>
            <a:r>
              <a:rPr lang="en-US" sz="2000" dirty="0" smtClean="0">
                <a:solidFill>
                  <a:schemeClr val="tx2"/>
                </a:solidFill>
              </a:rPr>
              <a:t>(disc)) / (2.0 * a);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root2 = (-b - </a:t>
            </a:r>
            <a:r>
              <a:rPr lang="en-US" sz="2000" dirty="0" err="1" smtClean="0">
                <a:solidFill>
                  <a:schemeClr val="tx2"/>
                </a:solidFill>
              </a:rPr>
              <a:t>sqrt</a:t>
            </a:r>
            <a:r>
              <a:rPr lang="en-US" sz="2000" dirty="0" smtClean="0">
                <a:solidFill>
                  <a:schemeClr val="tx2"/>
                </a:solidFill>
              </a:rPr>
              <a:t>(disc)) / (2.0 * a);</a:t>
            </a:r>
          </a:p>
          <a:p>
            <a:pPr algn="just"/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8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built-in functions – example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le 8"/>
              <p:cNvSpPr/>
              <p:nvPr/>
            </p:nvSpPr>
            <p:spPr>
              <a:xfrm>
                <a:off x="107504" y="692696"/>
                <a:ext cx="8856984" cy="1296144"/>
              </a:xfrm>
              <a:prstGeom prst="roundRect">
                <a:avLst/>
              </a:prstGeom>
              <a:solidFill>
                <a:srgbClr val="CCEC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just"/>
                <a:r>
                  <a:rPr lang="en-US" sz="2000" dirty="0" smtClean="0">
                    <a:solidFill>
                      <a:srgbClr val="0000FF"/>
                    </a:solidFill>
                  </a:rPr>
                  <a:t>Write a complete program that computes the length of a side of a triangle using the following formula: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baseline="30000" smtClean="0">
                        <a:solidFill>
                          <a:srgbClr val="0000FF"/>
                        </a:solidFill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baseline="30000" smtClean="0">
                        <a:solidFill>
                          <a:srgbClr val="0000FF"/>
                        </a:solidFill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𝑐</m:t>
                    </m:r>
                    <m:r>
                      <a:rPr lang="en-US" sz="2000" b="0" i="1" baseline="30000" smtClean="0">
                        <a:solidFill>
                          <a:srgbClr val="0000FF"/>
                        </a:solidFill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𝑏𝑐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𝑐𝑜𝑠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endParaRPr lang="en-US" sz="2000" dirty="0" smtClean="0">
                  <a:solidFill>
                    <a:srgbClr val="0000FF"/>
                  </a:solidFill>
                </a:endParaRPr>
              </a:p>
              <a:p>
                <a:pPr algn="just"/>
                <a:r>
                  <a:rPr lang="en-US" sz="2000" dirty="0" smtClean="0">
                    <a:solidFill>
                      <a:srgbClr val="0000FF"/>
                    </a:solidFill>
                  </a:rPr>
                  <a:t>The lengths of the sides b and c are known.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is</m:t>
                    </m:r>
                    <m: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given</m:t>
                    </m:r>
                    <m: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in</m:t>
                    </m:r>
                    <m: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degrees</m:t>
                    </m:r>
                    <m: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000" dirty="0" smtClean="0">
                  <a:solidFill>
                    <a:srgbClr val="0000FF"/>
                  </a:solidFill>
                </a:endParaRPr>
              </a:p>
              <a:p>
                <a:pPr algn="just"/>
                <a:endParaRPr lang="en-US" sz="2000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92696"/>
                <a:ext cx="8856984" cy="1296144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107504" y="2060848"/>
                <a:ext cx="8856984" cy="1224136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just"/>
                <a:r>
                  <a:rPr lang="en-US" sz="2000" dirty="0" smtClean="0">
                    <a:solidFill>
                      <a:schemeClr val="tx2"/>
                    </a:solidFill>
                  </a:rPr>
                  <a:t>To use the </a:t>
                </a:r>
                <a:r>
                  <a:rPr lang="en-US" sz="2000" i="1" dirty="0" smtClean="0">
                    <a:solidFill>
                      <a:schemeClr val="tx2"/>
                    </a:solidFill>
                  </a:rPr>
                  <a:t>cos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 function of the C library, we must first convert the degrees into radians as follows: </a:t>
                </a:r>
              </a:p>
              <a:p>
                <a:pPr algn="just"/>
                <a:r>
                  <a:rPr lang="en-US" sz="2000" dirty="0" smtClean="0">
                    <a:solidFill>
                      <a:schemeClr val="tx2"/>
                    </a:solidFill>
                  </a:rPr>
                  <a:t>Radians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∝ 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180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algn="just"/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algn="just"/>
                <a:endParaRPr lang="en-US" sz="20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060848"/>
                <a:ext cx="8856984" cy="1224136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107504" y="3356992"/>
            <a:ext cx="8856984" cy="3096344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stdlib.h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algn="just"/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math.h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algn="just"/>
            <a:r>
              <a:rPr lang="en-US" sz="1400" dirty="0" smtClean="0">
                <a:solidFill>
                  <a:srgbClr val="0000FF"/>
                </a:solidFill>
              </a:rPr>
              <a:t>#define	PI	3.14</a:t>
            </a:r>
          </a:p>
          <a:p>
            <a:pPr algn="just"/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main (void)</a:t>
            </a:r>
          </a:p>
          <a:p>
            <a:pPr algn="just"/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{  double a, b, c, a2, degrees, radians;</a:t>
            </a:r>
          </a:p>
          <a:p>
            <a:pPr algn="just"/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the length of side b”);		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(“%f”, &amp;b);</a:t>
            </a:r>
          </a:p>
          <a:p>
            <a:pPr algn="just"/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the length of side c”);		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(“%f”, &amp;c);</a:t>
            </a:r>
          </a:p>
          <a:p>
            <a:pPr algn="just"/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radians = degrees * PI / 180.0;</a:t>
            </a:r>
          </a:p>
          <a:p>
            <a:pPr algn="just"/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a2 = pow(b, 2.0) + pow(c, 2.0) – 2 * b * c * cos(radians);</a:t>
            </a:r>
          </a:p>
          <a:p>
            <a:pPr algn="just"/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a = </a:t>
            </a:r>
            <a:r>
              <a:rPr lang="en-US" sz="1400" dirty="0" err="1" smtClean="0">
                <a:solidFill>
                  <a:srgbClr val="0000FF"/>
                </a:solidFill>
              </a:rPr>
              <a:t>sqrt</a:t>
            </a:r>
            <a:r>
              <a:rPr lang="en-US" sz="1400" dirty="0" smtClean="0">
                <a:solidFill>
                  <a:srgbClr val="0000FF"/>
                </a:solidFill>
              </a:rPr>
              <a:t>(a2);</a:t>
            </a:r>
          </a:p>
          <a:p>
            <a:pPr algn="just"/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(“The length of the third side a= %f”, a);</a:t>
            </a:r>
          </a:p>
          <a:p>
            <a:pPr algn="just"/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  return (0);</a:t>
            </a:r>
          </a:p>
          <a:p>
            <a:pPr algn="just"/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} </a:t>
            </a:r>
            <a:r>
              <a:rPr lang="en-US" sz="1400" dirty="0" smtClean="0">
                <a:solidFill>
                  <a:srgbClr val="00B0F0"/>
                </a:solidFill>
              </a:rPr>
              <a:t>//end main</a:t>
            </a:r>
          </a:p>
          <a:p>
            <a:pPr algn="just"/>
            <a:endParaRPr lang="en-US" sz="1400" dirty="0" smtClean="0">
              <a:solidFill>
                <a:srgbClr val="0000FF"/>
              </a:solidFill>
            </a:endParaRPr>
          </a:p>
          <a:p>
            <a:pPr algn="just"/>
            <a:endParaRPr 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5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  <a:solidFill>
            <a:srgbClr val="FFFF00"/>
          </a:solidFill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self-check exercises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ounded Rectangle 8"/>
              <p:cNvSpPr/>
              <p:nvPr/>
            </p:nvSpPr>
            <p:spPr>
              <a:xfrm>
                <a:off x="107504" y="692696"/>
                <a:ext cx="8856984" cy="2664296"/>
              </a:xfrm>
              <a:prstGeom prst="roundRect">
                <a:avLst/>
              </a:prstGeom>
              <a:solidFill>
                <a:srgbClr val="CCEC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just"/>
                <a:r>
                  <a:rPr lang="en-US" sz="2000" dirty="0" smtClean="0">
                    <a:solidFill>
                      <a:srgbClr val="FF0000"/>
                    </a:solidFill>
                  </a:rPr>
                  <a:t>Write the following mathematical expressions using C functions: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000" i="1" dirty="0" smtClean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l-GR" sz="2000" i="1" smtClean="0">
                        <a:solidFill>
                          <a:srgbClr val="0000FF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>
                  <a:solidFill>
                    <a:srgbClr val="0000FF"/>
                  </a:solidFill>
                </a:endParaRPr>
              </a:p>
              <a:p>
                <a:pPr marL="457200" indent="-45720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𝑌</m:t>
                        </m:r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 </m:t>
                        </m:r>
                        <m:d>
                          <m:dPr>
                            <m:ctrlPr>
                              <a:rPr lang="pt-BR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pt-BR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pt-BR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pt-BR" sz="20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000" dirty="0" smtClean="0">
                  <a:solidFill>
                    <a:srgbClr val="0000FF"/>
                  </a:solidFill>
                </a:endParaRP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000" i="1" dirty="0" smtClean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el-GR" sz="20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𝛼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l-GR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𝛽</m:t>
                            </m:r>
                          </m:e>
                        </m:d>
                      </m:e>
                    </m:func>
                    <m:func>
                      <m:func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𝛼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l-GR" sz="20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𝛽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 smtClean="0">
                  <a:solidFill>
                    <a:srgbClr val="0000FF"/>
                  </a:solidFill>
                </a:endParaRPr>
              </a:p>
              <a:p>
                <a:pPr marL="457200" indent="-45720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𝑍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𝑙𝑜𝑔𝑒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 (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𝑥𝑦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dirty="0" smtClean="0">
                  <a:solidFill>
                    <a:srgbClr val="0000FF"/>
                  </a:solidFill>
                </a:endParaRPr>
              </a:p>
              <a:p>
                <a:pPr marL="457200" indent="-45720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𝑑𝑖𝑠𝑡𝑎𝑛𝑐𝑒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baseline="-2500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baseline="-2500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sz="2000" b="0" i="1" baseline="3000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sz="2000" b="0" i="1" baseline="-2500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sz="20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sz="2000" b="0" i="1" baseline="-2500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sz="2000" b="0" i="1" baseline="3000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2000" dirty="0" smtClean="0">
                  <a:solidFill>
                    <a:srgbClr val="0000FF"/>
                  </a:solidFill>
                </a:endParaRPr>
              </a:p>
              <a:p>
                <a:pPr algn="just"/>
                <a:endParaRPr lang="en-US" sz="2000" dirty="0" smtClean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92696"/>
                <a:ext cx="8856984" cy="2664296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7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  <a:solidFill>
            <a:srgbClr val="FFFF00"/>
          </a:solidFill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self-check exercises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9" name="Rounded Rectangle 8"/>
          <p:cNvSpPr/>
          <p:nvPr/>
        </p:nvSpPr>
        <p:spPr>
          <a:xfrm>
            <a:off x="107504" y="692696"/>
            <a:ext cx="8856984" cy="230425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valuate the following expressions: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floor (15.8)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floor (15.8 + 0.5)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ceil (-7.2) * pow(4.0, 2.0)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rgbClr val="0000FF"/>
                </a:solidFill>
              </a:rPr>
              <a:t>sqrt</a:t>
            </a:r>
            <a:r>
              <a:rPr lang="en-US" sz="2000" dirty="0" smtClean="0">
                <a:solidFill>
                  <a:srgbClr val="0000FF"/>
                </a:solidFill>
              </a:rPr>
              <a:t> (floor (</a:t>
            </a:r>
            <a:r>
              <a:rPr lang="en-US" sz="2000" dirty="0" err="1" smtClean="0">
                <a:solidFill>
                  <a:srgbClr val="0000FF"/>
                </a:solidFill>
              </a:rPr>
              <a:t>fabs</a:t>
            </a:r>
            <a:r>
              <a:rPr lang="en-US" sz="2000" dirty="0" smtClean="0">
                <a:solidFill>
                  <a:srgbClr val="0000FF"/>
                </a:solidFill>
              </a:rPr>
              <a:t> (-16.8)))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log10 (1000.0)</a:t>
            </a:r>
          </a:p>
          <a:p>
            <a:pPr algn="just"/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0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(1)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107504" y="620688"/>
            <a:ext cx="8856984" cy="5937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char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GetGrade</a:t>
            </a:r>
            <a:r>
              <a:rPr lang="en-US" sz="2000" b="1" dirty="0" smtClean="0">
                <a:solidFill>
                  <a:schemeClr val="tx2"/>
                </a:solidFill>
              </a:rPr>
              <a:t> (double score)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</a:rPr>
              <a:t>char </a:t>
            </a:r>
            <a:r>
              <a:rPr lang="en-US" sz="2000" b="1" dirty="0" err="1" smtClean="0">
                <a:solidFill>
                  <a:srgbClr val="0000FF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if (score &gt;= 0.0) &amp;&amp; (score &lt; 60.0)		            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=‘F’;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else if (score &gt;= 60.0) &amp;&amp; (score &lt; 70.0) 	            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=‘D’;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 else if (score &gt;= 70.0) &amp;&amp; (score &lt; 80.0)	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=‘C’;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</a:rPr>
              <a:t>     else if (score &gt;= 80.0) &amp;&amp; (score &lt; 90.0)	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=‘B’;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               else if (score &gt;= 90.0) &amp;&amp; (score &lt; 100.0)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=‘A’;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                       else </a:t>
            </a:r>
            <a:r>
              <a:rPr lang="en-US" sz="2000" b="1" dirty="0" err="1" smtClean="0">
                <a:solidFill>
                  <a:srgbClr val="0000FF"/>
                </a:solidFill>
              </a:rPr>
              <a:t>grd</a:t>
            </a:r>
            <a:r>
              <a:rPr lang="en-US" sz="2000" b="1" dirty="0" smtClean="0">
                <a:solidFill>
                  <a:srgbClr val="0000FF"/>
                </a:solidFill>
              </a:rPr>
              <a:t>=‘X’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</a:rPr>
              <a:t>return (</a:t>
            </a:r>
            <a:r>
              <a:rPr lang="en-US" sz="2000" b="1" dirty="0" err="1" smtClean="0">
                <a:solidFill>
                  <a:srgbClr val="0000FF"/>
                </a:solidFill>
              </a:rPr>
              <a:t>grd</a:t>
            </a:r>
            <a:r>
              <a:rPr lang="en-US" sz="2000" b="1" dirty="0" smtClean="0">
                <a:solidFill>
                  <a:srgbClr val="0000FF"/>
                </a:solidFill>
              </a:rPr>
              <a:t>)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} </a:t>
            </a:r>
            <a:r>
              <a:rPr lang="en-US" sz="2000" b="1" dirty="0" smtClean="0">
                <a:solidFill>
                  <a:srgbClr val="00B0F0"/>
                </a:solidFill>
              </a:rPr>
              <a:t>// end </a:t>
            </a:r>
            <a:r>
              <a:rPr lang="en-US" sz="2000" b="1" dirty="0" err="1" smtClean="0">
                <a:solidFill>
                  <a:srgbClr val="00B0F0"/>
                </a:solidFill>
              </a:rPr>
              <a:t>GetGrade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1699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(1)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107504" y="620688"/>
            <a:ext cx="8856984" cy="5937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#include &lt;</a:t>
            </a:r>
            <a:r>
              <a:rPr lang="en-US" sz="2000" b="1" dirty="0" err="1" smtClean="0">
                <a:solidFill>
                  <a:schemeClr val="tx2"/>
                </a:solidFill>
              </a:rPr>
              <a:t>stdio.h</a:t>
            </a:r>
            <a:r>
              <a:rPr lang="en-US" sz="2000" b="1" dirty="0" smtClean="0">
                <a:solidFill>
                  <a:schemeClr val="tx2"/>
                </a:solidFill>
              </a:rPr>
              <a:t>&gt;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char </a:t>
            </a:r>
            <a:r>
              <a:rPr lang="en-US" sz="2000" b="1" dirty="0" err="1" smtClean="0">
                <a:solidFill>
                  <a:srgbClr val="0000FF"/>
                </a:solidFill>
              </a:rPr>
              <a:t>GetGrade</a:t>
            </a:r>
            <a:r>
              <a:rPr lang="en-US" sz="2000" b="1" dirty="0" smtClean="0">
                <a:solidFill>
                  <a:srgbClr val="0000FF"/>
                </a:solidFill>
              </a:rPr>
              <a:t> (double score);</a:t>
            </a: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</a:rPr>
              <a:t> main (void)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double score;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</a:rPr>
              <a:t>char grade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do {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printf</a:t>
            </a:r>
            <a:r>
              <a:rPr lang="en-US" sz="2000" b="1" dirty="0" smtClean="0">
                <a:solidFill>
                  <a:schemeClr val="tx2"/>
                </a:solidFill>
              </a:rPr>
              <a:t> (“Enter student’s score&gt;”);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scanf</a:t>
            </a:r>
            <a:r>
              <a:rPr lang="en-US" sz="2000" b="1" dirty="0" smtClean="0">
                <a:solidFill>
                  <a:schemeClr val="tx2"/>
                </a:solidFill>
              </a:rPr>
              <a:t> (“%f”, &amp;score);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    if (score == -999.0) break;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          grade = </a:t>
            </a:r>
            <a:r>
              <a:rPr lang="en-US" sz="2000" b="1" dirty="0" err="1" smtClean="0">
                <a:solidFill>
                  <a:srgbClr val="0000FF"/>
                </a:solidFill>
              </a:rPr>
              <a:t>GetGrade</a:t>
            </a:r>
            <a:r>
              <a:rPr lang="en-US" sz="2000" b="1" dirty="0" smtClean="0">
                <a:solidFill>
                  <a:srgbClr val="0000FF"/>
                </a:solidFill>
              </a:rPr>
              <a:t> (score);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    if (grade != ‘X’) </a:t>
            </a:r>
            <a:r>
              <a:rPr lang="en-US" sz="2000" b="1" dirty="0" err="1" smtClean="0">
                <a:solidFill>
                  <a:srgbClr val="00B050"/>
                </a:solidFill>
              </a:rPr>
              <a:t>printf</a:t>
            </a:r>
            <a:r>
              <a:rPr lang="en-US" sz="2000" b="1" dirty="0" smtClean="0">
                <a:solidFill>
                  <a:srgbClr val="00B050"/>
                </a:solidFill>
              </a:rPr>
              <a:t> (“Grade = %c”, grade);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    else </a:t>
            </a:r>
            <a:r>
              <a:rPr lang="en-US" sz="2000" b="1" dirty="0" err="1" smtClean="0">
                <a:solidFill>
                  <a:srgbClr val="00B050"/>
                </a:solidFill>
              </a:rPr>
              <a:t>printf</a:t>
            </a:r>
            <a:r>
              <a:rPr lang="en-US" sz="2000" b="1" dirty="0" smtClean="0">
                <a:solidFill>
                  <a:srgbClr val="00B050"/>
                </a:solidFill>
              </a:rPr>
              <a:t> (“Invalid Input”);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  } while (score != -999.0);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}</a:t>
            </a:r>
            <a:r>
              <a:rPr lang="en-US" sz="2000" b="1" dirty="0" smtClean="0">
                <a:solidFill>
                  <a:srgbClr val="00B0F0"/>
                </a:solidFill>
              </a:rPr>
              <a:t> // end main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3559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(1) – the whole program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107504" y="620688"/>
            <a:ext cx="8856984" cy="5937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#include &lt;</a:t>
            </a:r>
            <a:r>
              <a:rPr lang="en-US" sz="1200" b="1" dirty="0" err="1" smtClean="0">
                <a:solidFill>
                  <a:schemeClr val="tx2"/>
                </a:solidFill>
              </a:rPr>
              <a:t>stdio.h</a:t>
            </a:r>
            <a:r>
              <a:rPr lang="en-US" sz="1200" b="1" dirty="0" smtClean="0">
                <a:solidFill>
                  <a:schemeClr val="tx2"/>
                </a:solidFill>
              </a:rPr>
              <a:t>&gt;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char </a:t>
            </a:r>
            <a:r>
              <a:rPr lang="en-US" sz="1200" b="1" dirty="0" err="1" smtClean="0">
                <a:solidFill>
                  <a:srgbClr val="0000FF"/>
                </a:solidFill>
              </a:rPr>
              <a:t>GetGrade</a:t>
            </a:r>
            <a:r>
              <a:rPr lang="en-US" sz="1200" b="1" dirty="0" smtClean="0">
                <a:solidFill>
                  <a:srgbClr val="0000FF"/>
                </a:solidFill>
              </a:rPr>
              <a:t> (double score);</a:t>
            </a:r>
          </a:p>
          <a:p>
            <a:r>
              <a:rPr lang="en-US" sz="1200" b="1" dirty="0" err="1" smtClean="0">
                <a:solidFill>
                  <a:schemeClr val="tx2"/>
                </a:solidFill>
              </a:rPr>
              <a:t>int</a:t>
            </a:r>
            <a:r>
              <a:rPr lang="en-US" sz="1200" b="1" dirty="0" smtClean="0">
                <a:solidFill>
                  <a:schemeClr val="tx2"/>
                </a:solidFill>
              </a:rPr>
              <a:t> main (void)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double score;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</a:t>
            </a:r>
            <a:r>
              <a:rPr lang="en-US" sz="1200" b="1" dirty="0" smtClean="0">
                <a:solidFill>
                  <a:srgbClr val="0000FF"/>
                </a:solidFill>
              </a:rPr>
              <a:t>char grade</a:t>
            </a:r>
            <a:r>
              <a:rPr lang="en-US" sz="12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do {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 </a:t>
            </a:r>
            <a:r>
              <a:rPr lang="en-US" sz="1200" b="1" dirty="0" err="1" smtClean="0">
                <a:solidFill>
                  <a:schemeClr val="tx2"/>
                </a:solidFill>
              </a:rPr>
              <a:t>printf</a:t>
            </a:r>
            <a:r>
              <a:rPr lang="en-US" sz="1200" b="1" dirty="0" smtClean="0">
                <a:solidFill>
                  <a:schemeClr val="tx2"/>
                </a:solidFill>
              </a:rPr>
              <a:t> (“Enter student’s score&gt;”);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        </a:t>
            </a:r>
            <a:r>
              <a:rPr lang="en-US" sz="1200" b="1" dirty="0" err="1" smtClean="0">
                <a:solidFill>
                  <a:schemeClr val="tx2"/>
                </a:solidFill>
              </a:rPr>
              <a:t>scanf</a:t>
            </a:r>
            <a:r>
              <a:rPr lang="en-US" sz="1200" b="1" dirty="0" smtClean="0">
                <a:solidFill>
                  <a:schemeClr val="tx2"/>
                </a:solidFill>
              </a:rPr>
              <a:t> (“%f”, &amp;score);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 if (score == -999.0) 	break;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           grade = </a:t>
            </a:r>
            <a:r>
              <a:rPr lang="en-US" sz="1200" b="1" dirty="0" err="1" smtClean="0">
                <a:solidFill>
                  <a:srgbClr val="0000FF"/>
                </a:solidFill>
              </a:rPr>
              <a:t>GetGrade</a:t>
            </a:r>
            <a:r>
              <a:rPr lang="en-US" sz="1200" b="1" dirty="0" smtClean="0">
                <a:solidFill>
                  <a:srgbClr val="0000FF"/>
                </a:solidFill>
              </a:rPr>
              <a:t> (score);</a:t>
            </a:r>
          </a:p>
          <a:p>
            <a:r>
              <a:rPr lang="en-US" sz="1200" b="1" dirty="0" smtClean="0">
                <a:solidFill>
                  <a:srgbClr val="00B050"/>
                </a:solidFill>
              </a:rPr>
              <a:t>           if (grade != ‘X’) 	</a:t>
            </a:r>
            <a:r>
              <a:rPr lang="en-US" sz="1200" b="1" dirty="0" err="1" smtClean="0">
                <a:solidFill>
                  <a:srgbClr val="00B050"/>
                </a:solidFill>
              </a:rPr>
              <a:t>printf</a:t>
            </a:r>
            <a:r>
              <a:rPr lang="en-US" sz="1200" b="1" dirty="0" smtClean="0">
                <a:solidFill>
                  <a:srgbClr val="00B050"/>
                </a:solidFill>
              </a:rPr>
              <a:t> (“Grade = %c”, grade);</a:t>
            </a:r>
          </a:p>
          <a:p>
            <a:r>
              <a:rPr lang="en-US" sz="1200" b="1" dirty="0" smtClean="0">
                <a:solidFill>
                  <a:srgbClr val="00B050"/>
                </a:solidFill>
              </a:rPr>
              <a:t>           else 		</a:t>
            </a:r>
            <a:r>
              <a:rPr lang="en-US" sz="1200" b="1" dirty="0" err="1" smtClean="0">
                <a:solidFill>
                  <a:srgbClr val="00B050"/>
                </a:solidFill>
              </a:rPr>
              <a:t>printf</a:t>
            </a:r>
            <a:r>
              <a:rPr lang="en-US" sz="1200" b="1" dirty="0" smtClean="0">
                <a:solidFill>
                  <a:srgbClr val="00B050"/>
                </a:solidFill>
              </a:rPr>
              <a:t> (“Invalid Input”);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} while (score != -999.0);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} </a:t>
            </a:r>
            <a:r>
              <a:rPr lang="en-US" sz="1200" b="1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sz="1200" b="1" dirty="0" smtClean="0">
              <a:solidFill>
                <a:srgbClr val="00B0F0"/>
              </a:solidFill>
            </a:endParaRPr>
          </a:p>
          <a:p>
            <a:r>
              <a:rPr lang="en-US" sz="1200" b="1" dirty="0" smtClean="0">
                <a:solidFill>
                  <a:srgbClr val="0000FF"/>
                </a:solidFill>
              </a:rPr>
              <a:t>char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GetGrade</a:t>
            </a:r>
            <a:r>
              <a:rPr lang="en-US" sz="1200" b="1" dirty="0" smtClean="0">
                <a:solidFill>
                  <a:schemeClr val="tx2"/>
                </a:solidFill>
              </a:rPr>
              <a:t> (double score)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</a:t>
            </a:r>
            <a:r>
              <a:rPr lang="en-US" sz="1200" b="1" dirty="0" smtClean="0">
                <a:solidFill>
                  <a:srgbClr val="0000FF"/>
                </a:solidFill>
              </a:rPr>
              <a:t>char </a:t>
            </a:r>
            <a:r>
              <a:rPr lang="en-US" sz="1200" b="1" dirty="0" err="1" smtClean="0">
                <a:solidFill>
                  <a:srgbClr val="0000FF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if (score &gt;= 0.0) &amp;&amp; (score &lt; 60.0)			 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=‘F’;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else if (score &gt;= 60.0) &amp;&amp; (score &lt; 70.0) 	                    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=‘D’;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else if (score &gt;= 70.0) &amp;&amp; (score &lt; 80.0)	        	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=‘C’;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	     else if (score &gt;= 80.0) &amp;&amp; (score &lt; 90.0)	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=‘B’;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                      else if (score &gt;= 90.0) &amp;&amp; (score &lt; 100.0)   	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=‘A’;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                      else </a:t>
            </a:r>
            <a:r>
              <a:rPr lang="en-US" sz="1200" b="1" dirty="0" err="1" smtClean="0">
                <a:solidFill>
                  <a:srgbClr val="0000FF"/>
                </a:solidFill>
              </a:rPr>
              <a:t>grd</a:t>
            </a:r>
            <a:r>
              <a:rPr lang="en-US" sz="1200" b="1" dirty="0" smtClean="0">
                <a:solidFill>
                  <a:srgbClr val="0000FF"/>
                </a:solidFill>
              </a:rPr>
              <a:t>=‘X’</a:t>
            </a:r>
            <a:r>
              <a:rPr lang="en-US" sz="12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</a:t>
            </a:r>
            <a:r>
              <a:rPr lang="en-US" sz="1200" b="1" dirty="0" smtClean="0">
                <a:solidFill>
                  <a:srgbClr val="0000FF"/>
                </a:solidFill>
              </a:rPr>
              <a:t>return (</a:t>
            </a:r>
            <a:r>
              <a:rPr lang="en-US" sz="1200" b="1" dirty="0" err="1" smtClean="0">
                <a:solidFill>
                  <a:srgbClr val="0000FF"/>
                </a:solidFill>
              </a:rPr>
              <a:t>grd</a:t>
            </a:r>
            <a:r>
              <a:rPr lang="en-US" sz="1200" b="1" dirty="0" smtClean="0">
                <a:solidFill>
                  <a:srgbClr val="0000FF"/>
                </a:solidFill>
              </a:rPr>
              <a:t>)</a:t>
            </a:r>
            <a:r>
              <a:rPr lang="en-US" sz="12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} </a:t>
            </a:r>
            <a:r>
              <a:rPr lang="en-US" sz="1200" b="1" dirty="0" smtClean="0">
                <a:solidFill>
                  <a:srgbClr val="00B0F0"/>
                </a:solidFill>
              </a:rPr>
              <a:t>// end </a:t>
            </a:r>
            <a:r>
              <a:rPr lang="en-US" sz="1200" b="1" dirty="0" err="1" smtClean="0">
                <a:solidFill>
                  <a:srgbClr val="00B0F0"/>
                </a:solidFill>
              </a:rPr>
              <a:t>GetGrade</a:t>
            </a:r>
            <a:endParaRPr lang="en-US" sz="1200" b="1" dirty="0" smtClean="0">
              <a:solidFill>
                <a:srgbClr val="00B0F0"/>
              </a:solidFill>
            </a:endParaRPr>
          </a:p>
          <a:p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2912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2. EXAMPLE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107504" y="620688"/>
            <a:ext cx="8856984" cy="18002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Write a complete </a:t>
            </a:r>
            <a:r>
              <a:rPr lang="en-US" sz="2000" u="sng" dirty="0" smtClean="0">
                <a:solidFill>
                  <a:srgbClr val="0000FF"/>
                </a:solidFill>
              </a:rPr>
              <a:t>modular</a:t>
            </a:r>
            <a:r>
              <a:rPr lang="en-US" sz="2000" dirty="0" smtClean="0">
                <a:solidFill>
                  <a:srgbClr val="0000FF"/>
                </a:solidFill>
              </a:rPr>
              <a:t> program that accepts a score in the main program, then calls the function </a:t>
            </a:r>
            <a:r>
              <a:rPr lang="en-US" sz="2000" i="1" dirty="0" err="1" smtClean="0">
                <a:solidFill>
                  <a:srgbClr val="0000FF"/>
                </a:solidFill>
              </a:rPr>
              <a:t>GetGrade</a:t>
            </a:r>
            <a:r>
              <a:rPr lang="en-US" sz="2000" dirty="0" smtClean="0">
                <a:solidFill>
                  <a:srgbClr val="0000FF"/>
                </a:solidFill>
              </a:rPr>
              <a:t> that calculates the corresponding letter grade. The program should stop if the user enters </a:t>
            </a: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-999. </a:t>
            </a:r>
            <a:r>
              <a:rPr lang="en-US" sz="2000" u="sng" dirty="0" smtClean="0">
                <a:solidFill>
                  <a:srgbClr val="0000FF"/>
                </a:solidFill>
              </a:rPr>
              <a:t>The user is not allowed to enter values less than 0 or greater than 100.</a:t>
            </a:r>
            <a:endParaRPr lang="en-US" sz="2000" u="sng" dirty="0" smtClean="0">
              <a:solidFill>
                <a:srgbClr val="00B0F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7504" y="2276872"/>
            <a:ext cx="8856984" cy="43953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#include &lt;</a:t>
            </a:r>
            <a:r>
              <a:rPr lang="en-US" sz="1600" b="1" dirty="0" err="1" smtClean="0">
                <a:solidFill>
                  <a:schemeClr val="tx2"/>
                </a:solidFill>
              </a:rPr>
              <a:t>stdio.h</a:t>
            </a:r>
            <a:r>
              <a:rPr lang="en-US" sz="1600" b="1" dirty="0" smtClean="0">
                <a:solidFill>
                  <a:schemeClr val="tx2"/>
                </a:solidFill>
              </a:rPr>
              <a:t>&gt;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char </a:t>
            </a:r>
            <a:r>
              <a:rPr lang="en-US" sz="1600" b="1" dirty="0" err="1" smtClean="0">
                <a:solidFill>
                  <a:srgbClr val="0000FF"/>
                </a:solidFill>
              </a:rPr>
              <a:t>GetGrade</a:t>
            </a:r>
            <a:r>
              <a:rPr lang="en-US" sz="1600" b="1" dirty="0" smtClean="0">
                <a:solidFill>
                  <a:srgbClr val="0000FF"/>
                </a:solidFill>
              </a:rPr>
              <a:t> (double score);</a:t>
            </a:r>
          </a:p>
          <a:p>
            <a:r>
              <a:rPr lang="en-US" sz="1600" b="1" dirty="0" err="1" smtClean="0">
                <a:solidFill>
                  <a:schemeClr val="tx2"/>
                </a:solidFill>
              </a:rPr>
              <a:t>int</a:t>
            </a:r>
            <a:r>
              <a:rPr lang="en-US" sz="1600" b="1" dirty="0" smtClean="0">
                <a:solidFill>
                  <a:schemeClr val="tx2"/>
                </a:solidFill>
              </a:rPr>
              <a:t> main (void)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double score;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char grade</a:t>
            </a:r>
            <a:r>
              <a:rPr lang="en-US" sz="16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do { </a:t>
            </a:r>
            <a:r>
              <a:rPr lang="en-US" sz="1600" b="1" dirty="0" smtClean="0">
                <a:solidFill>
                  <a:srgbClr val="00B050"/>
                </a:solidFill>
              </a:rPr>
              <a:t>score = -1.0;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    </a:t>
            </a:r>
            <a:r>
              <a:rPr lang="en-US" sz="1600" b="1" dirty="0" smtClean="0">
                <a:solidFill>
                  <a:srgbClr val="00B050"/>
                </a:solidFill>
              </a:rPr>
              <a:t>while (score &lt; 0.0) || (score &gt; 100.0)</a:t>
            </a:r>
          </a:p>
          <a:p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             {  </a:t>
            </a:r>
          </a:p>
          <a:p>
            <a:r>
              <a:rPr lang="en-US" sz="1600" b="1" dirty="0" smtClean="0">
                <a:solidFill>
                  <a:srgbClr val="00B050"/>
                </a:solidFill>
              </a:rPr>
              <a:t>                 </a:t>
            </a:r>
            <a:r>
              <a:rPr lang="en-US" sz="1600" b="1" dirty="0" err="1" smtClean="0">
                <a:solidFill>
                  <a:srgbClr val="00B050"/>
                </a:solidFill>
              </a:rPr>
              <a:t>printf</a:t>
            </a:r>
            <a:r>
              <a:rPr lang="en-US" sz="1600" b="1" dirty="0" smtClean="0">
                <a:solidFill>
                  <a:srgbClr val="00B050"/>
                </a:solidFill>
              </a:rPr>
              <a:t> (“Enter student’s score&gt;”);</a:t>
            </a:r>
          </a:p>
          <a:p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                </a:t>
            </a:r>
            <a:r>
              <a:rPr lang="en-US" sz="1600" b="1" dirty="0" err="1" smtClean="0">
                <a:solidFill>
                  <a:srgbClr val="00B050"/>
                </a:solidFill>
              </a:rPr>
              <a:t>scanf</a:t>
            </a:r>
            <a:r>
              <a:rPr lang="en-US" sz="1600" b="1" dirty="0" smtClean="0">
                <a:solidFill>
                  <a:srgbClr val="00B050"/>
                </a:solidFill>
              </a:rPr>
              <a:t> (“%f”, &amp;score);</a:t>
            </a:r>
          </a:p>
          <a:p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             }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rgbClr val="00B0F0"/>
                </a:solidFill>
              </a:rPr>
              <a:t>// end while (score &lt; 0.0….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       if (score == -999.0) break;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         grade = </a:t>
            </a:r>
            <a:r>
              <a:rPr lang="en-US" sz="1600" b="1" dirty="0" err="1" smtClean="0">
                <a:solidFill>
                  <a:srgbClr val="0000FF"/>
                </a:solidFill>
              </a:rPr>
              <a:t>GetGrade</a:t>
            </a:r>
            <a:r>
              <a:rPr lang="en-US" sz="1600" b="1" dirty="0" smtClean="0">
                <a:solidFill>
                  <a:srgbClr val="0000FF"/>
                </a:solidFill>
              </a:rPr>
              <a:t> (score);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  } while (score != -999.0);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} </a:t>
            </a:r>
            <a:r>
              <a:rPr lang="en-US" sz="1600" b="1" dirty="0" smtClean="0">
                <a:solidFill>
                  <a:srgbClr val="00B0F0"/>
                </a:solidFill>
              </a:rPr>
              <a:t>// end main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108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2. EXAMPLE (2)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107504" y="620688"/>
            <a:ext cx="8856984" cy="5937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char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GetGrade</a:t>
            </a:r>
            <a:r>
              <a:rPr lang="en-US" sz="2000" b="1" dirty="0" smtClean="0">
                <a:solidFill>
                  <a:schemeClr val="tx2"/>
                </a:solidFill>
              </a:rPr>
              <a:t> (double score)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</a:rPr>
              <a:t>char </a:t>
            </a:r>
            <a:r>
              <a:rPr lang="en-US" sz="2000" b="1" dirty="0" err="1" smtClean="0">
                <a:solidFill>
                  <a:srgbClr val="0000FF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if (score &gt;= 0.0) &amp;&amp; (score &lt; 60.0)		            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=‘F’;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else if (score &gt;= 60.0) &amp;&amp; (score &lt; 70.0) 	            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=‘D’;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 else if (score &gt;= 70.0) &amp;&amp; (score &lt; 80.0)	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=‘C’;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</a:rPr>
              <a:t>     else if (score &gt;= 80.0) &amp;&amp; (score &lt; 90.0)	     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=‘B’;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               else if (score &gt;= 90.0) &amp;&amp; (score &lt; 100.0)   </a:t>
            </a:r>
            <a:r>
              <a:rPr lang="en-US" sz="2000" b="1" dirty="0" err="1" smtClean="0">
                <a:solidFill>
                  <a:schemeClr val="tx2"/>
                </a:solidFill>
              </a:rPr>
              <a:t>grd</a:t>
            </a:r>
            <a:r>
              <a:rPr lang="en-US" sz="2000" b="1" dirty="0" smtClean="0">
                <a:solidFill>
                  <a:schemeClr val="tx2"/>
                </a:solidFill>
              </a:rPr>
              <a:t>=‘A’;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                       else </a:t>
            </a:r>
            <a:r>
              <a:rPr lang="en-US" sz="2000" b="1" dirty="0" err="1" smtClean="0">
                <a:solidFill>
                  <a:srgbClr val="0000FF"/>
                </a:solidFill>
              </a:rPr>
              <a:t>grd</a:t>
            </a:r>
            <a:r>
              <a:rPr lang="en-US" sz="2000" b="1" dirty="0" smtClean="0">
                <a:solidFill>
                  <a:srgbClr val="0000FF"/>
                </a:solidFill>
              </a:rPr>
              <a:t>=‘X’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</a:rPr>
              <a:t>return (</a:t>
            </a:r>
            <a:r>
              <a:rPr lang="en-US" sz="2000" b="1" dirty="0" err="1" smtClean="0">
                <a:solidFill>
                  <a:srgbClr val="0000FF"/>
                </a:solidFill>
              </a:rPr>
              <a:t>grd</a:t>
            </a:r>
            <a:r>
              <a:rPr lang="en-US" sz="2000" b="1" dirty="0" smtClean="0">
                <a:solidFill>
                  <a:srgbClr val="0000FF"/>
                </a:solidFill>
              </a:rPr>
              <a:t>)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}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971600" y="1916832"/>
            <a:ext cx="2088232" cy="21602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83768" y="3429000"/>
            <a:ext cx="2088232" cy="28803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04048" y="3140968"/>
            <a:ext cx="2304256" cy="21602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3808" y="3140968"/>
            <a:ext cx="2016224" cy="21602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9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2. EXAMPLE (2) – the whole program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9" name="Rounded Rectangle 8"/>
          <p:cNvSpPr/>
          <p:nvPr/>
        </p:nvSpPr>
        <p:spPr>
          <a:xfrm>
            <a:off x="107504" y="620688"/>
            <a:ext cx="8856984" cy="60515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#include &lt;</a:t>
            </a:r>
            <a:r>
              <a:rPr lang="en-US" sz="1200" b="1" dirty="0" err="1" smtClean="0">
                <a:solidFill>
                  <a:schemeClr val="tx2"/>
                </a:solidFill>
              </a:rPr>
              <a:t>stdio.h</a:t>
            </a:r>
            <a:r>
              <a:rPr lang="en-US" sz="1200" b="1" dirty="0" smtClean="0">
                <a:solidFill>
                  <a:schemeClr val="tx2"/>
                </a:solidFill>
              </a:rPr>
              <a:t>&gt;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char </a:t>
            </a:r>
            <a:r>
              <a:rPr lang="en-US" sz="1200" b="1" dirty="0" err="1" smtClean="0">
                <a:solidFill>
                  <a:srgbClr val="0000FF"/>
                </a:solidFill>
              </a:rPr>
              <a:t>GetGrade</a:t>
            </a:r>
            <a:r>
              <a:rPr lang="en-US" sz="1200" b="1" dirty="0" smtClean="0">
                <a:solidFill>
                  <a:srgbClr val="0000FF"/>
                </a:solidFill>
              </a:rPr>
              <a:t> (double score);</a:t>
            </a:r>
          </a:p>
          <a:p>
            <a:r>
              <a:rPr lang="en-US" sz="1200" b="1" dirty="0" err="1" smtClean="0">
                <a:solidFill>
                  <a:schemeClr val="tx2"/>
                </a:solidFill>
              </a:rPr>
              <a:t>int</a:t>
            </a:r>
            <a:r>
              <a:rPr lang="en-US" sz="1200" b="1" dirty="0" smtClean="0">
                <a:solidFill>
                  <a:schemeClr val="tx2"/>
                </a:solidFill>
              </a:rPr>
              <a:t> main (void)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double score;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</a:t>
            </a:r>
            <a:r>
              <a:rPr lang="en-US" sz="1200" b="1" dirty="0" smtClean="0">
                <a:solidFill>
                  <a:srgbClr val="0000FF"/>
                </a:solidFill>
              </a:rPr>
              <a:t>char grade</a:t>
            </a:r>
            <a:r>
              <a:rPr lang="en-US" sz="12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do { </a:t>
            </a:r>
            <a:r>
              <a:rPr lang="en-US" sz="1200" b="1" dirty="0" smtClean="0">
                <a:solidFill>
                  <a:srgbClr val="00B050"/>
                </a:solidFill>
              </a:rPr>
              <a:t>score = -1.0;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</a:t>
            </a:r>
            <a:r>
              <a:rPr lang="en-US" sz="1200" b="1" dirty="0" smtClean="0">
                <a:solidFill>
                  <a:srgbClr val="00B050"/>
                </a:solidFill>
              </a:rPr>
              <a:t>while (score &lt; 0.0) || (score &gt; 100.0)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</a:rPr>
              <a:t>             {  </a:t>
            </a:r>
          </a:p>
          <a:p>
            <a:r>
              <a:rPr lang="en-US" sz="1200" b="1" dirty="0" smtClean="0">
                <a:solidFill>
                  <a:srgbClr val="00B050"/>
                </a:solidFill>
              </a:rPr>
              <a:t>                 </a:t>
            </a:r>
            <a:r>
              <a:rPr lang="en-US" sz="1200" b="1" dirty="0" err="1" smtClean="0">
                <a:solidFill>
                  <a:srgbClr val="00B050"/>
                </a:solidFill>
              </a:rPr>
              <a:t>printf</a:t>
            </a:r>
            <a:r>
              <a:rPr lang="en-US" sz="1200" b="1" dirty="0" smtClean="0">
                <a:solidFill>
                  <a:srgbClr val="00B050"/>
                </a:solidFill>
              </a:rPr>
              <a:t> (“Enter student’s score&gt;”);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</a:rPr>
              <a:t>                </a:t>
            </a:r>
            <a:r>
              <a:rPr lang="en-US" sz="1200" b="1" dirty="0" err="1" smtClean="0">
                <a:solidFill>
                  <a:srgbClr val="00B050"/>
                </a:solidFill>
              </a:rPr>
              <a:t>scanf</a:t>
            </a:r>
            <a:r>
              <a:rPr lang="en-US" sz="1200" b="1" dirty="0" smtClean="0">
                <a:solidFill>
                  <a:srgbClr val="00B050"/>
                </a:solidFill>
              </a:rPr>
              <a:t> (“%f”, &amp;score);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</a:rPr>
              <a:t>             }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rgbClr val="00B0F0"/>
                </a:solidFill>
              </a:rPr>
              <a:t>// end while (score &lt; 0.0….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       if (score == -999.0) break;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          grade = </a:t>
            </a:r>
            <a:r>
              <a:rPr lang="en-US" sz="1200" b="1" dirty="0" err="1" smtClean="0">
                <a:solidFill>
                  <a:srgbClr val="0000FF"/>
                </a:solidFill>
              </a:rPr>
              <a:t>GetGrade</a:t>
            </a:r>
            <a:r>
              <a:rPr lang="en-US" sz="1200" b="1" dirty="0" smtClean="0">
                <a:solidFill>
                  <a:srgbClr val="0000FF"/>
                </a:solidFill>
              </a:rPr>
              <a:t> (score);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} while (score != -999.0);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} </a:t>
            </a:r>
            <a:r>
              <a:rPr lang="en-US" sz="1200" b="1" dirty="0" smtClean="0">
                <a:solidFill>
                  <a:srgbClr val="00B0F0"/>
                </a:solidFill>
              </a:rPr>
              <a:t>// end main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char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GetGrade</a:t>
            </a:r>
            <a:r>
              <a:rPr lang="en-US" sz="1200" b="1" dirty="0" smtClean="0">
                <a:solidFill>
                  <a:schemeClr val="tx2"/>
                </a:solidFill>
              </a:rPr>
              <a:t> (double score)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{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</a:t>
            </a:r>
            <a:r>
              <a:rPr lang="en-US" sz="1200" b="1" dirty="0" smtClean="0">
                <a:solidFill>
                  <a:srgbClr val="0000FF"/>
                </a:solidFill>
              </a:rPr>
              <a:t>char </a:t>
            </a:r>
            <a:r>
              <a:rPr lang="en-US" sz="1200" b="1" dirty="0" err="1" smtClean="0">
                <a:solidFill>
                  <a:srgbClr val="0000FF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if (score &lt; 60.0)				 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=‘F’;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else if (score &gt;= 60.0) &amp;&amp; (score &lt; 70.0) 	                    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=‘D’;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else if (score &gt;= 70.0) &amp;&amp; (score &lt; 80.0)	        	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=‘C’;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	     else if (score &gt;= 80.0) &amp;&amp; (score &lt; 90.0)	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=‘B’;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                        else </a:t>
            </a:r>
            <a:r>
              <a:rPr lang="en-US" sz="1200" b="1" dirty="0">
                <a:solidFill>
                  <a:schemeClr val="tx2"/>
                </a:solidFill>
              </a:rPr>
              <a:t>	</a:t>
            </a:r>
            <a:r>
              <a:rPr lang="en-US" sz="1200" b="1" dirty="0" smtClean="0">
                <a:solidFill>
                  <a:schemeClr val="tx2"/>
                </a:solidFill>
              </a:rPr>
              <a:t>		   	</a:t>
            </a:r>
            <a:r>
              <a:rPr lang="en-US" sz="1200" b="1" dirty="0" err="1" smtClean="0">
                <a:solidFill>
                  <a:schemeClr val="tx2"/>
                </a:solidFill>
              </a:rPr>
              <a:t>grd</a:t>
            </a:r>
            <a:r>
              <a:rPr lang="en-US" sz="1200" b="1" dirty="0" smtClean="0">
                <a:solidFill>
                  <a:schemeClr val="tx2"/>
                </a:solidFill>
              </a:rPr>
              <a:t>=‘A’;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   return (</a:t>
            </a:r>
            <a:r>
              <a:rPr lang="en-US" sz="1200" b="1" dirty="0" err="1" smtClean="0">
                <a:solidFill>
                  <a:srgbClr val="0000FF"/>
                </a:solidFill>
              </a:rPr>
              <a:t>grd</a:t>
            </a:r>
            <a:r>
              <a:rPr lang="en-US" sz="1200" b="1" dirty="0" smtClean="0">
                <a:solidFill>
                  <a:srgbClr val="0000FF"/>
                </a:solidFill>
              </a:rPr>
              <a:t>)</a:t>
            </a:r>
            <a:r>
              <a:rPr lang="en-US" sz="12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} </a:t>
            </a:r>
            <a:r>
              <a:rPr lang="en-US" sz="1200" b="1" dirty="0" smtClean="0">
                <a:solidFill>
                  <a:srgbClr val="00B0F0"/>
                </a:solidFill>
              </a:rPr>
              <a:t>// end </a:t>
            </a:r>
            <a:r>
              <a:rPr lang="en-US" sz="1200" b="1" dirty="0" err="1" smtClean="0">
                <a:solidFill>
                  <a:srgbClr val="00B0F0"/>
                </a:solidFill>
              </a:rPr>
              <a:t>GetGrade</a:t>
            </a:r>
            <a:endParaRPr lang="en-US" sz="1200" b="1" dirty="0" smtClean="0">
              <a:solidFill>
                <a:srgbClr val="00B0F0"/>
              </a:solidFill>
            </a:endParaRPr>
          </a:p>
          <a:p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2138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(3)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107504" y="620688"/>
            <a:ext cx="8856984" cy="309634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Write a complete </a:t>
            </a:r>
            <a:r>
              <a:rPr lang="en-US" sz="2000" u="sng" dirty="0" smtClean="0">
                <a:solidFill>
                  <a:srgbClr val="0000FF"/>
                </a:solidFill>
              </a:rPr>
              <a:t>modular</a:t>
            </a:r>
            <a:r>
              <a:rPr lang="en-US" sz="2000" dirty="0" smtClean="0">
                <a:solidFill>
                  <a:srgbClr val="0000FF"/>
                </a:solidFill>
              </a:rPr>
              <a:t> program that accepts a score in the main program, then calls the function </a:t>
            </a:r>
            <a:r>
              <a:rPr lang="en-US" sz="2000" i="1" dirty="0" err="1" smtClean="0">
                <a:solidFill>
                  <a:srgbClr val="0000FF"/>
                </a:solidFill>
              </a:rPr>
              <a:t>GetGrade</a:t>
            </a:r>
            <a:r>
              <a:rPr lang="en-US" sz="2000" dirty="0" smtClean="0">
                <a:solidFill>
                  <a:srgbClr val="0000FF"/>
                </a:solidFill>
              </a:rPr>
              <a:t> that calculates the corresponding letter grade. The program should stop if the user enters </a:t>
            </a: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-999. </a:t>
            </a:r>
          </a:p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The user is not allowed to enter values less than 0 or greater than 100.</a:t>
            </a:r>
          </a:p>
          <a:p>
            <a:pPr algn="just"/>
            <a:endParaRPr lang="en-US" sz="2000" dirty="0">
              <a:solidFill>
                <a:srgbClr val="0000FF"/>
              </a:solidFill>
            </a:endParaRPr>
          </a:p>
          <a:p>
            <a:pPr algn="just"/>
            <a:r>
              <a:rPr lang="en-US" sz="2000" u="sng" dirty="0" smtClean="0">
                <a:solidFill>
                  <a:srgbClr val="0000FF"/>
                </a:solidFill>
              </a:rPr>
              <a:t>The program should then count the number of students in each grade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277</TotalTime>
  <Words>2687</Words>
  <Application>Microsoft Office PowerPoint</Application>
  <PresentationFormat>On-screen Show (4:3)</PresentationFormat>
  <Paragraphs>511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Opulent</vt:lpstr>
      <vt:lpstr>FUNCTIONS</vt:lpstr>
      <vt:lpstr>1. EXAMPLE (1)</vt:lpstr>
      <vt:lpstr>1. EXAMPLE (1) – cont’d </vt:lpstr>
      <vt:lpstr>1. EXAMPLE (1) – cont’d </vt:lpstr>
      <vt:lpstr>1. EXAMPLE (1) – the whole program</vt:lpstr>
      <vt:lpstr>2. EXAMPLE (2)</vt:lpstr>
      <vt:lpstr>2. EXAMPLE (2) – cont’d </vt:lpstr>
      <vt:lpstr>2. EXAMPLE (2) – the whole program</vt:lpstr>
      <vt:lpstr>3. EXAMPLE (3)</vt:lpstr>
      <vt:lpstr>3. EXAMPLE (3) – the whole program</vt:lpstr>
      <vt:lpstr>4. EXAMPLE (4)</vt:lpstr>
      <vt:lpstr>4. EXAMPLE (4) – cont’d </vt:lpstr>
      <vt:lpstr>4. EXAMPLE (4) – the whole program </vt:lpstr>
      <vt:lpstr>5. EXAMPLE (5)</vt:lpstr>
      <vt:lpstr>5. EXAMPLE (5) – cont’d</vt:lpstr>
      <vt:lpstr>5. EXAMPLE (5) – the whole program</vt:lpstr>
      <vt:lpstr>6. Generalization of payroll function</vt:lpstr>
      <vt:lpstr>7. self-check Exercise (1)</vt:lpstr>
      <vt:lpstr>8. self-check exercise (2)</vt:lpstr>
      <vt:lpstr>9. built-in functions</vt:lpstr>
      <vt:lpstr>9. built-in functions (cont’d)</vt:lpstr>
      <vt:lpstr>10. built-in functions – example (1)</vt:lpstr>
      <vt:lpstr>11. built-in functions – example (2)</vt:lpstr>
      <vt:lpstr>12. self-check exercises (1)</vt:lpstr>
      <vt:lpstr>13. self-check exercises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Soha S.Zaghloul</dc:creator>
  <cp:lastModifiedBy>Soha S.Zaghloul</cp:lastModifiedBy>
  <cp:revision>30</cp:revision>
  <dcterms:created xsi:type="dcterms:W3CDTF">2014-11-14T09:31:47Z</dcterms:created>
  <dcterms:modified xsi:type="dcterms:W3CDTF">2014-11-14T14:10:52Z</dcterms:modified>
</cp:coreProperties>
</file>