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Lst>
  <p:notesMasterIdLst>
    <p:notesMasterId r:id="rId21"/>
  </p:notesMasterIdLst>
  <p:handoutMasterIdLst>
    <p:handoutMasterId r:id="rId22"/>
  </p:handoutMasterIdLst>
  <p:sldIdLst>
    <p:sldId id="543" r:id="rId2"/>
    <p:sldId id="536" r:id="rId3"/>
    <p:sldId id="537" r:id="rId4"/>
    <p:sldId id="544" r:id="rId5"/>
    <p:sldId id="545" r:id="rId6"/>
    <p:sldId id="546" r:id="rId7"/>
    <p:sldId id="548" r:id="rId8"/>
    <p:sldId id="549" r:id="rId9"/>
    <p:sldId id="451" r:id="rId10"/>
    <p:sldId id="538" r:id="rId11"/>
    <p:sldId id="539" r:id="rId12"/>
    <p:sldId id="541" r:id="rId13"/>
    <p:sldId id="540" r:id="rId14"/>
    <p:sldId id="550" r:id="rId15"/>
    <p:sldId id="551" r:id="rId16"/>
    <p:sldId id="553" r:id="rId17"/>
    <p:sldId id="554" r:id="rId18"/>
    <p:sldId id="555" r:id="rId19"/>
    <p:sldId id="552"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01AF"/>
    <a:srgbClr val="00664B"/>
    <a:srgbClr val="000000"/>
    <a:srgbClr val="ECECEC"/>
    <a:srgbClr val="777777"/>
    <a:srgbClr val="AC1CC0"/>
    <a:srgbClr val="EEF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36" autoAdjust="0"/>
  </p:normalViewPr>
  <p:slideViewPr>
    <p:cSldViewPr>
      <p:cViewPr varScale="1">
        <p:scale>
          <a:sx n="106" d="100"/>
          <a:sy n="106" d="100"/>
        </p:scale>
        <p:origin x="-11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24"/>
    </p:cViewPr>
  </p:sorterViewPr>
  <p:notesViewPr>
    <p:cSldViewPr>
      <p:cViewPr varScale="1">
        <p:scale>
          <a:sx n="28" d="100"/>
          <a:sy n="28" d="100"/>
        </p:scale>
        <p:origin x="-12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fld id="{D6CA24E2-D7C4-441F-8457-0AB854474A7B}" type="slidenum">
              <a:rPr lang="en-US"/>
              <a:pPr/>
              <a:t>‹#›</a:t>
            </a:fld>
            <a:endParaRPr lang="en-US"/>
          </a:p>
        </p:txBody>
      </p:sp>
    </p:spTree>
    <p:extLst>
      <p:ext uri="{BB962C8B-B14F-4D97-AF65-F5344CB8AC3E}">
        <p14:creationId xmlns:p14="http://schemas.microsoft.com/office/powerpoint/2010/main" val="3614671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0E1D7B48-F4E0-47C5-9EE9-13BBA7CB964C}"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6" name="Rectangle 8"/>
          <p:cNvSpPr>
            <a:spLocks noChangeArrowheads="1"/>
          </p:cNvSpPr>
          <p:nvPr/>
        </p:nvSpPr>
        <p:spPr bwMode="auto">
          <a:xfrm>
            <a:off x="6389688" y="8748713"/>
            <a:ext cx="400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p>
            <a:pPr algn="r"/>
            <a:fld id="{3B371B96-01FE-4B37-8DB0-B8B8C9F891D7}" type="slidenum">
              <a:rPr lang="en-US" sz="1400" i="1">
                <a:effectLst>
                  <a:outerShdw blurRad="38100" dist="38100" dir="2700000" algn="tl">
                    <a:srgbClr val="C0C0C0"/>
                  </a:outerShdw>
                </a:effectLst>
              </a:rPr>
              <a:pPr algn="r"/>
              <a:t>‹#›</a:t>
            </a:fld>
            <a:endParaRPr lang="en-US" sz="1400" i="1">
              <a:effectLst>
                <a:outerShdw blurRad="38100" dist="38100" dir="2700000" algn="tl">
                  <a:srgbClr val="C0C0C0"/>
                </a:outerShdw>
              </a:effectLst>
            </a:endParaRPr>
          </a:p>
        </p:txBody>
      </p:sp>
    </p:spTree>
    <p:extLst>
      <p:ext uri="{BB962C8B-B14F-4D97-AF65-F5344CB8AC3E}">
        <p14:creationId xmlns:p14="http://schemas.microsoft.com/office/powerpoint/2010/main" val="42131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December 13, 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smtClean="0"/>
              <a:t> © 2012 Cengage Learning.  All Rights Reserved. May not scanned, copied or duplicated, or posted to a publicly accessible website, in whole or in part.</a:t>
            </a: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13, 2016</a:t>
            </a:fld>
            <a:endParaRPr lang="en-US"/>
          </a:p>
        </p:txBody>
      </p:sp>
      <p:sp>
        <p:nvSpPr>
          <p:cNvPr id="5" name="Footer Placeholder 4"/>
          <p:cNvSpPr>
            <a:spLocks noGrp="1"/>
          </p:cNvSpPr>
          <p:nvPr>
            <p:ph type="ftr" sz="quarter" idx="11"/>
          </p:nvPr>
        </p:nvSpPr>
        <p:spPr/>
        <p:txBody>
          <a:bodyPr/>
          <a:lstStyle/>
          <a:p>
            <a:r>
              <a:rPr lang="en-US" smtClean="0"/>
              <a:t> © 2012 Cengage Learning.  All Rights Reserved. May not scanned, copied or duplicated, or posted to a publicly accessible website, in whole or in part.</a:t>
            </a:r>
            <a:endParaRPr lang="en-US"/>
          </a:p>
        </p:txBody>
      </p:sp>
      <p:sp>
        <p:nvSpPr>
          <p:cNvPr id="6" name="Slide Number Placeholder 5"/>
          <p:cNvSpPr>
            <a:spLocks noGrp="1"/>
          </p:cNvSpPr>
          <p:nvPr>
            <p:ph type="sldNum" sz="quarter" idx="12"/>
          </p:nvPr>
        </p:nvSpPr>
        <p:spPr/>
        <p:txBody>
          <a:bodyPr/>
          <a:lstStyle/>
          <a:p>
            <a:r>
              <a:rPr lang="en-US" smtClean="0"/>
              <a:t>17-</a:t>
            </a:r>
            <a:fld id="{4E862769-C6A0-44FF-BA5D-E44935C0FFAD}"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13, 2016</a:t>
            </a:fld>
            <a:endParaRPr lang="en-US"/>
          </a:p>
        </p:txBody>
      </p:sp>
      <p:sp>
        <p:nvSpPr>
          <p:cNvPr id="5" name="Footer Placeholder 4"/>
          <p:cNvSpPr>
            <a:spLocks noGrp="1"/>
          </p:cNvSpPr>
          <p:nvPr>
            <p:ph type="ftr" sz="quarter" idx="11"/>
          </p:nvPr>
        </p:nvSpPr>
        <p:spPr/>
        <p:txBody>
          <a:bodyPr/>
          <a:lstStyle/>
          <a:p>
            <a:r>
              <a:rPr lang="en-US" smtClean="0"/>
              <a:t> © 2012 Cengage Learning.  All Rights Reserved. May not scanned, copied or duplicated, or posted to a publicly accessible website, in whole or in part.</a:t>
            </a:r>
            <a:endParaRPr lang="en-US"/>
          </a:p>
        </p:txBody>
      </p:sp>
      <p:sp>
        <p:nvSpPr>
          <p:cNvPr id="6" name="Slide Number Placeholder 5"/>
          <p:cNvSpPr>
            <a:spLocks noGrp="1"/>
          </p:cNvSpPr>
          <p:nvPr>
            <p:ph type="sldNum" sz="quarter" idx="12"/>
          </p:nvPr>
        </p:nvSpPr>
        <p:spPr/>
        <p:txBody>
          <a:bodyPr/>
          <a:lstStyle/>
          <a:p>
            <a:r>
              <a:rPr lang="en-US" smtClean="0"/>
              <a:t>17-</a:t>
            </a:r>
            <a:fld id="{B49B858E-210C-4C2B-B17A-988B7C2A301A}"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13, 2016</a:t>
            </a:fld>
            <a:endParaRPr lang="en-US"/>
          </a:p>
        </p:txBody>
      </p:sp>
      <p:sp>
        <p:nvSpPr>
          <p:cNvPr id="5" name="Footer Placeholder 4"/>
          <p:cNvSpPr>
            <a:spLocks noGrp="1"/>
          </p:cNvSpPr>
          <p:nvPr>
            <p:ph type="ftr" sz="quarter" idx="11"/>
          </p:nvPr>
        </p:nvSpPr>
        <p:spPr/>
        <p:txBody>
          <a:bodyPr/>
          <a:lstStyle/>
          <a:p>
            <a:r>
              <a:rPr lang="en-US" smtClean="0"/>
              <a:t> © 2012 Cengage Learning.  All Rights Reserved. May not scanned, copied or duplicated, or posted to a publicly accessible website, in whole or in part.</a:t>
            </a:r>
            <a:endParaRPr lang="en-US"/>
          </a:p>
        </p:txBody>
      </p:sp>
      <p:sp>
        <p:nvSpPr>
          <p:cNvPr id="6" name="Slide Number Placeholder 5"/>
          <p:cNvSpPr>
            <a:spLocks noGrp="1"/>
          </p:cNvSpPr>
          <p:nvPr>
            <p:ph type="sldNum" sz="quarter" idx="12"/>
          </p:nvPr>
        </p:nvSpPr>
        <p:spPr/>
        <p:txBody>
          <a:bodyPr/>
          <a:lstStyle/>
          <a:p>
            <a:r>
              <a:rPr lang="en-US" smtClean="0"/>
              <a:t>17-</a:t>
            </a:r>
            <a:fld id="{DDF3D818-3E7B-4654-AA2E-9988C7324B62}"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13, 2016</a:t>
            </a:fld>
            <a:endParaRPr lang="en-US"/>
          </a:p>
        </p:txBody>
      </p:sp>
      <p:sp>
        <p:nvSpPr>
          <p:cNvPr id="5" name="Footer Placeholder 4"/>
          <p:cNvSpPr>
            <a:spLocks noGrp="1"/>
          </p:cNvSpPr>
          <p:nvPr>
            <p:ph type="ftr" sz="quarter" idx="11"/>
          </p:nvPr>
        </p:nvSpPr>
        <p:spPr/>
        <p:txBody>
          <a:bodyPr/>
          <a:lstStyle/>
          <a:p>
            <a:r>
              <a:rPr lang="en-US" smtClean="0"/>
              <a:t> © 2012 Cengage Learning.  All Rights Reserved. May not scanned, copied or duplicated, or posted to a publicly accessible website, in whole or in part.</a:t>
            </a:r>
            <a:endParaRPr lang="en-US"/>
          </a:p>
        </p:txBody>
      </p:sp>
      <p:sp>
        <p:nvSpPr>
          <p:cNvPr id="6" name="Slide Number Placeholder 5"/>
          <p:cNvSpPr>
            <a:spLocks noGrp="1"/>
          </p:cNvSpPr>
          <p:nvPr>
            <p:ph type="sldNum" sz="quarter" idx="12"/>
          </p:nvPr>
        </p:nvSpPr>
        <p:spPr/>
        <p:txBody>
          <a:bodyPr/>
          <a:lstStyle/>
          <a:p>
            <a:r>
              <a:rPr lang="en-US" smtClean="0"/>
              <a:t>17-</a:t>
            </a:r>
            <a:fld id="{71E3E88D-D0AD-47D8-AF7C-33300C95AE23}"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13, 2016</a:t>
            </a:fld>
            <a:endParaRPr lang="en-US"/>
          </a:p>
        </p:txBody>
      </p:sp>
      <p:sp>
        <p:nvSpPr>
          <p:cNvPr id="6" name="Footer Placeholder 5"/>
          <p:cNvSpPr>
            <a:spLocks noGrp="1"/>
          </p:cNvSpPr>
          <p:nvPr>
            <p:ph type="ftr" sz="quarter" idx="11"/>
          </p:nvPr>
        </p:nvSpPr>
        <p:spPr/>
        <p:txBody>
          <a:bodyPr/>
          <a:lstStyle/>
          <a:p>
            <a:r>
              <a:rPr lang="en-US" smtClean="0"/>
              <a:t> © 2012 Cengage Learning.  All Rights Reserved. May not scanned, copied or duplicated, or posted to a publicly accessible website, in whole or in part.</a:t>
            </a:r>
            <a:endParaRPr lang="en-US"/>
          </a:p>
        </p:txBody>
      </p:sp>
      <p:sp>
        <p:nvSpPr>
          <p:cNvPr id="7" name="Slide Number Placeholder 6"/>
          <p:cNvSpPr>
            <a:spLocks noGrp="1"/>
          </p:cNvSpPr>
          <p:nvPr>
            <p:ph type="sldNum" sz="quarter" idx="12"/>
          </p:nvPr>
        </p:nvSpPr>
        <p:spPr/>
        <p:txBody>
          <a:bodyPr/>
          <a:lstStyle/>
          <a:p>
            <a:r>
              <a:rPr lang="en-US" smtClean="0"/>
              <a:t>17-</a:t>
            </a:r>
            <a:fld id="{C95C2673-0656-42E4-B90A-E15ABB295419}"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13, 2016</a:t>
            </a:fld>
            <a:endParaRPr lang="en-US"/>
          </a:p>
        </p:txBody>
      </p:sp>
      <p:sp>
        <p:nvSpPr>
          <p:cNvPr id="8" name="Footer Placeholder 7"/>
          <p:cNvSpPr>
            <a:spLocks noGrp="1"/>
          </p:cNvSpPr>
          <p:nvPr>
            <p:ph type="ftr" sz="quarter" idx="11"/>
          </p:nvPr>
        </p:nvSpPr>
        <p:spPr/>
        <p:txBody>
          <a:bodyPr/>
          <a:lstStyle/>
          <a:p>
            <a:r>
              <a:rPr lang="en-US" smtClean="0"/>
              <a:t> © 2012 Cengage Learning.  All Rights Reserved. May not scanned, copied or duplicated, or posted to a publicly accessible website, in whole or in part.</a:t>
            </a:r>
            <a:endParaRPr lang="en-US"/>
          </a:p>
        </p:txBody>
      </p:sp>
      <p:sp>
        <p:nvSpPr>
          <p:cNvPr id="9" name="Slide Number Placeholder 8"/>
          <p:cNvSpPr>
            <a:spLocks noGrp="1"/>
          </p:cNvSpPr>
          <p:nvPr>
            <p:ph type="sldNum" sz="quarter" idx="12"/>
          </p:nvPr>
        </p:nvSpPr>
        <p:spPr/>
        <p:txBody>
          <a:bodyPr/>
          <a:lstStyle/>
          <a:p>
            <a:r>
              <a:rPr lang="en-US" smtClean="0"/>
              <a:t>17-</a:t>
            </a:r>
            <a:fld id="{7ACA01D1-B2DB-4EA5-AF3A-DC564CBE9DA2}"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13, 2016</a:t>
            </a:fld>
            <a:endParaRPr lang="en-US"/>
          </a:p>
        </p:txBody>
      </p:sp>
      <p:sp>
        <p:nvSpPr>
          <p:cNvPr id="4" name="Footer Placeholder 3"/>
          <p:cNvSpPr>
            <a:spLocks noGrp="1"/>
          </p:cNvSpPr>
          <p:nvPr>
            <p:ph type="ftr" sz="quarter" idx="11"/>
          </p:nvPr>
        </p:nvSpPr>
        <p:spPr/>
        <p:txBody>
          <a:bodyPr/>
          <a:lstStyle/>
          <a:p>
            <a:r>
              <a:rPr lang="en-US" smtClean="0"/>
              <a:t> © 2012 Cengage Learning.  All Rights Reserved. May not scanned, copied or duplicated, or posted to a publicly accessible website, in whole or in part.</a:t>
            </a:r>
            <a:endParaRPr lang="en-US"/>
          </a:p>
        </p:txBody>
      </p:sp>
      <p:sp>
        <p:nvSpPr>
          <p:cNvPr id="5" name="Slide Number Placeholder 4"/>
          <p:cNvSpPr>
            <a:spLocks noGrp="1"/>
          </p:cNvSpPr>
          <p:nvPr>
            <p:ph type="sldNum" sz="quarter" idx="12"/>
          </p:nvPr>
        </p:nvSpPr>
        <p:spPr/>
        <p:txBody>
          <a:bodyPr/>
          <a:lstStyle/>
          <a:p>
            <a:r>
              <a:rPr lang="en-US" smtClean="0"/>
              <a:t>17-</a:t>
            </a:r>
            <a:fld id="{49299708-C7AD-4024-8A85-30E7376F1C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13, 2016</a:t>
            </a:fld>
            <a:endParaRPr lang="en-US"/>
          </a:p>
        </p:txBody>
      </p:sp>
      <p:sp>
        <p:nvSpPr>
          <p:cNvPr id="3" name="Footer Placeholder 2"/>
          <p:cNvSpPr>
            <a:spLocks noGrp="1"/>
          </p:cNvSpPr>
          <p:nvPr>
            <p:ph type="ftr" sz="quarter" idx="11"/>
          </p:nvPr>
        </p:nvSpPr>
        <p:spPr/>
        <p:txBody>
          <a:bodyPr/>
          <a:lstStyle/>
          <a:p>
            <a:r>
              <a:rPr lang="en-US" smtClean="0"/>
              <a:t> © 2012 Cengage Learning.  All Rights Reserved. May not scanned, copied or duplicated, or posted to a publicly accessible website, in whole or in part.</a:t>
            </a:r>
            <a:endParaRPr lang="en-US"/>
          </a:p>
        </p:txBody>
      </p:sp>
      <p:sp>
        <p:nvSpPr>
          <p:cNvPr id="4" name="Slide Number Placeholder 3"/>
          <p:cNvSpPr>
            <a:spLocks noGrp="1"/>
          </p:cNvSpPr>
          <p:nvPr>
            <p:ph type="sldNum" sz="quarter" idx="12"/>
          </p:nvPr>
        </p:nvSpPr>
        <p:spPr/>
        <p:txBody>
          <a:bodyPr/>
          <a:lstStyle/>
          <a:p>
            <a:r>
              <a:rPr lang="en-US" smtClean="0"/>
              <a:t>17-</a:t>
            </a:r>
            <a:fld id="{942C83D7-55AA-443E-B375-4B2148EA90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December 13, 2016</a:t>
            </a:fld>
            <a:endParaRPr lang="en-US"/>
          </a:p>
        </p:txBody>
      </p:sp>
      <p:sp>
        <p:nvSpPr>
          <p:cNvPr id="7" name="Slide Number Placeholder 6"/>
          <p:cNvSpPr>
            <a:spLocks noGrp="1"/>
          </p:cNvSpPr>
          <p:nvPr>
            <p:ph type="sldNum" sz="quarter" idx="12"/>
          </p:nvPr>
        </p:nvSpPr>
        <p:spPr/>
        <p:txBody>
          <a:bodyPr/>
          <a:lstStyle/>
          <a:p>
            <a:r>
              <a:rPr lang="en-US" smtClean="0"/>
              <a:t>17-</a:t>
            </a:r>
            <a:fld id="{816A01FC-1FB1-404A-9D3E-0E3B527ED8E7}"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 © 2012 Cengage Learning.  All Rights Reserved. May not scanned, copied or duplicated, or posted to a publicly accessible website, in whole or in part.</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13, 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 © 2012 Cengage Learning.  All Rights Reserved. May not scanned, copied or duplicated, or posted to a publicly accessible website, in whole or in part.</a:t>
            </a:r>
            <a:endParaRPr lang="en-US"/>
          </a:p>
        </p:txBody>
      </p:sp>
      <p:sp>
        <p:nvSpPr>
          <p:cNvPr id="7" name="Slide Number Placeholder 6"/>
          <p:cNvSpPr>
            <a:spLocks noGrp="1"/>
          </p:cNvSpPr>
          <p:nvPr>
            <p:ph type="sldNum" sz="quarter" idx="12"/>
          </p:nvPr>
        </p:nvSpPr>
        <p:spPr/>
        <p:txBody>
          <a:bodyPr/>
          <a:lstStyle/>
          <a:p>
            <a:r>
              <a:rPr lang="en-US" smtClean="0"/>
              <a:t>17-</a:t>
            </a:r>
            <a:fld id="{4C378517-AF99-4843-B495-6C5A6C106FA7}"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December 13, 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 © 2012 Cengage Learning.  All Rights Reserved. May not scanned, copied or duplicated, or posted to a publicly accessible website, in whole or in part.</a:t>
            </a: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r>
              <a:rPr lang="en-US" smtClean="0"/>
              <a:t>17-</a:t>
            </a:r>
            <a:fld id="{C5003BAD-814A-4997-821B-FD3EB466CE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nvestinganswers.com/node/1038" TargetMode="External"/><Relationship Id="rId4" Type="http://schemas.openxmlformats.org/officeDocument/2006/relationships/hyperlink" Target="http://www.investinganswers.com/node/1287" TargetMode="External"/><Relationship Id="rId5" Type="http://schemas.openxmlformats.org/officeDocument/2006/relationships/hyperlink" Target="http://www.investinganswers.com/node/3609" TargetMode="External"/><Relationship Id="rId6" Type="http://schemas.openxmlformats.org/officeDocument/2006/relationships/hyperlink" Target="http://www.investinganswers.com/node/5074" TargetMode="External"/><Relationship Id="rId1" Type="http://schemas.openxmlformats.org/officeDocument/2006/relationships/slideLayout" Target="../slideLayouts/slideLayout2.xml"/><Relationship Id="rId2" Type="http://schemas.openxmlformats.org/officeDocument/2006/relationships/hyperlink" Target="http://www.investinganswers.com/node/506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vestopedia.com/terms/l/loan.a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Bond fundamentals</a:t>
            </a:r>
            <a:endParaRPr lang="en-US" dirty="0"/>
          </a:p>
        </p:txBody>
      </p:sp>
      <p:sp>
        <p:nvSpPr>
          <p:cNvPr id="7" name="Text Placeholder 6"/>
          <p:cNvSpPr>
            <a:spLocks noGrp="1"/>
          </p:cNvSpPr>
          <p:nvPr>
            <p:ph type="body" idx="1"/>
          </p:nvPr>
        </p:nvSpPr>
        <p:spPr/>
        <p:txBody>
          <a:bodyPr/>
          <a:lstStyle/>
          <a:p>
            <a:r>
              <a:rPr lang="en-US" dirty="0" smtClean="0"/>
              <a:t>Chapter 17</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a:t>
            </a:fld>
            <a:endParaRPr lang="en-US"/>
          </a:p>
        </p:txBody>
      </p:sp>
    </p:spTree>
    <p:extLst>
      <p:ext uri="{BB962C8B-B14F-4D97-AF65-F5344CB8AC3E}">
        <p14:creationId xmlns:p14="http://schemas.microsoft.com/office/powerpoint/2010/main" val="3766372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Callable bonds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Call option features that can affect the life (maturity) of a bond</a:t>
            </a:r>
          </a:p>
          <a:p>
            <a:r>
              <a:rPr lang="en-US" b="1" dirty="0" smtClean="0">
                <a:solidFill>
                  <a:srgbClr val="FFC000"/>
                </a:solidFill>
              </a:rPr>
              <a:t>Freely callable provision</a:t>
            </a:r>
            <a:r>
              <a:rPr lang="en-US" dirty="0" smtClean="0"/>
              <a:t>: allows the issuer to retire the bond at any time with a typical notification period of 30 to 60 days</a:t>
            </a:r>
          </a:p>
          <a:p>
            <a:r>
              <a:rPr lang="en-US" b="1" dirty="0" smtClean="0">
                <a:solidFill>
                  <a:srgbClr val="FFC000"/>
                </a:solidFill>
              </a:rPr>
              <a:t>Deferred call provision</a:t>
            </a:r>
            <a:r>
              <a:rPr lang="en-US" dirty="0" smtClean="0"/>
              <a:t>: issue cannot be called for a certain period of time after the date of issue (e.g. 5 to 10 years)</a:t>
            </a:r>
          </a:p>
          <a:p>
            <a:r>
              <a:rPr lang="en-US" dirty="0" smtClean="0"/>
              <a:t>At the end of the deferred call period the issue becomes freely callable</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10</a:t>
            </a:fld>
            <a:endParaRPr lang="en-US"/>
          </a:p>
        </p:txBody>
      </p:sp>
    </p:spTree>
    <p:extLst>
      <p:ext uri="{BB962C8B-B14F-4D97-AF65-F5344CB8AC3E}">
        <p14:creationId xmlns:p14="http://schemas.microsoft.com/office/powerpoint/2010/main" val="4206996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Callable bonds</a:t>
            </a:r>
          </a:p>
        </p:txBody>
      </p:sp>
      <p:sp>
        <p:nvSpPr>
          <p:cNvPr id="3" name="Content Placeholder 2"/>
          <p:cNvSpPr>
            <a:spLocks noGrp="1"/>
          </p:cNvSpPr>
          <p:nvPr>
            <p:ph idx="1"/>
          </p:nvPr>
        </p:nvSpPr>
        <p:spPr/>
        <p:txBody>
          <a:bodyPr/>
          <a:lstStyle/>
          <a:p>
            <a:r>
              <a:rPr lang="en-US" dirty="0" smtClean="0"/>
              <a:t>Callable bonds have a call premium</a:t>
            </a:r>
          </a:p>
          <a:p>
            <a:r>
              <a:rPr lang="en-US" dirty="0" smtClean="0"/>
              <a:t>Amount above maturity value that issuer must pay to the bondholder for prematurely retiring the bond</a:t>
            </a:r>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11</a:t>
            </a:fld>
            <a:endParaRPr lang="en-US"/>
          </a:p>
        </p:txBody>
      </p:sp>
    </p:spTree>
    <p:extLst>
      <p:ext uri="{BB962C8B-B14F-4D97-AF65-F5344CB8AC3E}">
        <p14:creationId xmlns:p14="http://schemas.microsoft.com/office/powerpoint/2010/main" val="200711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Noncallable</a:t>
            </a:r>
            <a:r>
              <a:rPr lang="en-US" dirty="0" smtClean="0"/>
              <a:t> bonds</a:t>
            </a:r>
            <a:endParaRPr lang="en-US" dirty="0"/>
          </a:p>
        </p:txBody>
      </p:sp>
      <p:sp>
        <p:nvSpPr>
          <p:cNvPr id="3" name="Content Placeholder 2"/>
          <p:cNvSpPr>
            <a:spLocks noGrp="1"/>
          </p:cNvSpPr>
          <p:nvPr>
            <p:ph idx="1"/>
          </p:nvPr>
        </p:nvSpPr>
        <p:spPr/>
        <p:txBody>
          <a:bodyPr/>
          <a:lstStyle/>
          <a:p>
            <a:r>
              <a:rPr lang="en-US" dirty="0"/>
              <a:t>can never retire the bond prior to its maturity</a:t>
            </a:r>
          </a:p>
          <a:p>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12</a:t>
            </a:fld>
            <a:endParaRPr lang="en-US"/>
          </a:p>
        </p:txBody>
      </p:sp>
    </p:spTree>
    <p:extLst>
      <p:ext uri="{BB962C8B-B14F-4D97-AF65-F5344CB8AC3E}">
        <p14:creationId xmlns:p14="http://schemas.microsoft.com/office/powerpoint/2010/main" val="1155265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Nonrefunding</a:t>
            </a:r>
            <a:r>
              <a:rPr lang="en-US" dirty="0" smtClean="0"/>
              <a:t> provision</a:t>
            </a:r>
            <a:endParaRPr lang="en-US" dirty="0"/>
          </a:p>
        </p:txBody>
      </p:sp>
      <p:sp>
        <p:nvSpPr>
          <p:cNvPr id="3" name="Content Placeholder 2"/>
          <p:cNvSpPr>
            <a:spLocks noGrp="1"/>
          </p:cNvSpPr>
          <p:nvPr>
            <p:ph idx="1"/>
          </p:nvPr>
        </p:nvSpPr>
        <p:spPr/>
        <p:txBody>
          <a:bodyPr>
            <a:normAutofit fontScale="92500"/>
          </a:bodyPr>
          <a:lstStyle/>
          <a:p>
            <a:r>
              <a:rPr lang="en-US" b="1" dirty="0"/>
              <a:t>Refunding protection</a:t>
            </a:r>
            <a:r>
              <a:rPr lang="en-US" dirty="0"/>
              <a:t> is </a:t>
            </a:r>
            <a:endParaRPr lang="en-US" dirty="0" smtClean="0"/>
          </a:p>
          <a:p>
            <a:r>
              <a:rPr lang="en-US" dirty="0" smtClean="0"/>
              <a:t>Bond provision that keeps an issuer from using cheaper debt (lower coupon refunding bond) to redeem a bond issue before it matures.</a:t>
            </a:r>
          </a:p>
          <a:p>
            <a:r>
              <a:rPr lang="en-US" dirty="0" smtClean="0"/>
              <a:t>Protect bondholders from a typical refunding</a:t>
            </a:r>
          </a:p>
          <a:p>
            <a:r>
              <a:rPr lang="en-US" dirty="0" smtClean="0"/>
              <a:t>Can be called and retired prior to maturity using other sources of funds like cash from operations, the sale of assets, etc.</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13</a:t>
            </a:fld>
            <a:endParaRPr lang="en-US"/>
          </a:p>
        </p:txBody>
      </p:sp>
    </p:spTree>
    <p:extLst>
      <p:ext uri="{BB962C8B-B14F-4D97-AF65-F5344CB8AC3E}">
        <p14:creationId xmlns:p14="http://schemas.microsoft.com/office/powerpoint/2010/main" val="275987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b="1" dirty="0"/>
              <a:t>Refunding protection</a:t>
            </a:r>
            <a:r>
              <a:rPr lang="en-US" dirty="0"/>
              <a:t> </a:t>
            </a:r>
          </a:p>
        </p:txBody>
      </p:sp>
      <p:sp>
        <p:nvSpPr>
          <p:cNvPr id="3" name="Content Placeholder 2"/>
          <p:cNvSpPr>
            <a:spLocks noGrp="1"/>
          </p:cNvSpPr>
          <p:nvPr>
            <p:ph idx="1"/>
          </p:nvPr>
        </p:nvSpPr>
        <p:spPr>
          <a:xfrm>
            <a:off x="1043492" y="1905000"/>
            <a:ext cx="6777317" cy="4267200"/>
          </a:xfrm>
        </p:spPr>
        <p:txBody>
          <a:bodyPr>
            <a:normAutofit fontScale="92500" lnSpcReduction="20000"/>
          </a:bodyPr>
          <a:lstStyle/>
          <a:p>
            <a:r>
              <a:rPr lang="en-US" dirty="0"/>
              <a:t>Let's assume Company XYZ </a:t>
            </a:r>
            <a:r>
              <a:rPr lang="en-US" sz="2400" dirty="0">
                <a:solidFill>
                  <a:srgbClr val="000000"/>
                </a:solidFill>
                <a:hlinkClick r:id="rId2"/>
              </a:rPr>
              <a:t>issues $10 million of 10% </a:t>
            </a:r>
            <a:r>
              <a:rPr lang="en-US" sz="2400" dirty="0">
                <a:solidFill>
                  <a:srgbClr val="000000"/>
                </a:solidFill>
                <a:hlinkClick r:id="rId3"/>
              </a:rPr>
              <a:t>coupon </a:t>
            </a:r>
            <a:r>
              <a:rPr lang="en-US" sz="2400" dirty="0">
                <a:solidFill>
                  <a:srgbClr val="000000"/>
                </a:solidFill>
                <a:hlinkClick r:id="rId4"/>
              </a:rPr>
              <a:t>bonds that mature in 10 years. If after five years </a:t>
            </a:r>
            <a:r>
              <a:rPr lang="en-US" sz="2400" dirty="0">
                <a:solidFill>
                  <a:srgbClr val="000000"/>
                </a:solidFill>
                <a:hlinkClick r:id="rId5"/>
              </a:rPr>
              <a:t>market rates on similar bonds fall to 5%, Company XYZ would be very tempted to redeem what are now bonds with a relatively high interest rate. To do this, it could borrow </a:t>
            </a:r>
            <a:r>
              <a:rPr lang="en-US" sz="2400" dirty="0">
                <a:solidFill>
                  <a:srgbClr val="000000"/>
                </a:solidFill>
                <a:hlinkClick r:id="rId6"/>
              </a:rPr>
              <a:t>money at 5% and pay off the 10% bonds</a:t>
            </a:r>
            <a:r>
              <a:rPr lang="en-US" sz="2400" dirty="0" smtClean="0">
                <a:solidFill>
                  <a:srgbClr val="000000"/>
                </a:solidFill>
                <a:hlinkClick r:id="rId6"/>
              </a:rPr>
              <a:t>.</a:t>
            </a:r>
            <a:endParaRPr lang="en-US" sz="2400" dirty="0" smtClean="0">
              <a:solidFill>
                <a:srgbClr val="000000"/>
              </a:solidFill>
            </a:endParaRPr>
          </a:p>
          <a:p>
            <a:r>
              <a:rPr lang="en-US" sz="2400" dirty="0"/>
              <a:t>f the Company XYZ bonds have refunding protection, it can't. The refunding protection prevents Company XYZ from redeeming </a:t>
            </a:r>
            <a:r>
              <a:rPr lang="en-US" sz="2400" dirty="0" smtClean="0"/>
              <a:t>the bond </a:t>
            </a:r>
            <a:r>
              <a:rPr lang="en-US" sz="2400" dirty="0"/>
              <a:t>if the proceeds from the redemption are from cheaper bonds ranking equally or senior to the 10% bonds. So, issuing 5% bonds to pay off the 10% bonds won't work</a:t>
            </a:r>
            <a:r>
              <a:rPr lang="en-US" sz="1800" dirty="0" smtClean="0"/>
              <a:t>.</a:t>
            </a:r>
            <a:endParaRPr lang="en-US" sz="1800" dirty="0">
              <a:solidFill>
                <a:srgbClr val="000000"/>
              </a:solidFill>
            </a:endParaRP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14</a:t>
            </a:fld>
            <a:endParaRPr lang="en-US"/>
          </a:p>
        </p:txBody>
      </p:sp>
    </p:spTree>
    <p:extLst>
      <p:ext uri="{BB962C8B-B14F-4D97-AF65-F5344CB8AC3E}">
        <p14:creationId xmlns:p14="http://schemas.microsoft.com/office/powerpoint/2010/main" val="4071166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Sinking Funds</a:t>
            </a:r>
            <a:br>
              <a:rPr lang="en-US" dirty="0" smtClean="0"/>
            </a:br>
            <a:endParaRPr lang="en-US" dirty="0"/>
          </a:p>
        </p:txBody>
      </p:sp>
      <p:sp>
        <p:nvSpPr>
          <p:cNvPr id="3" name="Content Placeholder 2"/>
          <p:cNvSpPr>
            <a:spLocks noGrp="1"/>
          </p:cNvSpPr>
          <p:nvPr>
            <p:ph idx="1"/>
          </p:nvPr>
        </p:nvSpPr>
        <p:spPr>
          <a:xfrm>
            <a:off x="1043492" y="1828800"/>
            <a:ext cx="6777317" cy="4003829"/>
          </a:xfrm>
        </p:spPr>
        <p:txBody>
          <a:bodyPr>
            <a:normAutofit fontScale="85000" lnSpcReduction="10000"/>
          </a:bodyPr>
          <a:lstStyle/>
          <a:p>
            <a:r>
              <a:rPr lang="en-US" dirty="0"/>
              <a:t>Specified that a bond must be paid off systematically over its life rather than only at maturity</a:t>
            </a:r>
          </a:p>
          <a:p>
            <a:r>
              <a:rPr lang="en-US" dirty="0"/>
              <a:t>May commence at the end of the first year or may be deferred for 5 to 10 years from the date of issue</a:t>
            </a:r>
          </a:p>
          <a:p>
            <a:r>
              <a:rPr lang="en-US" dirty="0"/>
              <a:t>Amount of issue that must be repaid before maturity from a sinking fund can range from a nominal sum to 100%</a:t>
            </a:r>
          </a:p>
          <a:p>
            <a:r>
              <a:rPr lang="en-US" dirty="0"/>
              <a:t>Example:  A bond issue with a 20 year maturity might have a sinking fund that requires that 5% of the issue be retired every year beginning in year 10. By year 20, half of the issue has been retired and the rest is paid of at maturity.</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15</a:t>
            </a:fld>
            <a:endParaRPr lang="en-US"/>
          </a:p>
        </p:txBody>
      </p:sp>
    </p:spTree>
    <p:extLst>
      <p:ext uri="{BB962C8B-B14F-4D97-AF65-F5344CB8AC3E}">
        <p14:creationId xmlns:p14="http://schemas.microsoft.com/office/powerpoint/2010/main" val="286654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t>Bond Rating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three main rating agencies:</a:t>
            </a:r>
          </a:p>
          <a:p>
            <a:pPr marL="68580" indent="0">
              <a:buNone/>
            </a:pPr>
            <a:r>
              <a:rPr lang="en-US" dirty="0" smtClean="0"/>
              <a:t>1.Fitch Investors service</a:t>
            </a:r>
          </a:p>
          <a:p>
            <a:pPr marL="68580" indent="0">
              <a:buNone/>
            </a:pPr>
            <a:r>
              <a:rPr lang="en-US" dirty="0" smtClean="0"/>
              <a:t>2. Moody’s</a:t>
            </a:r>
          </a:p>
          <a:p>
            <a:pPr marL="68580" indent="0">
              <a:buNone/>
            </a:pPr>
            <a:r>
              <a:rPr lang="en-US" dirty="0" smtClean="0"/>
              <a:t>3. Standard and poor’s</a:t>
            </a:r>
          </a:p>
          <a:p>
            <a:pPr marL="68580" indent="0">
              <a:buNone/>
            </a:pPr>
            <a:r>
              <a:rPr lang="en-US" dirty="0" smtClean="0"/>
              <a:t>Bond rating provide the fundamental analysis for thousands of issue. The rating agencies analyze the issuing organization and the specific issue to determine the probability of default and inform the market of their analysis through their rating.</a:t>
            </a:r>
          </a:p>
          <a:p>
            <a:pPr marL="68580" indent="0">
              <a:buNone/>
            </a:pPr>
            <a:r>
              <a:rPr lang="en-US" dirty="0" smtClean="0"/>
              <a:t>Triple A (AAA) is the highest rating possible.</a:t>
            </a: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16</a:t>
            </a:fld>
            <a:endParaRPr lang="en-US"/>
          </a:p>
        </p:txBody>
      </p:sp>
    </p:spTree>
    <p:extLst>
      <p:ext uri="{BB962C8B-B14F-4D97-AF65-F5344CB8AC3E}">
        <p14:creationId xmlns:p14="http://schemas.microsoft.com/office/powerpoint/2010/main" val="3240390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Interpreting Bond Quotes</a:t>
            </a:r>
            <a:endParaRPr lang="en-US" dirty="0"/>
          </a:p>
        </p:txBody>
      </p:sp>
      <p:sp>
        <p:nvSpPr>
          <p:cNvPr id="3" name="Content Placeholder 2"/>
          <p:cNvSpPr>
            <a:spLocks noGrp="1"/>
          </p:cNvSpPr>
          <p:nvPr>
            <p:ph idx="1"/>
          </p:nvPr>
        </p:nvSpPr>
        <p:spPr>
          <a:xfrm>
            <a:off x="1043492" y="1981200"/>
            <a:ext cx="6777317" cy="3851429"/>
          </a:xfrm>
        </p:spPr>
        <p:txBody>
          <a:bodyPr>
            <a:normAutofit lnSpcReduction="10000"/>
          </a:bodyPr>
          <a:lstStyle/>
          <a:p>
            <a:r>
              <a:rPr lang="en-US" dirty="0" smtClean="0"/>
              <a:t>Price quotes are always interpreted as a percentage of par.</a:t>
            </a:r>
          </a:p>
          <a:p>
            <a:r>
              <a:rPr lang="en-US" dirty="0" smtClean="0"/>
              <a:t>Example, a quote of 98.5 does not mean $98.5 but 98.5 of par. In other words, the dollar price is derived from the quote giving the par value.</a:t>
            </a:r>
          </a:p>
          <a:p>
            <a:r>
              <a:rPr lang="en-US" dirty="0" smtClean="0"/>
              <a:t>If the par </a:t>
            </a:r>
            <a:r>
              <a:rPr lang="en-US" dirty="0" smtClean="0"/>
              <a:t>value, for example, is $5000 on a municipal bond, and the price of the issue </a:t>
            </a:r>
            <a:r>
              <a:rPr lang="en-US" dirty="0" smtClean="0"/>
              <a:t>quoted at 98.5, then it means that the price would be $4,925.</a:t>
            </a:r>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17</a:t>
            </a:fld>
            <a:endParaRPr lang="en-US"/>
          </a:p>
        </p:txBody>
      </p:sp>
    </p:spTree>
    <p:extLst>
      <p:ext uri="{BB962C8B-B14F-4D97-AF65-F5344CB8AC3E}">
        <p14:creationId xmlns:p14="http://schemas.microsoft.com/office/powerpoint/2010/main" val="2640737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a:t>Interpreting Bond Quotes</a:t>
            </a:r>
          </a:p>
        </p:txBody>
      </p:sp>
      <p:sp>
        <p:nvSpPr>
          <p:cNvPr id="3" name="Content Placeholder 2"/>
          <p:cNvSpPr>
            <a:spLocks noGrp="1"/>
          </p:cNvSpPr>
          <p:nvPr>
            <p:ph idx="1"/>
          </p:nvPr>
        </p:nvSpPr>
        <p:spPr>
          <a:xfrm>
            <a:off x="1043492" y="1905000"/>
            <a:ext cx="6777317" cy="3927629"/>
          </a:xfrm>
        </p:spPr>
        <p:txBody>
          <a:bodyPr>
            <a:normAutofit fontScale="77500" lnSpcReduction="20000"/>
          </a:bodyPr>
          <a:lstStyle/>
          <a:p>
            <a:pPr marL="68580" indent="0">
              <a:buNone/>
            </a:pPr>
            <a:r>
              <a:rPr lang="en-US" sz="2600" dirty="0" smtClean="0"/>
              <a:t>The estimated spread:</a:t>
            </a:r>
          </a:p>
          <a:p>
            <a:r>
              <a:rPr lang="en-US" sz="2600" dirty="0" smtClean="0"/>
              <a:t>is one of the bond quotation columns.</a:t>
            </a:r>
          </a:p>
          <a:p>
            <a:r>
              <a:rPr lang="en-US" sz="2600" dirty="0" smtClean="0"/>
              <a:t>The figure is in basis points (100 basis points is one percentage point) </a:t>
            </a:r>
          </a:p>
          <a:p>
            <a:pPr marL="68580" indent="0">
              <a:buNone/>
            </a:pPr>
            <a:endParaRPr lang="en-US" sz="2600" dirty="0" smtClean="0"/>
          </a:p>
          <a:p>
            <a:r>
              <a:rPr lang="en-US" sz="2600" dirty="0" smtClean="0"/>
              <a:t>It indicates how the YTM for one bond compared to the yield to maturity for a treasury note or bond of equal maturity </a:t>
            </a:r>
          </a:p>
          <a:p>
            <a:pPr marL="68580" indent="0">
              <a:buNone/>
            </a:pPr>
            <a:endParaRPr lang="en-US" sz="2600" dirty="0" smtClean="0"/>
          </a:p>
          <a:p>
            <a:r>
              <a:rPr lang="en-US" sz="2600" dirty="0" smtClean="0"/>
              <a:t>So if the spread for one bond is 250 basis points (2.5%), which means that if the yield of this corporate bond is 6.5% then the yield on the treasury note is 6.5%- 2.5% = 4.5%</a:t>
            </a:r>
          </a:p>
          <a:p>
            <a:pPr marL="68580" indent="0">
              <a:buNone/>
            </a:pPr>
            <a:r>
              <a:rPr lang="en-US" dirty="0" smtClean="0"/>
              <a:t> </a:t>
            </a:r>
            <a:endParaRPr lang="en-US" dirty="0"/>
          </a:p>
        </p:txBody>
      </p:sp>
      <p:sp>
        <p:nvSpPr>
          <p:cNvPr id="4" name="Footer Placeholder 3"/>
          <p:cNvSpPr>
            <a:spLocks noGrp="1"/>
          </p:cNvSpPr>
          <p:nvPr>
            <p:ph type="ftr" sz="quarter" idx="11"/>
          </p:nvPr>
        </p:nvSpPr>
        <p:spPr>
          <a:xfrm>
            <a:off x="4724400" y="6096000"/>
            <a:ext cx="3588152" cy="121285"/>
          </a:xfrm>
        </p:spPr>
        <p:txBody>
          <a:bodyPr/>
          <a:lstStyle/>
          <a:p>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18</a:t>
            </a:fld>
            <a:endParaRPr lang="en-US"/>
          </a:p>
        </p:txBody>
      </p:sp>
    </p:spTree>
    <p:extLst>
      <p:ext uri="{BB962C8B-B14F-4D97-AF65-F5344CB8AC3E}">
        <p14:creationId xmlns:p14="http://schemas.microsoft.com/office/powerpoint/2010/main" val="1532068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smtClean="0"/>
              <a:t>Municipal Bonds</a:t>
            </a:r>
            <a:endParaRPr lang="en-US" dirty="0"/>
          </a:p>
        </p:txBody>
      </p:sp>
      <p:sp>
        <p:nvSpPr>
          <p:cNvPr id="3" name="Content Placeholder 2"/>
          <p:cNvSpPr>
            <a:spLocks noGrp="1"/>
          </p:cNvSpPr>
          <p:nvPr>
            <p:ph idx="1"/>
          </p:nvPr>
        </p:nvSpPr>
        <p:spPr>
          <a:xfrm>
            <a:off x="1043492" y="2057400"/>
            <a:ext cx="6777317" cy="3775229"/>
          </a:xfrm>
        </p:spPr>
        <p:txBody>
          <a:bodyPr>
            <a:normAutofit fontScale="62500" lnSpcReduction="20000"/>
          </a:bodyPr>
          <a:lstStyle/>
          <a:p>
            <a:pPr eaLnBrk="0" hangingPunct="0"/>
            <a:r>
              <a:rPr lang="en-US" sz="2900" dirty="0"/>
              <a:t>Municipal Bonds </a:t>
            </a:r>
          </a:p>
          <a:p>
            <a:r>
              <a:rPr lang="en-US" sz="2900" dirty="0"/>
              <a:t>A municipal bond is a </a:t>
            </a:r>
            <a:r>
              <a:rPr lang="en-US" sz="2900" dirty="0" smtClean="0"/>
              <a:t>debt security issued by a state or county to finance its capital expenditures including the construction of highways, bridges or schools</a:t>
            </a:r>
            <a:endParaRPr lang="en-US" sz="2900" dirty="0"/>
          </a:p>
          <a:p>
            <a:r>
              <a:rPr lang="en-US" sz="2900" dirty="0" smtClean="0"/>
              <a:t>Interest </a:t>
            </a:r>
            <a:r>
              <a:rPr lang="en-US" sz="2900" dirty="0"/>
              <a:t>payments are exempt from federal income </a:t>
            </a:r>
            <a:r>
              <a:rPr lang="en-US" sz="2900" dirty="0" smtClean="0"/>
              <a:t>tax making them very attractive to people in high income tax brackets.</a:t>
            </a:r>
            <a:endParaRPr lang="en-US" sz="2900" dirty="0"/>
          </a:p>
          <a:p>
            <a:pPr lvl="1"/>
            <a:r>
              <a:rPr lang="en-US" sz="2900" dirty="0"/>
              <a:t>Convert the tax-free yield of a municipal bond selling close to par to an equivalent taxable yield (ETY)</a:t>
            </a:r>
          </a:p>
          <a:p>
            <a:pPr lvl="1"/>
            <a:endParaRPr lang="en-US" sz="2900" dirty="0"/>
          </a:p>
          <a:p>
            <a:pPr lvl="1">
              <a:buFontTx/>
              <a:buNone/>
            </a:pPr>
            <a:r>
              <a:rPr lang="en-US" sz="2900" dirty="0"/>
              <a:t>	</a:t>
            </a:r>
          </a:p>
          <a:p>
            <a:pPr lvl="2">
              <a:lnSpc>
                <a:spcPct val="120000"/>
              </a:lnSpc>
              <a:buFontTx/>
              <a:buNone/>
            </a:pPr>
            <a:endParaRPr lang="en-US" sz="2900" dirty="0" smtClean="0"/>
          </a:p>
          <a:p>
            <a:pPr lvl="2">
              <a:lnSpc>
                <a:spcPct val="120000"/>
              </a:lnSpc>
              <a:buFontTx/>
              <a:buNone/>
            </a:pPr>
            <a:r>
              <a:rPr lang="en-US" sz="2900" dirty="0" smtClean="0"/>
              <a:t>where</a:t>
            </a:r>
            <a:r>
              <a:rPr lang="en-US" sz="2900" dirty="0"/>
              <a:t>:</a:t>
            </a:r>
            <a:r>
              <a:rPr lang="en-US" sz="2900" i="1" dirty="0"/>
              <a:t> </a:t>
            </a:r>
            <a:r>
              <a:rPr lang="en-US" sz="2900" i="1" dirty="0" err="1"/>
              <a:t>i</a:t>
            </a:r>
            <a:r>
              <a:rPr lang="en-US" sz="2900" dirty="0"/>
              <a:t> = coupon rate of the municipal obligations</a:t>
            </a:r>
          </a:p>
          <a:p>
            <a:pPr lvl="2">
              <a:buFontTx/>
              <a:buNone/>
            </a:pPr>
            <a:r>
              <a:rPr lang="en-US" sz="2900" i="1" dirty="0"/>
              <a:t>           T</a:t>
            </a:r>
            <a:r>
              <a:rPr lang="en-US" sz="2900" dirty="0"/>
              <a:t> = marginal tax rate of the investor</a:t>
            </a:r>
          </a:p>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19</a:t>
            </a:fld>
            <a:endParaRPr lang="en-US"/>
          </a:p>
        </p:txBody>
      </p:sp>
      <p:graphicFrame>
        <p:nvGraphicFramePr>
          <p:cNvPr id="6" name="Object 4"/>
          <p:cNvGraphicFramePr>
            <a:graphicFrameLocks noChangeAspect="1"/>
          </p:cNvGraphicFramePr>
          <p:nvPr>
            <p:extLst>
              <p:ext uri="{D42A27DB-BD31-4B8C-83A1-F6EECF244321}">
                <p14:modId xmlns:p14="http://schemas.microsoft.com/office/powerpoint/2010/main" val="3738328417"/>
              </p:ext>
            </p:extLst>
          </p:nvPr>
        </p:nvGraphicFramePr>
        <p:xfrm>
          <a:off x="3657600" y="4267200"/>
          <a:ext cx="1466186" cy="1066800"/>
        </p:xfrm>
        <a:graphic>
          <a:graphicData uri="http://schemas.openxmlformats.org/presentationml/2006/ole">
            <mc:AlternateContent xmlns:mc="http://schemas.openxmlformats.org/markup-compatibility/2006">
              <mc:Choice xmlns:v="urn:schemas-microsoft-com:vml" Requires="v">
                <p:oleObj spid="_x0000_s1029" name="Equation" r:id="rId3" imgW="838200" imgH="609600" progId="Equation.3">
                  <p:embed/>
                </p:oleObj>
              </mc:Choice>
              <mc:Fallback>
                <p:oleObj name="Equation" r:id="rId3" imgW="838200" imgH="609600" progId="Equation.3">
                  <p:embed/>
                  <p:pic>
                    <p:nvPicPr>
                      <p:cNvPr id="0" name=""/>
                      <p:cNvPicPr>
                        <a:picLocks noChangeAspect="1" noChangeArrowheads="1"/>
                      </p:cNvPicPr>
                      <p:nvPr/>
                    </p:nvPicPr>
                    <p:blipFill>
                      <a:blip r:embed="rId4"/>
                      <a:srcRect/>
                      <a:stretch>
                        <a:fillRect/>
                      </a:stretch>
                    </p:blipFill>
                    <p:spPr bwMode="auto">
                      <a:xfrm>
                        <a:off x="3657600" y="4267200"/>
                        <a:ext cx="1466186" cy="10668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23041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features of a bond</a:t>
            </a:r>
            <a:endParaRPr lang="en-US" dirty="0"/>
          </a:p>
        </p:txBody>
      </p:sp>
      <p:sp>
        <p:nvSpPr>
          <p:cNvPr id="3" name="Content Placeholder 2"/>
          <p:cNvSpPr>
            <a:spLocks noGrp="1"/>
          </p:cNvSpPr>
          <p:nvPr>
            <p:ph idx="1"/>
          </p:nvPr>
        </p:nvSpPr>
        <p:spPr/>
        <p:txBody>
          <a:bodyPr/>
          <a:lstStyle/>
          <a:p>
            <a:r>
              <a:rPr lang="en-US" dirty="0" smtClean="0"/>
              <a:t>Issuer of bond agrees to:</a:t>
            </a:r>
          </a:p>
          <a:p>
            <a:pPr marL="68580" indent="0">
              <a:buNone/>
            </a:pPr>
            <a:r>
              <a:rPr lang="en-US" dirty="0" smtClean="0"/>
              <a:t>1. Pay a fixed amount of </a:t>
            </a:r>
            <a:r>
              <a:rPr lang="en-US" b="1" dirty="0" smtClean="0">
                <a:solidFill>
                  <a:srgbClr val="FFC000"/>
                </a:solidFill>
              </a:rPr>
              <a:t>interest periodically</a:t>
            </a:r>
            <a:r>
              <a:rPr lang="en-US" dirty="0" smtClean="0"/>
              <a:t> to the holder of record</a:t>
            </a:r>
          </a:p>
          <a:p>
            <a:endParaRPr lang="en-US" dirty="0" smtClean="0"/>
          </a:p>
          <a:p>
            <a:pPr marL="68580" indent="0">
              <a:buNone/>
            </a:pPr>
            <a:r>
              <a:rPr lang="en-US" dirty="0" smtClean="0"/>
              <a:t>2. Repay a fixed amount of </a:t>
            </a:r>
            <a:r>
              <a:rPr lang="en-US" b="1" dirty="0" smtClean="0">
                <a:solidFill>
                  <a:srgbClr val="FFC000"/>
                </a:solidFill>
              </a:rPr>
              <a:t>principal</a:t>
            </a:r>
            <a:r>
              <a:rPr lang="en-US" dirty="0" smtClean="0"/>
              <a:t> at the date of maturity</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2</a:t>
            </a:fld>
            <a:endParaRPr lang="en-US"/>
          </a:p>
        </p:txBody>
      </p:sp>
    </p:spTree>
    <p:extLst>
      <p:ext uri="{BB962C8B-B14F-4D97-AF65-F5344CB8AC3E}">
        <p14:creationId xmlns:p14="http://schemas.microsoft.com/office/powerpoint/2010/main" val="182294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features of a bond</a:t>
            </a:r>
          </a:p>
        </p:txBody>
      </p:sp>
      <p:sp>
        <p:nvSpPr>
          <p:cNvPr id="3" name="Content Placeholder 2"/>
          <p:cNvSpPr>
            <a:spLocks noGrp="1"/>
          </p:cNvSpPr>
          <p:nvPr>
            <p:ph idx="1"/>
          </p:nvPr>
        </p:nvSpPr>
        <p:spPr/>
        <p:txBody>
          <a:bodyPr>
            <a:normAutofit fontScale="92500" lnSpcReduction="10000"/>
          </a:bodyPr>
          <a:lstStyle/>
          <a:p>
            <a:r>
              <a:rPr lang="en-US" dirty="0" smtClean="0"/>
              <a:t>Bond market is divided by maturity:</a:t>
            </a:r>
          </a:p>
          <a:p>
            <a:r>
              <a:rPr lang="en-US" dirty="0" smtClean="0"/>
              <a:t>Short-term issues with maturities of one year or less.  </a:t>
            </a:r>
            <a:r>
              <a:rPr lang="en-US" b="1" dirty="0" smtClean="0">
                <a:solidFill>
                  <a:srgbClr val="FFC000"/>
                </a:solidFill>
              </a:rPr>
              <a:t>Money market</a:t>
            </a:r>
          </a:p>
          <a:p>
            <a:endParaRPr lang="en-US" dirty="0"/>
          </a:p>
          <a:p>
            <a:r>
              <a:rPr lang="en-US" dirty="0" smtClean="0"/>
              <a:t>Intermediate-term issues with maturities in excess of 1 year but less than 10 years.  These instruments are known as </a:t>
            </a:r>
            <a:r>
              <a:rPr lang="en-US" dirty="0" smtClean="0">
                <a:solidFill>
                  <a:srgbClr val="FFC000"/>
                </a:solidFill>
              </a:rPr>
              <a:t>notes</a:t>
            </a:r>
          </a:p>
          <a:p>
            <a:endParaRPr lang="en-US" dirty="0"/>
          </a:p>
          <a:p>
            <a:r>
              <a:rPr lang="en-US" dirty="0" smtClean="0"/>
              <a:t>Long-term obligations with maturities in excess of 10 years, called </a:t>
            </a:r>
            <a:r>
              <a:rPr lang="en-US" b="1" dirty="0" smtClean="0">
                <a:solidFill>
                  <a:srgbClr val="FFC000"/>
                </a:solidFill>
              </a:rPr>
              <a:t>bonds</a:t>
            </a:r>
            <a:endParaRPr lang="en-US" b="1" dirty="0">
              <a:solidFill>
                <a:srgbClr val="FFC000"/>
              </a:solidFill>
            </a:endParaRPr>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3</a:t>
            </a:fld>
            <a:endParaRPr lang="en-US"/>
          </a:p>
        </p:txBody>
      </p:sp>
    </p:spTree>
    <p:extLst>
      <p:ext uri="{BB962C8B-B14F-4D97-AF65-F5344CB8AC3E}">
        <p14:creationId xmlns:p14="http://schemas.microsoft.com/office/powerpoint/2010/main" val="168226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characteristics</a:t>
            </a:r>
            <a:endParaRPr lang="en-US" dirty="0"/>
          </a:p>
        </p:txBody>
      </p:sp>
      <p:sp>
        <p:nvSpPr>
          <p:cNvPr id="3" name="Content Placeholder 2"/>
          <p:cNvSpPr>
            <a:spLocks noGrp="1"/>
          </p:cNvSpPr>
          <p:nvPr>
            <p:ph idx="1"/>
          </p:nvPr>
        </p:nvSpPr>
        <p:spPr/>
        <p:txBody>
          <a:bodyPr/>
          <a:lstStyle/>
          <a:p>
            <a:r>
              <a:rPr lang="en-US" dirty="0" smtClean="0"/>
              <a:t>A bond can be characterized based on</a:t>
            </a:r>
          </a:p>
          <a:p>
            <a:pPr marL="68580" indent="0">
              <a:buNone/>
            </a:pPr>
            <a:r>
              <a:rPr lang="en-US" dirty="0" smtClean="0"/>
              <a:t>1. intrinsic features</a:t>
            </a:r>
          </a:p>
          <a:p>
            <a:pPr marL="68580" indent="0">
              <a:buNone/>
            </a:pPr>
            <a:r>
              <a:rPr lang="en-US" dirty="0" smtClean="0"/>
              <a:t>2. Types</a:t>
            </a:r>
          </a:p>
          <a:p>
            <a:pPr marL="68580" indent="0">
              <a:buNone/>
            </a:pPr>
            <a:r>
              <a:rPr lang="en-US" dirty="0" smtClean="0"/>
              <a:t>3. Indenture provisions</a:t>
            </a:r>
          </a:p>
          <a:p>
            <a:pPr marL="68580" indent="0">
              <a:buNone/>
            </a:pPr>
            <a:r>
              <a:rPr lang="en-US" dirty="0" smtClean="0"/>
              <a:t>4. Features that affect its cash flows and/or its maturity</a:t>
            </a:r>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4</a:t>
            </a:fld>
            <a:endParaRPr lang="en-US"/>
          </a:p>
        </p:txBody>
      </p:sp>
    </p:spTree>
    <p:extLst>
      <p:ext uri="{BB962C8B-B14F-4D97-AF65-F5344CB8AC3E}">
        <p14:creationId xmlns:p14="http://schemas.microsoft.com/office/powerpoint/2010/main" val="612351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 features</a:t>
            </a:r>
            <a:endParaRPr lang="en-US" dirty="0"/>
          </a:p>
        </p:txBody>
      </p:sp>
      <p:sp>
        <p:nvSpPr>
          <p:cNvPr id="3" name="Content Placeholder 2"/>
          <p:cNvSpPr>
            <a:spLocks noGrp="1"/>
          </p:cNvSpPr>
          <p:nvPr>
            <p:ph idx="1"/>
          </p:nvPr>
        </p:nvSpPr>
        <p:spPr/>
        <p:txBody>
          <a:bodyPr>
            <a:normAutofit/>
          </a:bodyPr>
          <a:lstStyle/>
          <a:p>
            <a:r>
              <a:rPr lang="en-US" b="1" i="1" dirty="0" smtClean="0">
                <a:solidFill>
                  <a:srgbClr val="FFC000"/>
                </a:solidFill>
              </a:rPr>
              <a:t>Coupon</a:t>
            </a:r>
            <a:r>
              <a:rPr lang="en-US" dirty="0" smtClean="0"/>
              <a:t>: income that the bond investor will receive over the life (or holding period) of the issue</a:t>
            </a:r>
          </a:p>
          <a:p>
            <a:r>
              <a:rPr lang="en-US" b="1" i="1" dirty="0" smtClean="0">
                <a:solidFill>
                  <a:srgbClr val="FFC000"/>
                </a:solidFill>
              </a:rPr>
              <a:t>Term to maturity</a:t>
            </a:r>
            <a:r>
              <a:rPr lang="en-US" dirty="0" smtClean="0"/>
              <a:t>: date or the number of years before a bond matures</a:t>
            </a:r>
          </a:p>
          <a:p>
            <a:r>
              <a:rPr lang="en-US" dirty="0" smtClean="0"/>
              <a:t>Term bond has a single maturity date</a:t>
            </a:r>
          </a:p>
          <a:p>
            <a:r>
              <a:rPr lang="en-US" b="1" i="1" dirty="0" smtClean="0">
                <a:solidFill>
                  <a:srgbClr val="FFC000"/>
                </a:solidFill>
              </a:rPr>
              <a:t>Serial obligation bond </a:t>
            </a:r>
            <a:r>
              <a:rPr lang="en-US" dirty="0" smtClean="0"/>
              <a:t>issue has a series of maturity dates.</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5</a:t>
            </a:fld>
            <a:endParaRPr lang="en-US"/>
          </a:p>
        </p:txBody>
      </p:sp>
    </p:spTree>
    <p:extLst>
      <p:ext uri="{BB962C8B-B14F-4D97-AF65-F5344CB8AC3E}">
        <p14:creationId xmlns:p14="http://schemas.microsoft.com/office/powerpoint/2010/main" val="387128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a:t>Intrinsic features</a:t>
            </a:r>
          </a:p>
        </p:txBody>
      </p:sp>
      <p:sp>
        <p:nvSpPr>
          <p:cNvPr id="3" name="Content Placeholder 2"/>
          <p:cNvSpPr>
            <a:spLocks noGrp="1"/>
          </p:cNvSpPr>
          <p:nvPr>
            <p:ph idx="1"/>
          </p:nvPr>
        </p:nvSpPr>
        <p:spPr>
          <a:xfrm>
            <a:off x="1043492" y="1981200"/>
            <a:ext cx="6777317" cy="4114800"/>
          </a:xfrm>
        </p:spPr>
        <p:txBody>
          <a:bodyPr>
            <a:normAutofit fontScale="92500" lnSpcReduction="20000"/>
          </a:bodyPr>
          <a:lstStyle/>
          <a:p>
            <a:pPr marL="68580" indent="0">
              <a:buNone/>
            </a:pPr>
            <a:r>
              <a:rPr lang="en-US" b="1" i="1" dirty="0" smtClean="0">
                <a:solidFill>
                  <a:srgbClr val="FFC000"/>
                </a:solidFill>
              </a:rPr>
              <a:t>Principal or par value</a:t>
            </a:r>
            <a:r>
              <a:rPr lang="en-US" dirty="0" smtClean="0"/>
              <a:t>: represents the original value of the obligation</a:t>
            </a:r>
          </a:p>
          <a:p>
            <a:r>
              <a:rPr lang="en-US" dirty="0" smtClean="0"/>
              <a:t>Not the same as the market value</a:t>
            </a:r>
          </a:p>
          <a:p>
            <a:r>
              <a:rPr lang="en-US" dirty="0" smtClean="0"/>
              <a:t>Market prices fluctuate because of differences between their coupons and the prevailing market interest rate</a:t>
            </a:r>
          </a:p>
          <a:p>
            <a:r>
              <a:rPr lang="en-US" dirty="0" smtClean="0"/>
              <a:t>If market interest rate is above the coupon rate, the bond will sell at a discount to par</a:t>
            </a:r>
          </a:p>
          <a:p>
            <a:r>
              <a:rPr lang="en-US" dirty="0" smtClean="0"/>
              <a:t>If market interest rate is below the coupon rate, the bond will sell at a premium above par</a:t>
            </a:r>
          </a:p>
          <a:p>
            <a:r>
              <a:rPr lang="en-US" dirty="0"/>
              <a:t>If market interest = coupon rate, bond will sell at par</a:t>
            </a:r>
          </a:p>
          <a:p>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6</a:t>
            </a:fld>
            <a:endParaRPr lang="en-US"/>
          </a:p>
        </p:txBody>
      </p:sp>
    </p:spTree>
    <p:extLst>
      <p:ext uri="{BB962C8B-B14F-4D97-AF65-F5344CB8AC3E}">
        <p14:creationId xmlns:p14="http://schemas.microsoft.com/office/powerpoint/2010/main" val="277426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issues</a:t>
            </a:r>
            <a:endParaRPr lang="en-US" dirty="0"/>
          </a:p>
        </p:txBody>
      </p:sp>
      <p:sp>
        <p:nvSpPr>
          <p:cNvPr id="3" name="Content Placeholder 2"/>
          <p:cNvSpPr>
            <a:spLocks noGrp="1"/>
          </p:cNvSpPr>
          <p:nvPr>
            <p:ph idx="1"/>
          </p:nvPr>
        </p:nvSpPr>
        <p:spPr/>
        <p:txBody>
          <a:bodyPr/>
          <a:lstStyle/>
          <a:p>
            <a:r>
              <a:rPr lang="en-US" b="1" i="1" dirty="0" smtClean="0">
                <a:solidFill>
                  <a:srgbClr val="FFC000"/>
                </a:solidFill>
              </a:rPr>
              <a:t>Secured (or) senior bonds: </a:t>
            </a:r>
            <a:r>
              <a:rPr lang="en-US" dirty="0" smtClean="0"/>
              <a:t>backed by a legal claim on some specified property of the issuer in case of default</a:t>
            </a:r>
          </a:p>
          <a:p>
            <a:endParaRPr lang="en-US" dirty="0" smtClean="0"/>
          </a:p>
          <a:p>
            <a:r>
              <a:rPr lang="en-US" b="1" i="1" dirty="0" smtClean="0">
                <a:solidFill>
                  <a:srgbClr val="FFC000"/>
                </a:solidFill>
              </a:rPr>
              <a:t>Unsecured bonds </a:t>
            </a:r>
            <a:r>
              <a:rPr lang="en-US" dirty="0" smtClean="0"/>
              <a:t>secured by the general credit of the issuer</a:t>
            </a:r>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7</a:t>
            </a:fld>
            <a:endParaRPr lang="en-US"/>
          </a:p>
        </p:txBody>
      </p:sp>
    </p:spTree>
    <p:extLst>
      <p:ext uri="{BB962C8B-B14F-4D97-AF65-F5344CB8AC3E}">
        <p14:creationId xmlns:p14="http://schemas.microsoft.com/office/powerpoint/2010/main" val="2242792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issues</a:t>
            </a:r>
          </a:p>
        </p:txBody>
      </p:sp>
      <p:sp>
        <p:nvSpPr>
          <p:cNvPr id="3" name="Content Placeholder 2"/>
          <p:cNvSpPr>
            <a:spLocks noGrp="1"/>
          </p:cNvSpPr>
          <p:nvPr>
            <p:ph idx="1"/>
          </p:nvPr>
        </p:nvSpPr>
        <p:spPr/>
        <p:txBody>
          <a:bodyPr>
            <a:normAutofit fontScale="92500" lnSpcReduction="20000"/>
          </a:bodyPr>
          <a:lstStyle/>
          <a:p>
            <a:r>
              <a:rPr lang="en-US" b="1" i="1" dirty="0">
                <a:solidFill>
                  <a:srgbClr val="FFC000"/>
                </a:solidFill>
              </a:rPr>
              <a:t>Subordinate (junior) </a:t>
            </a:r>
            <a:r>
              <a:rPr lang="en-US" b="1" i="1" dirty="0" smtClean="0">
                <a:solidFill>
                  <a:srgbClr val="FFC000"/>
                </a:solidFill>
              </a:rPr>
              <a:t>debentures</a:t>
            </a:r>
            <a:r>
              <a:rPr lang="en-US" dirty="0" smtClean="0"/>
              <a:t>:</a:t>
            </a:r>
          </a:p>
          <a:p>
            <a:r>
              <a:rPr lang="en-US" dirty="0" smtClean="0"/>
              <a:t>Subordinated </a:t>
            </a:r>
            <a:r>
              <a:rPr lang="en-US" dirty="0"/>
              <a:t>debt is a </a:t>
            </a:r>
            <a:r>
              <a:rPr lang="en-US" dirty="0" smtClean="0"/>
              <a:t>loan or security that ranks below other loans and securities with regard to claims on a company's assets.</a:t>
            </a:r>
          </a:p>
          <a:p>
            <a:r>
              <a:rPr lang="en-US" dirty="0"/>
              <a:t>In the case of borrower </a:t>
            </a:r>
            <a:r>
              <a:rPr lang="en-US" dirty="0" smtClean="0"/>
              <a:t>default, creditors who own the debt wont be paid out until after senior debt holders are paid in full.</a:t>
            </a:r>
            <a:endParaRPr lang="en-US" dirty="0">
              <a:hlinkClick r:id="rId2"/>
            </a:endParaRPr>
          </a:p>
          <a:p>
            <a:pPr marL="68580" indent="0">
              <a:buNone/>
            </a:pPr>
            <a:endParaRPr lang="en-US" dirty="0" smtClean="0">
              <a:hlinkClick r:id="rId2"/>
            </a:endParaRPr>
          </a:p>
          <a:p>
            <a:endParaRPr lang="en-US" dirty="0" smtClean="0"/>
          </a:p>
          <a:p>
            <a:r>
              <a:rPr lang="en-US" b="1" i="1" dirty="0" smtClean="0">
                <a:solidFill>
                  <a:srgbClr val="FFC000"/>
                </a:solidFill>
              </a:rPr>
              <a:t>Refunding issues</a:t>
            </a:r>
            <a:r>
              <a:rPr lang="en-US" dirty="0" smtClean="0"/>
              <a:t>: provide funds to prematurely retire another issue</a:t>
            </a:r>
            <a:endParaRPr lang="en-US" dirty="0"/>
          </a:p>
        </p:txBody>
      </p:sp>
      <p:sp>
        <p:nvSpPr>
          <p:cNvPr id="5" name="Slide Number Placeholder 4"/>
          <p:cNvSpPr>
            <a:spLocks noGrp="1"/>
          </p:cNvSpPr>
          <p:nvPr>
            <p:ph type="sldNum" sz="quarter" idx="12"/>
          </p:nvPr>
        </p:nvSpPr>
        <p:spPr/>
        <p:txBody>
          <a:bodyPr/>
          <a:lstStyle/>
          <a:p>
            <a:r>
              <a:rPr lang="en-US" smtClean="0"/>
              <a:t>17-</a:t>
            </a:r>
            <a:fld id="{DDF3D818-3E7B-4654-AA2E-9988C7324B62}" type="slidenum">
              <a:rPr lang="en-US" smtClean="0"/>
              <a:pPr/>
              <a:t>8</a:t>
            </a:fld>
            <a:endParaRPr lang="en-US"/>
          </a:p>
        </p:txBody>
      </p:sp>
    </p:spTree>
    <p:extLst>
      <p:ext uri="{BB962C8B-B14F-4D97-AF65-F5344CB8AC3E}">
        <p14:creationId xmlns:p14="http://schemas.microsoft.com/office/powerpoint/2010/main" val="961082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b="1"/>
              <a:t>Bond Characteristics</a:t>
            </a:r>
          </a:p>
        </p:txBody>
      </p:sp>
      <p:sp>
        <p:nvSpPr>
          <p:cNvPr id="470019" name="Rectangle 3"/>
          <p:cNvSpPr>
            <a:spLocks noGrp="1" noChangeArrowheads="1"/>
          </p:cNvSpPr>
          <p:nvPr>
            <p:ph idx="1"/>
          </p:nvPr>
        </p:nvSpPr>
        <p:spPr/>
        <p:txBody>
          <a:bodyPr>
            <a:normAutofit fontScale="92500" lnSpcReduction="10000"/>
          </a:bodyPr>
          <a:lstStyle/>
          <a:p>
            <a:r>
              <a:rPr lang="en-US" dirty="0"/>
              <a:t>Indenture provisions</a:t>
            </a:r>
          </a:p>
          <a:p>
            <a:pPr lvl="1">
              <a:lnSpc>
                <a:spcPct val="110000"/>
              </a:lnSpc>
            </a:pPr>
            <a:r>
              <a:rPr lang="en-US" dirty="0"/>
              <a:t>The indenture is the contract between the issuer and the bondholder specifying the issuer’s legal requirements</a:t>
            </a:r>
          </a:p>
          <a:p>
            <a:r>
              <a:rPr lang="en-US" dirty="0"/>
              <a:t>Features affecting a bond’s maturity</a:t>
            </a:r>
          </a:p>
          <a:p>
            <a:pPr lvl="1"/>
            <a:r>
              <a:rPr lang="en-US" dirty="0"/>
              <a:t>Callable (call premium)</a:t>
            </a:r>
          </a:p>
          <a:p>
            <a:pPr lvl="1"/>
            <a:r>
              <a:rPr lang="en-US" dirty="0" err="1"/>
              <a:t>Noncallable</a:t>
            </a:r>
            <a:endParaRPr lang="en-US" dirty="0"/>
          </a:p>
          <a:p>
            <a:pPr lvl="1"/>
            <a:r>
              <a:rPr lang="en-US" dirty="0"/>
              <a:t>Deferred call</a:t>
            </a:r>
          </a:p>
          <a:p>
            <a:pPr lvl="1"/>
            <a:r>
              <a:rPr lang="en-US" dirty="0" err="1"/>
              <a:t>Nonrefunding</a:t>
            </a:r>
            <a:r>
              <a:rPr lang="en-US" dirty="0"/>
              <a:t> provision</a:t>
            </a:r>
          </a:p>
          <a:p>
            <a:pPr lvl="1"/>
            <a:r>
              <a:rPr lang="en-US" dirty="0"/>
              <a:t>Sinking fund</a:t>
            </a:r>
          </a:p>
        </p:txBody>
      </p:sp>
      <p:sp>
        <p:nvSpPr>
          <p:cNvPr id="2" name="Footer Placeholder 1"/>
          <p:cNvSpPr>
            <a:spLocks noGrp="1"/>
          </p:cNvSpPr>
          <p:nvPr>
            <p:ph type="ftr" sz="quarter" idx="11"/>
          </p:nvPr>
        </p:nvSpPr>
        <p:spPr/>
        <p:txBody>
          <a:bodyPr/>
          <a:lstStyle/>
          <a:p>
            <a:endParaRPr lang="en-US" dirty="0" smtClean="0"/>
          </a:p>
          <a:p>
            <a:endParaRPr lang="en-US" dirty="0" smtClean="0"/>
          </a:p>
        </p:txBody>
      </p:sp>
      <p:sp>
        <p:nvSpPr>
          <p:cNvPr id="5" name="Slide Number Placeholder 5"/>
          <p:cNvSpPr>
            <a:spLocks noGrp="1"/>
          </p:cNvSpPr>
          <p:nvPr>
            <p:ph type="sldNum" sz="quarter" idx="12"/>
          </p:nvPr>
        </p:nvSpPr>
        <p:spPr/>
        <p:txBody>
          <a:bodyPr/>
          <a:lstStyle/>
          <a:p>
            <a:r>
              <a:rPr lang="en-US"/>
              <a:t>17-</a:t>
            </a:r>
            <a:fld id="{FF99A3AA-F548-4633-B0DE-129F4C40B443}" type="slidenum">
              <a:rPr lang="en-US"/>
              <a:pPr/>
              <a:t>9</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5558</TotalTime>
  <Pages>8</Pages>
  <Words>1232</Words>
  <Application>Microsoft Macintosh PowerPoint</Application>
  <PresentationFormat>On-screen Show (4:3)</PresentationFormat>
  <Paragraphs>128</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Austin</vt:lpstr>
      <vt:lpstr>Equation</vt:lpstr>
      <vt:lpstr>Bond fundamentals</vt:lpstr>
      <vt:lpstr>Basic features of a bond</vt:lpstr>
      <vt:lpstr>Basic features of a bond</vt:lpstr>
      <vt:lpstr>Bond characteristics</vt:lpstr>
      <vt:lpstr>Intrinsic features</vt:lpstr>
      <vt:lpstr>Intrinsic features</vt:lpstr>
      <vt:lpstr>Types of issues</vt:lpstr>
      <vt:lpstr>Types of issues</vt:lpstr>
      <vt:lpstr>Bond Characteristics</vt:lpstr>
      <vt:lpstr>Callable bonds</vt:lpstr>
      <vt:lpstr>Callable bonds</vt:lpstr>
      <vt:lpstr>Noncallable bonds</vt:lpstr>
      <vt:lpstr>Nonrefunding provision</vt:lpstr>
      <vt:lpstr>Refunding protection </vt:lpstr>
      <vt:lpstr>Sinking Funds </vt:lpstr>
      <vt:lpstr>Bond Rating</vt:lpstr>
      <vt:lpstr>Interpreting Bond Quotes</vt:lpstr>
      <vt:lpstr>Interpreting Bond Quotes</vt:lpstr>
      <vt:lpstr>Municipal Bonds</vt:lpstr>
    </vt:vector>
  </TitlesOfParts>
  <Company>Harcourt,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Presentation to accompany Investment Analysis &amp; Portfolio Management, 6e</dc:title>
  <dc:subject>Bond Fundamentals</dc:subject>
  <dc:creator>Frank K. Reilly &amp; Keith C. Brown</dc:creator>
  <cp:keywords>Lecture</cp:keywords>
  <dc:description/>
  <cp:lastModifiedBy>Nouf Alabdulkarim</cp:lastModifiedBy>
  <cp:revision>191</cp:revision>
  <cp:lastPrinted>1998-08-13T04:13:10Z</cp:lastPrinted>
  <dcterms:created xsi:type="dcterms:W3CDTF">1998-08-11T03:08:43Z</dcterms:created>
  <dcterms:modified xsi:type="dcterms:W3CDTF">2016-12-13T04:20:54Z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Harcourt, Inc.</vt:lpwstr>
  </property>
  <property fmtid="{D5CDD505-2E9C-101B-9397-08002B2CF9AE}" pid="3" name="Editor">
    <vt:lpwstr>Terri House</vt:lpwstr>
  </property>
  <property fmtid="{D5CDD505-2E9C-101B-9397-08002B2CF9AE}" pid="4" name="Project">
    <vt:lpwstr>Lecture Presentation Software</vt:lpwstr>
  </property>
  <property fmtid="{D5CDD505-2E9C-101B-9397-08002B2CF9AE}" pid="5" name="Language">
    <vt:lpwstr>English</vt:lpwstr>
  </property>
</Properties>
</file>