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33"/>
  </p:notesMasterIdLst>
  <p:handoutMasterIdLst>
    <p:handoutMasterId r:id="rId34"/>
  </p:handoutMasterIdLst>
  <p:sldIdLst>
    <p:sldId id="545" r:id="rId5"/>
    <p:sldId id="546" r:id="rId6"/>
    <p:sldId id="547" r:id="rId7"/>
    <p:sldId id="548" r:id="rId8"/>
    <p:sldId id="549" r:id="rId9"/>
    <p:sldId id="550" r:id="rId10"/>
    <p:sldId id="606" r:id="rId11"/>
    <p:sldId id="605" r:id="rId12"/>
    <p:sldId id="607" r:id="rId13"/>
    <p:sldId id="608" r:id="rId14"/>
    <p:sldId id="610" r:id="rId15"/>
    <p:sldId id="609" r:id="rId16"/>
    <p:sldId id="553" r:id="rId17"/>
    <p:sldId id="554" r:id="rId18"/>
    <p:sldId id="555" r:id="rId19"/>
    <p:sldId id="556" r:id="rId20"/>
    <p:sldId id="557" r:id="rId21"/>
    <p:sldId id="558" r:id="rId22"/>
    <p:sldId id="559" r:id="rId23"/>
    <p:sldId id="560" r:id="rId24"/>
    <p:sldId id="561" r:id="rId25"/>
    <p:sldId id="562" r:id="rId26"/>
    <p:sldId id="563" r:id="rId27"/>
    <p:sldId id="564" r:id="rId28"/>
    <p:sldId id="565" r:id="rId29"/>
    <p:sldId id="566" r:id="rId30"/>
    <p:sldId id="567" r:id="rId31"/>
    <p:sldId id="598" r:id="rId32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689F9-4272-45F8-A9C9-0394B7F48AA7}" v="22" dt="2020-10-27T07:06:33.027"/>
    <p1510:client id="{33511B8B-F855-5558-8775-48C4F058B4F5}" v="2" dt="2020-10-17T16:24:21.318"/>
    <p1510:client id="{DC9E3A4D-CF66-4F8B-94F9-7F5D2D9F325F}" v="405" dt="2020-10-20T07:30:16.371"/>
    <p1510:client id="{E77B4ABF-8A2C-4648-914F-9D01057B77D3}" v="2" dt="2020-10-21T13:25:12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873" autoAdjust="0"/>
    <p:restoredTop sz="88215" autoAdjust="0"/>
  </p:normalViewPr>
  <p:slideViewPr>
    <p:cSldViewPr snapToGrid="0">
      <p:cViewPr>
        <p:scale>
          <a:sx n="70" d="100"/>
          <a:sy n="70" d="100"/>
        </p:scale>
        <p:origin x="14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a Al-Ghreimil" userId="S::ghreimil@ksu.edu.sa::bd57fa0a-72d9-4845-a2d9-9d930f860865" providerId="AD" clId="Web-{E77B4ABF-8A2C-4648-914F-9D01057B77D3}"/>
    <pc:docChg chg="modSld">
      <pc:chgData name="Nadia Al-Ghreimil" userId="S::ghreimil@ksu.edu.sa::bd57fa0a-72d9-4845-a2d9-9d930f860865" providerId="AD" clId="Web-{E77B4ABF-8A2C-4648-914F-9D01057B77D3}" dt="2020-10-21T13:25:12.690" v="1" actId="20577"/>
      <pc:docMkLst>
        <pc:docMk/>
      </pc:docMkLst>
      <pc:sldChg chg="modSp">
        <pc:chgData name="Nadia Al-Ghreimil" userId="S::ghreimil@ksu.edu.sa::bd57fa0a-72d9-4845-a2d9-9d930f860865" providerId="AD" clId="Web-{E77B4ABF-8A2C-4648-914F-9D01057B77D3}" dt="2020-10-21T13:25:12.690" v="1" actId="20577"/>
        <pc:sldMkLst>
          <pc:docMk/>
          <pc:sldMk cId="3627161739" sldId="607"/>
        </pc:sldMkLst>
        <pc:spChg chg="mod">
          <ac:chgData name="Nadia Al-Ghreimil" userId="S::ghreimil@ksu.edu.sa::bd57fa0a-72d9-4845-a2d9-9d930f860865" providerId="AD" clId="Web-{E77B4ABF-8A2C-4648-914F-9D01057B77D3}" dt="2020-10-21T13:25:12.690" v="1" actId="20577"/>
          <ac:spMkLst>
            <pc:docMk/>
            <pc:sldMk cId="3627161739" sldId="607"/>
            <ac:spMk id="7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33511B8B-F855-5558-8775-48C4F058B4F5}"/>
    <pc:docChg chg="modSld">
      <pc:chgData name="Nadia Al-Ghreimil" userId="S::ghreimil@ksu.edu.sa::bd57fa0a-72d9-4845-a2d9-9d930f860865" providerId="AD" clId="Web-{33511B8B-F855-5558-8775-48C4F058B4F5}" dt="2020-10-17T16:24:21.318" v="1"/>
      <pc:docMkLst>
        <pc:docMk/>
      </pc:docMkLst>
      <pc:sldChg chg="mod modShow">
        <pc:chgData name="Nadia Al-Ghreimil" userId="S::ghreimil@ksu.edu.sa::bd57fa0a-72d9-4845-a2d9-9d930f860865" providerId="AD" clId="Web-{33511B8B-F855-5558-8775-48C4F058B4F5}" dt="2020-10-17T16:24:21.318" v="1"/>
        <pc:sldMkLst>
          <pc:docMk/>
          <pc:sldMk cId="3509846576" sldId="567"/>
        </pc:sldMkLst>
      </pc:sldChg>
      <pc:sldChg chg="mod modShow">
        <pc:chgData name="Nadia Al-Ghreimil" userId="S::ghreimil@ksu.edu.sa::bd57fa0a-72d9-4845-a2d9-9d930f860865" providerId="AD" clId="Web-{33511B8B-F855-5558-8775-48C4F058B4F5}" dt="2020-10-17T16:24:03.677" v="0"/>
        <pc:sldMkLst>
          <pc:docMk/>
          <pc:sldMk cId="4111512929" sldId="598"/>
        </pc:sldMkLst>
      </pc:sldChg>
    </pc:docChg>
  </pc:docChgLst>
  <pc:docChgLst>
    <pc:chgData name="Sarah Shoqeer Alotaibi" userId="S::alosarah@ksu.edu.sa::012f9b2e-5b69-42ed-9d9d-af879b4ac849" providerId="AD" clId="Web-{DC9E3A4D-CF66-4F8B-94F9-7F5D2D9F325F}"/>
    <pc:docChg chg="addSld delSld modSld">
      <pc:chgData name="Sarah Shoqeer Alotaibi" userId="S::alosarah@ksu.edu.sa::012f9b2e-5b69-42ed-9d9d-af879b4ac849" providerId="AD" clId="Web-{DC9E3A4D-CF66-4F8B-94F9-7F5D2D9F325F}" dt="2020-10-20T07:30:16.371" v="393"/>
      <pc:docMkLst>
        <pc:docMk/>
      </pc:docMkLst>
      <pc:sldChg chg="addSp delSp modSp new del">
        <pc:chgData name="Sarah Shoqeer Alotaibi" userId="S::alosarah@ksu.edu.sa::012f9b2e-5b69-42ed-9d9d-af879b4ac849" providerId="AD" clId="Web-{DC9E3A4D-CF66-4F8B-94F9-7F5D2D9F325F}" dt="2020-10-20T07:25:33.867" v="272"/>
        <pc:sldMkLst>
          <pc:docMk/>
          <pc:sldMk cId="364734559" sldId="611"/>
        </pc:sldMkLst>
        <pc:spChg chg="add del">
          <ac:chgData name="Sarah Shoqeer Alotaibi" userId="S::alosarah@ksu.edu.sa::012f9b2e-5b69-42ed-9d9d-af879b4ac849" providerId="AD" clId="Web-{DC9E3A4D-CF66-4F8B-94F9-7F5D2D9F325F}" dt="2020-10-20T07:21:59.848" v="4"/>
          <ac:spMkLst>
            <pc:docMk/>
            <pc:sldMk cId="364734559" sldId="611"/>
            <ac:spMk id="2" creationId="{BA584E62-5842-4EC6-974E-51128B2E22CA}"/>
          </ac:spMkLst>
        </pc:spChg>
        <pc:spChg chg="add del mod">
          <ac:chgData name="Sarah Shoqeer Alotaibi" userId="S::alosarah@ksu.edu.sa::012f9b2e-5b69-42ed-9d9d-af879b4ac849" providerId="AD" clId="Web-{DC9E3A4D-CF66-4F8B-94F9-7F5D2D9F325F}" dt="2020-10-20T07:25:20.070" v="270" actId="20577"/>
          <ac:spMkLst>
            <pc:docMk/>
            <pc:sldMk cId="364734559" sldId="611"/>
            <ac:spMk id="3" creationId="{1143DAAA-008B-4262-A921-82226F814552}"/>
          </ac:spMkLst>
        </pc:spChg>
        <pc:spChg chg="add del mod">
          <ac:chgData name="Sarah Shoqeer Alotaibi" userId="S::alosarah@ksu.edu.sa::012f9b2e-5b69-42ed-9d9d-af879b4ac849" providerId="AD" clId="Web-{DC9E3A4D-CF66-4F8B-94F9-7F5D2D9F325F}" dt="2020-10-20T07:22:19.786" v="48"/>
          <ac:spMkLst>
            <pc:docMk/>
            <pc:sldMk cId="364734559" sldId="611"/>
            <ac:spMk id="4" creationId="{DCF5E034-B8DB-4A1A-B81A-17A1444CA6D8}"/>
          </ac:spMkLst>
        </pc:spChg>
      </pc:sldChg>
      <pc:sldChg chg="delSp modSp new del">
        <pc:chgData name="Sarah Shoqeer Alotaibi" userId="S::alosarah@ksu.edu.sa::012f9b2e-5b69-42ed-9d9d-af879b4ac849" providerId="AD" clId="Web-{DC9E3A4D-CF66-4F8B-94F9-7F5D2D9F325F}" dt="2020-10-20T07:30:16.371" v="393"/>
        <pc:sldMkLst>
          <pc:docMk/>
          <pc:sldMk cId="2300893383" sldId="611"/>
        </pc:sldMkLst>
        <pc:spChg chg="mod">
          <ac:chgData name="Sarah Shoqeer Alotaibi" userId="S::alosarah@ksu.edu.sa::012f9b2e-5b69-42ed-9d9d-af879b4ac849" providerId="AD" clId="Web-{DC9E3A4D-CF66-4F8B-94F9-7F5D2D9F325F}" dt="2020-10-20T07:29:01.448" v="391" actId="20577"/>
          <ac:spMkLst>
            <pc:docMk/>
            <pc:sldMk cId="2300893383" sldId="611"/>
            <ac:spMk id="3" creationId="{98A770A0-907F-4861-8A6A-D09332136F6F}"/>
          </ac:spMkLst>
        </pc:spChg>
        <pc:spChg chg="del">
          <ac:chgData name="Sarah Shoqeer Alotaibi" userId="S::alosarah@ksu.edu.sa::012f9b2e-5b69-42ed-9d9d-af879b4ac849" providerId="AD" clId="Web-{DC9E3A4D-CF66-4F8B-94F9-7F5D2D9F325F}" dt="2020-10-20T07:27:58.056" v="274"/>
          <ac:spMkLst>
            <pc:docMk/>
            <pc:sldMk cId="2300893383" sldId="611"/>
            <ac:spMk id="4" creationId="{B261CD8A-4041-4A7D-85A1-A8748C7E2FBB}"/>
          </ac:spMkLst>
        </pc:spChg>
      </pc:sldChg>
    </pc:docChg>
  </pc:docChgLst>
  <pc:docChgLst>
    <pc:chgData name="Sarah Shoqeer Alotaibi" userId="S::alosarah@ksu.edu.sa::012f9b2e-5b69-42ed-9d9d-af879b4ac849" providerId="AD" clId="Web-{1D9689F9-4272-45F8-A9C9-0394B7F48AA7}"/>
    <pc:docChg chg="modSld">
      <pc:chgData name="Sarah Shoqeer Alotaibi" userId="S::alosarah@ksu.edu.sa::012f9b2e-5b69-42ed-9d9d-af879b4ac849" providerId="AD" clId="Web-{1D9689F9-4272-45F8-A9C9-0394B7F48AA7}" dt="2020-10-27T07:06:33.027" v="21" actId="20577"/>
      <pc:docMkLst>
        <pc:docMk/>
      </pc:docMkLst>
      <pc:sldChg chg="modSp">
        <pc:chgData name="Sarah Shoqeer Alotaibi" userId="S::alosarah@ksu.edu.sa::012f9b2e-5b69-42ed-9d9d-af879b4ac849" providerId="AD" clId="Web-{1D9689F9-4272-45F8-A9C9-0394B7F48AA7}" dt="2020-10-27T07:06:33.027" v="20" actId="20577"/>
        <pc:sldMkLst>
          <pc:docMk/>
          <pc:sldMk cId="1424912412" sldId="564"/>
        </pc:sldMkLst>
        <pc:spChg chg="mod">
          <ac:chgData name="Sarah Shoqeer Alotaibi" userId="S::alosarah@ksu.edu.sa::012f9b2e-5b69-42ed-9d9d-af879b4ac849" providerId="AD" clId="Web-{1D9689F9-4272-45F8-A9C9-0394B7F48AA7}" dt="2020-10-27T07:06:33.027" v="20" actId="20577"/>
          <ac:spMkLst>
            <pc:docMk/>
            <pc:sldMk cId="1424912412" sldId="564"/>
            <ac:spMk id="4710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Abstraction will be covered in more detail in CSC113</a:t>
            </a:r>
          </a:p>
          <a:p>
            <a:pPr eaLnBrk="1" hangingPunct="1"/>
            <a:r>
              <a:rPr lang="en-US" altLang="en-US" dirty="0"/>
              <a:t>Pre and post conditions will be emphasized</a:t>
            </a:r>
            <a:r>
              <a:rPr lang="en-US" altLang="en-US" baseline="0" dirty="0"/>
              <a:t> in your Data Structures course.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What happens if we do this change?</a:t>
            </a:r>
          </a:p>
          <a:p>
            <a:pPr eaLnBrk="1" hangingPunct="1"/>
            <a:r>
              <a:rPr lang="en-US" altLang="en-US" dirty="0"/>
              <a:t>Note that the methods are still valid</a:t>
            </a:r>
          </a:p>
          <a:p>
            <a:pPr eaLnBrk="1" hangingPunct="1"/>
            <a:r>
              <a:rPr lang="en-US" altLang="en-US" dirty="0"/>
              <a:t>Event</a:t>
            </a:r>
            <a:r>
              <a:rPr lang="en-US" altLang="en-US" baseline="0" dirty="0"/>
              <a:t> the use of the private attributes </a:t>
            </a:r>
            <a:r>
              <a:rPr lang="en-US" altLang="en-US" baseline="0" dirty="0">
                <a:sym typeface="Wingdings" panose="05000000000000000000" pitchFamily="2" charset="2"/>
              </a:rPr>
              <a:t> because we are still inside the class that is defining them.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Being private does NOT</a:t>
            </a:r>
            <a:r>
              <a:rPr lang="en-US" baseline="0" dirty="0"/>
              <a:t> mean we can not change the value.</a:t>
            </a:r>
          </a:p>
          <a:p>
            <a:r>
              <a:rPr lang="en-US" baseline="0" dirty="0"/>
              <a:t>There is just a restriction on how we can change it, or from where we can change it.</a:t>
            </a:r>
          </a:p>
          <a:p>
            <a:r>
              <a:rPr lang="en-US" baseline="0" dirty="0"/>
              <a:t>You can still use method </a:t>
            </a:r>
            <a:r>
              <a:rPr lang="en-US" baseline="0" dirty="0" err="1"/>
              <a:t>readInput</a:t>
            </a:r>
            <a:r>
              <a:rPr lang="en-US" baseline="0" dirty="0"/>
              <a:t>() to change the values again.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880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(Example is different from</a:t>
            </a:r>
            <a:r>
              <a:rPr lang="en-US" baseline="0" dirty="0"/>
              <a:t> the book a little bit)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388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  <p:sldLayoutId id="2147483936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1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1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1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deSamples2.htm#Listing 5.1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15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deSamples2.htm#Listing 5.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Hiding and Encapsulation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 5.2</a:t>
            </a:r>
          </a:p>
        </p:txBody>
      </p:sp>
    </p:spTree>
    <p:extLst>
      <p:ext uri="{BB962C8B-B14F-4D97-AF65-F5344CB8AC3E}">
        <p14:creationId xmlns:p14="http://schemas.microsoft.com/office/powerpoint/2010/main" val="4258318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public class Rectangle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public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public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public void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setDimensions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newWidth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{ width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newWidth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height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area = width *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public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getArea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{ return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17409" y="1673352"/>
            <a:ext cx="4449169" cy="47183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en-US" sz="2000" dirty="0"/>
              <a:t>Could be used like this in main:</a:t>
            </a: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Rectangle box = new Rectangle();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box.setDimensions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(10,5);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box.getArea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A statement such as</a:t>
            </a:r>
            <a:br>
              <a:rPr lang="en-US" altLang="en-US" sz="2000" dirty="0"/>
            </a:br>
            <a:r>
              <a:rPr lang="en-US" altLang="en-US" sz="2000" dirty="0"/>
              <a:t>	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box.width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= 6;   </a:t>
            </a:r>
            <a:br>
              <a:rPr lang="en-US" altLang="en-US" sz="2000" dirty="0"/>
            </a:br>
            <a:r>
              <a:rPr lang="en-US" altLang="en-US" sz="2000" dirty="0"/>
              <a:t>is legal  since width is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altLang="en-US" sz="2000" dirty="0"/>
              <a:t>  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4787411" y="4606121"/>
            <a:ext cx="1845402" cy="668740"/>
          </a:xfrm>
          <a:prstGeom prst="wedgeRoundRectCallout">
            <a:avLst>
              <a:gd name="adj1" fmla="val 75514"/>
              <a:gd name="adj2" fmla="val -11857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Is it a good idea? Why?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5650171" y="5544238"/>
            <a:ext cx="3316405" cy="815620"/>
          </a:xfrm>
          <a:prstGeom prst="wedgeRoundRectCallout">
            <a:avLst>
              <a:gd name="adj1" fmla="val -47076"/>
              <a:gd name="adj2" fmla="val -10804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No, it causes an inconsistency. Area would still be 50.</a:t>
            </a:r>
          </a:p>
        </p:txBody>
      </p:sp>
    </p:spTree>
    <p:extLst>
      <p:ext uri="{BB962C8B-B14F-4D97-AF65-F5344CB8AC3E}">
        <p14:creationId xmlns:p14="http://schemas.microsoft.com/office/powerpoint/2010/main" val="395763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public class Rectangle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public void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setDimensions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newWidth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{ width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newWidth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height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area = width *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public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getArea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{ return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17409" y="1673352"/>
            <a:ext cx="4449169" cy="47183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en-US" sz="2000" dirty="0"/>
              <a:t>Could be used like this in main:</a:t>
            </a: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Rectangle box = new Rectangle();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box.setDimensions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(10,5);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box.getArea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A statement such as</a:t>
            </a:r>
            <a:br>
              <a:rPr lang="en-US" altLang="en-US" sz="2000" dirty="0"/>
            </a:br>
            <a:r>
              <a:rPr lang="en-US" altLang="en-US" sz="2000" dirty="0"/>
              <a:t>	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box.width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= 6;   </a:t>
            </a:r>
            <a:br>
              <a:rPr lang="en-US" altLang="en-US" sz="2000" dirty="0"/>
            </a:br>
            <a:r>
              <a:rPr lang="en-US" altLang="en-US" sz="2000" dirty="0"/>
              <a:t>is </a:t>
            </a:r>
            <a:r>
              <a:rPr lang="en-US" altLang="en-US" sz="2000" u="sng" dirty="0"/>
              <a:t>illegal</a:t>
            </a:r>
            <a:r>
              <a:rPr lang="en-US" altLang="en-US" sz="2000" dirty="0"/>
              <a:t>  since width is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</a:p>
          <a:p>
            <a:pPr marL="0" indent="0"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4787411" y="4606121"/>
            <a:ext cx="1845402" cy="668740"/>
          </a:xfrm>
          <a:prstGeom prst="wedgeRoundRectCallout">
            <a:avLst>
              <a:gd name="adj1" fmla="val 75514"/>
              <a:gd name="adj2" fmla="val -11857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Is it a good idea? Why?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5650171" y="5544238"/>
            <a:ext cx="3316405" cy="815620"/>
          </a:xfrm>
          <a:prstGeom prst="wedgeRoundRectCallout">
            <a:avLst>
              <a:gd name="adj1" fmla="val -47076"/>
              <a:gd name="adj2" fmla="val -10804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Yes, keeps remaining elements of the class consistent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074460" y="5952048"/>
            <a:ext cx="2712951" cy="469226"/>
          </a:xfrm>
          <a:prstGeom prst="wedgeRoundRectCallout">
            <a:avLst>
              <a:gd name="adj1" fmla="val 85567"/>
              <a:gd name="adj2" fmla="val -4914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Can we improve it more?</a:t>
            </a:r>
          </a:p>
        </p:txBody>
      </p:sp>
    </p:spTree>
    <p:extLst>
      <p:ext uri="{BB962C8B-B14F-4D97-AF65-F5344CB8AC3E}">
        <p14:creationId xmlns:p14="http://schemas.microsoft.com/office/powerpoint/2010/main" val="255476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public class Rectangle2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1600" b="1" strike="sngStrike" dirty="0">
                <a:solidFill>
                  <a:schemeClr val="tx2"/>
                </a:solidFill>
                <a:latin typeface="Courier New" pitchFamily="49" charset="0"/>
              </a:rPr>
              <a:t>private</a:t>
            </a:r>
            <a:r>
              <a:rPr lang="en-US" sz="1600" b="1" strike="sngStrike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strike="sngStrike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strike="sngStrike" dirty="0">
                <a:solidFill>
                  <a:schemeClr val="accent2"/>
                </a:solidFill>
                <a:latin typeface="Courier New" pitchFamily="49" charset="0"/>
              </a:rPr>
              <a:t>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public void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setDimensions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newWidth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{ width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newWidth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height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newHeight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1600" b="1" strike="sngStrike" dirty="0">
                <a:solidFill>
                  <a:schemeClr val="accent2"/>
                </a:solidFill>
                <a:latin typeface="Courier New" pitchFamily="49" charset="0"/>
              </a:rPr>
              <a:t>area = width * height;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public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getArea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{ return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width * height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17409" y="1673352"/>
            <a:ext cx="4449169" cy="47183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en-US" sz="2000" dirty="0"/>
              <a:t>Could be used like this in main:</a:t>
            </a: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Rectangle box = new Rectangle();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box.setDimensions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(10,5);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box.getArea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A statement such as</a:t>
            </a:r>
            <a:br>
              <a:rPr lang="en-US" altLang="en-US" sz="2000" dirty="0"/>
            </a:br>
            <a:r>
              <a:rPr lang="en-US" altLang="en-US" sz="2000" dirty="0"/>
              <a:t>	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box.width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= 6;   </a:t>
            </a:r>
            <a:br>
              <a:rPr lang="en-US" altLang="en-US" sz="2000" dirty="0"/>
            </a:br>
            <a:r>
              <a:rPr lang="en-US" altLang="en-US" sz="2000" dirty="0"/>
              <a:t>is </a:t>
            </a:r>
            <a:r>
              <a:rPr lang="en-US" altLang="en-US" sz="2000" u="sng" dirty="0"/>
              <a:t>illegal</a:t>
            </a:r>
            <a:r>
              <a:rPr lang="en-US" altLang="en-US" sz="2000" dirty="0"/>
              <a:t>  since width is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</a:p>
          <a:p>
            <a:pPr marL="0" indent="0"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sz="2000" dirty="0"/>
              <a:t>And now we are NOT storing 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n-US" altLang="en-US" sz="2000" dirty="0"/>
              <a:t> but computing it when needed.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0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Accessor and Mutator Methods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instance variables are private must provide methods to access values stored there</a:t>
            </a:r>
          </a:p>
          <a:p>
            <a:pPr lvl="1" eaLnBrk="1" hangingPunct="1"/>
            <a:r>
              <a:rPr lang="en-US" altLang="en-US"/>
              <a:t>Typically named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get</a:t>
            </a:r>
            <a:r>
              <a:rPr lang="en-US" altLang="en-US" sz="3000" b="1" i="1">
                <a:solidFill>
                  <a:schemeClr val="accent2"/>
                </a:solidFill>
                <a:latin typeface="Courier New" pitchFamily="49" charset="0"/>
              </a:rPr>
              <a:t>SomeValue</a:t>
            </a:r>
          </a:p>
          <a:p>
            <a:pPr lvl="1" eaLnBrk="1" hangingPunct="1"/>
            <a:r>
              <a:rPr lang="en-US" altLang="en-US"/>
              <a:t>Referred to as an accessor method</a:t>
            </a:r>
          </a:p>
          <a:p>
            <a:pPr eaLnBrk="1" hangingPunct="1"/>
            <a:r>
              <a:rPr lang="en-US" altLang="en-US"/>
              <a:t>Must also provide methods to change the values of the private instance variable</a:t>
            </a:r>
          </a:p>
          <a:p>
            <a:pPr lvl="1" eaLnBrk="1" hangingPunct="1"/>
            <a:r>
              <a:rPr lang="en-US" altLang="en-US"/>
              <a:t>Typically named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set</a:t>
            </a:r>
            <a:r>
              <a:rPr lang="en-US" altLang="en-US" sz="3000" b="1" i="1">
                <a:solidFill>
                  <a:schemeClr val="accent2"/>
                </a:solidFill>
                <a:latin typeface="Courier New" pitchFamily="49" charset="0"/>
              </a:rPr>
              <a:t>SomeValue</a:t>
            </a:r>
          </a:p>
          <a:p>
            <a:pPr lvl="1" eaLnBrk="1" hangingPunct="1"/>
            <a:r>
              <a:rPr lang="en-US" altLang="en-US"/>
              <a:t>Referred to as a mutator method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1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Accessor and Mutator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an example class with accessor and mutator methods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code</a:t>
            </a:r>
            <a:r>
              <a:rPr lang="en-US" altLang="en-US"/>
              <a:t>, listing 5.11</a:t>
            </a:r>
            <a:br>
              <a:rPr lang="en-US" altLang="en-US"/>
            </a:br>
            <a:r>
              <a:rPr lang="en-US" altLang="en-US" sz="3400" b="1">
                <a:solidFill>
                  <a:schemeClr val="accent2"/>
                </a:solidFill>
                <a:latin typeface="Courier New" pitchFamily="49" charset="0"/>
              </a:rPr>
              <a:t>class SpeciesFourthTry</a:t>
            </a:r>
          </a:p>
          <a:p>
            <a:pPr eaLnBrk="1" hangingPunct="1"/>
            <a:r>
              <a:rPr lang="en-US" altLang="en-US"/>
              <a:t>Note the mutator method </a:t>
            </a:r>
          </a:p>
          <a:p>
            <a:pPr lvl="1" eaLnBrk="1" hangingPunct="1"/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setSpecies</a:t>
            </a:r>
          </a:p>
          <a:p>
            <a:pPr eaLnBrk="1" hangingPunct="1"/>
            <a:r>
              <a:rPr lang="en-US" altLang="en-US"/>
              <a:t>Note accessor methods</a:t>
            </a:r>
          </a:p>
          <a:p>
            <a:pPr lvl="1" eaLnBrk="1" hangingPunct="1"/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getName</a:t>
            </a:r>
            <a:r>
              <a:rPr lang="en-US" altLang="en-US"/>
              <a:t>,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getPopulation</a:t>
            </a:r>
            <a:r>
              <a:rPr lang="en-US" altLang="en-US"/>
              <a:t>,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getGrowthRate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68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Accessor and Mutator Methods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a mutator method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program</a:t>
            </a:r>
            <a:r>
              <a:rPr lang="en-US" altLang="en-US"/>
              <a:t>, listing 5.12</a:t>
            </a:r>
            <a:br>
              <a:rPr lang="en-US" altLang="en-US"/>
            </a:b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classSpeciesFourthTryDemo</a:t>
            </a:r>
          </a:p>
          <a:p>
            <a:pPr eaLnBrk="1" hangingPunct="1"/>
            <a:endParaRPr lang="en-US" altLang="en-US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4"/>
          <a:srcRect b="50726"/>
          <a:stretch>
            <a:fillRect/>
          </a:stretch>
        </p:blipFill>
        <p:spPr bwMode="auto">
          <a:xfrm>
            <a:off x="885825" y="3354388"/>
            <a:ext cx="7683500" cy="290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/>
          <a:srcRect t="50081"/>
          <a:stretch>
            <a:fillRect/>
          </a:stretch>
        </p:blipFill>
        <p:spPr bwMode="auto">
          <a:xfrm>
            <a:off x="835025" y="3290888"/>
            <a:ext cx="7683500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72710" name="Text Box 7"/>
          <p:cNvSpPr txBox="1">
            <a:spLocks noChangeArrowheads="1"/>
          </p:cNvSpPr>
          <p:nvPr/>
        </p:nvSpPr>
        <p:spPr bwMode="auto">
          <a:xfrm>
            <a:off x="7394575" y="4322763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Purchase class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code</a:t>
            </a:r>
            <a:r>
              <a:rPr lang="en-US" altLang="en-US"/>
              <a:t>, listing 5.13</a:t>
            </a:r>
            <a:br>
              <a:rPr lang="en-US" altLang="en-US"/>
            </a:b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class Purchase</a:t>
            </a:r>
          </a:p>
          <a:p>
            <a:pPr lvl="1" eaLnBrk="1" hangingPunct="1"/>
            <a:r>
              <a:rPr lang="en-US" altLang="en-US"/>
              <a:t>Note use of private instance variables</a:t>
            </a:r>
          </a:p>
          <a:p>
            <a:pPr lvl="1" eaLnBrk="1" hangingPunct="1"/>
            <a:r>
              <a:rPr lang="en-US" altLang="en-US"/>
              <a:t>Note also how mutator methods check for invalid values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4" action="ppaction://hlinkfile"/>
              </a:rPr>
              <a:t>demo program</a:t>
            </a:r>
            <a:r>
              <a:rPr lang="en-US" altLang="en-US"/>
              <a:t>, listing 5.14</a:t>
            </a:r>
            <a:br>
              <a:rPr lang="en-US" altLang="en-US"/>
            </a:b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class purchaseDemo</a:t>
            </a:r>
          </a:p>
          <a:p>
            <a:pPr eaLnBrk="1" hangingPunct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0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Example</a:t>
            </a:r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343025"/>
            <a:ext cx="724535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76804" name="Text Box 7"/>
          <p:cNvSpPr txBox="1">
            <a:spLocks noChangeArrowheads="1"/>
          </p:cNvSpPr>
          <p:nvPr/>
        </p:nvSpPr>
        <p:spPr bwMode="auto">
          <a:xfrm>
            <a:off x="7394575" y="4322763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30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 Calling Methods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method body may call any other method</a:t>
            </a:r>
          </a:p>
          <a:p>
            <a:pPr eaLnBrk="1" hangingPunct="1"/>
            <a:r>
              <a:rPr lang="en-US" altLang="en-US"/>
              <a:t>If the invoked method is within the same class</a:t>
            </a:r>
          </a:p>
          <a:p>
            <a:pPr lvl="1" eaLnBrk="1" hangingPunct="1"/>
            <a:r>
              <a:rPr lang="en-US" altLang="en-US"/>
              <a:t>Need not use prefix of receiving object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code</a:t>
            </a:r>
            <a:r>
              <a:rPr lang="en-US" altLang="en-US"/>
              <a:t>, listing 5.15</a:t>
            </a:r>
            <a:br>
              <a:rPr lang="en-US" altLang="en-US"/>
            </a:br>
            <a:r>
              <a:rPr lang="en-US" altLang="en-US"/>
              <a:t>class Oracle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4" action="ppaction://hlinkfile"/>
              </a:rPr>
              <a:t>demo program</a:t>
            </a:r>
            <a:r>
              <a:rPr lang="en-US" altLang="en-US"/>
              <a:t>, listing 5.16</a:t>
            </a:r>
            <a:br>
              <a:rPr lang="en-US" altLang="en-US"/>
            </a:br>
            <a:r>
              <a:rPr lang="en-US" altLang="en-US"/>
              <a:t>class OracleDemo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9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 Calling Methods</a:t>
            </a:r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3"/>
          <a:srcRect t="47188"/>
          <a:stretch>
            <a:fillRect/>
          </a:stretch>
        </p:blipFill>
        <p:spPr bwMode="auto">
          <a:xfrm>
            <a:off x="731838" y="1624013"/>
            <a:ext cx="7639050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3"/>
          <a:srcRect b="52486"/>
          <a:stretch>
            <a:fillRect/>
          </a:stretch>
        </p:blipFill>
        <p:spPr bwMode="auto">
          <a:xfrm>
            <a:off x="738188" y="1871663"/>
            <a:ext cx="763905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80901" name="Text Box 7"/>
          <p:cNvSpPr txBox="1">
            <a:spLocks noChangeArrowheads="1"/>
          </p:cNvSpPr>
          <p:nvPr/>
        </p:nvSpPr>
        <p:spPr bwMode="auto">
          <a:xfrm>
            <a:off x="7240588" y="3692525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9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Information Hiding, Encapsulation: Outline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Information Hiding</a:t>
            </a:r>
          </a:p>
          <a:p>
            <a:pPr eaLnBrk="1" hangingPunct="1"/>
            <a:r>
              <a:rPr lang="en-US" altLang="en-US" dirty="0"/>
              <a:t>The public and private Modifiers</a:t>
            </a:r>
          </a:p>
          <a:p>
            <a:pPr eaLnBrk="1" hangingPunct="1"/>
            <a:r>
              <a:rPr lang="en-US" altLang="en-US" dirty="0"/>
              <a:t>Methods Calling Methods</a:t>
            </a:r>
          </a:p>
          <a:p>
            <a:pPr eaLnBrk="1" hangingPunct="1"/>
            <a:r>
              <a:rPr lang="en-US" altLang="en-US" dirty="0"/>
              <a:t>Encapsulation</a:t>
            </a:r>
          </a:p>
          <a:p>
            <a:pPr eaLnBrk="1" hangingPunct="1"/>
            <a:r>
              <a:rPr lang="en-US" altLang="en-US" dirty="0"/>
              <a:t>UML Class Diagrams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6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Encapsulation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example of driving a car</a:t>
            </a:r>
          </a:p>
          <a:p>
            <a:pPr lvl="1" eaLnBrk="1" hangingPunct="1"/>
            <a:r>
              <a:rPr lang="en-US" altLang="en-US"/>
              <a:t>We see and use break pedal, accelerator pedal, steering wheel – know </a:t>
            </a:r>
            <a:r>
              <a:rPr lang="en-US" altLang="en-US" u="sng"/>
              <a:t>what</a:t>
            </a:r>
            <a:r>
              <a:rPr lang="en-US" altLang="en-US"/>
              <a:t> they do</a:t>
            </a:r>
          </a:p>
          <a:p>
            <a:pPr lvl="1" eaLnBrk="1" hangingPunct="1"/>
            <a:r>
              <a:rPr lang="en-US" altLang="en-US"/>
              <a:t>We do </a:t>
            </a:r>
            <a:r>
              <a:rPr lang="en-US" altLang="en-US" u="sng"/>
              <a:t>not</a:t>
            </a:r>
            <a:r>
              <a:rPr lang="en-US" altLang="en-US"/>
              <a:t> see mechanical details of </a:t>
            </a:r>
            <a:r>
              <a:rPr lang="en-US" altLang="en-US" u="sng"/>
              <a:t>how</a:t>
            </a:r>
            <a:r>
              <a:rPr lang="en-US" altLang="en-US"/>
              <a:t> they do their jobs</a:t>
            </a:r>
          </a:p>
          <a:p>
            <a:pPr eaLnBrk="1" hangingPunct="1"/>
            <a:r>
              <a:rPr lang="en-US" altLang="en-US"/>
              <a:t>Encapsulation divides class definition into</a:t>
            </a:r>
          </a:p>
          <a:p>
            <a:pPr lvl="1" eaLnBrk="1" hangingPunct="1"/>
            <a:r>
              <a:rPr lang="en-US" altLang="en-US"/>
              <a:t>Class interface</a:t>
            </a:r>
          </a:p>
          <a:p>
            <a:pPr lvl="1" eaLnBrk="1" hangingPunct="1"/>
            <a:r>
              <a:rPr lang="en-US" altLang="en-US"/>
              <a:t>Class implementation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51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Encapsulation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class interface</a:t>
            </a:r>
          </a:p>
          <a:p>
            <a:pPr lvl="1" eaLnBrk="1" hangingPunct="1"/>
            <a:r>
              <a:rPr lang="en-US" altLang="en-US"/>
              <a:t>Tells </a:t>
            </a:r>
            <a:r>
              <a:rPr lang="en-US" altLang="en-US" u="sng"/>
              <a:t>what</a:t>
            </a:r>
            <a:r>
              <a:rPr lang="en-US" altLang="en-US"/>
              <a:t> the class does</a:t>
            </a:r>
          </a:p>
          <a:p>
            <a:pPr lvl="1" eaLnBrk="1" hangingPunct="1"/>
            <a:r>
              <a:rPr lang="en-US" altLang="en-US"/>
              <a:t>Gives headings for public methods and comments about them</a:t>
            </a:r>
          </a:p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class implementation</a:t>
            </a:r>
          </a:p>
          <a:p>
            <a:pPr lvl="1" eaLnBrk="1" hangingPunct="1"/>
            <a:r>
              <a:rPr lang="en-US" altLang="en-US"/>
              <a:t>Contains private variables</a:t>
            </a:r>
          </a:p>
          <a:p>
            <a:pPr lvl="1" eaLnBrk="1" hangingPunct="1"/>
            <a:r>
              <a:rPr lang="en-US" altLang="en-US"/>
              <a:t>Includes definitions of public and private methods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74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85825"/>
          </a:xfrm>
        </p:spPr>
        <p:txBody>
          <a:bodyPr/>
          <a:lstStyle/>
          <a:p>
            <a:pPr eaLnBrk="1" hangingPunct="1"/>
            <a:r>
              <a:rPr lang="en-US" altLang="en-US"/>
              <a:t>Encapsulation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25550"/>
            <a:ext cx="8229600" cy="4900613"/>
          </a:xfrm>
        </p:spPr>
        <p:txBody>
          <a:bodyPr/>
          <a:lstStyle/>
          <a:p>
            <a:pPr eaLnBrk="1" hangingPunct="1"/>
            <a:r>
              <a:rPr lang="en-US" altLang="en-US"/>
              <a:t>Figure 5.3  A well encapsulated class definition</a:t>
            </a: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6542088" y="4068763"/>
            <a:ext cx="1636712" cy="517525"/>
          </a:xfrm>
          <a:prstGeom prst="rect">
            <a:avLst/>
          </a:prstGeom>
          <a:solidFill>
            <a:srgbClr val="FFE4C9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1400" i="1">
                <a:latin typeface="Times New Roman" pitchFamily="18" charset="0"/>
              </a:rPr>
              <a:t>Programmer who uses the class</a:t>
            </a:r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>
            <a:off x="5743575" y="4352925"/>
            <a:ext cx="7350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704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863" y="2265363"/>
            <a:ext cx="45148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3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Encapsulation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/>
              <a:t>Preface class definition with comment on how to use class</a:t>
            </a:r>
          </a:p>
          <a:p>
            <a:pPr eaLnBrk="1" hangingPunct="1"/>
            <a:r>
              <a:rPr lang="en-US" altLang="en-US" sz="2600"/>
              <a:t>Declare all instance variables in the class as private.</a:t>
            </a:r>
          </a:p>
          <a:p>
            <a:pPr eaLnBrk="1" hangingPunct="1"/>
            <a:r>
              <a:rPr lang="en-US" altLang="en-US" sz="2600"/>
              <a:t>Provide public accessor methods to retrieve data Provide public methods manipulating data</a:t>
            </a:r>
            <a:endParaRPr lang="en-US" altLang="en-US" sz="2400"/>
          </a:p>
          <a:p>
            <a:pPr lvl="1" eaLnBrk="1" hangingPunct="1"/>
            <a:r>
              <a:rPr lang="en-US" altLang="en-US" sz="2000"/>
              <a:t>Such methods could include public mutator methods.</a:t>
            </a:r>
          </a:p>
          <a:p>
            <a:pPr eaLnBrk="1" hangingPunct="1"/>
            <a:r>
              <a:rPr lang="en-US" altLang="en-US" sz="2600"/>
              <a:t>Place a comment before each public method heading that fully specifies how to use method.</a:t>
            </a:r>
          </a:p>
          <a:p>
            <a:pPr eaLnBrk="1" hangingPunct="1"/>
            <a:r>
              <a:rPr lang="en-US" altLang="en-US" sz="2600"/>
              <a:t>Make any helping methods private.</a:t>
            </a:r>
          </a:p>
          <a:p>
            <a:pPr eaLnBrk="1" hangingPunct="1"/>
            <a:r>
              <a:rPr lang="en-US" altLang="en-US" sz="2600"/>
              <a:t>Write comments within class definition to describe implementation details.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29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38138"/>
            <a:ext cx="8739187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Automatic Documentation  </a:t>
            </a:r>
            <a:r>
              <a:rPr lang="en-US" altLang="en-US" sz="3600" b="1">
                <a:solidFill>
                  <a:schemeClr val="accent2"/>
                </a:solidFill>
                <a:latin typeface="Courier New" pitchFamily="49" charset="0"/>
              </a:rPr>
              <a:t>javadoc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altLang="en-US"/>
              <a:t>Generates documentation for class interface</a:t>
            </a:r>
          </a:p>
          <a:p>
            <a:pPr eaLnBrk="1" hangingPunct="1"/>
            <a:r>
              <a:rPr lang="en-US" altLang="en-US"/>
              <a:t>Comments in source code must be enclosed in  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/**  */</a:t>
            </a:r>
          </a:p>
          <a:p>
            <a:pPr eaLnBrk="1" hangingPunct="1"/>
            <a:r>
              <a:rPr lang="en-US" altLang="en-US"/>
              <a:t>Utility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javadoc</a:t>
            </a:r>
            <a:r>
              <a:rPr lang="en-US" altLang="en-US"/>
              <a:t> will include</a:t>
            </a:r>
          </a:p>
          <a:p>
            <a:pPr lvl="1" eaLnBrk="1" hangingPunct="1"/>
            <a:r>
              <a:rPr lang="en-US" altLang="en-US"/>
              <a:t>These comments</a:t>
            </a:r>
          </a:p>
          <a:p>
            <a:pPr lvl="1" eaLnBrk="1" hangingPunct="1"/>
            <a:r>
              <a:rPr lang="en-US" altLang="en-US"/>
              <a:t>Headings of public methods</a:t>
            </a:r>
          </a:p>
          <a:p>
            <a:pPr eaLnBrk="1" hangingPunct="1"/>
            <a:r>
              <a:rPr lang="en-US" altLang="en-US"/>
              <a:t>Output of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javadoc</a:t>
            </a:r>
            <a:r>
              <a:rPr lang="en-US" altLang="en-US"/>
              <a:t> is HTML format</a:t>
            </a:r>
          </a:p>
          <a:p>
            <a:pPr marL="274320" lvl="1" indent="0">
              <a:buNone/>
            </a:pPr>
            <a:endParaRPr lang="en-US" altLang="en-US"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12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UML Class Diagrams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Recall Figure 5.2  A class outline as a UML class diagram</a:t>
            </a:r>
          </a:p>
        </p:txBody>
      </p:sp>
      <p:pic>
        <p:nvPicPr>
          <p:cNvPr id="9318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8163" y="2855913"/>
            <a:ext cx="5686425" cy="268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38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1075" y="1347788"/>
            <a:ext cx="5346700" cy="412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UML Class Diagrams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Note </a:t>
            </a:r>
            <a:br>
              <a:rPr lang="en-US" altLang="en-US"/>
            </a:br>
            <a:r>
              <a:rPr lang="en-US" altLang="en-US"/>
              <a:t>Figure 5.4</a:t>
            </a:r>
            <a:br>
              <a:rPr lang="en-US" altLang="en-US"/>
            </a:br>
            <a:r>
              <a:rPr lang="en-US" altLang="en-US"/>
              <a:t>for the </a:t>
            </a:r>
            <a:br>
              <a:rPr lang="en-US" altLang="en-US"/>
            </a:b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Purchase</a:t>
            </a:r>
            <a:br>
              <a:rPr lang="en-US" altLang="en-US"/>
            </a:br>
            <a:r>
              <a:rPr lang="en-US" altLang="en-US"/>
              <a:t>class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90600" y="3276600"/>
            <a:ext cx="2971800" cy="1965325"/>
            <a:chOff x="990600" y="3276600"/>
            <a:chExt cx="2971800" cy="1965960"/>
          </a:xfrm>
        </p:grpSpPr>
        <p:sp>
          <p:nvSpPr>
            <p:cNvPr id="6" name="Rounded Rectangle 5"/>
            <p:cNvSpPr/>
            <p:nvPr/>
          </p:nvSpPr>
          <p:spPr>
            <a:xfrm>
              <a:off x="3581400" y="3276600"/>
              <a:ext cx="381000" cy="19659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5243" name="TextBox 6"/>
            <p:cNvSpPr txBox="1">
              <a:spLocks noChangeArrowheads="1"/>
            </p:cNvSpPr>
            <p:nvPr/>
          </p:nvSpPr>
          <p:spPr bwMode="auto">
            <a:xfrm>
              <a:off x="990600" y="4586711"/>
              <a:ext cx="2027238" cy="646321"/>
            </a:xfrm>
            <a:prstGeom prst="rect">
              <a:avLst/>
            </a:prstGeom>
            <a:solidFill>
              <a:srgbClr val="D3EBE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latin typeface="Arial" pitchFamily="34" charset="0"/>
                </a:rPr>
                <a:t>Plus signs imply public access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544763" y="3870517"/>
              <a:ext cx="990600" cy="67173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611563" y="2103438"/>
            <a:ext cx="4999037" cy="1209675"/>
            <a:chOff x="3611880" y="2103120"/>
            <a:chExt cx="4998720" cy="1210211"/>
          </a:xfrm>
        </p:grpSpPr>
        <p:sp>
          <p:nvSpPr>
            <p:cNvPr id="13" name="Rounded Rectangle 12"/>
            <p:cNvSpPr/>
            <p:nvPr/>
          </p:nvSpPr>
          <p:spPr>
            <a:xfrm>
              <a:off x="3611880" y="2103120"/>
              <a:ext cx="350815" cy="82268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5240" name="TextBox 13"/>
            <p:cNvSpPr txBox="1">
              <a:spLocks noChangeArrowheads="1"/>
            </p:cNvSpPr>
            <p:nvPr/>
          </p:nvSpPr>
          <p:spPr bwMode="auto">
            <a:xfrm>
              <a:off x="6583492" y="2666932"/>
              <a:ext cx="2027108" cy="646399"/>
            </a:xfrm>
            <a:prstGeom prst="rect">
              <a:avLst/>
            </a:prstGeom>
            <a:solidFill>
              <a:srgbClr val="D3EBE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latin typeface="Arial" pitchFamily="34" charset="0"/>
                </a:rPr>
                <a:t>Minus signs imply private access</a:t>
              </a:r>
            </a:p>
          </p:txBody>
        </p:sp>
        <p:cxnSp>
          <p:nvCxnSpPr>
            <p:cNvPr id="16" name="Straight Arrow Connector 15"/>
            <p:cNvCxnSpPr>
              <a:endCxn id="13" idx="3"/>
            </p:cNvCxnSpPr>
            <p:nvPr/>
          </p:nvCxnSpPr>
          <p:spPr>
            <a:xfrm rot="10800000">
              <a:off x="3962695" y="2514464"/>
              <a:ext cx="2606510" cy="33511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dirty="0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8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UML Class Diagrams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Contains more than interface, less than full implementation</a:t>
            </a:r>
          </a:p>
          <a:p>
            <a:pPr eaLnBrk="1" hangingPunct="1"/>
            <a:r>
              <a:rPr lang="en-US" altLang="en-US"/>
              <a:t>Usually written </a:t>
            </a:r>
            <a:r>
              <a:rPr lang="en-US" altLang="en-US" i="1"/>
              <a:t>before</a:t>
            </a:r>
            <a:r>
              <a:rPr lang="en-US" altLang="en-US"/>
              <a:t> class is defined</a:t>
            </a:r>
          </a:p>
          <a:p>
            <a:pPr eaLnBrk="1" hangingPunct="1"/>
            <a:r>
              <a:rPr lang="en-US" altLang="en-US"/>
              <a:t>Used by the programmer defining the class</a:t>
            </a:r>
          </a:p>
          <a:p>
            <a:pPr lvl="1" eaLnBrk="1" hangingPunct="1"/>
            <a:r>
              <a:rPr lang="en-US" altLang="en-US"/>
              <a:t>Contrast with the interface used by programmer who uses the class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46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Designer of class should include an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equals</a:t>
            </a:r>
            <a:r>
              <a:rPr lang="en-US" altLang="en-US" sz="2800"/>
              <a:t>  method</a:t>
            </a:r>
          </a:p>
          <a:p>
            <a:pPr eaLnBrk="1" hangingPunct="1"/>
            <a:r>
              <a:rPr lang="en-US" altLang="en-US" sz="2800"/>
              <a:t>Graphics drawn by a JavaFX application normally done within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GraphicsContext</a:t>
            </a:r>
          </a:p>
          <a:p>
            <a:pPr eaLnBrk="1" hangingPunct="1"/>
            <a:r>
              <a:rPr lang="en-US" altLang="en-US" sz="2800"/>
              <a:t>Labels added to a JavaFX Layout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1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 Hiding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Client using a class method need </a:t>
            </a:r>
            <a:r>
              <a:rPr lang="en-US" altLang="en-US" u="sng" dirty="0"/>
              <a:t>not</a:t>
            </a:r>
            <a:r>
              <a:rPr lang="en-US" altLang="en-US" dirty="0"/>
              <a:t> know details of the implementation of the method</a:t>
            </a:r>
          </a:p>
          <a:p>
            <a:pPr lvl="1" eaLnBrk="1" hangingPunct="1"/>
            <a:r>
              <a:rPr lang="en-US" altLang="en-US" dirty="0"/>
              <a:t>Only needs to know </a:t>
            </a:r>
            <a:r>
              <a:rPr lang="en-US" altLang="en-US" dirty="0">
                <a:solidFill>
                  <a:schemeClr val="tx2"/>
                </a:solidFill>
              </a:rPr>
              <a:t>what</a:t>
            </a:r>
            <a:r>
              <a:rPr lang="en-US" altLang="en-US" dirty="0"/>
              <a:t> the method does</a:t>
            </a:r>
          </a:p>
          <a:p>
            <a:pPr eaLnBrk="1" hangingPunct="1"/>
            <a:r>
              <a:rPr lang="en-US" altLang="en-US" dirty="0"/>
              <a:t>Information hiding:</a:t>
            </a:r>
          </a:p>
          <a:p>
            <a:pPr lvl="1" eaLnBrk="1" hangingPunct="1"/>
            <a:r>
              <a:rPr lang="en-US" altLang="en-US" dirty="0"/>
              <a:t>Designing a method so it can be used without knowing details</a:t>
            </a:r>
          </a:p>
          <a:p>
            <a:pPr eaLnBrk="1" hangingPunct="1"/>
            <a:r>
              <a:rPr lang="en-US" altLang="en-US" dirty="0"/>
              <a:t>Also referred to as </a:t>
            </a:r>
            <a:r>
              <a:rPr lang="en-US" altLang="en-US" dirty="0">
                <a:solidFill>
                  <a:schemeClr val="tx2"/>
                </a:solidFill>
              </a:rPr>
              <a:t>abstraction 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/>
              <a:t>Method design should </a:t>
            </a:r>
            <a:r>
              <a:rPr lang="en-US" altLang="en-US" u="sng" dirty="0"/>
              <a:t>separate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tx2"/>
                </a:solidFill>
              </a:rPr>
              <a:t>what</a:t>
            </a:r>
            <a:r>
              <a:rPr lang="en-US" altLang="en-US" dirty="0"/>
              <a:t> from </a:t>
            </a:r>
            <a:r>
              <a:rPr lang="en-US" altLang="en-US" dirty="0">
                <a:solidFill>
                  <a:schemeClr val="tx2"/>
                </a:solidFill>
              </a:rPr>
              <a:t>how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5609230" y="4012439"/>
            <a:ext cx="3425587" cy="1119117"/>
          </a:xfrm>
          <a:prstGeom prst="wedgeRoundRectCallout">
            <a:avLst>
              <a:gd name="adj1" fmla="val -58628"/>
              <a:gd name="adj2" fmla="val 7771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Careful documentation of what a method does can achieve that. </a:t>
            </a:r>
            <a:r>
              <a:rPr lang="en-US" sz="1400" dirty="0">
                <a:solidFill>
                  <a:schemeClr val="tx2"/>
                </a:solidFill>
              </a:rPr>
              <a:t>For more info read: pre/post conditions</a:t>
            </a:r>
          </a:p>
        </p:txBody>
      </p:sp>
    </p:spTree>
    <p:extLst>
      <p:ext uri="{BB962C8B-B14F-4D97-AF65-F5344CB8AC3E}">
        <p14:creationId xmlns:p14="http://schemas.microsoft.com/office/powerpoint/2010/main" val="14414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71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Pre- and Postcondition Comments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Precondition comment</a:t>
            </a:r>
          </a:p>
          <a:p>
            <a:pPr lvl="1" eaLnBrk="1" hangingPunct="1"/>
            <a:r>
              <a:rPr lang="en-US" altLang="en-US"/>
              <a:t>States conditions that must be true before method is invoked</a:t>
            </a:r>
          </a:p>
          <a:p>
            <a:pPr eaLnBrk="1" hangingPunct="1"/>
            <a:r>
              <a:rPr lang="en-US" altLang="en-US"/>
              <a:t>Example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9675" y="3876675"/>
            <a:ext cx="71882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4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Pre- and Postcondition Comments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Postcondition comment</a:t>
            </a:r>
          </a:p>
          <a:p>
            <a:pPr lvl="1" eaLnBrk="1" hangingPunct="1"/>
            <a:r>
              <a:rPr lang="en-US" altLang="en-US"/>
              <a:t>Tells what will be true after method executed</a:t>
            </a:r>
          </a:p>
          <a:p>
            <a:pPr eaLnBrk="1" hangingPunct="1"/>
            <a:r>
              <a:rPr lang="en-US" altLang="en-US"/>
              <a:t>Example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1888" y="3562350"/>
            <a:ext cx="7427912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2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The </a:t>
            </a:r>
            <a:r>
              <a:rPr lang="en-US" altLang="en-US" sz="3600" b="1">
                <a:solidFill>
                  <a:schemeClr val="accent2"/>
                </a:solidFill>
                <a:latin typeface="Courier New" pitchFamily="49" charset="0"/>
              </a:rPr>
              <a:t>public</a:t>
            </a:r>
            <a:r>
              <a:rPr lang="en-US" altLang="en-US" sz="4000"/>
              <a:t> and </a:t>
            </a:r>
            <a:r>
              <a:rPr lang="en-US" altLang="en-US" sz="3600" b="1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altLang="en-US" sz="4000"/>
              <a:t> Modifiers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When an identifier is specified as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r>
              <a:rPr lang="en-US" altLang="en-US" dirty="0"/>
              <a:t>:</a:t>
            </a:r>
          </a:p>
          <a:p>
            <a:pPr lvl="1" eaLnBrk="1" hangingPunct="1"/>
            <a:r>
              <a:rPr lang="en-US" altLang="en-US" dirty="0"/>
              <a:t>Any other class can directly access that identifier by name</a:t>
            </a:r>
          </a:p>
          <a:p>
            <a:r>
              <a:rPr lang="en-US" altLang="en-US" dirty="0"/>
              <a:t>When an identifier is specified as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Only the class itself can directly access that identifier by name</a:t>
            </a:r>
          </a:p>
          <a:p>
            <a:pPr lvl="1"/>
            <a:r>
              <a:rPr lang="en-US" altLang="en-US" dirty="0"/>
              <a:t>It can not be accessed directly from the outside</a:t>
            </a:r>
          </a:p>
          <a:p>
            <a:pPr marL="0" indent="0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Classes are generally specified as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</a:p>
          <a:p>
            <a:pPr eaLnBrk="1" hangingPunct="1"/>
            <a:r>
              <a:rPr lang="en-US" altLang="en-US" dirty="0"/>
              <a:t>Instance variables are usually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</a:p>
          <a:p>
            <a:pPr eaLnBrk="1" hangingPunct="1"/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dirty="0"/>
              <a:t>If no modifier is specified, the </a:t>
            </a:r>
            <a:r>
              <a:rPr lang="en-US" altLang="en-US" dirty="0">
                <a:solidFill>
                  <a:schemeClr val="tx2"/>
                </a:solidFill>
              </a:rPr>
              <a:t>default</a:t>
            </a:r>
            <a:r>
              <a:rPr lang="en-US" altLang="en-US" dirty="0"/>
              <a:t>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r>
              <a:rPr lang="en-US" altLang="en-US" sz="4000" dirty="0"/>
              <a:t> vs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altLang="en-US" sz="4000" dirty="0"/>
              <a:t> in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Species...Try</a:t>
            </a:r>
            <a:endParaRPr lang="en-US" altLang="en-US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4038600" cy="50686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SpeciesSecondTry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altLang="en-US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String name;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population;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double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growthRate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readInput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....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keyb.nextLine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();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population=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keyb.nextInt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();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growthRate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keyb.nextDouble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}</a:t>
            </a:r>
          </a:p>
          <a:p>
            <a:pPr marL="0" indent="0"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predictPopulation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years)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}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9731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SpeciesThirdTry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altLang="en-US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String name;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population;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double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growthRate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readInput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....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name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keyb.nextLine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();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population=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keyb.nextInt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();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growthRate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keyb.nextDouble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}</a:t>
            </a:r>
          </a:p>
          <a:p>
            <a:pPr marL="0" indent="0"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predictPopulation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years)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}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public class </a:t>
            </a:r>
            <a:r>
              <a:rPr lang="en-US" dirty="0" err="1"/>
              <a:t>Species</a:t>
            </a:r>
            <a:r>
              <a:rPr lang="en-US" dirty="0" err="1">
                <a:solidFill>
                  <a:srgbClr val="0070C0"/>
                </a:solidFill>
              </a:rPr>
              <a:t>Second</a:t>
            </a:r>
            <a:r>
              <a:rPr lang="en-US" dirty="0" err="1"/>
              <a:t>TryDemo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{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{ </a:t>
            </a:r>
            <a:r>
              <a:rPr lang="en-US" dirty="0" err="1"/>
              <a:t>SpeciesSecondTry</a:t>
            </a:r>
            <a:r>
              <a:rPr lang="en-US" dirty="0"/>
              <a:t> </a:t>
            </a:r>
            <a:r>
              <a:rPr lang="en-US" dirty="0" err="1"/>
              <a:t>spOfTheMonth</a:t>
            </a:r>
            <a:r>
              <a:rPr lang="en-US" dirty="0"/>
              <a:t> = new </a:t>
            </a:r>
            <a:r>
              <a:rPr lang="en-US" dirty="0" err="1"/>
              <a:t>Species</a:t>
            </a:r>
            <a:r>
              <a:rPr lang="en-US" dirty="0" err="1">
                <a:solidFill>
                  <a:schemeClr val="tx2"/>
                </a:solidFill>
              </a:rPr>
              <a:t>Second</a:t>
            </a:r>
            <a:r>
              <a:rPr lang="en-US" dirty="0" err="1"/>
              <a:t>Try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("Enter data ...:");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spOfTheMonth.readInput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spOfTheMonth.writeOutput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futurePop</a:t>
            </a:r>
            <a:r>
              <a:rPr lang="en-US" dirty="0"/>
              <a:t> = </a:t>
            </a:r>
            <a:r>
              <a:rPr lang="en-US" dirty="0" err="1"/>
              <a:t>spOfTheMonth.predictPopulation</a:t>
            </a:r>
            <a:r>
              <a:rPr lang="en-US" dirty="0"/>
              <a:t>(10);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("In ten years we have "+ </a:t>
            </a:r>
            <a:r>
              <a:rPr lang="en-US" dirty="0" err="1"/>
              <a:t>futurePop</a:t>
            </a:r>
            <a:r>
              <a:rPr lang="en-US" dirty="0"/>
              <a:t>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   spOfTheMonth.name = "Klingon ox";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   </a:t>
            </a:r>
            <a:r>
              <a:rPr lang="en-US" dirty="0" err="1">
                <a:solidFill>
                  <a:schemeClr val="tx2"/>
                </a:solidFill>
              </a:rPr>
              <a:t>spOfTheMonth.population</a:t>
            </a:r>
            <a:r>
              <a:rPr lang="en-US" dirty="0">
                <a:solidFill>
                  <a:schemeClr val="tx2"/>
                </a:solidFill>
              </a:rPr>
              <a:t> = 10;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   </a:t>
            </a:r>
            <a:r>
              <a:rPr lang="en-US" dirty="0" err="1">
                <a:solidFill>
                  <a:schemeClr val="tx2"/>
                </a:solidFill>
              </a:rPr>
              <a:t>spOfTheMonth.growthRate</a:t>
            </a:r>
            <a:r>
              <a:rPr lang="en-US" dirty="0">
                <a:solidFill>
                  <a:schemeClr val="tx2"/>
                </a:solidFill>
              </a:rPr>
              <a:t> = 15;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("The new Species of the Month:");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spOfTheMonth.writeOutput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("In ten years we have " +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            </a:t>
            </a:r>
            <a:r>
              <a:rPr lang="en-US" dirty="0" err="1"/>
              <a:t>spOfTheMonth.predictPopulation</a:t>
            </a:r>
            <a:r>
              <a:rPr lang="en-US" dirty="0"/>
              <a:t>(10));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}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10742" y="3714354"/>
            <a:ext cx="3293656" cy="967370"/>
          </a:xfrm>
          <a:prstGeom prst="wedgeRoundRectCallout">
            <a:avLst>
              <a:gd name="adj1" fmla="val -67787"/>
              <a:gd name="adj2" fmla="val -1745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These are valid as we saw before. Because the attributes are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18913" y="2964809"/>
            <a:ext cx="2688609" cy="952098"/>
          </a:xfrm>
          <a:prstGeom prst="wedgeRoundRectCallout">
            <a:avLst>
              <a:gd name="adj1" fmla="val -35416"/>
              <a:gd name="adj2" fmla="val -20205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What if we use the update class we wrote?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Species</a:t>
            </a:r>
            <a:r>
              <a:rPr lang="en-US" b="1" dirty="0" err="1">
                <a:solidFill>
                  <a:srgbClr val="D2533C"/>
                </a:solidFill>
                <a:latin typeface="Courier New" pitchFamily="49" charset="0"/>
              </a:rPr>
              <a:t>Third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Try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1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public class </a:t>
            </a:r>
            <a:r>
              <a:rPr lang="en-US" dirty="0" err="1"/>
              <a:t>Species</a:t>
            </a:r>
            <a:r>
              <a:rPr lang="en-US" dirty="0" err="1">
                <a:solidFill>
                  <a:srgbClr val="0070C0"/>
                </a:solidFill>
              </a:rPr>
              <a:t>Third</a:t>
            </a:r>
            <a:r>
              <a:rPr lang="en-US" dirty="0" err="1"/>
              <a:t>TryDemo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{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>
                <a:latin typeface="Courier New"/>
                <a:cs typeface="Courier New"/>
              </a:rPr>
              <a:t>  { Species</a:t>
            </a:r>
            <a:r>
              <a:rPr lang="en-US">
                <a:solidFill>
                  <a:schemeClr val="tx2"/>
                </a:solidFill>
                <a:latin typeface="Courier New"/>
                <a:cs typeface="Courier New"/>
              </a:rPr>
              <a:t>Third</a:t>
            </a:r>
            <a:r>
              <a:rPr lang="en-US">
                <a:latin typeface="Courier New"/>
                <a:cs typeface="Courier New"/>
              </a:rPr>
              <a:t>Try spOfTheMonth</a:t>
            </a:r>
            <a:r>
              <a:rPr lang="en-US" dirty="0">
                <a:latin typeface="Courier New"/>
                <a:cs typeface="Courier New"/>
              </a:rPr>
              <a:t> = new </a:t>
            </a:r>
            <a:r>
              <a:rPr lang="en-US" err="1">
                <a:latin typeface="Courier New"/>
                <a:cs typeface="Courier New"/>
              </a:rPr>
              <a:t>Species</a:t>
            </a:r>
            <a:r>
              <a:rPr lang="en-US" err="1">
                <a:solidFill>
                  <a:schemeClr val="tx2"/>
                </a:solidFill>
                <a:latin typeface="Courier New"/>
                <a:cs typeface="Courier New"/>
              </a:rPr>
              <a:t>Third</a:t>
            </a:r>
            <a:r>
              <a:rPr lang="en-US" err="1">
                <a:latin typeface="Courier New"/>
                <a:cs typeface="Courier New"/>
              </a:rPr>
              <a:t>Try</a:t>
            </a:r>
            <a:r>
              <a:rPr lang="en-US" dirty="0">
                <a:latin typeface="Courier New"/>
                <a:cs typeface="Courier New"/>
              </a:rPr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("Enter data ...:");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spOfTheMonth.readInput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spOfTheMonth.writeOutput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Courier New"/>
                <a:cs typeface="Courier New"/>
              </a:rPr>
              <a:t>    int </a:t>
            </a:r>
            <a:r>
              <a:rPr lang="en-US" dirty="0" err="1">
                <a:latin typeface="Courier New"/>
                <a:cs typeface="Courier New"/>
              </a:rPr>
              <a:t>futurePop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spOfTheMonth.predictPopulation</a:t>
            </a:r>
            <a:r>
              <a:rPr lang="en-US" dirty="0">
                <a:latin typeface="Courier New"/>
                <a:cs typeface="Courier New"/>
              </a:rPr>
              <a:t>(10);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("In ten years we have "+ </a:t>
            </a:r>
            <a:r>
              <a:rPr lang="en-US" dirty="0" err="1"/>
              <a:t>futurePop</a:t>
            </a:r>
            <a:r>
              <a:rPr lang="en-US" dirty="0"/>
              <a:t>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   spOfTheMonth.name = "Klingon ox";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   </a:t>
            </a:r>
            <a:r>
              <a:rPr lang="en-US" dirty="0" err="1">
                <a:solidFill>
                  <a:schemeClr val="tx2"/>
                </a:solidFill>
              </a:rPr>
              <a:t>spOfTheMonth.population</a:t>
            </a:r>
            <a:r>
              <a:rPr lang="en-US" dirty="0">
                <a:solidFill>
                  <a:schemeClr val="tx2"/>
                </a:solidFill>
              </a:rPr>
              <a:t> = 10;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   </a:t>
            </a:r>
            <a:r>
              <a:rPr lang="en-US" dirty="0" err="1">
                <a:solidFill>
                  <a:schemeClr val="tx2"/>
                </a:solidFill>
              </a:rPr>
              <a:t>spOfTheMonth.growthRate</a:t>
            </a:r>
            <a:r>
              <a:rPr lang="en-US" dirty="0">
                <a:solidFill>
                  <a:schemeClr val="tx2"/>
                </a:solidFill>
              </a:rPr>
              <a:t> = 15;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("The new Species of the Month:");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spOfTheMonth.writeOutput</a:t>
            </a:r>
            <a:r>
              <a:rPr lang="en-US" dirty="0"/>
              <a:t> ();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("In ten years we have " +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            </a:t>
            </a:r>
            <a:r>
              <a:rPr lang="en-US" dirty="0" err="1"/>
              <a:t>spOfTheMonth.predictPopulation</a:t>
            </a:r>
            <a:r>
              <a:rPr lang="en-US" dirty="0"/>
              <a:t>(10));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}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10741" y="3589361"/>
            <a:ext cx="3442189" cy="1092363"/>
          </a:xfrm>
          <a:prstGeom prst="wedgeRoundRectCallout">
            <a:avLst>
              <a:gd name="adj1" fmla="val -70273"/>
              <a:gd name="adj2" fmla="val -1245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These are now </a:t>
            </a:r>
            <a:r>
              <a:rPr lang="en-US" b="1" dirty="0">
                <a:solidFill>
                  <a:schemeClr val="tx2"/>
                </a:solidFill>
              </a:rPr>
              <a:t>invalid</a:t>
            </a:r>
            <a:r>
              <a:rPr lang="en-US" dirty="0">
                <a:solidFill>
                  <a:schemeClr val="tx2"/>
                </a:solidFill>
              </a:rPr>
              <a:t> because the attributes are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dirty="0">
                <a:solidFill>
                  <a:schemeClr val="tx2"/>
                </a:solidFill>
              </a:rPr>
              <a:t> and we are </a:t>
            </a:r>
            <a:r>
              <a:rPr lang="en-US" b="1" dirty="0">
                <a:solidFill>
                  <a:schemeClr val="tx2"/>
                </a:solidFill>
              </a:rPr>
              <a:t>outside</a:t>
            </a:r>
            <a:r>
              <a:rPr lang="en-US" dirty="0">
                <a:solidFill>
                  <a:schemeClr val="tx2"/>
                </a:solidFill>
              </a:rPr>
              <a:t> the class of the object</a:t>
            </a:r>
            <a:endParaRPr 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059607" y="1490852"/>
            <a:ext cx="2934267" cy="774677"/>
          </a:xfrm>
          <a:prstGeom prst="wedgeRoundRectCallout">
            <a:avLst>
              <a:gd name="adj1" fmla="val -92784"/>
              <a:gd name="adj2" fmla="val 4126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What about these methods?</a:t>
            </a:r>
          </a:p>
        </p:txBody>
      </p:sp>
    </p:spTree>
    <p:extLst>
      <p:ext uri="{BB962C8B-B14F-4D97-AF65-F5344CB8AC3E}">
        <p14:creationId xmlns:p14="http://schemas.microsoft.com/office/powerpoint/2010/main" val="362716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AD78CE-5B73-4525-AB67-4A5D45DC03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7CB458-1A60-4F71-9558-D1D441EAE7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AD1443F-1DB3-455F-8CB7-C2B6B118F2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2782</TotalTime>
  <Words>1941</Words>
  <Application>Microsoft Office PowerPoint</Application>
  <PresentationFormat>On-screen Show (4:3)</PresentationFormat>
  <Paragraphs>383</Paragraphs>
  <Slides>28</Slides>
  <Notes>24</Notes>
  <HiddenSlides>9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Information Hiding and Encapsulation</vt:lpstr>
      <vt:lpstr>Information Hiding, Encapsulation: Outline</vt:lpstr>
      <vt:lpstr>Information Hiding</vt:lpstr>
      <vt:lpstr>Pre- and Postcondition Comments</vt:lpstr>
      <vt:lpstr>Pre- and Postcondition Comments</vt:lpstr>
      <vt:lpstr>The public and private Modifiers</vt:lpstr>
      <vt:lpstr>public vs private in Species...Try</vt:lpstr>
      <vt:lpstr>PowerPoint Presentation</vt:lpstr>
      <vt:lpstr>PowerPoint Presentation</vt:lpstr>
      <vt:lpstr>Programming Example</vt:lpstr>
      <vt:lpstr>Programming Example</vt:lpstr>
      <vt:lpstr>Programming Example</vt:lpstr>
      <vt:lpstr>Accessor and Mutator Methods</vt:lpstr>
      <vt:lpstr>Accessor and Mutator Methods</vt:lpstr>
      <vt:lpstr>Accessor and Mutator Methods</vt:lpstr>
      <vt:lpstr>Programming Example</vt:lpstr>
      <vt:lpstr>Programming Example</vt:lpstr>
      <vt:lpstr>Methods Calling Methods</vt:lpstr>
      <vt:lpstr>Methods Calling Methods</vt:lpstr>
      <vt:lpstr>Encapsulation</vt:lpstr>
      <vt:lpstr>Encapsulation</vt:lpstr>
      <vt:lpstr>Encapsulation</vt:lpstr>
      <vt:lpstr>Encapsulation</vt:lpstr>
      <vt:lpstr>Automatic Documentation  javadoc</vt:lpstr>
      <vt:lpstr>UML Class Diagrams</vt:lpstr>
      <vt:lpstr>UML Class Diagrams</vt:lpstr>
      <vt:lpstr>UML Class Diagrams</vt:lpstr>
      <vt:lpstr>Summary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304</cp:revision>
  <dcterms:created xsi:type="dcterms:W3CDTF">2004-08-20T17:48:18Z</dcterms:created>
  <dcterms:modified xsi:type="dcterms:W3CDTF">2020-10-27T07:06:34Z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