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19"/>
  </p:notesMasterIdLst>
  <p:handoutMasterIdLst>
    <p:handoutMasterId r:id="rId20"/>
  </p:handoutMasterIdLst>
  <p:sldIdLst>
    <p:sldId id="338" r:id="rId2"/>
    <p:sldId id="348" r:id="rId3"/>
    <p:sldId id="387" r:id="rId4"/>
    <p:sldId id="349" r:id="rId5"/>
    <p:sldId id="369" r:id="rId6"/>
    <p:sldId id="376" r:id="rId7"/>
    <p:sldId id="402" r:id="rId8"/>
    <p:sldId id="370" r:id="rId9"/>
    <p:sldId id="353" r:id="rId10"/>
    <p:sldId id="371" r:id="rId11"/>
    <p:sldId id="372" r:id="rId12"/>
    <p:sldId id="363" r:id="rId13"/>
    <p:sldId id="380" r:id="rId14"/>
    <p:sldId id="382" r:id="rId15"/>
    <p:sldId id="373" r:id="rId16"/>
    <p:sldId id="392" r:id="rId17"/>
    <p:sldId id="393"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A03F3A8B-DEA0-8941-8BE2-806C8A2E48BB}" type="datetimeFigureOut">
              <a:rPr lang="en-US"/>
              <a:pPr>
                <a:defRPr/>
              </a:pPr>
              <a:t>8/25/2024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D941BA8-6E63-FF4A-81D2-6387B6808513}" type="slidenum">
              <a:rPr lang="en-US"/>
              <a:pPr>
                <a:defRPr/>
              </a:pPr>
              <a:t>‹#›</a:t>
            </a:fld>
            <a:endParaRPr lang="en-US"/>
          </a:p>
        </p:txBody>
      </p:sp>
    </p:spTree>
    <p:extLst>
      <p:ext uri="{BB962C8B-B14F-4D97-AF65-F5344CB8AC3E}">
        <p14:creationId xmlns:p14="http://schemas.microsoft.com/office/powerpoint/2010/main" val="12821953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77685DC3-E137-1045-A9A4-CC5BA995A5F2}" type="datetimeFigureOut">
              <a:rPr lang="en-US"/>
              <a:pPr>
                <a:defRPr/>
              </a:pPr>
              <a:t>8/25/2024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BD9E6167-9720-C548-AC34-AFB5931A7D99}" type="slidenum">
              <a:rPr lang="en-US"/>
              <a:pPr>
                <a:defRPr/>
              </a:pPr>
              <a:t>‹#›</a:t>
            </a:fld>
            <a:endParaRPr lang="en-US"/>
          </a:p>
        </p:txBody>
      </p:sp>
    </p:spTree>
    <p:extLst>
      <p:ext uri="{BB962C8B-B14F-4D97-AF65-F5344CB8AC3E}">
        <p14:creationId xmlns:p14="http://schemas.microsoft.com/office/powerpoint/2010/main" val="211428700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D9E6167-9720-C548-AC34-AFB5931A7D99}" type="slidenum">
              <a:rPr lang="en-US" smtClean="0"/>
              <a:pPr>
                <a:defRPr/>
              </a:pPr>
              <a:t>7</a:t>
            </a:fld>
            <a:endParaRPr lang="en-US"/>
          </a:p>
        </p:txBody>
      </p:sp>
    </p:spTree>
    <p:extLst>
      <p:ext uri="{BB962C8B-B14F-4D97-AF65-F5344CB8AC3E}">
        <p14:creationId xmlns:p14="http://schemas.microsoft.com/office/powerpoint/2010/main" val="404271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Now we will address the problem as OOP</a:t>
            </a:r>
          </a:p>
        </p:txBody>
      </p:sp>
      <p:sp>
        <p:nvSpPr>
          <p:cNvPr id="4" name="Slide Number Placeholder 3"/>
          <p:cNvSpPr>
            <a:spLocks noGrp="1"/>
          </p:cNvSpPr>
          <p:nvPr>
            <p:ph type="sldNum" sz="quarter" idx="10"/>
          </p:nvPr>
        </p:nvSpPr>
        <p:spPr/>
        <p:txBody>
          <a:bodyPr/>
          <a:lstStyle/>
          <a:p>
            <a:pPr>
              <a:defRPr/>
            </a:pPr>
            <a:fld id="{BD9E6167-9720-C548-AC34-AFB5931A7D99}" type="slidenum">
              <a:rPr lang="en-US" smtClean="0"/>
              <a:pPr>
                <a:defRPr/>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hasCustomPrompt="1"/>
          </p:nvPr>
        </p:nvSpPr>
        <p:spPr>
          <a:xfrm>
            <a:off x="2362200" y="2636912"/>
            <a:ext cx="6477000" cy="3230488"/>
          </a:xfrm>
        </p:spPr>
        <p:txBody>
          <a:bodyPr anchor="b"/>
          <a:lstStyle>
            <a:lvl1pPr marL="0" marR="0" indent="0" algn="l" defTabSz="914400" rtl="0" eaLnBrk="1" fontAlgn="auto" latinLnBrk="0" hangingPunct="1">
              <a:lnSpc>
                <a:spcPct val="100000"/>
              </a:lnSpc>
              <a:spcBef>
                <a:spcPct val="0"/>
              </a:spcBef>
              <a:spcAft>
                <a:spcPts val="0"/>
              </a:spcAft>
              <a:buClrTx/>
              <a:buSzTx/>
              <a:buFontTx/>
              <a:buNone/>
              <a:tabLst/>
              <a:defRPr cap="all" baseline="0"/>
            </a:lvl1pPr>
          </a:lstStyle>
          <a:p>
            <a:pPr marL="0" marR="0" lvl="0" indent="0" defTabSz="914400" rtl="0" eaLnBrk="1" fontAlgn="auto" latinLnBrk="0" hangingPunct="1">
              <a:lnSpc>
                <a:spcPct val="100000"/>
              </a:lnSpc>
              <a:spcBef>
                <a:spcPct val="0"/>
              </a:spcBef>
              <a:spcAft>
                <a:spcPts val="0"/>
              </a:spcAft>
              <a:tabLst/>
              <a:defRPr/>
            </a:pPr>
            <a:br>
              <a:rPr lang="en-US" sz="4800" b="0" kern="1200" cap="none" spc="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br>
            <a:br>
              <a:rPr lang="en-US" sz="4800" b="0" kern="1200" cap="none" spc="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br>
            <a:r>
              <a:rPr lang="en-US" sz="4800" b="0" kern="1200" cap="none" spc="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t>CHAPTER-#</a:t>
            </a:r>
            <a:br>
              <a:rPr lang="en-US" sz="4800" b="0" kern="1200" cap="none" spc="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rPr>
            </a:br>
            <a:br>
              <a:rPr lang="en-US" dirty="0"/>
            </a:br>
            <a:r>
              <a:rPr lang="en-US" dirty="0"/>
              <a:t>TITLE</a:t>
            </a:r>
          </a:p>
        </p:txBody>
      </p:sp>
      <p:sp>
        <p:nvSpPr>
          <p:cNvPr id="9" name="Subtitle 8"/>
          <p:cNvSpPr>
            <a:spLocks noGrp="1"/>
          </p:cNvSpPr>
          <p:nvPr>
            <p:ph type="subTitle" idx="1" hasCustomPrompt="1"/>
          </p:nvPr>
        </p:nvSpPr>
        <p:spPr>
          <a:xfrm>
            <a:off x="2362200" y="6050037"/>
            <a:ext cx="6705600" cy="685800"/>
          </a:xfrm>
        </p:spPr>
        <p:txBody>
          <a:bodyPr anchor="ctr">
            <a:normAutofit/>
          </a:bodyPr>
          <a:lstStyle>
            <a:lvl1pPr marL="0" indent="0" algn="l">
              <a:buNone/>
              <a:defRPr sz="26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\\DrName </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800">
                <a:solidFill>
                  <a:srgbClr val="FFFFFF"/>
                </a:solidFill>
              </a:defRPr>
            </a:lvl1pPr>
          </a:lstStyle>
          <a:p>
            <a:pPr>
              <a:defRPr/>
            </a:pPr>
            <a:fld id="{93F53327-2F1E-594C-990D-276393778379}" type="datetime1">
              <a:rPr lang="en-US" smtClean="0"/>
              <a:pPr>
                <a:defRPr/>
              </a:pPr>
              <a:t>8/25/2024</a:t>
            </a:fld>
            <a:endParaRPr lang="en-US"/>
          </a:p>
        </p:txBody>
      </p:sp>
      <p:sp>
        <p:nvSpPr>
          <p:cNvPr id="17" name="Footer Placeholder 16"/>
          <p:cNvSpPr>
            <a:spLocks noGrp="1"/>
          </p:cNvSpPr>
          <p:nvPr>
            <p:ph type="ftr" sz="quarter" idx="11"/>
          </p:nvPr>
        </p:nvSpPr>
        <p:spPr>
          <a:xfrm>
            <a:off x="0" y="404664"/>
            <a:ext cx="5867400" cy="413023"/>
          </a:xfrm>
        </p:spPr>
        <p:txBody>
          <a:bodyPr/>
          <a:lstStyle>
            <a:lvl1pPr marL="0" marR="0" indent="0" algn="r" defTabSz="914400" rtl="0" eaLnBrk="1" fontAlgn="auto" latinLnBrk="0" hangingPunct="1">
              <a:lnSpc>
                <a:spcPct val="150000"/>
              </a:lnSpc>
              <a:spcBef>
                <a:spcPts val="0"/>
              </a:spcBef>
              <a:spcAft>
                <a:spcPts val="0"/>
              </a:spcAft>
              <a:buClrTx/>
              <a:buSzTx/>
              <a:buFontTx/>
              <a:buNone/>
              <a:tabLst/>
              <a:defRPr sz="3200" b="1" cap="none" spc="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defRPr>
            </a:lvl1pPr>
          </a:lstStyle>
          <a:p>
            <a:pPr>
              <a:defRPr/>
            </a:pPr>
            <a:endParaRPr lang="en-US"/>
          </a:p>
        </p:txBody>
      </p:sp>
      <p:sp>
        <p:nvSpPr>
          <p:cNvPr id="13" name="Title 7"/>
          <p:cNvSpPr txBox="1">
            <a:spLocks/>
          </p:cNvSpPr>
          <p:nvPr/>
        </p:nvSpPr>
        <p:spPr>
          <a:xfrm>
            <a:off x="2339752" y="2420888"/>
            <a:ext cx="6477000" cy="1468760"/>
          </a:xfrm>
          <a:prstGeom prst="rect">
            <a:avLst/>
          </a:prstGeom>
        </p:spPr>
        <p:txBody>
          <a:bodyPr vert="horz" anchor="b">
            <a:normAutofit/>
          </a:bodyPr>
          <a:lstStyle>
            <a:lvl1pPr>
              <a:defRPr cap="all" baseline="0"/>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US" sz="4800" b="0" kern="1200" cap="none" spc="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E4E4FF9D-9E32-4041-A96E-650205327CB1}" type="datetime1">
              <a:rPr lang="en-US" smtClean="0"/>
              <a:pPr>
                <a:defRPr/>
              </a:pPr>
              <a:t>8/25/2024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7EF9EA61-72DF-DC4D-A869-F02B50FB73A4}"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a:t>Drag picture to placeholder or click icon to add</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5AF976E-F1D5-2C42-AE05-EC8EE6A7A54E}" type="datetime1">
              <a:rPr lang="en-US" smtClean="0"/>
              <a:pPr>
                <a:defRPr/>
              </a:pPr>
              <a:t>8/25/2024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7B26B42-7F27-A248-8268-F1C2F8935164}"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pPr>
              <a:defRPr/>
            </a:pPr>
            <a:fld id="{3574B43A-F889-9B44-9C86-B30A04887339}" type="datetime1">
              <a:rPr lang="en-US" smtClean="0"/>
              <a:pPr>
                <a:defRPr/>
              </a:pPr>
              <a:t>8/25/2024</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6E8B9AEF-5EAC-3344-A706-A6ADE0877F37}"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914400"/>
          </a:xfrm>
        </p:spPr>
        <p:txBody>
          <a:bodyPr/>
          <a:lstStyle/>
          <a:p>
            <a:r>
              <a:rPr lang="en-US"/>
              <a:t>Click to edit Master title style</a:t>
            </a:r>
          </a:p>
        </p:txBody>
      </p:sp>
      <p:sp>
        <p:nvSpPr>
          <p:cNvPr id="3" name="Text Placeholder 2"/>
          <p:cNvSpPr>
            <a:spLocks noGrp="1"/>
          </p:cNvSpPr>
          <p:nvPr>
            <p:ph type="body" sz="half" idx="1"/>
          </p:nvPr>
        </p:nvSpPr>
        <p:spPr>
          <a:xfrm>
            <a:off x="762000" y="1981200"/>
            <a:ext cx="40005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981200"/>
            <a:ext cx="40005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685800" y="6477000"/>
            <a:ext cx="7315200" cy="228600"/>
          </a:xfrm>
        </p:spPr>
        <p:txBody>
          <a:bodyPr/>
          <a:lstStyle>
            <a:lvl1pPr>
              <a:defRPr/>
            </a:lvl1pPr>
          </a:lstStyle>
          <a:p>
            <a:pPr>
              <a:defRPr/>
            </a:pPr>
            <a:endParaRPr lang="en-US"/>
          </a:p>
        </p:txBody>
      </p:sp>
      <p:sp>
        <p:nvSpPr>
          <p:cNvPr id="6" name="Slide Number Placeholder 5"/>
          <p:cNvSpPr>
            <a:spLocks noGrp="1"/>
          </p:cNvSpPr>
          <p:nvPr>
            <p:ph type="sldNum" sz="quarter" idx="11"/>
          </p:nvPr>
        </p:nvSpPr>
        <p:spPr>
          <a:xfrm>
            <a:off x="8229600" y="6477000"/>
            <a:ext cx="762000" cy="152400"/>
          </a:xfrm>
        </p:spPr>
        <p:txBody>
          <a:bodyPr/>
          <a:lstStyle>
            <a:lvl1pPr>
              <a:defRPr/>
            </a:lvl1pPr>
          </a:lstStyle>
          <a:p>
            <a:pPr>
              <a:defRPr/>
            </a:pPr>
            <a:fld id="{E7004751-A518-714C-A562-7EB765C2BF17}" type="slidenum">
              <a:rPr lang="en-US" smtClean="0"/>
              <a:pPr>
                <a:defRPr/>
              </a:pPr>
              <a:t>‹#›</a:t>
            </a:fld>
            <a:endParaRPr lang="en-US"/>
          </a:p>
        </p:txBody>
      </p:sp>
      <p:sp>
        <p:nvSpPr>
          <p:cNvPr id="7" name="Slide Number Placeholder 6"/>
          <p:cNvSpPr txBox="1">
            <a:spLocks/>
          </p:cNvSpPr>
          <p:nvPr/>
        </p:nvSpPr>
        <p:spPr>
          <a:xfrm>
            <a:off x="0" y="1272222"/>
            <a:ext cx="533400" cy="244476"/>
          </a:xfrm>
          <a:prstGeom prst="rect">
            <a:avLst/>
          </a:prstGeom>
        </p:spPr>
        <p:txBody>
          <a:bodyPr vert="horz" anchor="ctr" anchorCtr="0">
            <a:normAutofit fontScale="85000" lnSpcReduction="20000"/>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125A1C68-F048-4C66-8544-2D3BD35A5879}" type="slidenum">
              <a:rPr kumimoji="0" lang="en-US" sz="14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1" i="0" u="none" strike="noStrike" kern="1200" cap="none" spc="0" normalizeH="0" baseline="0" noProof="0">
              <a:ln>
                <a:noFill/>
              </a:ln>
              <a:solidFill>
                <a:srgbClr val="FFFFFF"/>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8229600" cy="914400"/>
          </a:xfrm>
        </p:spPr>
        <p:txBody>
          <a:bodyPr/>
          <a:lstStyle/>
          <a:p>
            <a:r>
              <a:rPr lang="en-US"/>
              <a:t>Click to edit Master title style</a:t>
            </a:r>
          </a:p>
        </p:txBody>
      </p:sp>
      <p:sp>
        <p:nvSpPr>
          <p:cNvPr id="3" name="Content Placeholder 2"/>
          <p:cNvSpPr>
            <a:spLocks noGrp="1"/>
          </p:cNvSpPr>
          <p:nvPr>
            <p:ph sz="quarter" idx="1"/>
          </p:nvPr>
        </p:nvSpPr>
        <p:spPr>
          <a:xfrm>
            <a:off x="762000" y="1981200"/>
            <a:ext cx="40005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14900" y="1981200"/>
            <a:ext cx="40005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762000" y="4114800"/>
            <a:ext cx="40005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914900" y="4114800"/>
            <a:ext cx="40005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a:xfrm>
            <a:off x="685800" y="6477000"/>
            <a:ext cx="7315200" cy="228600"/>
          </a:xfrm>
        </p:spPr>
        <p:txBody>
          <a:bodyPr/>
          <a:lstStyle>
            <a:lvl1pPr>
              <a:defRPr/>
            </a:lvl1pPr>
          </a:lstStyle>
          <a:p>
            <a:pPr>
              <a:defRPr/>
            </a:pPr>
            <a:endParaRPr lang="en-US"/>
          </a:p>
        </p:txBody>
      </p:sp>
      <p:sp>
        <p:nvSpPr>
          <p:cNvPr id="8" name="Slide Number Placeholder 7"/>
          <p:cNvSpPr>
            <a:spLocks noGrp="1"/>
          </p:cNvSpPr>
          <p:nvPr>
            <p:ph type="sldNum" sz="quarter" idx="11"/>
          </p:nvPr>
        </p:nvSpPr>
        <p:spPr>
          <a:xfrm>
            <a:off x="8229600" y="6477000"/>
            <a:ext cx="762000" cy="152400"/>
          </a:xfrm>
        </p:spPr>
        <p:txBody>
          <a:bodyPr/>
          <a:lstStyle>
            <a:lvl1pPr>
              <a:defRPr/>
            </a:lvl1pPr>
          </a:lstStyle>
          <a:p>
            <a:pPr>
              <a:defRPr/>
            </a:pPr>
            <a:fld id="{E7004751-A518-714C-A562-7EB765C2BF17}" type="slidenum">
              <a:rPr lang="en-US" smtClean="0"/>
              <a:pPr>
                <a:defRPr/>
              </a:pPr>
              <a:t>‹#›</a:t>
            </a:fld>
            <a:endParaRPr lang="en-US"/>
          </a:p>
        </p:txBody>
      </p:sp>
    </p:spTree>
    <p:extLst>
      <p:ext uri="{BB962C8B-B14F-4D97-AF65-F5344CB8AC3E}">
        <p14:creationId xmlns:p14="http://schemas.microsoft.com/office/powerpoint/2010/main" val="244983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p:cNvSpPr>
            <a:spLocks noGrp="1"/>
          </p:cNvSpPr>
          <p:nvPr>
            <p:ph type="dt" sz="half" idx="10"/>
          </p:nvPr>
        </p:nvSpPr>
        <p:spPr>
          <a:xfrm>
            <a:off x="457200" y="6245225"/>
            <a:ext cx="2133600" cy="476250"/>
          </a:xfrm>
        </p:spPr>
        <p:txBody>
          <a:bodyPr rtlCol="0"/>
          <a:lstStyle>
            <a:lvl1pPr fontAlgn="auto">
              <a:spcBef>
                <a:spcPts val="0"/>
              </a:spcBef>
              <a:spcAft>
                <a:spcPts val="0"/>
              </a:spcAft>
              <a:defRPr>
                <a:solidFill>
                  <a:schemeClr val="tx1">
                    <a:tint val="75000"/>
                  </a:schemeClr>
                </a:solidFill>
                <a:latin typeface="+mn-lt"/>
                <a:ea typeface="+mn-ea"/>
              </a:defRPr>
            </a:lvl1pPr>
          </a:lstStyle>
          <a:p>
            <a:pPr>
              <a:defRPr/>
            </a:pPr>
            <a:fld id="{B9BA01AB-4F94-6B4A-9522-994471A4455B}" type="datetime1">
              <a:rPr lang="en-US" smtClean="0"/>
              <a:pPr>
                <a:defRPr/>
              </a:pPr>
              <a:t>8/25/2024</a:t>
            </a:fld>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fld id="{B66D4D3F-C63B-1047-9FE6-1B319D5F02D8}" type="slidenum">
              <a:rPr lang="en-US"/>
              <a:pPr>
                <a:defRPr/>
              </a:pPr>
              <a:t>‹#›</a:t>
            </a:fld>
            <a:endParaRPr lang="en-US"/>
          </a:p>
        </p:txBody>
      </p:sp>
    </p:spTree>
    <p:extLst>
      <p:ext uri="{BB962C8B-B14F-4D97-AF65-F5344CB8AC3E}">
        <p14:creationId xmlns:p14="http://schemas.microsoft.com/office/powerpoint/2010/main" val="975167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B961D78B-0C97-8D4F-8109-50E9DF4CA202}" type="datetime1">
              <a:rPr lang="en-US" smtClean="0"/>
              <a:pPr>
                <a:defRPr/>
              </a:pPr>
              <a:t>8/25/2024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E7004751-A518-714C-A562-7EB765C2BF1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pPr>
              <a:defRPr/>
            </a:pPr>
            <a:fld id="{645E7128-554C-A24C-96D7-B9707A9C8DFF}" type="datetime1">
              <a:rPr lang="en-US" smtClean="0"/>
              <a:pPr>
                <a:defRPr/>
              </a:pPr>
              <a:t>8/25/2024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E6117DAA-CF62-1E4A-8A2B-5A49EC6D4499}"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endParaRPr lang="en-US" dirty="0"/>
          </a:p>
        </p:txBody>
      </p:sp>
      <p:sp>
        <p:nvSpPr>
          <p:cNvPr id="12" name="Date Placeholder 11"/>
          <p:cNvSpPr>
            <a:spLocks noGrp="1"/>
          </p:cNvSpPr>
          <p:nvPr>
            <p:ph type="dt" sz="half" idx="10"/>
          </p:nvPr>
        </p:nvSpPr>
        <p:spPr/>
        <p:txBody>
          <a:bodyPr/>
          <a:lstStyle/>
          <a:p>
            <a:pPr>
              <a:defRPr/>
            </a:pPr>
            <a:fld id="{C73F93C7-2C7D-C44E-AB5B-4D74ACE9E579}" type="datetime1">
              <a:rPr lang="en-US" smtClean="0"/>
              <a:pPr>
                <a:defRPr/>
              </a:pPr>
              <a:t>8/25/2024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56C07D9B-085A-E843-A2C9-06290F895C00}"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5"/>
          </p:nvPr>
        </p:nvSpPr>
        <p:spPr/>
        <p:txBody>
          <a:bodyPr rtlCol="0"/>
          <a:lstStyle/>
          <a:p>
            <a:pPr>
              <a:defRPr/>
            </a:pPr>
            <a:fld id="{B34B8717-B550-F640-84E1-03A31409176F}" type="datetime1">
              <a:rPr lang="en-US" smtClean="0"/>
              <a:pPr>
                <a:defRPr/>
              </a:pPr>
              <a:t>8/25/2024</a:t>
            </a:fld>
            <a:endParaRPr lang="en-US"/>
          </a:p>
        </p:txBody>
      </p:sp>
      <p:sp>
        <p:nvSpPr>
          <p:cNvPr id="10" name="Slide Number Placeholder 9"/>
          <p:cNvSpPr>
            <a:spLocks noGrp="1"/>
          </p:cNvSpPr>
          <p:nvPr>
            <p:ph type="sldNum" sz="quarter" idx="16"/>
          </p:nvPr>
        </p:nvSpPr>
        <p:spPr/>
        <p:txBody>
          <a:bodyPr rtlCol="0"/>
          <a:lstStyle/>
          <a:p>
            <a:pPr>
              <a:defRPr/>
            </a:pPr>
            <a:fld id="{7314B863-7E58-FF44-9AB1-7B5AD3BDA82C}"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p:cNvSpPr>
            <a:spLocks noGrp="1"/>
          </p:cNvSpPr>
          <p:nvPr>
            <p:ph type="dt" sz="half" idx="15"/>
          </p:nvPr>
        </p:nvSpPr>
        <p:spPr/>
        <p:txBody>
          <a:bodyPr rtlCol="0"/>
          <a:lstStyle/>
          <a:p>
            <a:pPr>
              <a:defRPr/>
            </a:pPr>
            <a:fld id="{300209D2-6228-D544-BA51-6DDB8373819C}" type="datetime1">
              <a:rPr lang="en-US" smtClean="0"/>
              <a:pPr>
                <a:defRPr/>
              </a:pPr>
              <a:t>8/25/2024</a:t>
            </a:fld>
            <a:endParaRPr lang="en-US"/>
          </a:p>
        </p:txBody>
      </p:sp>
      <p:sp>
        <p:nvSpPr>
          <p:cNvPr id="12" name="Slide Number Placeholder 11"/>
          <p:cNvSpPr>
            <a:spLocks noGrp="1"/>
          </p:cNvSpPr>
          <p:nvPr>
            <p:ph type="sldNum" sz="quarter" idx="16"/>
          </p:nvPr>
        </p:nvSpPr>
        <p:spPr/>
        <p:txBody>
          <a:bodyPr rtlCol="0"/>
          <a:lstStyle/>
          <a:p>
            <a:pPr>
              <a:defRPr/>
            </a:pPr>
            <a:fld id="{82724FA0-57FF-5F40-AAC0-E46CBCB4BA5D}"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0435B39-21A5-0243-B75A-7260DDD7FA05}" type="datetime1">
              <a:rPr lang="en-US" smtClean="0"/>
              <a:pPr>
                <a:defRPr/>
              </a:pPr>
              <a:t>8/25/2024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BAF2F445-9D75-7D47-A0B1-958E52FC231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7FC3EEE-18B0-4242-8B7B-8FF16D7079EB}" type="datetime1">
              <a:rPr lang="en-US" smtClean="0"/>
              <a:pPr>
                <a:defRPr/>
              </a:pPr>
              <a:t>8/25/2024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CA8C80A-6F4D-FC47-8117-A1288FEF46A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pPr>
              <a:defRPr/>
            </a:pPr>
            <a:fld id="{05561890-553D-CE4C-8537-6524A1ED8A14}" type="datetime1">
              <a:rPr lang="en-US" smtClean="0"/>
              <a:pPr>
                <a:defRPr/>
              </a:pPr>
              <a:t>8/25/2024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E7004751-A518-714C-A562-7EB765C2BF17}" type="slidenum">
              <a:rPr lang="en-US" smtClean="0"/>
              <a:pPr>
                <a:defRPr/>
              </a:pPr>
              <a:t>‹#›</a:t>
            </a:fld>
            <a:endParaRPr lang="en-US"/>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p:custDataLst>
              <p:tags r:id="rId1"/>
            </p:custDataLst>
          </p:nvPr>
        </p:nvPicPr>
        <p:blipFill>
          <a:blip r:embed="rId3" cstate="email">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12648" y="1994134"/>
            <a:ext cx="1615307" cy="1211480"/>
          </a:xfrm>
          <a:prstGeom prst="rect">
            <a:avLst/>
          </a:prstGeom>
          <a:ln w="50800" cap="sq" cmpd="dbl">
            <a:solidFill>
              <a:schemeClr val="accent2"/>
            </a:solidFill>
            <a:miter lim="800000"/>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pPr>
              <a:defRPr/>
            </a:pPr>
            <a:fld id="{C7F0BC8A-A7CA-3D4D-B27E-922AECD7D619}" type="datetime1">
              <a:rPr lang="en-US" smtClean="0"/>
              <a:pPr>
                <a:defRPr/>
              </a:pPr>
              <a:t>8/25/2024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defRPr/>
            </a:pPr>
            <a:fld id="{E7004751-A518-714C-A562-7EB765C2BF17}"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Lst>
  <p:hf hdr="0" ftr="0" dt="0"/>
  <p:txStyles>
    <p:titleStyle>
      <a:lvl1pPr algn="l" rtl="0" eaLnBrk="1" latinLnBrk="0" hangingPunct="1">
        <a:spcBef>
          <a:spcPct val="0"/>
        </a:spcBef>
        <a:buNone/>
        <a:defRPr sz="4800" b="0" kern="1200">
          <a:solidFill>
            <a:schemeClr val="accent1">
              <a:lumMod val="75000"/>
            </a:schemeClr>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3200" kern="1200">
          <a:solidFill>
            <a:schemeClr val="tx2">
              <a:lumMod val="75000"/>
            </a:schemeClr>
          </a:solidFill>
          <a:latin typeface="Arial" pitchFamily="34" charset="0"/>
          <a:ea typeface="+mn-ea"/>
          <a:cs typeface="Arial" pitchFamily="34" charset="0"/>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Arial" pitchFamily="34" charset="0"/>
          <a:ea typeface="+mn-ea"/>
          <a:cs typeface="Arial" pitchFamily="34" charset="0"/>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Arial" pitchFamily="34" charset="0"/>
          <a:ea typeface="+mn-ea"/>
          <a:cs typeface="Arial" pitchFamily="34" charset="0"/>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Arial" pitchFamily="34" charset="0"/>
          <a:ea typeface="+mn-ea"/>
          <a:cs typeface="Arial" pitchFamily="34" charset="0"/>
        </a:defRPr>
      </a:lvl4pPr>
      <a:lvl5pPr marL="1828800" indent="-228600" algn="l" rtl="0" eaLnBrk="1" latinLnBrk="0" hangingPunct="1">
        <a:spcBef>
          <a:spcPts val="400"/>
        </a:spcBef>
        <a:buClr>
          <a:schemeClr val="accent4"/>
        </a:buClr>
        <a:buSzPct val="65000"/>
        <a:buFont typeface="Wingdings"/>
        <a:buChar char=""/>
        <a:defRPr sz="2000" kern="1200">
          <a:solidFill>
            <a:schemeClr val="accent2">
              <a:lumMod val="75000"/>
            </a:schemeClr>
          </a:solidFill>
          <a:latin typeface="Arial" pitchFamily="34" charset="0"/>
          <a:ea typeface="+mn-ea"/>
          <a:cs typeface="Arial" pitchFamily="34" charset="0"/>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p:cNvSpPr>
          <p:nvPr>
            <p:ph type="ctrTitle"/>
          </p:nvPr>
        </p:nvSpPr>
        <p:spPr/>
        <p:txBody>
          <a:bodyPr/>
          <a:lstStyle/>
          <a:p>
            <a:r>
              <a:rPr lang="en-GB" dirty="0">
                <a:latin typeface="Calibri" charset="0"/>
              </a:rPr>
              <a:t>Object Oriented Programming</a:t>
            </a:r>
            <a:endParaRPr lang="en-US" dirty="0">
              <a:latin typeface="Calibri" charset="0"/>
            </a:endParaRPr>
          </a:p>
        </p:txBody>
      </p:sp>
      <p:sp>
        <p:nvSpPr>
          <p:cNvPr id="16386" name="Rectangle 5"/>
          <p:cNvSpPr>
            <a:spLocks noGrp="1"/>
          </p:cNvSpPr>
          <p:nvPr>
            <p:ph type="subTitle" idx="1"/>
          </p:nvPr>
        </p:nvSpPr>
        <p:spPr/>
        <p:txBody>
          <a:bodyPr/>
          <a:lstStyle/>
          <a:p>
            <a:r>
              <a:rPr lang="en-GB" dirty="0">
                <a:solidFill>
                  <a:schemeClr val="tx1"/>
                </a:solidFill>
                <a:latin typeface="Calibri" charset="0"/>
              </a:rPr>
              <a:t>Basic Principles -Classes</a:t>
            </a:r>
            <a:endParaRPr lang="en-US" dirty="0">
              <a:solidFill>
                <a:schemeClr val="tx1"/>
              </a:solidFill>
              <a:latin typeface="Calibri"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395536" y="0"/>
            <a:ext cx="8229600" cy="1143000"/>
          </a:xfrm>
          <a:prstGeom prst="rect">
            <a:avLst/>
          </a:prstGeom>
          <a:noFill/>
          <a:ln w="9525">
            <a:noFill/>
            <a:miter lim="800000"/>
            <a:headEnd/>
            <a:tailEnd/>
          </a:ln>
        </p:spPr>
        <p:txBody>
          <a:bodyPr anchor="ctr"/>
          <a:lstStyle/>
          <a:p>
            <a:pPr algn="ctr" eaLnBrk="0" hangingPunct="0">
              <a:defRPr/>
            </a:pPr>
            <a:endParaRPr lang="en-US" sz="4400" dirty="0">
              <a:latin typeface="+mj-lt"/>
              <a:ea typeface="+mj-ea"/>
              <a:cs typeface="+mj-cs"/>
            </a:endParaRPr>
          </a:p>
        </p:txBody>
      </p:sp>
      <p:sp>
        <p:nvSpPr>
          <p:cNvPr id="3" name="Content Placeholder 2"/>
          <p:cNvSpPr txBox="1">
            <a:spLocks/>
          </p:cNvSpPr>
          <p:nvPr/>
        </p:nvSpPr>
        <p:spPr bwMode="auto">
          <a:xfrm>
            <a:off x="611560" y="2132856"/>
            <a:ext cx="8229600" cy="5114925"/>
          </a:xfrm>
          <a:prstGeom prst="rect">
            <a:avLst/>
          </a:prstGeom>
          <a:noFill/>
          <a:ln w="9525">
            <a:noFill/>
            <a:miter lim="800000"/>
            <a:headEnd/>
            <a:tailEnd/>
          </a:ln>
        </p:spPr>
        <p:txBody>
          <a:bodyPr/>
          <a:lstStyle/>
          <a:p>
            <a:pPr marL="342900" indent="-342900" algn="just" eaLnBrk="0" hangingPunct="0">
              <a:spcBef>
                <a:spcPct val="20000"/>
              </a:spcBef>
              <a:buFont typeface="Arial" pitchFamily="34" charset="0"/>
              <a:buNone/>
              <a:defRPr/>
            </a:pPr>
            <a:endParaRPr lang="en-US" sz="2800" dirty="0">
              <a:latin typeface="+mn-lt"/>
              <a:ea typeface="+mn-ea"/>
              <a:cs typeface="+mn-cs"/>
            </a:endParaRPr>
          </a:p>
        </p:txBody>
      </p:sp>
      <p:sp>
        <p:nvSpPr>
          <p:cNvPr id="4" name="Title 3"/>
          <p:cNvSpPr>
            <a:spLocks noGrp="1"/>
          </p:cNvSpPr>
          <p:nvPr>
            <p:ph type="title"/>
          </p:nvPr>
        </p:nvSpPr>
        <p:spPr>
          <a:xfrm>
            <a:off x="611560" y="188640"/>
            <a:ext cx="8153400" cy="990600"/>
          </a:xfrm>
        </p:spPr>
        <p:txBody>
          <a:bodyPr>
            <a:normAutofit/>
          </a:bodyPr>
          <a:lstStyle/>
          <a:p>
            <a:r>
              <a:rPr lang="en-US" dirty="0"/>
              <a:t>Access Modifiers</a:t>
            </a:r>
          </a:p>
        </p:txBody>
      </p:sp>
      <p:sp>
        <p:nvSpPr>
          <p:cNvPr id="5" name="Content Placeholder 4"/>
          <p:cNvSpPr>
            <a:spLocks noGrp="1"/>
          </p:cNvSpPr>
          <p:nvPr>
            <p:ph sz="quarter" idx="1"/>
          </p:nvPr>
        </p:nvSpPr>
        <p:spPr/>
        <p:txBody>
          <a:bodyPr>
            <a:normAutofit/>
          </a:bodyPr>
          <a:lstStyle/>
          <a:p>
            <a:pPr marL="342900" indent="-342900" algn="just" eaLnBrk="0" hangingPunct="0">
              <a:spcBef>
                <a:spcPct val="20000"/>
              </a:spcBef>
              <a:buFont typeface="Arial" pitchFamily="34" charset="0"/>
              <a:buChar char="•"/>
              <a:defRPr/>
            </a:pPr>
            <a:r>
              <a:rPr lang="en-GB" sz="2800" dirty="0"/>
              <a:t>Access modifiers aid to achieve the encapsulation and information hiding principle by preventing unauthorized or accidental access to attributes and methods. Through which you can control how the methods and attributes can be accessed:</a:t>
            </a:r>
          </a:p>
          <a:p>
            <a:endParaRPr lang="en-US" dirty="0"/>
          </a:p>
        </p:txBody>
      </p:sp>
      <p:sp>
        <p:nvSpPr>
          <p:cNvPr id="6" name="Slide Number Placeholder 5"/>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txBox="1">
            <a:spLocks noChangeArrowheads="1"/>
          </p:cNvSpPr>
          <p:nvPr/>
        </p:nvSpPr>
        <p:spPr bwMode="auto">
          <a:xfrm>
            <a:off x="228600" y="1500188"/>
            <a:ext cx="8686800"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20000"/>
              </a:spcBef>
              <a:buFont typeface="Arial" charset="0"/>
              <a:buNone/>
            </a:pPr>
            <a:endParaRPr lang="en-US" sz="2800" dirty="0">
              <a:latin typeface="Calibri" charset="0"/>
            </a:endParaRPr>
          </a:p>
        </p:txBody>
      </p:sp>
      <p:sp>
        <p:nvSpPr>
          <p:cNvPr id="3" name="Title 2"/>
          <p:cNvSpPr>
            <a:spLocks noGrp="1"/>
          </p:cNvSpPr>
          <p:nvPr>
            <p:ph type="title"/>
          </p:nvPr>
        </p:nvSpPr>
        <p:spPr/>
        <p:txBody>
          <a:bodyPr>
            <a:normAutofit/>
          </a:bodyPr>
          <a:lstStyle/>
          <a:p>
            <a:r>
              <a:rPr lang="en-US" dirty="0"/>
              <a:t>Access Modifiers (cont.)</a:t>
            </a:r>
          </a:p>
        </p:txBody>
      </p:sp>
      <p:sp>
        <p:nvSpPr>
          <p:cNvPr id="4" name="Content Placeholder 3"/>
          <p:cNvSpPr>
            <a:spLocks noGrp="1"/>
          </p:cNvSpPr>
          <p:nvPr>
            <p:ph sz="quarter" idx="1"/>
          </p:nvPr>
        </p:nvSpPr>
        <p:spPr/>
        <p:txBody>
          <a:bodyPr/>
          <a:lstStyle/>
          <a:p>
            <a:pPr>
              <a:spcBef>
                <a:spcPct val="20000"/>
              </a:spcBef>
              <a:buNone/>
            </a:pPr>
            <a:r>
              <a:rPr lang="en-US" dirty="0">
                <a:latin typeface="Calibri" charset="0"/>
              </a:rPr>
              <a:t>Accessibilities options</a:t>
            </a:r>
          </a:p>
          <a:p>
            <a:pPr lvl="1">
              <a:spcBef>
                <a:spcPct val="20000"/>
              </a:spcBef>
              <a:buFont typeface="Arial" charset="0"/>
              <a:buChar char="–"/>
            </a:pPr>
            <a:r>
              <a:rPr lang="en-US" dirty="0">
                <a:solidFill>
                  <a:srgbClr val="0066CC"/>
                </a:solidFill>
                <a:latin typeface="Lucida Console" charset="0"/>
              </a:rPr>
              <a:t>public</a:t>
            </a:r>
            <a:r>
              <a:rPr lang="en-US" sz="2800" dirty="0">
                <a:latin typeface="Calibri" charset="0"/>
              </a:rPr>
              <a:t> – Accessible to all</a:t>
            </a:r>
          </a:p>
          <a:p>
            <a:pPr lvl="1">
              <a:spcBef>
                <a:spcPct val="20000"/>
              </a:spcBef>
              <a:buFont typeface="Arial" charset="0"/>
              <a:buChar char="–"/>
            </a:pPr>
            <a:r>
              <a:rPr lang="en-US" dirty="0">
                <a:solidFill>
                  <a:srgbClr val="0066CC"/>
                </a:solidFill>
                <a:latin typeface="Lucida Console" charset="0"/>
              </a:rPr>
              <a:t>private</a:t>
            </a:r>
            <a:r>
              <a:rPr lang="en-US" sz="2800" dirty="0">
                <a:latin typeface="Calibri" charset="0"/>
              </a:rPr>
              <a:t> – Accessible to containing class</a:t>
            </a:r>
          </a:p>
          <a:p>
            <a:pPr lvl="1">
              <a:spcBef>
                <a:spcPct val="20000"/>
              </a:spcBef>
              <a:buFont typeface="Arial" charset="0"/>
              <a:buChar char="–"/>
            </a:pPr>
            <a:r>
              <a:rPr lang="en-US" dirty="0">
                <a:solidFill>
                  <a:srgbClr val="0066CC"/>
                </a:solidFill>
                <a:latin typeface="Lucida Console" charset="0"/>
              </a:rPr>
              <a:t>protected</a:t>
            </a:r>
            <a:r>
              <a:rPr lang="en-US" sz="2800" dirty="0">
                <a:latin typeface="Calibri" charset="0"/>
              </a:rPr>
              <a:t> – Accessible to containing or derived classes (will be described in CSC113)</a:t>
            </a:r>
          </a:p>
          <a:p>
            <a:pPr>
              <a:spcBef>
                <a:spcPct val="20000"/>
              </a:spcBef>
              <a:buFont typeface="Arial" charset="0"/>
              <a:buChar char="•"/>
            </a:pPr>
            <a:endParaRPr lang="en-US" dirty="0">
              <a:latin typeface="Calibri" charset="0"/>
            </a:endParaRPr>
          </a:p>
          <a:p>
            <a:pPr>
              <a:spcBef>
                <a:spcPct val="20000"/>
              </a:spcBef>
              <a:buFont typeface="Arial" charset="0"/>
              <a:buChar char="•"/>
            </a:pPr>
            <a:r>
              <a:rPr lang="en-US" dirty="0">
                <a:latin typeface="Calibri" charset="0"/>
              </a:rPr>
              <a:t>In most cases: fields are  private or protected, and methods are public.</a:t>
            </a:r>
            <a:endParaRPr lang="en-US" sz="2800" dirty="0">
              <a:latin typeface="Calibri" charset="0"/>
            </a:endParaRPr>
          </a:p>
          <a:p>
            <a:pPr marL="0" indent="0">
              <a:buNone/>
            </a:pPr>
            <a:endParaRPr lang="en-US" dirty="0"/>
          </a:p>
        </p:txBody>
      </p:sp>
      <p:sp>
        <p:nvSpPr>
          <p:cNvPr id="2" name="Slide Number Placeholder 1"/>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normAutofit fontScale="90000"/>
          </a:bodyPr>
          <a:lstStyle/>
          <a:p>
            <a:pPr eaLnBrk="1" hangingPunct="1"/>
            <a:r>
              <a:rPr lang="en-US">
                <a:latin typeface="Calibri" charset="0"/>
              </a:rPr>
              <a:t>UML Representation for Object Oriented systems</a:t>
            </a:r>
          </a:p>
        </p:txBody>
      </p:sp>
      <p:sp>
        <p:nvSpPr>
          <p:cNvPr id="27650" name="Content Placeholder 2" descr="Rectangle: Click to edit Master text styles&#10;Second level&#10;Third level&#10;Fourth level&#10;Fifth level"/>
          <p:cNvSpPr>
            <a:spLocks noGrp="1"/>
          </p:cNvSpPr>
          <p:nvPr>
            <p:ph sz="quarter" idx="1"/>
          </p:nvPr>
        </p:nvSpPr>
        <p:spPr>
          <a:xfrm>
            <a:off x="251520" y="1772816"/>
            <a:ext cx="8496944" cy="4114800"/>
          </a:xfrm>
        </p:spPr>
        <p:txBody>
          <a:bodyPr/>
          <a:lstStyle/>
          <a:p>
            <a:pPr eaLnBrk="1" hangingPunct="1"/>
            <a:r>
              <a:rPr lang="en-US" dirty="0">
                <a:latin typeface="Calibri" charset="0"/>
              </a:rPr>
              <a:t>UML (Unified Modeling Language) is a graphical representation scheme used for modeling object oriented systems</a:t>
            </a:r>
          </a:p>
          <a:p>
            <a:pPr eaLnBrk="1" hangingPunct="1"/>
            <a:r>
              <a:rPr lang="en-US" dirty="0">
                <a:latin typeface="Calibri" charset="0"/>
              </a:rPr>
              <a:t>An OO system is designed using this language in a form of diagrams, with one standard set of graphical notations</a:t>
            </a:r>
          </a:p>
        </p:txBody>
      </p:sp>
      <p:sp>
        <p:nvSpPr>
          <p:cNvPr id="27653" name="Slide Number Placeholder 6"/>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0000" lnSpcReduction="2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5A6182D5-1949-FB45-8F24-65CBBD6EA545}" type="slidenum">
              <a:rPr lang="en-US" sz="1200">
                <a:solidFill>
                  <a:srgbClr val="898989"/>
                </a:solidFill>
                <a:latin typeface="Calibri" charset="0"/>
                <a:cs typeface="Arial" charset="0"/>
              </a:rPr>
              <a:pPr eaLnBrk="1" hangingPunct="1"/>
              <a:t>12</a:t>
            </a:fld>
            <a:endParaRPr lang="en-US" sz="1200">
              <a:solidFill>
                <a:srgbClr val="898989"/>
              </a:solidFill>
              <a:latin typeface="Calibri"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defRPr/>
            </a:pPr>
            <a:endParaRPr lang="en-US" sz="4400" dirty="0">
              <a:latin typeface="+mj-lt"/>
              <a:ea typeface="+mj-ea"/>
              <a:cs typeface="+mj-cs"/>
            </a:endParaRPr>
          </a:p>
        </p:txBody>
      </p:sp>
      <p:sp>
        <p:nvSpPr>
          <p:cNvPr id="4" name="Title 3"/>
          <p:cNvSpPr>
            <a:spLocks noGrp="1"/>
          </p:cNvSpPr>
          <p:nvPr>
            <p:ph type="title"/>
          </p:nvPr>
        </p:nvSpPr>
        <p:spPr>
          <a:xfrm>
            <a:off x="755576" y="332656"/>
            <a:ext cx="8153400" cy="990600"/>
          </a:xfrm>
        </p:spPr>
        <p:txBody>
          <a:bodyPr>
            <a:normAutofit/>
          </a:bodyPr>
          <a:lstStyle/>
          <a:p>
            <a:r>
              <a:rPr lang="en-US" dirty="0"/>
              <a:t>What is a Class Diagram?</a:t>
            </a:r>
          </a:p>
        </p:txBody>
      </p:sp>
      <p:sp>
        <p:nvSpPr>
          <p:cNvPr id="5" name="Content Placeholder 4"/>
          <p:cNvSpPr>
            <a:spLocks noGrp="1"/>
          </p:cNvSpPr>
          <p:nvPr>
            <p:ph sz="quarter" idx="1"/>
          </p:nvPr>
        </p:nvSpPr>
        <p:spPr>
          <a:xfrm>
            <a:off x="467544" y="1772816"/>
            <a:ext cx="8153400" cy="4495800"/>
          </a:xfrm>
        </p:spPr>
        <p:txBody>
          <a:bodyPr/>
          <a:lstStyle/>
          <a:p>
            <a:pPr marL="342900" indent="-342900">
              <a:lnSpc>
                <a:spcPct val="90000"/>
              </a:lnSpc>
              <a:spcBef>
                <a:spcPct val="20000"/>
              </a:spcBef>
              <a:buFont typeface="Arial" pitchFamily="34" charset="0"/>
              <a:buChar char="•"/>
              <a:defRPr/>
            </a:pPr>
            <a:r>
              <a:rPr lang="en-US" dirty="0"/>
              <a:t>A class diagram is a graphical representation that describes the types of objects in the system and the various kinds of relationships that exist among them.</a:t>
            </a:r>
          </a:p>
          <a:p>
            <a:pPr marL="342900" indent="-342900">
              <a:lnSpc>
                <a:spcPct val="90000"/>
              </a:lnSpc>
              <a:spcBef>
                <a:spcPct val="20000"/>
              </a:spcBef>
              <a:buFont typeface="Arial" pitchFamily="34" charset="0"/>
              <a:buChar char="•"/>
              <a:defRPr/>
            </a:pPr>
            <a:r>
              <a:rPr lang="en-US" dirty="0"/>
              <a:t>A central modeling technique that runs through nearly all object-oriented methods.</a:t>
            </a:r>
          </a:p>
          <a:p>
            <a:pPr marL="342900" indent="-342900">
              <a:lnSpc>
                <a:spcPct val="90000"/>
              </a:lnSpc>
              <a:spcBef>
                <a:spcPct val="20000"/>
              </a:spcBef>
              <a:buFont typeface="Arial" pitchFamily="34" charset="0"/>
              <a:buChar char="•"/>
              <a:defRPr/>
            </a:pPr>
            <a:r>
              <a:rPr lang="en-US" dirty="0"/>
              <a:t>The richest notation in UML.</a:t>
            </a:r>
          </a:p>
        </p:txBody>
      </p:sp>
      <p:sp>
        <p:nvSpPr>
          <p:cNvPr id="3" name="Slide Number Placeholder 2"/>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609600" y="141288"/>
            <a:ext cx="7772400" cy="773112"/>
          </a:xfrm>
        </p:spPr>
        <p:txBody>
          <a:bodyPr>
            <a:normAutofit fontScale="90000"/>
          </a:bodyPr>
          <a:lstStyle/>
          <a:p>
            <a:pPr eaLnBrk="1" hangingPunct="1"/>
            <a:r>
              <a:rPr lang="en-US">
                <a:latin typeface="Calibri" charset="0"/>
              </a:rPr>
              <a:t>UML Representation of a Class</a:t>
            </a:r>
          </a:p>
        </p:txBody>
      </p:sp>
      <p:sp>
        <p:nvSpPr>
          <p:cNvPr id="29701" name="Rectangle 3" descr="Rectangle: Click to edit Master text styles&#10;Second level&#10;Third level&#10;Fourth level&#10;Fifth level"/>
          <p:cNvSpPr>
            <a:spLocks noGrp="1" noChangeArrowheads="1"/>
          </p:cNvSpPr>
          <p:nvPr>
            <p:ph type="body" sz="half" idx="1"/>
          </p:nvPr>
        </p:nvSpPr>
        <p:spPr>
          <a:xfrm>
            <a:off x="685800" y="1524000"/>
            <a:ext cx="8458200" cy="2590800"/>
          </a:xfrm>
        </p:spPr>
        <p:txBody>
          <a:bodyPr>
            <a:normAutofit lnSpcReduction="10000"/>
          </a:bodyPr>
          <a:lstStyle/>
          <a:p>
            <a:pPr eaLnBrk="1" hangingPunct="1"/>
            <a:r>
              <a:rPr lang="en-US" sz="2800" dirty="0">
                <a:latin typeface="Calibri" charset="0"/>
              </a:rPr>
              <a:t>UML represents a class with a rectangle having 3 compartments stacked vertically. </a:t>
            </a:r>
          </a:p>
          <a:p>
            <a:pPr lvl="2" eaLnBrk="1" hangingPunct="1"/>
            <a:r>
              <a:rPr lang="en-US" sz="2000" dirty="0">
                <a:latin typeface="Calibri" charset="0"/>
              </a:rPr>
              <a:t>The top compartment shows the </a:t>
            </a:r>
            <a:r>
              <a:rPr lang="en-US" sz="2000" dirty="0">
                <a:solidFill>
                  <a:srgbClr val="FF0000"/>
                </a:solidFill>
                <a:latin typeface="Calibri" charset="0"/>
              </a:rPr>
              <a:t>class's name</a:t>
            </a:r>
            <a:r>
              <a:rPr lang="en-US" sz="2000" dirty="0">
                <a:latin typeface="Calibri" charset="0"/>
              </a:rPr>
              <a:t>. </a:t>
            </a:r>
          </a:p>
          <a:p>
            <a:pPr lvl="2" eaLnBrk="1" hangingPunct="1"/>
            <a:r>
              <a:rPr lang="en-US" sz="2000" dirty="0">
                <a:latin typeface="Calibri" charset="0"/>
              </a:rPr>
              <a:t>The middle compartment lists the </a:t>
            </a:r>
            <a:r>
              <a:rPr lang="en-US" sz="2000" dirty="0">
                <a:solidFill>
                  <a:srgbClr val="FF0000"/>
                </a:solidFill>
                <a:latin typeface="Calibri" charset="0"/>
              </a:rPr>
              <a:t>attributes</a:t>
            </a:r>
            <a:r>
              <a:rPr lang="en-US" sz="2000" dirty="0">
                <a:latin typeface="Calibri" charset="0"/>
              </a:rPr>
              <a:t>. </a:t>
            </a:r>
          </a:p>
          <a:p>
            <a:pPr lvl="2" eaLnBrk="1" hangingPunct="1"/>
            <a:r>
              <a:rPr lang="en-US" sz="2000" dirty="0">
                <a:latin typeface="Calibri" charset="0"/>
              </a:rPr>
              <a:t>The bottom compartment lists the </a:t>
            </a:r>
            <a:r>
              <a:rPr lang="en-US" sz="2000" dirty="0">
                <a:solidFill>
                  <a:srgbClr val="FF0000"/>
                </a:solidFill>
                <a:latin typeface="Calibri" charset="0"/>
              </a:rPr>
              <a:t>operations</a:t>
            </a:r>
            <a:r>
              <a:rPr lang="en-US" sz="2000" dirty="0">
                <a:latin typeface="Calibri" charset="0"/>
              </a:rPr>
              <a:t>: methods or services.</a:t>
            </a:r>
          </a:p>
          <a:p>
            <a:pPr lvl="2"/>
            <a:r>
              <a:rPr lang="en-US" sz="2000" dirty="0"/>
              <a:t>Links between different classes define relationships (will be covered in CSC113)</a:t>
            </a:r>
          </a:p>
          <a:p>
            <a:pPr lvl="2" eaLnBrk="1" hangingPunct="1"/>
            <a:endParaRPr lang="en-US" sz="2000" dirty="0">
              <a:latin typeface="Calibri" charset="0"/>
            </a:endParaRPr>
          </a:p>
          <a:p>
            <a:pPr lvl="1" eaLnBrk="1" hangingPunct="1"/>
            <a:endParaRPr lang="en-US" sz="2400" dirty="0">
              <a:latin typeface="Calibri" charset="0"/>
            </a:endParaRPr>
          </a:p>
        </p:txBody>
      </p:sp>
      <p:sp>
        <p:nvSpPr>
          <p:cNvPr id="29699"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84343A35-6C71-D143-A7A5-E4F74409F4A1}" type="slidenum">
              <a:rPr lang="en-US" sz="1200">
                <a:solidFill>
                  <a:srgbClr val="898989"/>
                </a:solidFill>
                <a:latin typeface="Calibri" charset="0"/>
                <a:cs typeface="Arial" charset="0"/>
              </a:rPr>
              <a:pPr eaLnBrk="1" hangingPunct="1"/>
              <a:t>14</a:t>
            </a:fld>
            <a:endParaRPr lang="en-US" sz="1200">
              <a:solidFill>
                <a:srgbClr val="898989"/>
              </a:solidFill>
              <a:latin typeface="Calibri" charset="0"/>
              <a:cs typeface="Arial" charset="0"/>
            </a:endParaRPr>
          </a:p>
        </p:txBody>
      </p:sp>
      <p:grpSp>
        <p:nvGrpSpPr>
          <p:cNvPr id="29702" name="Group 18"/>
          <p:cNvGrpSpPr>
            <a:grpSpLocks/>
          </p:cNvGrpSpPr>
          <p:nvPr/>
        </p:nvGrpSpPr>
        <p:grpSpPr bwMode="auto">
          <a:xfrm>
            <a:off x="3203848" y="4221088"/>
            <a:ext cx="5194300" cy="2514600"/>
            <a:chOff x="2008" y="2352"/>
            <a:chExt cx="3272" cy="1584"/>
          </a:xfrm>
        </p:grpSpPr>
        <p:sp>
          <p:nvSpPr>
            <p:cNvPr id="29703" name="AutoShape 9"/>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p:spPr>
          <p:txBody>
            <a:bodyPr/>
            <a:lstStyle/>
            <a:p>
              <a:pPr algn="ctr"/>
              <a:r>
                <a:rPr lang="en-US">
                  <a:latin typeface="Comic Sans MS" charset="0"/>
                </a:rPr>
                <a:t>Methods (Services)</a:t>
              </a:r>
            </a:p>
          </p:txBody>
        </p:sp>
        <p:sp>
          <p:nvSpPr>
            <p:cNvPr id="29704" name="AutoShape 10"/>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p:spPr>
          <p:txBody>
            <a:bodyPr/>
            <a:lstStyle/>
            <a:p>
              <a:pPr algn="ctr"/>
              <a:r>
                <a:rPr lang="en-US">
                  <a:latin typeface="Comic Sans MS" charset="0"/>
                </a:rPr>
                <a:t>Attributes</a:t>
              </a:r>
            </a:p>
          </p:txBody>
        </p:sp>
        <p:grpSp>
          <p:nvGrpSpPr>
            <p:cNvPr id="29705" name="Group 11"/>
            <p:cNvGrpSpPr>
              <a:grpSpLocks/>
            </p:cNvGrpSpPr>
            <p:nvPr/>
          </p:nvGrpSpPr>
          <p:grpSpPr bwMode="auto">
            <a:xfrm>
              <a:off x="2008" y="2352"/>
              <a:ext cx="1467" cy="1584"/>
              <a:chOff x="1480" y="2448"/>
              <a:chExt cx="1285" cy="1584"/>
            </a:xfrm>
          </p:grpSpPr>
          <p:sp>
            <p:nvSpPr>
              <p:cNvPr id="16395" name="Rectangle 12"/>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US">
                  <a:cs typeface="Arial" charset="0"/>
                </a:endParaRPr>
              </a:p>
            </p:txBody>
          </p:sp>
          <p:sp>
            <p:nvSpPr>
              <p:cNvPr id="16396" name="Rectangle 13"/>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US">
                  <a:cs typeface="Arial" charset="0"/>
                </a:endParaRPr>
              </a:p>
            </p:txBody>
          </p:sp>
          <p:sp>
            <p:nvSpPr>
              <p:cNvPr id="16397" name="Rectangle 14"/>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US">
                  <a:cs typeface="Arial" charset="0"/>
                </a:endParaRPr>
              </a:p>
            </p:txBody>
          </p:sp>
          <p:sp>
            <p:nvSpPr>
              <p:cNvPr id="29709" name="Text Box 15"/>
              <p:cNvSpPr txBox="1">
                <a:spLocks noChangeArrowheads="1"/>
              </p:cNvSpPr>
              <p:nvPr/>
            </p:nvSpPr>
            <p:spPr bwMode="auto">
              <a:xfrm>
                <a:off x="1672" y="2496"/>
                <a:ext cx="7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ClassName</a:t>
                </a:r>
              </a:p>
            </p:txBody>
          </p:sp>
          <p:sp>
            <p:nvSpPr>
              <p:cNvPr id="29710" name="Text Box 16"/>
              <p:cNvSpPr txBox="1">
                <a:spLocks noChangeArrowheads="1"/>
              </p:cNvSpPr>
              <p:nvPr/>
            </p:nvSpPr>
            <p:spPr bwMode="auto">
              <a:xfrm>
                <a:off x="1480" y="2688"/>
                <a:ext cx="1083"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Tx/>
                  <a:buChar char="-"/>
                </a:pPr>
                <a:r>
                  <a:rPr lang="en-US" sz="1800"/>
                  <a:t> att</a:t>
                </a:r>
                <a:r>
                  <a:rPr lang="en-US" b="1" baseline="-25000"/>
                  <a:t>1</a:t>
                </a:r>
                <a:r>
                  <a:rPr lang="en-US" sz="1800"/>
                  <a:t>: dataType</a:t>
                </a:r>
                <a:r>
                  <a:rPr lang="en-US" b="1" baseline="-25000"/>
                  <a:t>1</a:t>
                </a:r>
                <a:endParaRPr lang="en-US" sz="1800"/>
              </a:p>
              <a:p>
                <a:pPr eaLnBrk="1" hangingPunct="1">
                  <a:buFontTx/>
                  <a:buChar char="-"/>
                </a:pPr>
                <a:r>
                  <a:rPr lang="en-US" sz="1800"/>
                  <a:t>…</a:t>
                </a:r>
              </a:p>
              <a:p>
                <a:pPr eaLnBrk="1" hangingPunct="1">
                  <a:buFontTx/>
                  <a:buChar char="-"/>
                </a:pPr>
                <a:r>
                  <a:rPr lang="en-US" sz="1800"/>
                  <a:t> att</a:t>
                </a:r>
                <a:r>
                  <a:rPr lang="en-US" b="1" baseline="-25000"/>
                  <a:t>i</a:t>
                </a:r>
                <a:r>
                  <a:rPr lang="en-US" sz="1800"/>
                  <a:t>: dataType</a:t>
                </a:r>
                <a:r>
                  <a:rPr lang="en-US" b="1" baseline="-25000"/>
                  <a:t>i</a:t>
                </a:r>
              </a:p>
            </p:txBody>
          </p:sp>
          <p:sp>
            <p:nvSpPr>
              <p:cNvPr id="29711" name="Text Box 17"/>
              <p:cNvSpPr txBox="1">
                <a:spLocks noChangeArrowheads="1"/>
              </p:cNvSpPr>
              <p:nvPr/>
            </p:nvSpPr>
            <p:spPr bwMode="auto">
              <a:xfrm>
                <a:off x="1480" y="3403"/>
                <a:ext cx="1285"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t>+ m</a:t>
                </a:r>
                <a:r>
                  <a:rPr lang="en-US" b="1" baseline="-25000"/>
                  <a:t>1</a:t>
                </a:r>
                <a:r>
                  <a:rPr lang="en-US" sz="1800"/>
                  <a:t>(…): dataType</a:t>
                </a:r>
                <a:r>
                  <a:rPr lang="en-US" b="1" baseline="-25000"/>
                  <a:t>1</a:t>
                </a:r>
              </a:p>
              <a:p>
                <a:pPr eaLnBrk="1" hangingPunct="1"/>
                <a:r>
                  <a:rPr lang="en-US" sz="1800"/>
                  <a:t>+ ...</a:t>
                </a:r>
              </a:p>
              <a:p>
                <a:pPr eaLnBrk="1" hangingPunct="1"/>
                <a:r>
                  <a:rPr lang="en-US" sz="1800"/>
                  <a:t>+ m</a:t>
                </a:r>
                <a:r>
                  <a:rPr lang="en-US" b="1" baseline="-25000"/>
                  <a:t>j</a:t>
                </a:r>
                <a:r>
                  <a:rPr lang="en-US" sz="1800"/>
                  <a:t>(…): dataType</a:t>
                </a:r>
                <a:r>
                  <a:rPr lang="en-US" b="1" baseline="-25000"/>
                  <a:t>j</a:t>
                </a:r>
              </a:p>
            </p:txBody>
          </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990600"/>
          </a:xfrm>
        </p:spPr>
        <p:txBody>
          <a:bodyPr>
            <a:normAutofit fontScale="90000"/>
          </a:bodyPr>
          <a:lstStyle/>
          <a:p>
            <a:r>
              <a:rPr lang="en-US" sz="4400" dirty="0"/>
              <a:t>UML Representation of a Class </a:t>
            </a:r>
            <a:r>
              <a:rPr lang="en-US" sz="2700" dirty="0"/>
              <a:t>(</a:t>
            </a:r>
            <a:r>
              <a:rPr lang="en-US" sz="2200" dirty="0"/>
              <a:t>UML Class Diagram)</a:t>
            </a:r>
            <a:endParaRPr lang="en-US" dirty="0"/>
          </a:p>
        </p:txBody>
      </p:sp>
      <p:sp>
        <p:nvSpPr>
          <p:cNvPr id="31745"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B9417A9-354A-0D43-BFDF-9040C2A86072}" type="slidenum">
              <a:rPr lang="en-US" sz="1200">
                <a:solidFill>
                  <a:srgbClr val="898989"/>
                </a:solidFill>
                <a:latin typeface="Calibri" charset="0"/>
              </a:rPr>
              <a:pPr eaLnBrk="1" hangingPunct="1"/>
              <a:t>15</a:t>
            </a:fld>
            <a:endParaRPr lang="en-US" sz="1200">
              <a:solidFill>
                <a:srgbClr val="898989"/>
              </a:solidFill>
              <a:latin typeface="Calibri" charset="0"/>
            </a:endParaRPr>
          </a:p>
        </p:txBody>
      </p:sp>
      <p:sp>
        <p:nvSpPr>
          <p:cNvPr id="4" name="Content Placeholder 3"/>
          <p:cNvSpPr>
            <a:spLocks noGrp="1"/>
          </p:cNvSpPr>
          <p:nvPr>
            <p:ph sz="quarter" idx="1"/>
          </p:nvPr>
        </p:nvSpPr>
        <p:spPr/>
        <p:txBody>
          <a:bodyPr/>
          <a:lstStyle/>
          <a:p>
            <a:pPr>
              <a:spcBef>
                <a:spcPct val="20000"/>
              </a:spcBef>
              <a:buFont typeface="Arial" charset="0"/>
              <a:buChar char="•"/>
            </a:pPr>
            <a:r>
              <a:rPr lang="en-US" sz="2800" dirty="0">
                <a:latin typeface="Calibri" charset="0"/>
              </a:rPr>
              <a:t>UML uses three symbols to represent the visibility of the class</a:t>
            </a:r>
            <a:r>
              <a:rPr lang="ja-JP" altLang="en-US" sz="2800" dirty="0">
                <a:latin typeface="Calibri" charset="0"/>
              </a:rPr>
              <a:t>’</a:t>
            </a:r>
            <a:r>
              <a:rPr lang="en-US" altLang="ja-JP" sz="2800" dirty="0">
                <a:latin typeface="Calibri" charset="0"/>
              </a:rPr>
              <a:t> members.</a:t>
            </a:r>
          </a:p>
          <a:p>
            <a:pPr lvl="2">
              <a:spcBef>
                <a:spcPct val="20000"/>
              </a:spcBef>
              <a:buFont typeface="Arial" charset="0"/>
              <a:buChar char="•"/>
            </a:pPr>
            <a:r>
              <a:rPr lang="en-US" sz="2000" b="1" dirty="0">
                <a:solidFill>
                  <a:schemeClr val="tx2"/>
                </a:solidFill>
                <a:latin typeface="Calibri" charset="0"/>
              </a:rPr>
              <a:t>+</a:t>
            </a:r>
            <a:r>
              <a:rPr lang="en-US" sz="2000" dirty="0">
                <a:latin typeface="Calibri" charset="0"/>
              </a:rPr>
              <a:t> : mentions that the member is </a:t>
            </a:r>
            <a:r>
              <a:rPr lang="en-US" sz="2000" i="1" dirty="0">
                <a:solidFill>
                  <a:schemeClr val="tx2"/>
                </a:solidFill>
                <a:latin typeface="Calibri" charset="0"/>
              </a:rPr>
              <a:t>public</a:t>
            </a:r>
            <a:r>
              <a:rPr lang="en-US" sz="2000" dirty="0">
                <a:latin typeface="Calibri" charset="0"/>
              </a:rPr>
              <a:t>.</a:t>
            </a:r>
          </a:p>
          <a:p>
            <a:pPr lvl="2">
              <a:spcBef>
                <a:spcPct val="20000"/>
              </a:spcBef>
              <a:buFont typeface="Arial" charset="0"/>
              <a:buChar char="•"/>
            </a:pPr>
            <a:r>
              <a:rPr lang="en-US" sz="2000" b="1" dirty="0">
                <a:solidFill>
                  <a:srgbClr val="00CC99"/>
                </a:solidFill>
                <a:latin typeface="Calibri" charset="0"/>
              </a:rPr>
              <a:t>-</a:t>
            </a:r>
            <a:r>
              <a:rPr lang="en-US" sz="2000" dirty="0">
                <a:latin typeface="Calibri" charset="0"/>
              </a:rPr>
              <a:t> : mentions that the member is </a:t>
            </a:r>
            <a:r>
              <a:rPr lang="en-US" sz="2000" dirty="0">
                <a:solidFill>
                  <a:srgbClr val="00CC99"/>
                </a:solidFill>
                <a:latin typeface="Calibri" charset="0"/>
              </a:rPr>
              <a:t>private</a:t>
            </a:r>
            <a:r>
              <a:rPr lang="en-US" sz="2000" dirty="0">
                <a:latin typeface="Calibri" charset="0"/>
              </a:rPr>
              <a:t>.</a:t>
            </a:r>
          </a:p>
          <a:p>
            <a:pPr lvl="2">
              <a:spcBef>
                <a:spcPct val="20000"/>
              </a:spcBef>
              <a:buFont typeface="Arial" charset="0"/>
              <a:buChar char="•"/>
            </a:pPr>
            <a:r>
              <a:rPr lang="en-US" sz="2000" dirty="0">
                <a:latin typeface="Calibri" charset="0"/>
              </a:rPr>
              <a:t># : introduced in the CSC 113.</a:t>
            </a:r>
          </a:p>
          <a:p>
            <a:endParaRPr lang="en-US" dirty="0"/>
          </a:p>
        </p:txBody>
      </p:sp>
      <p:sp>
        <p:nvSpPr>
          <p:cNvPr id="3" name="Rectangle 2"/>
          <p:cNvSpPr txBox="1">
            <a:spLocks noChangeArrowheads="1"/>
          </p:cNvSpPr>
          <p:nvPr/>
        </p:nvSpPr>
        <p:spPr>
          <a:xfrm>
            <a:off x="457200" y="492125"/>
            <a:ext cx="8229600" cy="773113"/>
          </a:xfrm>
          <a:prstGeom prst="rect">
            <a:avLst/>
          </a:prstGeom>
        </p:spPr>
        <p:txBody>
          <a:bodyPr/>
          <a:lstStyle/>
          <a:p>
            <a:pPr algn="ctr" eaLnBrk="0" hangingPunct="0">
              <a:defRPr/>
            </a:pPr>
            <a:endParaRPr lang="en-US" sz="4000" dirty="0">
              <a:latin typeface="+mj-lt"/>
              <a:ea typeface="+mj-ea"/>
              <a:cs typeface="+mj-cs"/>
            </a:endParaRPr>
          </a:p>
        </p:txBody>
      </p:sp>
      <p:sp>
        <p:nvSpPr>
          <p:cNvPr id="31747" name="Rectangle 3"/>
          <p:cNvSpPr txBox="1">
            <a:spLocks noChangeArrowheads="1"/>
          </p:cNvSpPr>
          <p:nvPr/>
        </p:nvSpPr>
        <p:spPr bwMode="auto">
          <a:xfrm>
            <a:off x="685800" y="2060848"/>
            <a:ext cx="8458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a:spcBef>
                <a:spcPct val="20000"/>
              </a:spcBef>
              <a:buFont typeface="Arial" charset="0"/>
              <a:buChar char="–"/>
            </a:pPr>
            <a:endParaRPr lang="en-US" dirty="0">
              <a:latin typeface="Calibri" charset="0"/>
            </a:endParaRPr>
          </a:p>
        </p:txBody>
      </p:sp>
      <p:grpSp>
        <p:nvGrpSpPr>
          <p:cNvPr id="31748" name="Group 4"/>
          <p:cNvGrpSpPr>
            <a:grpSpLocks/>
          </p:cNvGrpSpPr>
          <p:nvPr/>
        </p:nvGrpSpPr>
        <p:grpSpPr bwMode="auto">
          <a:xfrm>
            <a:off x="2743200" y="3657600"/>
            <a:ext cx="5194300" cy="2514600"/>
            <a:chOff x="2008" y="2352"/>
            <a:chExt cx="3272" cy="1584"/>
          </a:xfrm>
        </p:grpSpPr>
        <p:sp>
          <p:nvSpPr>
            <p:cNvPr id="31749" name="AutoShape 5"/>
            <p:cNvSpPr>
              <a:spLocks noChangeArrowheads="1"/>
            </p:cNvSpPr>
            <p:nvPr/>
          </p:nvSpPr>
          <p:spPr bwMode="auto">
            <a:xfrm>
              <a:off x="4032" y="3360"/>
              <a:ext cx="1248" cy="425"/>
            </a:xfrm>
            <a:prstGeom prst="wedgeRoundRectCallout">
              <a:avLst>
                <a:gd name="adj1" fmla="val -123398"/>
                <a:gd name="adj2" fmla="val 18704"/>
                <a:gd name="adj3" fmla="val 16667"/>
              </a:avLst>
            </a:prstGeom>
            <a:solidFill>
              <a:schemeClr val="accent1"/>
            </a:solidFill>
            <a:ln w="9525">
              <a:solidFill>
                <a:schemeClr val="tx1"/>
              </a:solidFill>
              <a:miter lim="800000"/>
              <a:headEnd/>
              <a:tailEnd/>
            </a:ln>
          </p:spPr>
          <p:txBody>
            <a:bodyPr/>
            <a:lstStyle/>
            <a:p>
              <a:pPr algn="ctr"/>
              <a:r>
                <a:rPr lang="en-US">
                  <a:latin typeface="Comic Sans MS" charset="0"/>
                </a:rPr>
                <a:t>Methods (Services)</a:t>
              </a:r>
            </a:p>
          </p:txBody>
        </p:sp>
        <p:sp>
          <p:nvSpPr>
            <p:cNvPr id="31750" name="AutoShape 6"/>
            <p:cNvSpPr>
              <a:spLocks noChangeArrowheads="1"/>
            </p:cNvSpPr>
            <p:nvPr/>
          </p:nvSpPr>
          <p:spPr bwMode="auto">
            <a:xfrm>
              <a:off x="3984" y="2784"/>
              <a:ext cx="1248" cy="288"/>
            </a:xfrm>
            <a:prstGeom prst="wedgeRoundRectCallout">
              <a:avLst>
                <a:gd name="adj1" fmla="val -125241"/>
                <a:gd name="adj2" fmla="val 8681"/>
                <a:gd name="adj3" fmla="val 16667"/>
              </a:avLst>
            </a:prstGeom>
            <a:solidFill>
              <a:schemeClr val="accent1"/>
            </a:solidFill>
            <a:ln w="9525">
              <a:solidFill>
                <a:schemeClr val="tx1"/>
              </a:solidFill>
              <a:miter lim="800000"/>
              <a:headEnd/>
              <a:tailEnd/>
            </a:ln>
          </p:spPr>
          <p:txBody>
            <a:bodyPr/>
            <a:lstStyle/>
            <a:p>
              <a:pPr algn="ctr"/>
              <a:r>
                <a:rPr lang="en-US">
                  <a:latin typeface="Comic Sans MS" charset="0"/>
                </a:rPr>
                <a:t>Attributes</a:t>
              </a:r>
            </a:p>
          </p:txBody>
        </p:sp>
        <p:grpSp>
          <p:nvGrpSpPr>
            <p:cNvPr id="31751" name="Group 7"/>
            <p:cNvGrpSpPr>
              <a:grpSpLocks/>
            </p:cNvGrpSpPr>
            <p:nvPr/>
          </p:nvGrpSpPr>
          <p:grpSpPr bwMode="auto">
            <a:xfrm>
              <a:off x="2008" y="2352"/>
              <a:ext cx="1467" cy="1584"/>
              <a:chOff x="1480" y="2448"/>
              <a:chExt cx="1285" cy="1584"/>
            </a:xfrm>
          </p:grpSpPr>
          <p:sp>
            <p:nvSpPr>
              <p:cNvPr id="18441" name="Rectangle 8"/>
              <p:cNvSpPr>
                <a:spLocks noChangeArrowheads="1"/>
              </p:cNvSpPr>
              <p:nvPr/>
            </p:nvSpPr>
            <p:spPr bwMode="auto">
              <a:xfrm>
                <a:off x="1480" y="3360"/>
                <a:ext cx="1248" cy="672"/>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GB">
                  <a:cs typeface="+mn-cs"/>
                </a:endParaRPr>
              </a:p>
            </p:txBody>
          </p:sp>
          <p:sp>
            <p:nvSpPr>
              <p:cNvPr id="18442" name="Rectangle 9"/>
              <p:cNvSpPr>
                <a:spLocks noChangeArrowheads="1"/>
              </p:cNvSpPr>
              <p:nvPr/>
            </p:nvSpPr>
            <p:spPr bwMode="auto">
              <a:xfrm>
                <a:off x="1480" y="2736"/>
                <a:ext cx="1248" cy="624"/>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GB">
                  <a:cs typeface="+mn-cs"/>
                </a:endParaRPr>
              </a:p>
            </p:txBody>
          </p:sp>
          <p:sp>
            <p:nvSpPr>
              <p:cNvPr id="18443" name="Rectangle 10"/>
              <p:cNvSpPr>
                <a:spLocks noChangeArrowheads="1"/>
              </p:cNvSpPr>
              <p:nvPr/>
            </p:nvSpPr>
            <p:spPr bwMode="auto">
              <a:xfrm>
                <a:off x="1480" y="2448"/>
                <a:ext cx="1248" cy="288"/>
              </a:xfrm>
              <a:prstGeom prst="rect">
                <a:avLst/>
              </a:prstGeom>
              <a:noFill/>
              <a:ln w="9525">
                <a:solidFill>
                  <a:schemeClr val="tx1"/>
                </a:solidFill>
                <a:miter lim="800000"/>
                <a:headEnd/>
                <a:tailEnd/>
              </a:ln>
              <a:effectLst>
                <a:outerShdw blurRad="63500" dist="38099" dir="2700000" algn="ctr" rotWithShape="0">
                  <a:schemeClr val="bg2">
                    <a:alpha val="74998"/>
                  </a:schemeClr>
                </a:outerShdw>
              </a:effectLst>
              <a:extLst>
                <a:ext uri="{909E8E84-426E-40DD-AFC4-6F175D3DCCD1}">
                  <a14:hiddenFill xmlns:a14="http://schemas.microsoft.com/office/drawing/2010/main">
                    <a:solidFill>
                      <a:srgbClr val="FFFFFF"/>
                    </a:solidFill>
                  </a14:hiddenFill>
                </a:ext>
              </a:extLst>
            </p:spPr>
            <p:txBody>
              <a:bodyPr wrap="none" anchor="ctr"/>
              <a:lstStyle/>
              <a:p>
                <a:pPr>
                  <a:defRPr/>
                </a:pPr>
                <a:endParaRPr lang="en-GB">
                  <a:cs typeface="+mn-cs"/>
                </a:endParaRPr>
              </a:p>
            </p:txBody>
          </p:sp>
          <p:sp>
            <p:nvSpPr>
              <p:cNvPr id="31755" name="Text Box 11"/>
              <p:cNvSpPr txBox="1">
                <a:spLocks noChangeArrowheads="1"/>
              </p:cNvSpPr>
              <p:nvPr/>
            </p:nvSpPr>
            <p:spPr bwMode="auto">
              <a:xfrm>
                <a:off x="1672" y="2496"/>
                <a:ext cx="7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latin typeface="Tahoma" charset="0"/>
                  </a:rPr>
                  <a:t>ClassName</a:t>
                </a:r>
              </a:p>
            </p:txBody>
          </p:sp>
          <p:sp>
            <p:nvSpPr>
              <p:cNvPr id="31756" name="Text Box 12"/>
              <p:cNvSpPr txBox="1">
                <a:spLocks noChangeArrowheads="1"/>
              </p:cNvSpPr>
              <p:nvPr/>
            </p:nvSpPr>
            <p:spPr bwMode="auto">
              <a:xfrm>
                <a:off x="1480" y="2688"/>
                <a:ext cx="1083"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Tx/>
                  <a:buChar char="-"/>
                </a:pPr>
                <a:r>
                  <a:rPr lang="en-US" sz="1800">
                    <a:latin typeface="Tahoma" charset="0"/>
                  </a:rPr>
                  <a:t> att</a:t>
                </a:r>
                <a:r>
                  <a:rPr lang="en-US" b="1" baseline="-25000">
                    <a:latin typeface="Tahoma" charset="0"/>
                  </a:rPr>
                  <a:t>1</a:t>
                </a:r>
                <a:r>
                  <a:rPr lang="en-US" sz="1800">
                    <a:latin typeface="Tahoma" charset="0"/>
                  </a:rPr>
                  <a:t>: dataType</a:t>
                </a:r>
                <a:r>
                  <a:rPr lang="en-US" b="1" baseline="-25000">
                    <a:latin typeface="Tahoma" charset="0"/>
                  </a:rPr>
                  <a:t>1</a:t>
                </a:r>
                <a:endParaRPr lang="en-US" sz="1800">
                  <a:latin typeface="Tahoma" charset="0"/>
                </a:endParaRPr>
              </a:p>
              <a:p>
                <a:pPr eaLnBrk="1" hangingPunct="1">
                  <a:buFontTx/>
                  <a:buChar char="-"/>
                </a:pPr>
                <a:r>
                  <a:rPr lang="en-US" sz="1800">
                    <a:latin typeface="Tahoma" charset="0"/>
                  </a:rPr>
                  <a:t>…</a:t>
                </a:r>
              </a:p>
              <a:p>
                <a:pPr eaLnBrk="1" hangingPunct="1">
                  <a:buFontTx/>
                  <a:buChar char="-"/>
                </a:pPr>
                <a:r>
                  <a:rPr lang="en-US" sz="1800">
                    <a:latin typeface="Tahoma" charset="0"/>
                  </a:rPr>
                  <a:t> att</a:t>
                </a:r>
                <a:r>
                  <a:rPr lang="en-US" b="1" baseline="-25000">
                    <a:latin typeface="Tahoma" charset="0"/>
                  </a:rPr>
                  <a:t>i</a:t>
                </a:r>
                <a:r>
                  <a:rPr lang="en-US" sz="1800">
                    <a:latin typeface="Tahoma" charset="0"/>
                  </a:rPr>
                  <a:t>: dataType</a:t>
                </a:r>
                <a:r>
                  <a:rPr lang="en-US" b="1" baseline="-25000">
                    <a:latin typeface="Tahoma" charset="0"/>
                  </a:rPr>
                  <a:t>i</a:t>
                </a:r>
              </a:p>
            </p:txBody>
          </p:sp>
          <p:sp>
            <p:nvSpPr>
              <p:cNvPr id="31757" name="Text Box 13"/>
              <p:cNvSpPr txBox="1">
                <a:spLocks noChangeArrowheads="1"/>
              </p:cNvSpPr>
              <p:nvPr/>
            </p:nvSpPr>
            <p:spPr bwMode="auto">
              <a:xfrm>
                <a:off x="1480" y="3403"/>
                <a:ext cx="1285"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a:latin typeface="Tahoma" charset="0"/>
                  </a:rPr>
                  <a:t>+ m</a:t>
                </a:r>
                <a:r>
                  <a:rPr lang="en-US" b="1" baseline="-25000">
                    <a:latin typeface="Tahoma" charset="0"/>
                  </a:rPr>
                  <a:t>1</a:t>
                </a:r>
                <a:r>
                  <a:rPr lang="en-US" sz="1800">
                    <a:latin typeface="Tahoma" charset="0"/>
                  </a:rPr>
                  <a:t>(…): dataType</a:t>
                </a:r>
                <a:r>
                  <a:rPr lang="en-US" b="1" baseline="-25000">
                    <a:latin typeface="Tahoma" charset="0"/>
                  </a:rPr>
                  <a:t>1</a:t>
                </a:r>
              </a:p>
              <a:p>
                <a:pPr eaLnBrk="1" hangingPunct="1"/>
                <a:r>
                  <a:rPr lang="en-US" sz="1800">
                    <a:latin typeface="Tahoma" charset="0"/>
                  </a:rPr>
                  <a:t>+ ...</a:t>
                </a:r>
              </a:p>
              <a:p>
                <a:pPr eaLnBrk="1" hangingPunct="1"/>
                <a:r>
                  <a:rPr lang="en-US" sz="1800">
                    <a:latin typeface="Tahoma" charset="0"/>
                  </a:rPr>
                  <a:t>+ m</a:t>
                </a:r>
                <a:r>
                  <a:rPr lang="en-US" b="1" baseline="-25000">
                    <a:latin typeface="Tahoma" charset="0"/>
                  </a:rPr>
                  <a:t>j</a:t>
                </a:r>
                <a:r>
                  <a:rPr lang="en-US" sz="1800">
                    <a:latin typeface="Tahoma" charset="0"/>
                  </a:rPr>
                  <a:t>(…): dataType</a:t>
                </a:r>
                <a:r>
                  <a:rPr lang="en-US" b="1" baseline="-25000">
                    <a:latin typeface="Tahoma" charset="0"/>
                  </a:rPr>
                  <a:t>j</a:t>
                </a:r>
              </a:p>
            </p:txBody>
          </p:sp>
        </p:grpSp>
      </p:grpSp>
      <p:sp>
        <p:nvSpPr>
          <p:cNvPr id="17" name="Right Brace 16"/>
          <p:cNvSpPr/>
          <p:nvPr/>
        </p:nvSpPr>
        <p:spPr>
          <a:xfrm>
            <a:off x="5791200" y="2590800"/>
            <a:ext cx="838200" cy="914400"/>
          </a:xfrm>
          <a:prstGeom prst="righ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18" name="Rectangle 17"/>
          <p:cNvSpPr/>
          <p:nvPr/>
        </p:nvSpPr>
        <p:spPr>
          <a:xfrm>
            <a:off x="6781800" y="2514600"/>
            <a:ext cx="2057400" cy="10668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b="1" dirty="0"/>
              <a:t>These are the Access Modifiers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4"/>
          <p:cNvSpPr>
            <a:spLocks noGrp="1"/>
          </p:cNvSpPr>
          <p:nvPr>
            <p:ph type="title"/>
          </p:nvPr>
        </p:nvSpPr>
        <p:spPr/>
        <p:txBody>
          <a:bodyPr/>
          <a:lstStyle/>
          <a:p>
            <a:r>
              <a:rPr lang="en-US" dirty="0">
                <a:latin typeface="Calibri" charset="0"/>
              </a:rPr>
              <a:t>How to create UML</a:t>
            </a:r>
          </a:p>
        </p:txBody>
      </p:sp>
      <p:sp>
        <p:nvSpPr>
          <p:cNvPr id="32771"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C25D7DE-8351-A74E-AD60-256F9E0DB1A2}" type="slidenum">
              <a:rPr lang="en-US" sz="1200">
                <a:solidFill>
                  <a:srgbClr val="898989"/>
                </a:solidFill>
                <a:latin typeface="Calibri" charset="0"/>
              </a:rPr>
              <a:pPr eaLnBrk="1" hangingPunct="1"/>
              <a:t>16</a:t>
            </a:fld>
            <a:endParaRPr lang="en-US" sz="1200">
              <a:solidFill>
                <a:srgbClr val="898989"/>
              </a:solidFill>
              <a:latin typeface="Calibri" charset="0"/>
            </a:endParaRPr>
          </a:p>
        </p:txBody>
      </p:sp>
      <p:sp>
        <p:nvSpPr>
          <p:cNvPr id="6" name="Content Placeholder 5"/>
          <p:cNvSpPr>
            <a:spLocks noGrp="1"/>
          </p:cNvSpPr>
          <p:nvPr>
            <p:ph sz="quarter" idx="1"/>
          </p:nvPr>
        </p:nvSpPr>
        <p:spPr/>
        <p:txBody>
          <a:bodyPr/>
          <a:lstStyle/>
          <a:p>
            <a:pPr marL="0" indent="0">
              <a:buFont typeface="Arial" charset="0"/>
              <a:buNone/>
              <a:defRPr/>
            </a:pPr>
            <a:r>
              <a:rPr lang="en-US" dirty="0">
                <a:cs typeface="+mn-cs"/>
              </a:rPr>
              <a:t>from problem definition:</a:t>
            </a:r>
          </a:p>
          <a:p>
            <a:pPr marL="514350" indent="-514350">
              <a:buFont typeface="Arial" charset="0"/>
              <a:buAutoNum type="arabicPeriod"/>
              <a:defRPr/>
            </a:pPr>
            <a:r>
              <a:rPr lang="en-US" dirty="0">
                <a:cs typeface="+mn-cs"/>
              </a:rPr>
              <a:t>Identify all (relevant) nouns and verbs </a:t>
            </a:r>
          </a:p>
          <a:p>
            <a:pPr marL="514350" indent="-514350">
              <a:buFont typeface="Arial" charset="0"/>
              <a:buAutoNum type="arabicPeriod"/>
              <a:defRPr/>
            </a:pPr>
            <a:r>
              <a:rPr lang="en-US" dirty="0">
                <a:cs typeface="+mn-cs"/>
              </a:rPr>
              <a:t>From List of nouns ,select objects </a:t>
            </a:r>
          </a:p>
          <a:p>
            <a:pPr marL="514350" indent="-514350">
              <a:buFont typeface="Arial" charset="0"/>
              <a:buAutoNum type="arabicPeriod"/>
              <a:defRPr/>
            </a:pPr>
            <a:r>
              <a:rPr lang="en-US" dirty="0">
                <a:cs typeface="+mn-cs"/>
              </a:rPr>
              <a:t>Identify data component for each object </a:t>
            </a:r>
          </a:p>
          <a:p>
            <a:pPr marL="514350" indent="-514350">
              <a:buFont typeface="Arial" charset="0"/>
              <a:buAutoNum type="arabicPeriod"/>
              <a:defRPr/>
            </a:pPr>
            <a:r>
              <a:rPr lang="en-US" dirty="0">
                <a:cs typeface="+mn-cs"/>
              </a:rPr>
              <a:t>From list of verbs, select operation </a:t>
            </a:r>
          </a:p>
          <a:p>
            <a:pPr marL="0" indent="0">
              <a:buFont typeface="Arial" charset="0"/>
              <a:buNone/>
              <a:defRPr/>
            </a:pPr>
            <a:r>
              <a:rPr lang="en-US" dirty="0">
                <a:cs typeface="+mn-cs"/>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normAutofit fontScale="90000"/>
          </a:bodyPr>
          <a:lstStyle/>
          <a:p>
            <a:br>
              <a:rPr lang="en-US" dirty="0">
                <a:latin typeface="Calibri" charset="0"/>
              </a:rPr>
            </a:br>
            <a:r>
              <a:rPr lang="en-US" dirty="0">
                <a:latin typeface="Calibri" charset="0"/>
              </a:rPr>
              <a:t>Ex: UML Class Diagram</a:t>
            </a:r>
            <a:br>
              <a:rPr lang="en-US" dirty="0">
                <a:latin typeface="Calibri" charset="0"/>
              </a:rPr>
            </a:br>
            <a:endParaRPr lang="en-US" dirty="0">
              <a:latin typeface="Calibri" charset="0"/>
            </a:endParaRPr>
          </a:p>
        </p:txBody>
      </p:sp>
      <p:sp>
        <p:nvSpPr>
          <p:cNvPr id="33794" name="Content Placeholder 2"/>
          <p:cNvSpPr>
            <a:spLocks noGrp="1"/>
          </p:cNvSpPr>
          <p:nvPr>
            <p:ph sz="quarter" idx="1"/>
          </p:nvPr>
        </p:nvSpPr>
        <p:spPr/>
        <p:txBody>
          <a:bodyPr/>
          <a:lstStyle/>
          <a:p>
            <a:r>
              <a:rPr lang="en-US" dirty="0">
                <a:latin typeface="Calibri" charset="0"/>
              </a:rPr>
              <a:t>Problem Statement: </a:t>
            </a:r>
          </a:p>
          <a:p>
            <a:pPr lvl="1"/>
            <a:r>
              <a:rPr lang="en-US" dirty="0">
                <a:latin typeface="Calibri" charset="0"/>
              </a:rPr>
              <a:t> Write  a program to input the length and width of the rectangle, and calculate and print the perimeter and area of rectangle.</a:t>
            </a:r>
          </a:p>
          <a:p>
            <a:r>
              <a:rPr lang="en-US" dirty="0">
                <a:latin typeface="Calibri" charset="0"/>
              </a:rPr>
              <a:t> Nouns :</a:t>
            </a:r>
          </a:p>
          <a:p>
            <a:pPr lvl="1"/>
            <a:r>
              <a:rPr lang="en-US" dirty="0">
                <a:latin typeface="Calibri" charset="0"/>
              </a:rPr>
              <a:t>length , width, rectangle, perimeter , area </a:t>
            </a:r>
          </a:p>
          <a:p>
            <a:r>
              <a:rPr lang="en-US" dirty="0">
                <a:latin typeface="Calibri" charset="0"/>
              </a:rPr>
              <a:t>Verbs :</a:t>
            </a:r>
          </a:p>
          <a:p>
            <a:pPr lvl="1"/>
            <a:r>
              <a:rPr lang="en-US" dirty="0">
                <a:latin typeface="Calibri" charset="0"/>
              </a:rPr>
              <a:t>print , calculate   </a:t>
            </a:r>
          </a:p>
        </p:txBody>
      </p:sp>
      <p:sp>
        <p:nvSpPr>
          <p:cNvPr id="2" name="Slide Number Placeholder 1"/>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609600" y="152400"/>
            <a:ext cx="7772400" cy="914400"/>
          </a:xfrm>
        </p:spPr>
        <p:txBody>
          <a:bodyPr/>
          <a:lstStyle/>
          <a:p>
            <a:pPr eaLnBrk="1" hangingPunct="1"/>
            <a:r>
              <a:rPr lang="en-US" sz="4000" dirty="0">
                <a:latin typeface="Calibri" charset="0"/>
              </a:rPr>
              <a:t>Object Oriented Basic Principles</a:t>
            </a:r>
            <a:endParaRPr lang="en-GB" sz="4000" dirty="0">
              <a:latin typeface="Calibri" charset="0"/>
            </a:endParaRPr>
          </a:p>
        </p:txBody>
      </p:sp>
      <p:sp>
        <p:nvSpPr>
          <p:cNvPr id="17413" name="Rectangle 3" descr="Rectangle: Click to edit Master text styles&#10;Second level&#10;Third level&#10;Fourth level&#10;Fifth level"/>
          <p:cNvSpPr>
            <a:spLocks noGrp="1" noChangeArrowheads="1"/>
          </p:cNvSpPr>
          <p:nvPr>
            <p:ph sz="quarter" idx="1"/>
          </p:nvPr>
        </p:nvSpPr>
        <p:spPr>
          <a:xfrm>
            <a:off x="838200" y="1600200"/>
            <a:ext cx="3810000" cy="23622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eaLnBrk="1" hangingPunct="1">
              <a:lnSpc>
                <a:spcPct val="90000"/>
              </a:lnSpc>
            </a:pPr>
            <a:r>
              <a:rPr lang="en-US" dirty="0">
                <a:latin typeface="Calibri" charset="0"/>
              </a:rPr>
              <a:t>Abstraction</a:t>
            </a:r>
          </a:p>
          <a:p>
            <a:pPr eaLnBrk="1" hangingPunct="1">
              <a:lnSpc>
                <a:spcPct val="90000"/>
              </a:lnSpc>
            </a:pPr>
            <a:r>
              <a:rPr lang="en-US" dirty="0">
                <a:latin typeface="Calibri" charset="0"/>
              </a:rPr>
              <a:t>Encapsulation</a:t>
            </a:r>
          </a:p>
          <a:p>
            <a:pPr eaLnBrk="1" hangingPunct="1">
              <a:lnSpc>
                <a:spcPct val="90000"/>
              </a:lnSpc>
            </a:pPr>
            <a:r>
              <a:rPr lang="en-US" dirty="0">
                <a:latin typeface="Calibri" charset="0"/>
              </a:rPr>
              <a:t>Information Hiding</a:t>
            </a:r>
          </a:p>
          <a:p>
            <a:pPr eaLnBrk="1" hangingPunct="1">
              <a:lnSpc>
                <a:spcPct val="90000"/>
              </a:lnSpc>
            </a:pPr>
            <a:r>
              <a:rPr lang="en-US" dirty="0">
                <a:latin typeface="Calibri" charset="0"/>
              </a:rPr>
              <a:t>Message Passing</a:t>
            </a:r>
          </a:p>
          <a:p>
            <a:pPr eaLnBrk="1" hangingPunct="1">
              <a:lnSpc>
                <a:spcPct val="90000"/>
              </a:lnSpc>
            </a:pPr>
            <a:r>
              <a:rPr lang="en-US" dirty="0">
                <a:latin typeface="Calibri" charset="0"/>
              </a:rPr>
              <a:t>Overloading</a:t>
            </a:r>
          </a:p>
          <a:p>
            <a:pPr eaLnBrk="1" hangingPunct="1">
              <a:lnSpc>
                <a:spcPct val="90000"/>
              </a:lnSpc>
              <a:buFontTx/>
              <a:buNone/>
            </a:pPr>
            <a:endParaRPr lang="en-US" dirty="0">
              <a:latin typeface="Calibri" charset="0"/>
            </a:endParaRPr>
          </a:p>
          <a:p>
            <a:pPr eaLnBrk="1" hangingPunct="1">
              <a:lnSpc>
                <a:spcPct val="90000"/>
              </a:lnSpc>
            </a:pPr>
            <a:endParaRPr lang="en-GB" dirty="0">
              <a:latin typeface="Calibri" charset="0"/>
            </a:endParaRPr>
          </a:p>
        </p:txBody>
      </p:sp>
      <p:sp>
        <p:nvSpPr>
          <p:cNvPr id="17414" name="Rectangle 15" descr="Rectangle: Click to edit Master text styles&#10;Second level&#10;Third level&#10;Fourth level&#10;Fifth level"/>
          <p:cNvSpPr>
            <a:spLocks noGrp="1" noChangeArrowheads="1"/>
          </p:cNvSpPr>
          <p:nvPr>
            <p:ph sz="quarter" idx="2"/>
          </p:nvPr>
        </p:nvSpPr>
        <p:spPr>
          <a:xfrm>
            <a:off x="4800600" y="1600200"/>
            <a:ext cx="3810000" cy="23622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eaLnBrk="1" hangingPunct="1">
              <a:lnSpc>
                <a:spcPct val="90000"/>
              </a:lnSpc>
            </a:pPr>
            <a:r>
              <a:rPr lang="en-US" dirty="0">
                <a:latin typeface="Calibri" charset="0"/>
              </a:rPr>
              <a:t>Inheritance</a:t>
            </a:r>
          </a:p>
          <a:p>
            <a:pPr eaLnBrk="1" hangingPunct="1">
              <a:lnSpc>
                <a:spcPct val="90000"/>
              </a:lnSpc>
            </a:pPr>
            <a:r>
              <a:rPr lang="en-US" dirty="0">
                <a:latin typeface="Calibri" charset="0"/>
              </a:rPr>
              <a:t>Overriding</a:t>
            </a:r>
          </a:p>
          <a:p>
            <a:pPr eaLnBrk="1" hangingPunct="1">
              <a:lnSpc>
                <a:spcPct val="90000"/>
              </a:lnSpc>
            </a:pPr>
            <a:r>
              <a:rPr lang="en-US" dirty="0">
                <a:latin typeface="Calibri" charset="0"/>
              </a:rPr>
              <a:t>Polymorphism</a:t>
            </a:r>
          </a:p>
          <a:p>
            <a:pPr eaLnBrk="1" hangingPunct="1">
              <a:lnSpc>
                <a:spcPct val="90000"/>
              </a:lnSpc>
            </a:pPr>
            <a:r>
              <a:rPr lang="en-US" dirty="0">
                <a:latin typeface="Calibri" charset="0"/>
              </a:rPr>
              <a:t>Dynamic Binding</a:t>
            </a:r>
            <a:endParaRPr lang="en-GB" dirty="0">
              <a:latin typeface="Calibri" charset="0"/>
            </a:endParaRPr>
          </a:p>
        </p:txBody>
      </p:sp>
      <p:sp>
        <p:nvSpPr>
          <p:cNvPr id="17411" name="Slide Number Placeholder 6"/>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4E76B69C-F9F6-2F4D-9312-47ED664DE0F3}" type="slidenum">
              <a:rPr lang="en-US" sz="1200">
                <a:solidFill>
                  <a:srgbClr val="898989"/>
                </a:solidFill>
                <a:latin typeface="Calibri" charset="0"/>
                <a:cs typeface="Arial" charset="0"/>
              </a:rPr>
              <a:pPr eaLnBrk="1" hangingPunct="1"/>
              <a:t>2</a:t>
            </a:fld>
            <a:endParaRPr lang="en-US" sz="1200">
              <a:solidFill>
                <a:srgbClr val="898989"/>
              </a:solidFill>
              <a:latin typeface="Calibri" charset="0"/>
              <a:cs typeface="Arial" charset="0"/>
            </a:endParaRPr>
          </a:p>
        </p:txBody>
      </p:sp>
      <p:sp>
        <p:nvSpPr>
          <p:cNvPr id="17415" name="Text Box 14"/>
          <p:cNvSpPr txBox="1">
            <a:spLocks noChangeArrowheads="1"/>
          </p:cNvSpPr>
          <p:nvPr/>
        </p:nvSpPr>
        <p:spPr bwMode="auto">
          <a:xfrm>
            <a:off x="2498725" y="232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GB" sz="1800"/>
          </a:p>
        </p:txBody>
      </p:sp>
      <p:sp>
        <p:nvSpPr>
          <p:cNvPr id="17416" name="Rectangle 18" descr="Rectangle: Click to edit Master text styles&#10;Second level&#10;Third level&#10;Fourth level&#10;Fifth level"/>
          <p:cNvSpPr>
            <a:spLocks noChangeArrowheads="1"/>
          </p:cNvSpPr>
          <p:nvPr/>
        </p:nvSpPr>
        <p:spPr bwMode="auto">
          <a:xfrm>
            <a:off x="838200" y="4038600"/>
            <a:ext cx="7772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hlink"/>
              </a:buClr>
              <a:buSzPct val="90000"/>
              <a:buFontTx/>
              <a:buChar char="•"/>
            </a:pPr>
            <a:r>
              <a:rPr lang="en-US" sz="2800" dirty="0"/>
              <a:t>Abstraction, Encapsulation, Information hiding, Message passing and Overloading are covered in this course.</a:t>
            </a:r>
          </a:p>
          <a:p>
            <a:pPr marL="342900" indent="-342900">
              <a:spcBef>
                <a:spcPct val="20000"/>
              </a:spcBef>
              <a:buClr>
                <a:schemeClr val="hlink"/>
              </a:buClr>
              <a:buSzPct val="90000"/>
              <a:buFontTx/>
              <a:buChar char="•"/>
            </a:pPr>
            <a:r>
              <a:rPr lang="en-US" sz="2800" dirty="0"/>
              <a:t>Inheritance, Polymorphism, Overriding and Dynamic binding are discussed in CSC 113.</a:t>
            </a: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latin typeface="Calibri" charset="0"/>
              </a:rPr>
              <a:t>1-Abstraction Principle</a:t>
            </a:r>
          </a:p>
        </p:txBody>
      </p:sp>
      <p:sp>
        <p:nvSpPr>
          <p:cNvPr id="19458" name="Content Placeholder 2"/>
          <p:cNvSpPr>
            <a:spLocks noGrp="1"/>
          </p:cNvSpPr>
          <p:nvPr>
            <p:ph sz="quarter" idx="1"/>
          </p:nvPr>
        </p:nvSpPr>
        <p:spPr/>
        <p:txBody>
          <a:bodyPr/>
          <a:lstStyle/>
          <a:p>
            <a:r>
              <a:rPr lang="en-US" dirty="0">
                <a:latin typeface="Calibri" charset="0"/>
              </a:rPr>
              <a:t>Choose only attributes and methods relevant to your application</a:t>
            </a:r>
          </a:p>
          <a:p>
            <a:pPr lvl="1"/>
            <a:r>
              <a:rPr lang="en-US" dirty="0">
                <a:latin typeface="Calibri" charset="0"/>
              </a:rPr>
              <a:t>A Person can have attributes : name, age, length, weight  </a:t>
            </a:r>
          </a:p>
          <a:p>
            <a:pPr lvl="1"/>
            <a:r>
              <a:rPr lang="en-US" dirty="0">
                <a:latin typeface="Calibri" charset="0"/>
              </a:rPr>
              <a:t>For a banking application, length and weight has nothing to do</a:t>
            </a:r>
          </a:p>
          <a:p>
            <a:pPr lvl="1"/>
            <a:r>
              <a:rPr lang="en-US" dirty="0">
                <a:latin typeface="Calibri" charset="0"/>
              </a:rPr>
              <a:t>So you should ignore these…. </a:t>
            </a:r>
          </a:p>
          <a:p>
            <a:pPr lvl="1"/>
            <a:r>
              <a:rPr lang="en-US" dirty="0">
                <a:latin typeface="Calibri" charset="0"/>
              </a:rPr>
              <a:t>Choose only what is relevant and needed for application</a:t>
            </a:r>
          </a:p>
        </p:txBody>
      </p:sp>
      <p:sp>
        <p:nvSpPr>
          <p:cNvPr id="2" name="Slide Number Placeholder 1"/>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descr="Rectangle: Click to edit Master text styles&#10;Second level&#10;Third level&#10;Fourth level&#10;Fifth level"/>
          <p:cNvSpPr>
            <a:spLocks noGrp="1" noChangeArrowheads="1"/>
          </p:cNvSpPr>
          <p:nvPr>
            <p:ph sz="quarter" idx="1"/>
          </p:nvPr>
        </p:nvSpPr>
        <p:spPr>
          <a:xfrm>
            <a:off x="179512" y="1628800"/>
            <a:ext cx="3810000" cy="3019400"/>
          </a:xfrm>
        </p:spPr>
        <p:txBody>
          <a:bodyPr>
            <a:normAutofit/>
          </a:bodyPr>
          <a:lstStyle/>
          <a:p>
            <a:pPr eaLnBrk="1" hangingPunct="1">
              <a:lnSpc>
                <a:spcPct val="80000"/>
              </a:lnSpc>
            </a:pPr>
            <a:r>
              <a:rPr lang="en-US" sz="2000" dirty="0">
                <a:solidFill>
                  <a:schemeClr val="tx2"/>
                </a:solidFill>
                <a:latin typeface="Calibri" charset="0"/>
              </a:rPr>
              <a:t>Data Abstraction</a:t>
            </a:r>
          </a:p>
          <a:p>
            <a:pPr lvl="1" eaLnBrk="1" hangingPunct="1">
              <a:lnSpc>
                <a:spcPct val="80000"/>
              </a:lnSpc>
            </a:pPr>
            <a:r>
              <a:rPr lang="en-US" sz="1800" dirty="0">
                <a:latin typeface="Calibri" charset="0"/>
              </a:rPr>
              <a:t>In order to process something from the real world we have to extract the essential characteristics of that object.</a:t>
            </a:r>
          </a:p>
          <a:p>
            <a:pPr lvl="1" eaLnBrk="1" hangingPunct="1">
              <a:lnSpc>
                <a:spcPct val="80000"/>
              </a:lnSpc>
            </a:pPr>
            <a:r>
              <a:rPr lang="en-US" sz="1800" dirty="0">
                <a:latin typeface="Calibri" charset="0"/>
              </a:rPr>
              <a:t>Data abstraction is the process of:</a:t>
            </a:r>
          </a:p>
          <a:p>
            <a:pPr lvl="2" eaLnBrk="1" hangingPunct="1">
              <a:lnSpc>
                <a:spcPct val="80000"/>
              </a:lnSpc>
            </a:pPr>
            <a:r>
              <a:rPr lang="en-US" sz="1600" dirty="0">
                <a:latin typeface="Calibri" charset="0"/>
              </a:rPr>
              <a:t>Refining away the unimportant details of an object, </a:t>
            </a:r>
          </a:p>
          <a:p>
            <a:pPr lvl="2" eaLnBrk="1" hangingPunct="1">
              <a:lnSpc>
                <a:spcPct val="80000"/>
              </a:lnSpc>
            </a:pPr>
            <a:r>
              <a:rPr lang="en-US" sz="1600" dirty="0">
                <a:latin typeface="Calibri" charset="0"/>
              </a:rPr>
              <a:t>Keeping only the useful characteristics that define the object.</a:t>
            </a:r>
          </a:p>
        </p:txBody>
      </p:sp>
      <p:sp>
        <p:nvSpPr>
          <p:cNvPr id="18438" name="Rectangle 6" descr="Rectangle: Click to edit Master text styles&#10;Second level&#10;Third level&#10;Fourth level&#10;Fifth level"/>
          <p:cNvSpPr>
            <a:spLocks noGrp="1" noChangeArrowheads="1"/>
          </p:cNvSpPr>
          <p:nvPr>
            <p:ph sz="quarter" idx="2"/>
          </p:nvPr>
        </p:nvSpPr>
        <p:spPr>
          <a:xfrm>
            <a:off x="4495800" y="1628800"/>
            <a:ext cx="4174232" cy="3095600"/>
          </a:xfrm>
          <a:noFill/>
        </p:spPr>
        <p:txBody>
          <a:bodyPr>
            <a:normAutofit/>
          </a:bodyPr>
          <a:lstStyle/>
          <a:p>
            <a:pPr eaLnBrk="1" hangingPunct="1">
              <a:lnSpc>
                <a:spcPct val="80000"/>
              </a:lnSpc>
            </a:pPr>
            <a:r>
              <a:rPr lang="en-US" sz="2400" dirty="0">
                <a:solidFill>
                  <a:schemeClr val="tx2"/>
                </a:solidFill>
                <a:latin typeface="Calibri" charset="0"/>
              </a:rPr>
              <a:t>Functionality Abstraction</a:t>
            </a:r>
          </a:p>
          <a:p>
            <a:pPr lvl="1" eaLnBrk="1" hangingPunct="1">
              <a:lnSpc>
                <a:spcPct val="80000"/>
              </a:lnSpc>
            </a:pPr>
            <a:r>
              <a:rPr lang="en-US" sz="2000" dirty="0">
                <a:latin typeface="Calibri" charset="0"/>
              </a:rPr>
              <a:t>Modeling functionality suffers from</a:t>
            </a:r>
          </a:p>
          <a:p>
            <a:pPr lvl="2" eaLnBrk="1" hangingPunct="1">
              <a:lnSpc>
                <a:spcPct val="80000"/>
              </a:lnSpc>
            </a:pPr>
            <a:r>
              <a:rPr lang="en-US" sz="1800" dirty="0">
                <a:latin typeface="Calibri" charset="0"/>
              </a:rPr>
              <a:t> unnecessary functionality may be extracted, </a:t>
            </a:r>
          </a:p>
          <a:p>
            <a:pPr lvl="2" eaLnBrk="1" hangingPunct="1">
              <a:lnSpc>
                <a:spcPct val="80000"/>
              </a:lnSpc>
            </a:pPr>
            <a:r>
              <a:rPr lang="en-US" sz="1800" dirty="0">
                <a:latin typeface="Calibri" charset="0"/>
              </a:rPr>
              <a:t>or alternatively, an important piece of functionality may be omitted. </a:t>
            </a:r>
          </a:p>
          <a:p>
            <a:pPr lvl="1" eaLnBrk="1" hangingPunct="1">
              <a:lnSpc>
                <a:spcPct val="80000"/>
              </a:lnSpc>
            </a:pPr>
            <a:r>
              <a:rPr lang="en-US" sz="2000" dirty="0">
                <a:latin typeface="Calibri" charset="0"/>
              </a:rPr>
              <a:t>Functionality abstraction is the process of determining which functionality is important.</a:t>
            </a:r>
          </a:p>
          <a:p>
            <a:pPr eaLnBrk="1" hangingPunct="1">
              <a:lnSpc>
                <a:spcPct val="80000"/>
              </a:lnSpc>
            </a:pPr>
            <a:endParaRPr lang="en-US" sz="2000" dirty="0">
              <a:latin typeface="Calibri" charset="0"/>
            </a:endParaRPr>
          </a:p>
        </p:txBody>
      </p:sp>
      <p:sp>
        <p:nvSpPr>
          <p:cNvPr id="18435" name="Slide Number Placeholder 6"/>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AEEDB39A-DFEF-3343-B0EC-4C173925583C}" type="slidenum">
              <a:rPr lang="en-US" sz="1200">
                <a:solidFill>
                  <a:srgbClr val="898989"/>
                </a:solidFill>
                <a:latin typeface="Calibri" charset="0"/>
                <a:cs typeface="Arial" charset="0"/>
              </a:rPr>
              <a:pPr eaLnBrk="1" hangingPunct="1"/>
              <a:t>4</a:t>
            </a:fld>
            <a:endParaRPr lang="en-US" sz="1200">
              <a:solidFill>
                <a:srgbClr val="898989"/>
              </a:solidFill>
              <a:latin typeface="Calibri" charset="0"/>
              <a:cs typeface="Arial" charset="0"/>
            </a:endParaRPr>
          </a:p>
        </p:txBody>
      </p:sp>
      <p:sp>
        <p:nvSpPr>
          <p:cNvPr id="12" name="Rectangle 5" descr="Rectangle: Click to edit Master text styles&#10;Second level&#10;Third level&#10;Fourth level&#10;Fifth level"/>
          <p:cNvSpPr txBox="1">
            <a:spLocks noChangeArrowheads="1"/>
          </p:cNvSpPr>
          <p:nvPr/>
        </p:nvSpPr>
        <p:spPr>
          <a:xfrm>
            <a:off x="304800" y="4800600"/>
            <a:ext cx="8305800" cy="1876400"/>
          </a:xfrm>
          <a:prstGeom prst="rect">
            <a:avLst/>
          </a:prstGeom>
        </p:spPr>
        <p:txBody>
          <a:bodyPr vert="horz">
            <a:normAutofit/>
          </a:bodyPr>
          <a:lstStyle/>
          <a:p>
            <a:pPr marL="320040" marR="0" lvl="0" indent="-320040" algn="l" defTabSz="914400" rtl="0" eaLnBrk="1" fontAlgn="auto" latinLnBrk="0" hangingPunct="1">
              <a:lnSpc>
                <a:spcPct val="80000"/>
              </a:lnSpc>
              <a:spcBef>
                <a:spcPts val="700"/>
              </a:spcBef>
              <a:spcAft>
                <a:spcPts val="0"/>
              </a:spcAft>
              <a:buClr>
                <a:schemeClr val="accent2"/>
              </a:buClr>
              <a:buSzPct val="60000"/>
              <a:buFont typeface="Wingdings"/>
              <a:buChar char=""/>
              <a:tabLst/>
              <a:defRPr/>
            </a:pPr>
            <a:r>
              <a:rPr kumimoji="0" lang="en-US" sz="2000" b="0" i="0" u="none" strike="noStrike" kern="1200" cap="none" spc="0" normalizeH="0" baseline="0" noProof="0" dirty="0">
                <a:ln>
                  <a:noFill/>
                </a:ln>
                <a:solidFill>
                  <a:schemeClr val="tx2"/>
                </a:solidFill>
                <a:effectLst/>
                <a:uLnTx/>
                <a:uFillTx/>
                <a:latin typeface="Calibri" charset="0"/>
                <a:ea typeface="+mn-ea"/>
                <a:cs typeface="Arial" pitchFamily="34" charset="0"/>
              </a:rPr>
              <a:t>Example</a:t>
            </a:r>
          </a:p>
          <a:p>
            <a:pPr marL="640080" marR="0" lvl="1" indent="-274320" algn="l" defTabSz="914400" rtl="0" eaLnBrk="1" fontAlgn="auto" latinLnBrk="0" hangingPunct="1">
              <a:lnSpc>
                <a:spcPct val="80000"/>
              </a:lnSpc>
              <a:spcBef>
                <a:spcPts val="550"/>
              </a:spcBef>
              <a:spcAft>
                <a:spcPts val="0"/>
              </a:spcAft>
              <a:buClr>
                <a:schemeClr val="accent1"/>
              </a:buClr>
              <a:buSzPct val="70000"/>
              <a:buFont typeface="Wingdings 2"/>
              <a:buChar char=""/>
              <a:tabLst/>
              <a:defRPr/>
            </a:pPr>
            <a:r>
              <a:rPr kumimoji="0" lang="en-US" sz="1800" b="0" i="0" u="none" strike="noStrike" kern="1200" cap="none" spc="0" normalizeH="0" baseline="0" noProof="0" dirty="0">
                <a:ln>
                  <a:noFill/>
                </a:ln>
                <a:solidFill>
                  <a:schemeClr val="tx1"/>
                </a:solidFill>
                <a:effectLst/>
                <a:uLnTx/>
                <a:uFillTx/>
                <a:latin typeface="Calibri" charset="0"/>
                <a:ea typeface="+mn-ea"/>
                <a:cs typeface="Arial" pitchFamily="34" charset="0"/>
              </a:rPr>
              <a:t>Person Data : name , age , weight , ID </a:t>
            </a:r>
          </a:p>
          <a:p>
            <a:pPr marL="640080" marR="0" lvl="1" indent="-274320" algn="l" defTabSz="914400" rtl="0" eaLnBrk="1" fontAlgn="auto" latinLnBrk="0" hangingPunct="1">
              <a:lnSpc>
                <a:spcPct val="80000"/>
              </a:lnSpc>
              <a:spcBef>
                <a:spcPts val="550"/>
              </a:spcBef>
              <a:spcAft>
                <a:spcPts val="0"/>
              </a:spcAft>
              <a:buClr>
                <a:schemeClr val="accent1"/>
              </a:buClr>
              <a:buSzPct val="70000"/>
              <a:buFont typeface="Wingdings 2"/>
              <a:buChar char=""/>
              <a:tabLst/>
              <a:defRPr/>
            </a:pPr>
            <a:r>
              <a:rPr lang="en-US" dirty="0">
                <a:latin typeface="Calibri" charset="0"/>
                <a:ea typeface="+mn-ea"/>
                <a:cs typeface="Arial" pitchFamily="34" charset="0"/>
              </a:rPr>
              <a:t>Person Functionality : walk , sleep , deposit money , withdraw money , register</a:t>
            </a:r>
          </a:p>
          <a:p>
            <a:pPr marL="640080" marR="0" lvl="1" indent="-274320" algn="l" defTabSz="914400" rtl="0" eaLnBrk="1" fontAlgn="auto" latinLnBrk="0" hangingPunct="1">
              <a:lnSpc>
                <a:spcPct val="80000"/>
              </a:lnSpc>
              <a:spcBef>
                <a:spcPts val="550"/>
              </a:spcBef>
              <a:spcAft>
                <a:spcPts val="0"/>
              </a:spcAft>
              <a:buClr>
                <a:schemeClr val="accent1"/>
              </a:buClr>
              <a:buSzPct val="70000"/>
              <a:buFont typeface="Wingdings 2"/>
              <a:buChar char=""/>
              <a:tabLst/>
              <a:defRPr/>
            </a:pPr>
            <a:r>
              <a:rPr lang="en-US" dirty="0">
                <a:latin typeface="Calibri" charset="0"/>
                <a:ea typeface="+mn-ea"/>
                <a:cs typeface="Arial" pitchFamily="34" charset="0"/>
              </a:rPr>
              <a:t>For a bank application , </a:t>
            </a:r>
            <a:r>
              <a:rPr lang="en-US" dirty="0">
                <a:solidFill>
                  <a:srgbClr val="C00000"/>
                </a:solidFill>
                <a:latin typeface="Calibri" charset="0"/>
                <a:ea typeface="+mn-ea"/>
                <a:cs typeface="Arial" pitchFamily="34" charset="0"/>
              </a:rPr>
              <a:t>what data and functionality we should use ?</a:t>
            </a:r>
          </a:p>
          <a:p>
            <a:pPr marL="640080" marR="0" lvl="1" indent="-274320" algn="l" defTabSz="914400" rtl="0" eaLnBrk="1" fontAlgn="auto" latinLnBrk="0" hangingPunct="1">
              <a:lnSpc>
                <a:spcPct val="80000"/>
              </a:lnSpc>
              <a:spcBef>
                <a:spcPts val="550"/>
              </a:spcBef>
              <a:spcAft>
                <a:spcPts val="0"/>
              </a:spcAft>
              <a:buClr>
                <a:schemeClr val="accent1"/>
              </a:buClr>
              <a:buSzPct val="70000"/>
              <a:buFont typeface="Wingdings 2"/>
              <a:buChar char=""/>
              <a:tabLst/>
              <a:defRPr/>
            </a:pPr>
            <a:endParaRPr kumimoji="0" lang="en-US" sz="1600" b="0" i="0" u="none" strike="noStrike" kern="1200" cap="none" spc="0" normalizeH="0" baseline="0" noProof="0" dirty="0">
              <a:ln>
                <a:noFill/>
              </a:ln>
              <a:solidFill>
                <a:schemeClr val="tx1"/>
              </a:solidFill>
              <a:effectLst/>
              <a:uLnTx/>
              <a:uFillTx/>
              <a:latin typeface="Calibri" charset="0"/>
              <a:ea typeface="+mn-ea"/>
              <a:cs typeface="Arial" pitchFamily="34" charset="0"/>
            </a:endParaRPr>
          </a:p>
        </p:txBody>
      </p:sp>
      <p:sp>
        <p:nvSpPr>
          <p:cNvPr id="9" name="Title 1"/>
          <p:cNvSpPr>
            <a:spLocks noGrp="1"/>
          </p:cNvSpPr>
          <p:nvPr>
            <p:ph type="title"/>
          </p:nvPr>
        </p:nvSpPr>
        <p:spPr>
          <a:xfrm>
            <a:off x="612648" y="228600"/>
            <a:ext cx="8153400" cy="990600"/>
          </a:xfrm>
        </p:spPr>
        <p:txBody>
          <a:bodyPr/>
          <a:lstStyle/>
          <a:p>
            <a:r>
              <a:rPr lang="en-US" dirty="0">
                <a:latin typeface="Calibri" charset="0"/>
              </a:rPr>
              <a:t>1-Abstraction Principle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U:\objori\Presen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773238"/>
            <a:ext cx="2714625"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5"/>
          <p:cNvSpPr txBox="1">
            <a:spLocks/>
          </p:cNvSpPr>
          <p:nvPr/>
        </p:nvSpPr>
        <p:spPr bwMode="auto">
          <a:xfrm>
            <a:off x="457200" y="274638"/>
            <a:ext cx="8229600" cy="1143000"/>
          </a:xfrm>
          <a:prstGeom prst="rect">
            <a:avLst/>
          </a:prstGeom>
          <a:noFill/>
          <a:ln w="9525">
            <a:noFill/>
            <a:miter lim="800000"/>
            <a:headEnd/>
            <a:tailEnd/>
          </a:ln>
        </p:spPr>
        <p:txBody>
          <a:bodyPr anchor="ctr"/>
          <a:lstStyle/>
          <a:p>
            <a:pPr algn="ctr" eaLnBrk="0" hangingPunct="0">
              <a:defRPr/>
            </a:pPr>
            <a:endParaRPr lang="en-US" sz="4400" dirty="0">
              <a:latin typeface="+mj-lt"/>
              <a:ea typeface="+mj-ea"/>
              <a:cs typeface="+mj-cs"/>
            </a:endParaRPr>
          </a:p>
        </p:txBody>
      </p:sp>
      <p:sp>
        <p:nvSpPr>
          <p:cNvPr id="21508" name="Rectangle 4"/>
          <p:cNvSpPr>
            <a:spLocks noChangeArrowheads="1"/>
          </p:cNvSpPr>
          <p:nvPr/>
        </p:nvSpPr>
        <p:spPr bwMode="auto">
          <a:xfrm>
            <a:off x="4234996" y="2420938"/>
            <a:ext cx="4422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indent="-342900" eaLnBrk="0" hangingPunct="0">
              <a:spcBef>
                <a:spcPct val="20000"/>
              </a:spcBef>
            </a:pPr>
            <a:r>
              <a:rPr lang="en-US" sz="2800" dirty="0">
                <a:latin typeface="Calibri" charset="0"/>
              </a:rPr>
              <a:t>A concept of </a:t>
            </a:r>
            <a:r>
              <a:rPr lang="ja-JP" altLang="en-US" sz="2800" dirty="0">
                <a:latin typeface="Calibri" charset="0"/>
              </a:rPr>
              <a:t>‘</a:t>
            </a:r>
            <a:r>
              <a:rPr lang="en-US" altLang="ja-JP" sz="2800" dirty="0">
                <a:latin typeface="Calibri" charset="0"/>
              </a:rPr>
              <a:t>Self-containing</a:t>
            </a:r>
            <a:r>
              <a:rPr lang="ja-JP" altLang="en-US" b="1" dirty="0"/>
              <a:t>’</a:t>
            </a:r>
            <a:endParaRPr lang="en-US" b="1" dirty="0"/>
          </a:p>
        </p:txBody>
      </p:sp>
      <p:sp>
        <p:nvSpPr>
          <p:cNvPr id="2" name="Title 1"/>
          <p:cNvSpPr>
            <a:spLocks noGrp="1"/>
          </p:cNvSpPr>
          <p:nvPr>
            <p:ph type="title"/>
          </p:nvPr>
        </p:nvSpPr>
        <p:spPr>
          <a:xfrm>
            <a:off x="611560" y="260648"/>
            <a:ext cx="8153400" cy="990600"/>
          </a:xfrm>
        </p:spPr>
        <p:txBody>
          <a:bodyPr>
            <a:normAutofit/>
          </a:bodyPr>
          <a:lstStyle/>
          <a:p>
            <a:r>
              <a:rPr lang="en-GB" dirty="0">
                <a:latin typeface="Calibri" panose="020F0502020204030204" pitchFamily="34" charset="0"/>
              </a:rPr>
              <a:t>2- Encapsulation Principle</a:t>
            </a:r>
            <a:endParaRPr lang="en-US" dirty="0">
              <a:latin typeface="Calibri" panose="020F0502020204030204" pitchFamily="34" charset="0"/>
            </a:endParaRPr>
          </a:p>
        </p:txBody>
      </p:sp>
      <p:sp>
        <p:nvSpPr>
          <p:cNvPr id="5" name="Content Placeholder 4"/>
          <p:cNvSpPr>
            <a:spLocks noGrp="1"/>
          </p:cNvSpPr>
          <p:nvPr>
            <p:ph sz="quarter" idx="1"/>
          </p:nvPr>
        </p:nvSpPr>
        <p:spPr>
          <a:xfrm>
            <a:off x="612648" y="4221088"/>
            <a:ext cx="8153400" cy="1874912"/>
          </a:xfrm>
        </p:spPr>
        <p:txBody>
          <a:bodyPr>
            <a:normAutofit fontScale="70000" lnSpcReduction="20000"/>
          </a:bodyPr>
          <a:lstStyle/>
          <a:p>
            <a:r>
              <a:rPr lang="en-GB" dirty="0"/>
              <a:t>	</a:t>
            </a:r>
            <a:r>
              <a:rPr lang="en-GB" sz="3800" dirty="0"/>
              <a:t>An object is like a black box.  The internal details are hidden.</a:t>
            </a:r>
            <a:r>
              <a:rPr lang="en-GB" sz="3800" i="1" dirty="0"/>
              <a:t> Encapsulation </a:t>
            </a:r>
            <a:r>
              <a:rPr lang="en-GB" sz="3800" dirty="0"/>
              <a:t>is the practice of including in an object everything it needs hidden from other objects. The internal state is usually not accessible by other objects.</a:t>
            </a:r>
            <a:r>
              <a:rPr lang="en-GB" sz="3800" i="1" dirty="0"/>
              <a:t> </a:t>
            </a:r>
          </a:p>
          <a:p>
            <a:endParaRPr lang="en-US" dirty="0"/>
          </a:p>
        </p:txBody>
      </p:sp>
      <p:sp>
        <p:nvSpPr>
          <p:cNvPr id="3" name="Slide Number Placeholder 2"/>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A1722D29-92F5-1E4C-AEFD-0ADDA2CE74A0}" type="slidenum">
              <a:rPr lang="en-US" sz="1200">
                <a:solidFill>
                  <a:srgbClr val="898989"/>
                </a:solidFill>
                <a:latin typeface="Calibri" charset="0"/>
                <a:cs typeface="Arial" charset="0"/>
              </a:rPr>
              <a:pPr eaLnBrk="1" hangingPunct="1"/>
              <a:t>6</a:t>
            </a:fld>
            <a:endParaRPr lang="en-US" sz="1200">
              <a:solidFill>
                <a:srgbClr val="898989"/>
              </a:solidFill>
              <a:latin typeface="Calibri" charset="0"/>
              <a:cs typeface="Arial" charset="0"/>
            </a:endParaRPr>
          </a:p>
        </p:txBody>
      </p:sp>
      <p:sp>
        <p:nvSpPr>
          <p:cNvPr id="6" name="Content Placeholder 5"/>
          <p:cNvSpPr>
            <a:spLocks noGrp="1"/>
          </p:cNvSpPr>
          <p:nvPr>
            <p:ph sz="quarter" idx="1"/>
          </p:nvPr>
        </p:nvSpPr>
        <p:spPr>
          <a:xfrm>
            <a:off x="107504" y="1628800"/>
            <a:ext cx="6293296" cy="4495800"/>
          </a:xfrm>
        </p:spPr>
        <p:txBody>
          <a:bodyPr>
            <a:noAutofit/>
          </a:bodyPr>
          <a:lstStyle/>
          <a:p>
            <a:pPr marL="342900" indent="-342900">
              <a:lnSpc>
                <a:spcPct val="80000"/>
              </a:lnSpc>
              <a:spcBef>
                <a:spcPct val="20000"/>
              </a:spcBef>
              <a:buFont typeface="Arial" pitchFamily="34" charset="0"/>
              <a:buChar char="•"/>
              <a:defRPr/>
            </a:pPr>
            <a:r>
              <a:rPr lang="en-US" sz="2000" dirty="0">
                <a:solidFill>
                  <a:schemeClr val="accent1">
                    <a:lumMod val="75000"/>
                  </a:schemeClr>
                </a:solidFill>
              </a:rPr>
              <a:t>Abstraction</a:t>
            </a:r>
            <a:r>
              <a:rPr lang="en-US" sz="2000" dirty="0"/>
              <a:t> involves reducing a real world entity to its abstraction essential defining characteristics.</a:t>
            </a:r>
          </a:p>
          <a:p>
            <a:pPr marL="342900" indent="-342900">
              <a:lnSpc>
                <a:spcPct val="80000"/>
              </a:lnSpc>
              <a:spcBef>
                <a:spcPct val="20000"/>
              </a:spcBef>
              <a:buFont typeface="Arial" pitchFamily="34" charset="0"/>
              <a:buChar char="•"/>
              <a:defRPr/>
            </a:pPr>
            <a:r>
              <a:rPr lang="en-US" sz="2000" dirty="0">
                <a:solidFill>
                  <a:srgbClr val="608804"/>
                </a:solidFill>
              </a:rPr>
              <a:t>Encapsulation</a:t>
            </a:r>
            <a:r>
              <a:rPr lang="en-US" sz="2000" dirty="0"/>
              <a:t> extends this idea by also </a:t>
            </a:r>
            <a:r>
              <a:rPr lang="en-US" sz="2000" dirty="0">
                <a:solidFill>
                  <a:srgbClr val="608804"/>
                </a:solidFill>
              </a:rPr>
              <a:t>modeling and linking </a:t>
            </a:r>
            <a:r>
              <a:rPr lang="en-US" sz="2000" dirty="0"/>
              <a:t>each data of an entity to the appropriate functionality of that entity.</a:t>
            </a:r>
          </a:p>
          <a:p>
            <a:pPr marL="342900" indent="-342900">
              <a:lnSpc>
                <a:spcPct val="80000"/>
              </a:lnSpc>
              <a:spcBef>
                <a:spcPct val="20000"/>
              </a:spcBef>
              <a:buFont typeface="Arial" pitchFamily="34" charset="0"/>
              <a:buChar char="•"/>
              <a:defRPr/>
            </a:pPr>
            <a:r>
              <a:rPr lang="en-US" sz="2000" dirty="0"/>
              <a:t>OOP makes use of encapsulation to </a:t>
            </a:r>
            <a:r>
              <a:rPr lang="en-US" sz="2000" dirty="0">
                <a:solidFill>
                  <a:schemeClr val="tx2"/>
                </a:solidFill>
              </a:rPr>
              <a:t>ensure</a:t>
            </a:r>
            <a:r>
              <a:rPr lang="en-US" sz="2000" dirty="0"/>
              <a:t> that </a:t>
            </a:r>
            <a:r>
              <a:rPr lang="en-US" sz="2000" dirty="0">
                <a:solidFill>
                  <a:srgbClr val="608804"/>
                </a:solidFill>
              </a:rPr>
              <a:t>data is used in an appropriate manner.</a:t>
            </a:r>
          </a:p>
          <a:p>
            <a:pPr marL="742950" lvl="1" indent="-285750">
              <a:lnSpc>
                <a:spcPct val="80000"/>
              </a:lnSpc>
              <a:spcBef>
                <a:spcPct val="20000"/>
              </a:spcBef>
              <a:buFont typeface="Arial" pitchFamily="34" charset="0"/>
              <a:buChar char="–"/>
              <a:defRPr/>
            </a:pPr>
            <a:r>
              <a:rPr lang="en-US" sz="2000" dirty="0"/>
              <a:t> by preventing from accessing data in a non-intended manner (e.g. asking if an Integer is true or false, etc.).</a:t>
            </a:r>
          </a:p>
          <a:p>
            <a:pPr marL="342900" indent="-342900">
              <a:lnSpc>
                <a:spcPct val="80000"/>
              </a:lnSpc>
              <a:spcBef>
                <a:spcPct val="20000"/>
              </a:spcBef>
              <a:buFont typeface="Arial" pitchFamily="34" charset="0"/>
              <a:buChar char="•"/>
              <a:defRPr/>
            </a:pPr>
            <a:endParaRPr lang="en-US" sz="2000" dirty="0"/>
          </a:p>
          <a:p>
            <a:pPr marL="342900" indent="-342900">
              <a:lnSpc>
                <a:spcPct val="80000"/>
              </a:lnSpc>
              <a:spcBef>
                <a:spcPct val="20000"/>
              </a:spcBef>
              <a:buFont typeface="Arial" pitchFamily="34" charset="0"/>
              <a:buChar char="•"/>
              <a:defRPr/>
            </a:pPr>
            <a:r>
              <a:rPr lang="en-US" sz="2000" dirty="0"/>
              <a:t>Through encapsulation, only a predetermined appropriate group of operations may be applied (have access) to the data. </a:t>
            </a:r>
          </a:p>
          <a:p>
            <a:pPr marL="342900" indent="-342900">
              <a:lnSpc>
                <a:spcPct val="80000"/>
              </a:lnSpc>
              <a:spcBef>
                <a:spcPct val="20000"/>
              </a:spcBef>
              <a:buFont typeface="Arial" pitchFamily="34" charset="0"/>
              <a:buChar char="•"/>
              <a:defRPr/>
            </a:pPr>
            <a:endParaRPr lang="en-US" dirty="0"/>
          </a:p>
          <a:p>
            <a:pPr marL="342900" indent="-342900">
              <a:lnSpc>
                <a:spcPct val="80000"/>
              </a:lnSpc>
              <a:spcBef>
                <a:spcPct val="20000"/>
              </a:spcBef>
              <a:defRPr/>
            </a:pPr>
            <a:endParaRPr lang="en-US" dirty="0"/>
          </a:p>
          <a:p>
            <a:endParaRPr lang="en-US" dirty="0"/>
          </a:p>
        </p:txBody>
      </p:sp>
      <p:sp>
        <p:nvSpPr>
          <p:cNvPr id="5" name="Rectangle 2"/>
          <p:cNvSpPr txBox="1">
            <a:spLocks noChangeArrowheads="1"/>
          </p:cNvSpPr>
          <p:nvPr/>
        </p:nvSpPr>
        <p:spPr>
          <a:xfrm>
            <a:off x="609600" y="228600"/>
            <a:ext cx="7772400" cy="762000"/>
          </a:xfrm>
          <a:prstGeom prst="rect">
            <a:avLst/>
          </a:prstGeom>
        </p:spPr>
        <p:txBody>
          <a:bodyPr/>
          <a:lstStyle/>
          <a:p>
            <a:pPr algn="ctr">
              <a:defRPr/>
            </a:pPr>
            <a:endParaRPr lang="en-US" sz="4400" dirty="0">
              <a:latin typeface="+mj-lt"/>
              <a:ea typeface="+mj-ea"/>
              <a:cs typeface="+mj-cs"/>
            </a:endParaRPr>
          </a:p>
        </p:txBody>
      </p:sp>
      <p:sp>
        <p:nvSpPr>
          <p:cNvPr id="8" name="Rounded Rectangle 7"/>
          <p:cNvSpPr/>
          <p:nvPr/>
        </p:nvSpPr>
        <p:spPr>
          <a:xfrm>
            <a:off x="6400800" y="2514600"/>
            <a:ext cx="2514600" cy="2667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934200" y="2667000"/>
            <a:ext cx="16002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Integer</a:t>
            </a:r>
          </a:p>
        </p:txBody>
      </p:sp>
      <p:sp>
        <p:nvSpPr>
          <p:cNvPr id="10" name="Rounded Rectangle 9"/>
          <p:cNvSpPr/>
          <p:nvPr/>
        </p:nvSpPr>
        <p:spPr>
          <a:xfrm>
            <a:off x="6477000" y="3352800"/>
            <a:ext cx="1143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addition</a:t>
            </a:r>
          </a:p>
        </p:txBody>
      </p:sp>
      <p:sp>
        <p:nvSpPr>
          <p:cNvPr id="11" name="Rounded Rectangle 10"/>
          <p:cNvSpPr/>
          <p:nvPr/>
        </p:nvSpPr>
        <p:spPr>
          <a:xfrm>
            <a:off x="6477000" y="3886200"/>
            <a:ext cx="1143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subtraction</a:t>
            </a:r>
          </a:p>
        </p:txBody>
      </p:sp>
      <p:sp>
        <p:nvSpPr>
          <p:cNvPr id="12" name="Rounded Rectangle 11"/>
          <p:cNvSpPr/>
          <p:nvPr/>
        </p:nvSpPr>
        <p:spPr>
          <a:xfrm>
            <a:off x="7010400" y="4495800"/>
            <a:ext cx="16002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multiplication</a:t>
            </a:r>
          </a:p>
        </p:txBody>
      </p:sp>
      <p:sp>
        <p:nvSpPr>
          <p:cNvPr id="13" name="Rounded Rectangle 12"/>
          <p:cNvSpPr/>
          <p:nvPr/>
        </p:nvSpPr>
        <p:spPr>
          <a:xfrm>
            <a:off x="7658100" y="3352800"/>
            <a:ext cx="11811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division</a:t>
            </a:r>
          </a:p>
        </p:txBody>
      </p:sp>
      <p:sp>
        <p:nvSpPr>
          <p:cNvPr id="14" name="Rounded Rectangle 13"/>
          <p:cNvSpPr/>
          <p:nvPr/>
        </p:nvSpPr>
        <p:spPr>
          <a:xfrm>
            <a:off x="7658100" y="3886200"/>
            <a:ext cx="11811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modules</a:t>
            </a:r>
          </a:p>
        </p:txBody>
      </p:sp>
      <p:sp>
        <p:nvSpPr>
          <p:cNvPr id="15" name="Title 1"/>
          <p:cNvSpPr>
            <a:spLocks noGrp="1"/>
          </p:cNvSpPr>
          <p:nvPr>
            <p:ph type="title"/>
          </p:nvPr>
        </p:nvSpPr>
        <p:spPr>
          <a:xfrm>
            <a:off x="611560" y="260648"/>
            <a:ext cx="8153400" cy="990600"/>
          </a:xfrm>
        </p:spPr>
        <p:txBody>
          <a:bodyPr>
            <a:normAutofit/>
          </a:bodyPr>
          <a:lstStyle/>
          <a:p>
            <a:r>
              <a:rPr lang="en-GB" dirty="0">
                <a:latin typeface="Calibri" panose="020F0502020204030204" pitchFamily="34" charset="0"/>
              </a:rPr>
              <a:t>2- Encapsulation Principle</a:t>
            </a:r>
            <a:endParaRPr lang="en-US" dirty="0">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Encapsulation Gives Classes</a:t>
            </a:r>
          </a:p>
        </p:txBody>
      </p:sp>
      <p:sp>
        <p:nvSpPr>
          <p:cNvPr id="2253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cs typeface="Arial" charset="0"/>
              </a:rPr>
              <a:t>Page </a:t>
            </a:r>
            <a:fld id="{A7666BC7-7424-474E-8E48-3C04E7A0CE1F}" type="slidenum">
              <a:rPr lang="en-US" sz="1200">
                <a:solidFill>
                  <a:srgbClr val="898989"/>
                </a:solidFill>
                <a:latin typeface="Calibri" charset="0"/>
                <a:cs typeface="Arial" charset="0"/>
              </a:rPr>
              <a:pPr eaLnBrk="1" hangingPunct="1"/>
              <a:t>7</a:t>
            </a:fld>
            <a:endParaRPr lang="en-US" sz="1200">
              <a:solidFill>
                <a:srgbClr val="898989"/>
              </a:solidFill>
              <a:latin typeface="Calibri" charset="0"/>
              <a:cs typeface="Arial" charset="0"/>
            </a:endParaRPr>
          </a:p>
        </p:txBody>
      </p:sp>
      <p:sp>
        <p:nvSpPr>
          <p:cNvPr id="2" name="Content Placeholder 1"/>
          <p:cNvSpPr>
            <a:spLocks noGrp="1"/>
          </p:cNvSpPr>
          <p:nvPr>
            <p:ph sz="quarter" idx="1"/>
          </p:nvPr>
        </p:nvSpPr>
        <p:spPr/>
        <p:txBody>
          <a:bodyPr/>
          <a:lstStyle/>
          <a:p>
            <a:pPr>
              <a:lnSpc>
                <a:spcPct val="80000"/>
              </a:lnSpc>
              <a:spcBef>
                <a:spcPct val="20000"/>
              </a:spcBef>
              <a:buFont typeface="Arial" charset="0"/>
              <a:buChar char="•"/>
            </a:pPr>
            <a:r>
              <a:rPr lang="en-US" sz="2000" dirty="0">
                <a:latin typeface="Calibri" charset="0"/>
              </a:rPr>
              <a:t>Encapsulation is the OO principle that allows objects to </a:t>
            </a:r>
            <a:r>
              <a:rPr lang="en-US" sz="2000" dirty="0">
                <a:solidFill>
                  <a:schemeClr val="tx2"/>
                </a:solidFill>
                <a:latin typeface="Calibri" charset="0"/>
              </a:rPr>
              <a:t>contain</a:t>
            </a:r>
            <a:r>
              <a:rPr lang="en-US" sz="2000" dirty="0">
                <a:latin typeface="Calibri" charset="0"/>
              </a:rPr>
              <a:t> the </a:t>
            </a:r>
            <a:r>
              <a:rPr lang="en-US" sz="2000" dirty="0">
                <a:solidFill>
                  <a:schemeClr val="tx2"/>
                </a:solidFill>
                <a:latin typeface="Calibri" charset="0"/>
              </a:rPr>
              <a:t>appropriate</a:t>
            </a:r>
            <a:r>
              <a:rPr lang="en-US" sz="2000" dirty="0">
                <a:latin typeface="Calibri" charset="0"/>
              </a:rPr>
              <a:t> </a:t>
            </a:r>
            <a:r>
              <a:rPr lang="en-US" sz="2000" dirty="0">
                <a:solidFill>
                  <a:schemeClr val="tx2"/>
                </a:solidFill>
                <a:latin typeface="Calibri" charset="0"/>
              </a:rPr>
              <a:t>operations</a:t>
            </a:r>
            <a:r>
              <a:rPr lang="en-US" sz="2000" dirty="0">
                <a:latin typeface="Calibri" charset="0"/>
              </a:rPr>
              <a:t> that could be </a:t>
            </a:r>
            <a:r>
              <a:rPr lang="en-US" sz="2000" dirty="0">
                <a:solidFill>
                  <a:schemeClr val="tx2"/>
                </a:solidFill>
                <a:latin typeface="Calibri" charset="0"/>
              </a:rPr>
              <a:t>applied</a:t>
            </a:r>
            <a:r>
              <a:rPr lang="en-US" sz="2000" dirty="0">
                <a:latin typeface="Calibri" charset="0"/>
              </a:rPr>
              <a:t> </a:t>
            </a:r>
            <a:r>
              <a:rPr lang="en-US" sz="2000" dirty="0">
                <a:solidFill>
                  <a:schemeClr val="tx2"/>
                </a:solidFill>
                <a:latin typeface="Calibri" charset="0"/>
              </a:rPr>
              <a:t>on</a:t>
            </a:r>
            <a:r>
              <a:rPr lang="en-US" sz="2000" dirty="0">
                <a:latin typeface="Calibri" charset="0"/>
              </a:rPr>
              <a:t> the </a:t>
            </a:r>
            <a:r>
              <a:rPr lang="en-US" sz="2000" dirty="0">
                <a:solidFill>
                  <a:schemeClr val="tx2"/>
                </a:solidFill>
                <a:latin typeface="Calibri" charset="0"/>
              </a:rPr>
              <a:t>data</a:t>
            </a:r>
            <a:r>
              <a:rPr lang="en-US" sz="2000" dirty="0">
                <a:latin typeface="Calibri" charset="0"/>
              </a:rPr>
              <a:t> they store.</a:t>
            </a:r>
          </a:p>
          <a:p>
            <a:pPr lvl="1">
              <a:lnSpc>
                <a:spcPct val="80000"/>
              </a:lnSpc>
              <a:spcBef>
                <a:spcPct val="20000"/>
              </a:spcBef>
              <a:buFont typeface="Arial" charset="0"/>
              <a:buChar char="–"/>
            </a:pPr>
            <a:endParaRPr lang="en-US" sz="1800" dirty="0">
              <a:latin typeface="Calibri" charset="0"/>
            </a:endParaRPr>
          </a:p>
          <a:p>
            <a:pPr lvl="1">
              <a:lnSpc>
                <a:spcPct val="80000"/>
              </a:lnSpc>
              <a:spcBef>
                <a:spcPct val="20000"/>
              </a:spcBef>
              <a:buFont typeface="Arial" charset="0"/>
              <a:buChar char="–"/>
            </a:pPr>
            <a:r>
              <a:rPr lang="en-US" sz="1800" dirty="0">
                <a:latin typeface="Calibri" charset="0"/>
              </a:rPr>
              <a:t>My phone stores:</a:t>
            </a:r>
          </a:p>
          <a:p>
            <a:pPr lvl="2">
              <a:lnSpc>
                <a:spcPct val="80000"/>
              </a:lnSpc>
              <a:spcBef>
                <a:spcPct val="20000"/>
              </a:spcBef>
              <a:buFont typeface="Arial" charset="0"/>
              <a:buChar char="•"/>
            </a:pPr>
            <a:r>
              <a:rPr lang="en-US" sz="1600" dirty="0">
                <a:latin typeface="Calibri" charset="0"/>
              </a:rPr>
              <a:t>My contacts,</a:t>
            </a:r>
          </a:p>
          <a:p>
            <a:pPr lvl="2">
              <a:lnSpc>
                <a:spcPct val="80000"/>
              </a:lnSpc>
              <a:spcBef>
                <a:spcPct val="20000"/>
              </a:spcBef>
              <a:buFont typeface="Arial" charset="0"/>
              <a:buChar char="•"/>
            </a:pPr>
            <a:r>
              <a:rPr lang="en-US" sz="1600" dirty="0">
                <a:latin typeface="Calibri" charset="0"/>
              </a:rPr>
              <a:t>Missed calls</a:t>
            </a:r>
          </a:p>
          <a:p>
            <a:pPr lvl="2">
              <a:lnSpc>
                <a:spcPct val="80000"/>
              </a:lnSpc>
              <a:spcBef>
                <a:spcPct val="20000"/>
              </a:spcBef>
              <a:buFont typeface="Arial" charset="0"/>
              <a:buChar char="•"/>
            </a:pPr>
            <a:r>
              <a:rPr lang="en-US" sz="1600" dirty="0">
                <a:latin typeface="Calibri" charset="0"/>
              </a:rPr>
              <a:t>… etc.</a:t>
            </a:r>
          </a:p>
          <a:p>
            <a:pPr lvl="1">
              <a:lnSpc>
                <a:spcPct val="80000"/>
              </a:lnSpc>
              <a:spcBef>
                <a:spcPct val="20000"/>
              </a:spcBef>
              <a:buFont typeface="Arial" charset="0"/>
              <a:buChar char="–"/>
            </a:pPr>
            <a:endParaRPr lang="en-US" sz="1800" dirty="0">
              <a:latin typeface="Calibri" charset="0"/>
            </a:endParaRPr>
          </a:p>
          <a:p>
            <a:pPr lvl="1">
              <a:lnSpc>
                <a:spcPct val="80000"/>
              </a:lnSpc>
              <a:spcBef>
                <a:spcPct val="20000"/>
              </a:spcBef>
              <a:buFont typeface="Arial" charset="0"/>
              <a:buChar char="–"/>
            </a:pPr>
            <a:r>
              <a:rPr lang="en-US" sz="1800" dirty="0">
                <a:latin typeface="Calibri" charset="0"/>
              </a:rPr>
              <a:t>My phone may perform the following operations on the data it contains:</a:t>
            </a:r>
          </a:p>
          <a:p>
            <a:pPr lvl="2">
              <a:lnSpc>
                <a:spcPct val="80000"/>
              </a:lnSpc>
              <a:spcBef>
                <a:spcPct val="20000"/>
              </a:spcBef>
              <a:buFont typeface="Arial" charset="0"/>
              <a:buChar char="•"/>
            </a:pPr>
            <a:r>
              <a:rPr lang="en-US" sz="1600" dirty="0">
                <a:latin typeface="Calibri" charset="0"/>
              </a:rPr>
              <a:t>Edit/Update/Delete an existing contact</a:t>
            </a:r>
          </a:p>
          <a:p>
            <a:pPr lvl="2">
              <a:lnSpc>
                <a:spcPct val="80000"/>
              </a:lnSpc>
              <a:spcBef>
                <a:spcPct val="20000"/>
              </a:spcBef>
              <a:buFont typeface="Arial" charset="0"/>
              <a:buChar char="•"/>
            </a:pPr>
            <a:r>
              <a:rPr lang="en-US" sz="1600" dirty="0">
                <a:latin typeface="Calibri" charset="0"/>
              </a:rPr>
              <a:t>Add a new contact</a:t>
            </a:r>
          </a:p>
          <a:p>
            <a:pPr lvl="2">
              <a:lnSpc>
                <a:spcPct val="80000"/>
              </a:lnSpc>
              <a:spcBef>
                <a:spcPct val="20000"/>
              </a:spcBef>
              <a:buFont typeface="Arial" charset="0"/>
              <a:buChar char="•"/>
            </a:pPr>
            <a:r>
              <a:rPr lang="en-US" sz="1600" dirty="0">
                <a:latin typeface="Calibri" charset="0"/>
              </a:rPr>
              <a:t>Display my missed calls.</a:t>
            </a:r>
          </a:p>
          <a:p>
            <a:pPr lvl="2">
              <a:lnSpc>
                <a:spcPct val="80000"/>
              </a:lnSpc>
              <a:spcBef>
                <a:spcPct val="20000"/>
              </a:spcBef>
              <a:buFont typeface="Arial" charset="0"/>
              <a:buChar char="•"/>
            </a:pPr>
            <a:r>
              <a:rPr lang="en-US" sz="1600" dirty="0">
                <a:latin typeface="Calibri" charset="0"/>
              </a:rPr>
              <a:t>…etc.</a:t>
            </a:r>
          </a:p>
          <a:p>
            <a:r>
              <a:rPr lang="en-GB" dirty="0">
                <a:solidFill>
                  <a:schemeClr val="tx1"/>
                </a:solidFill>
                <a:ea typeface="ＭＳ Ｐゴシック" charset="0"/>
                <a:cs typeface="ＭＳ Ｐゴシック" charset="0"/>
              </a:rPr>
              <a:t>Place data and the operations that act on that data in the same class.</a:t>
            </a:r>
            <a:endParaRPr lang="en-US" dirty="0">
              <a:solidFill>
                <a:schemeClr val="tx1"/>
              </a:solidFill>
              <a:ea typeface="ＭＳ Ｐゴシック" charset="0"/>
              <a:cs typeface="ＭＳ Ｐゴシック" charset="0"/>
            </a:endParaRPr>
          </a:p>
          <a:p>
            <a:endParaRPr lang="en-US" dirty="0"/>
          </a:p>
        </p:txBody>
      </p:sp>
      <p:sp>
        <p:nvSpPr>
          <p:cNvPr id="5" name="Rectangle 5"/>
          <p:cNvSpPr txBox="1">
            <a:spLocks noChangeArrowheads="1"/>
          </p:cNvSpPr>
          <p:nvPr/>
        </p:nvSpPr>
        <p:spPr>
          <a:xfrm>
            <a:off x="609600" y="152400"/>
            <a:ext cx="7772400" cy="762000"/>
          </a:xfrm>
          <a:prstGeom prst="rect">
            <a:avLst/>
          </a:prstGeom>
        </p:spPr>
        <p:txBody>
          <a:bodyPr/>
          <a:lstStyle/>
          <a:p>
            <a:pPr algn="ctr">
              <a:defRPr/>
            </a:pPr>
            <a:endParaRPr lang="en-US" sz="4400" dirty="0">
              <a:latin typeface="+mj-lt"/>
              <a:ea typeface="+mj-ea"/>
              <a:cs typeface="+mj-cs"/>
            </a:endParaRPr>
          </a:p>
        </p:txBody>
      </p:sp>
    </p:spTree>
    <p:extLst>
      <p:ext uri="{BB962C8B-B14F-4D97-AF65-F5344CB8AC3E}">
        <p14:creationId xmlns:p14="http://schemas.microsoft.com/office/powerpoint/2010/main" val="174873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60648"/>
            <a:ext cx="8153400" cy="990600"/>
          </a:xfrm>
        </p:spPr>
        <p:txBody>
          <a:bodyPr>
            <a:normAutofit/>
          </a:bodyPr>
          <a:lstStyle/>
          <a:p>
            <a:r>
              <a:rPr lang="en-US" dirty="0"/>
              <a:t>3- Information Hiding Principle</a:t>
            </a:r>
          </a:p>
        </p:txBody>
      </p:sp>
      <p:sp>
        <p:nvSpPr>
          <p:cNvPr id="4" name="Content Placeholder 3"/>
          <p:cNvSpPr>
            <a:spLocks noGrp="1"/>
          </p:cNvSpPr>
          <p:nvPr>
            <p:ph sz="quarter" idx="1"/>
          </p:nvPr>
        </p:nvSpPr>
        <p:spPr>
          <a:xfrm>
            <a:off x="683568" y="1700808"/>
            <a:ext cx="8153400" cy="4495800"/>
          </a:xfrm>
        </p:spPr>
        <p:txBody>
          <a:bodyPr>
            <a:normAutofit lnSpcReduction="10000"/>
          </a:bodyPr>
          <a:lstStyle/>
          <a:p>
            <a:pPr>
              <a:spcBef>
                <a:spcPct val="20000"/>
              </a:spcBef>
              <a:buFont typeface="Arial" charset="0"/>
              <a:buChar char="•"/>
            </a:pPr>
            <a:r>
              <a:rPr lang="en-US" b="1" dirty="0">
                <a:latin typeface="Calibri" charset="0"/>
              </a:rPr>
              <a:t>Information hiding - </a:t>
            </a:r>
            <a:r>
              <a:rPr lang="ja-JP" altLang="en-US" b="1" dirty="0">
                <a:latin typeface="Calibri" charset="0"/>
              </a:rPr>
              <a:t>‘</a:t>
            </a:r>
            <a:r>
              <a:rPr lang="en-US" altLang="ja-JP" b="1" dirty="0">
                <a:latin typeface="Calibri" charset="0"/>
              </a:rPr>
              <a:t>internal</a:t>
            </a:r>
            <a:r>
              <a:rPr lang="ja-JP" altLang="en-US" b="1" dirty="0">
                <a:latin typeface="Calibri" charset="0"/>
              </a:rPr>
              <a:t>’</a:t>
            </a:r>
            <a:r>
              <a:rPr lang="en-US" altLang="ja-JP" b="1" dirty="0">
                <a:latin typeface="Calibri" charset="0"/>
              </a:rPr>
              <a:t> structure is </a:t>
            </a:r>
            <a:r>
              <a:rPr lang="en-US" altLang="ja-JP" dirty="0">
                <a:latin typeface="Calibri" charset="0"/>
              </a:rPr>
              <a:t>hidden from their surroundings</a:t>
            </a:r>
          </a:p>
          <a:p>
            <a:pPr>
              <a:spcBef>
                <a:spcPct val="20000"/>
              </a:spcBef>
              <a:buFont typeface="Arial" charset="0"/>
              <a:buChar char="•"/>
            </a:pPr>
            <a:r>
              <a:rPr lang="en-US" dirty="0">
                <a:latin typeface="Calibri" charset="0"/>
              </a:rPr>
              <a:t>Behaviors (methods) and information (attributes) are represented or implemented </a:t>
            </a:r>
            <a:r>
              <a:rPr lang="en-US" b="1" dirty="0">
                <a:latin typeface="Calibri" charset="0"/>
              </a:rPr>
              <a:t>internally</a:t>
            </a:r>
          </a:p>
          <a:p>
            <a:pPr>
              <a:spcBef>
                <a:spcPct val="20000"/>
              </a:spcBef>
              <a:buFont typeface="Arial" charset="0"/>
              <a:buChar char="•"/>
            </a:pPr>
            <a:r>
              <a:rPr lang="en-US" dirty="0">
                <a:latin typeface="Calibri" charset="0"/>
              </a:rPr>
              <a:t>Functionality and behavior characterized by </a:t>
            </a:r>
            <a:r>
              <a:rPr lang="ja-JP" altLang="en-US" dirty="0">
                <a:latin typeface="Calibri" charset="0"/>
              </a:rPr>
              <a:t>‘</a:t>
            </a:r>
            <a:r>
              <a:rPr lang="en-US" altLang="ja-JP" dirty="0">
                <a:latin typeface="Calibri" charset="0"/>
              </a:rPr>
              <a:t>interfacing</a:t>
            </a:r>
            <a:r>
              <a:rPr lang="ja-JP" altLang="en-US" dirty="0">
                <a:latin typeface="Calibri" charset="0"/>
              </a:rPr>
              <a:t>’</a:t>
            </a:r>
            <a:r>
              <a:rPr lang="en-US" altLang="ja-JP" dirty="0">
                <a:latin typeface="Calibri" charset="0"/>
              </a:rPr>
              <a:t> operations</a:t>
            </a:r>
          </a:p>
          <a:p>
            <a:pPr>
              <a:spcBef>
                <a:spcPct val="20000"/>
              </a:spcBef>
              <a:buFont typeface="Arial" charset="0"/>
              <a:buChar char="•"/>
            </a:pPr>
            <a:r>
              <a:rPr lang="en-GB" dirty="0">
                <a:latin typeface="Calibri" charset="0"/>
              </a:rPr>
              <a:t>This is achieved by the use of classes and the </a:t>
            </a:r>
            <a:r>
              <a:rPr lang="en-GB" b="1" dirty="0">
                <a:latin typeface="Calibri" charset="0"/>
              </a:rPr>
              <a:t>access modifiers</a:t>
            </a:r>
            <a:endParaRPr lang="en-US" sz="3600" b="1" dirty="0">
              <a:latin typeface="Calibri" charset="0"/>
            </a:endParaRPr>
          </a:p>
          <a:p>
            <a:endParaRPr lang="en-US" dirty="0"/>
          </a:p>
        </p:txBody>
      </p:sp>
      <p:sp>
        <p:nvSpPr>
          <p:cNvPr id="2" name="Slide Number Placeholder 1"/>
          <p:cNvSpPr>
            <a:spLocks noGrp="1"/>
          </p:cNvSpPr>
          <p:nvPr>
            <p:ph type="sldNum" sz="quarter" idx="12"/>
          </p:nvPr>
        </p:nvSpPr>
        <p:spPr/>
        <p:txBody>
          <a:bodyPr>
            <a:normAutofit fontScale="85000" lnSpcReduction="20000"/>
          </a:bodyPr>
          <a:lstStyle/>
          <a:p>
            <a:pPr>
              <a:defRPr/>
            </a:pPr>
            <a:fld id="{E6117DAA-CF62-1E4A-8A2B-5A49EC6D4499}"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478411D-610C-0A4B-B957-F0371A3783C2}" type="slidenum">
              <a:rPr lang="en-US" sz="1200">
                <a:solidFill>
                  <a:srgbClr val="898989"/>
                </a:solidFill>
                <a:latin typeface="Calibri" charset="0"/>
              </a:rPr>
              <a:pPr eaLnBrk="1" hangingPunct="1"/>
              <a:t>9</a:t>
            </a:fld>
            <a:endParaRPr lang="en-US" sz="1200">
              <a:solidFill>
                <a:srgbClr val="898989"/>
              </a:solidFill>
              <a:latin typeface="Calibri" charset="0"/>
            </a:endParaRPr>
          </a:p>
        </p:txBody>
      </p:sp>
      <p:sp>
        <p:nvSpPr>
          <p:cNvPr id="24579" name="Rectangle 3"/>
          <p:cNvSpPr>
            <a:spLocks noGrp="1" noChangeArrowheads="1"/>
          </p:cNvSpPr>
          <p:nvPr>
            <p:ph sz="quarter" idx="1"/>
          </p:nvPr>
        </p:nvSpPr>
        <p:spPr>
          <a:xfrm>
            <a:off x="755650" y="1484313"/>
            <a:ext cx="7777163" cy="4752975"/>
          </a:xfrm>
        </p:spPr>
        <p:txBody>
          <a:bodyPr/>
          <a:lstStyle/>
          <a:p>
            <a:pPr>
              <a:lnSpc>
                <a:spcPct val="90000"/>
              </a:lnSpc>
            </a:pPr>
            <a:r>
              <a:rPr lang="en-US" sz="2800" dirty="0">
                <a:latin typeface="Calibri" charset="0"/>
              </a:rPr>
              <a:t>Limit access to data only to internal operations that need it. </a:t>
            </a:r>
          </a:p>
          <a:p>
            <a:pPr>
              <a:lnSpc>
                <a:spcPct val="90000"/>
              </a:lnSpc>
            </a:pPr>
            <a:r>
              <a:rPr lang="en-US" sz="2800" dirty="0">
                <a:latin typeface="Calibri" charset="0"/>
              </a:rPr>
              <a:t>OO classes hide the data as private data members and use public accessor operations to get at it. </a:t>
            </a:r>
          </a:p>
          <a:p>
            <a:pPr lvl="2">
              <a:lnSpc>
                <a:spcPct val="90000"/>
              </a:lnSpc>
            </a:pPr>
            <a:r>
              <a:rPr lang="en-US" sz="2000" dirty="0">
                <a:latin typeface="Calibri" charset="0"/>
              </a:rPr>
              <a:t>The scope of the data is limited to the class.</a:t>
            </a:r>
            <a:endParaRPr lang="en-US" sz="2000" b="1" dirty="0">
              <a:latin typeface="Calibri" charset="0"/>
            </a:endParaRPr>
          </a:p>
          <a:p>
            <a:pPr>
              <a:lnSpc>
                <a:spcPct val="90000"/>
              </a:lnSpc>
            </a:pPr>
            <a:r>
              <a:rPr lang="en-US" dirty="0">
                <a:latin typeface="Calibri" charset="0"/>
              </a:rPr>
              <a:t>Information hiding protects:</a:t>
            </a:r>
          </a:p>
          <a:p>
            <a:pPr lvl="1">
              <a:lnSpc>
                <a:spcPct val="90000"/>
              </a:lnSpc>
            </a:pPr>
            <a:r>
              <a:rPr lang="en-US" dirty="0">
                <a:latin typeface="Calibri" charset="0"/>
              </a:rPr>
              <a:t>data items (attributes). </a:t>
            </a:r>
          </a:p>
          <a:p>
            <a:pPr lvl="1">
              <a:lnSpc>
                <a:spcPct val="90000"/>
              </a:lnSpc>
            </a:pPr>
            <a:r>
              <a:rPr lang="en-US" dirty="0">
                <a:latin typeface="Calibri" charset="0"/>
              </a:rPr>
              <a:t>the internal structure of a class.</a:t>
            </a:r>
          </a:p>
          <a:p>
            <a:pPr lvl="1">
              <a:lnSpc>
                <a:spcPct val="90000"/>
              </a:lnSpc>
            </a:pPr>
            <a:r>
              <a:rPr lang="en-US" dirty="0">
                <a:latin typeface="Calibri" charset="0"/>
              </a:rPr>
              <a:t>implementation details of a class.</a:t>
            </a:r>
            <a:endParaRPr lang="en-US" sz="2400" dirty="0">
              <a:latin typeface="Calibri" charset="0"/>
            </a:endParaRPr>
          </a:p>
          <a:p>
            <a:pPr>
              <a:lnSpc>
                <a:spcPct val="90000"/>
              </a:lnSpc>
            </a:pPr>
            <a:endParaRPr lang="en-US" sz="2800" dirty="0">
              <a:latin typeface="Calibri" charset="0"/>
            </a:endParaRPr>
          </a:p>
        </p:txBody>
      </p:sp>
      <p:sp>
        <p:nvSpPr>
          <p:cNvPr id="6" name="Title 2"/>
          <p:cNvSpPr>
            <a:spLocks noGrp="1"/>
          </p:cNvSpPr>
          <p:nvPr>
            <p:ph type="title"/>
          </p:nvPr>
        </p:nvSpPr>
        <p:spPr>
          <a:xfrm>
            <a:off x="395536" y="260648"/>
            <a:ext cx="8153400" cy="990600"/>
          </a:xfrm>
        </p:spPr>
        <p:txBody>
          <a:bodyPr>
            <a:normAutofit/>
          </a:bodyPr>
          <a:lstStyle/>
          <a:p>
            <a:r>
              <a:rPr lang="en-US" dirty="0"/>
              <a:t>3- Information Hiding Principle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10350</TotalTime>
  <Words>1059</Words>
  <Application>Microsoft Office PowerPoint</Application>
  <PresentationFormat>On-screen Show (4:3)</PresentationFormat>
  <Paragraphs>158</Paragraphs>
  <Slides>17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ＭＳ Ｐゴシック</vt:lpstr>
      <vt:lpstr>Arial</vt:lpstr>
      <vt:lpstr>Calibri</vt:lpstr>
      <vt:lpstr>Comic Sans MS</vt:lpstr>
      <vt:lpstr>Lucida Console</vt:lpstr>
      <vt:lpstr>Tahoma</vt:lpstr>
      <vt:lpstr>Tw Cen MT</vt:lpstr>
      <vt:lpstr>Wingdings</vt:lpstr>
      <vt:lpstr>Wingdings 2</vt:lpstr>
      <vt:lpstr>Default Theme</vt:lpstr>
      <vt:lpstr>Object Oriented Programming</vt:lpstr>
      <vt:lpstr>Object Oriented Basic Principles</vt:lpstr>
      <vt:lpstr>1-Abstraction Principle</vt:lpstr>
      <vt:lpstr>1-Abstraction Principle</vt:lpstr>
      <vt:lpstr>2- Encapsulation Principle</vt:lpstr>
      <vt:lpstr>2- Encapsulation Principle</vt:lpstr>
      <vt:lpstr>Encapsulation Gives Classes</vt:lpstr>
      <vt:lpstr>3- Information Hiding Principle</vt:lpstr>
      <vt:lpstr>3- Information Hiding Principle</vt:lpstr>
      <vt:lpstr>Access Modifiers</vt:lpstr>
      <vt:lpstr>Access Modifiers (cont.)</vt:lpstr>
      <vt:lpstr>UML Representation for Object Oriented systems</vt:lpstr>
      <vt:lpstr>What is a Class Diagram?</vt:lpstr>
      <vt:lpstr>UML Representation of a Class</vt:lpstr>
      <vt:lpstr>UML Representation of a Class (UML Class Diagram)</vt:lpstr>
      <vt:lpstr>How to create UML</vt:lpstr>
      <vt:lpstr> Ex: UML Class Diagram </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cmphmokh</dc:creator>
  <cp:lastModifiedBy>najd aldakheel</cp:lastModifiedBy>
  <cp:revision>171</cp:revision>
  <dcterms:created xsi:type="dcterms:W3CDTF">2009-09-24T09:53:25Z</dcterms:created>
  <dcterms:modified xsi:type="dcterms:W3CDTF">2024-08-25T18:52:58Z</dcterms:modified>
</cp:coreProperties>
</file>