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1" r:id="rId4"/>
    <p:sldId id="258" r:id="rId5"/>
    <p:sldId id="259" r:id="rId6"/>
    <p:sldId id="267" r:id="rId7"/>
    <p:sldId id="260" r:id="rId8"/>
    <p:sldId id="262" r:id="rId9"/>
    <p:sldId id="263" r:id="rId10"/>
    <p:sldId id="264"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5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2B5B5AE-8353-407A-9DB9-443A64928D80}" type="datetimeFigureOut">
              <a:rPr lang="ar-SA" smtClean="0"/>
              <a:t>15/07/35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413507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2B5B5AE-8353-407A-9DB9-443A64928D80}" type="datetimeFigureOut">
              <a:rPr lang="ar-SA" smtClean="0"/>
              <a:t>15/07/35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212893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2B5B5AE-8353-407A-9DB9-443A64928D80}" type="datetimeFigureOut">
              <a:rPr lang="ar-SA" smtClean="0"/>
              <a:t>15/07/35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52920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2B5B5AE-8353-407A-9DB9-443A64928D80}" type="datetimeFigureOut">
              <a:rPr lang="ar-SA" smtClean="0"/>
              <a:t>15/07/35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68381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2B5B5AE-8353-407A-9DB9-443A64928D80}" type="datetimeFigureOut">
              <a:rPr lang="ar-SA" smtClean="0"/>
              <a:t>15/07/35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205401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2B5B5AE-8353-407A-9DB9-443A64928D80}" type="datetimeFigureOut">
              <a:rPr lang="ar-SA" smtClean="0"/>
              <a:t>15/07/35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69424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2B5B5AE-8353-407A-9DB9-443A64928D80}" type="datetimeFigureOut">
              <a:rPr lang="ar-SA" smtClean="0"/>
              <a:t>15/07/35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339551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2B5B5AE-8353-407A-9DB9-443A64928D80}" type="datetimeFigureOut">
              <a:rPr lang="ar-SA" smtClean="0"/>
              <a:t>15/07/35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114994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2B5B5AE-8353-407A-9DB9-443A64928D80}" type="datetimeFigureOut">
              <a:rPr lang="ar-SA" smtClean="0"/>
              <a:t>15/07/35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13106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2B5B5AE-8353-407A-9DB9-443A64928D80}" type="datetimeFigureOut">
              <a:rPr lang="ar-SA" smtClean="0"/>
              <a:t>15/07/35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239761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2B5B5AE-8353-407A-9DB9-443A64928D80}" type="datetimeFigureOut">
              <a:rPr lang="ar-SA" smtClean="0"/>
              <a:t>15/07/35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82C5615-CB2C-47CA-9AD1-1217CF8C3BF4}" type="slidenum">
              <a:rPr lang="ar-SA" smtClean="0"/>
              <a:t>‹#›</a:t>
            </a:fld>
            <a:endParaRPr lang="ar-SA"/>
          </a:p>
        </p:txBody>
      </p:sp>
    </p:spTree>
    <p:extLst>
      <p:ext uri="{BB962C8B-B14F-4D97-AF65-F5344CB8AC3E}">
        <p14:creationId xmlns:p14="http://schemas.microsoft.com/office/powerpoint/2010/main" val="120610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B5B5AE-8353-407A-9DB9-443A64928D80}" type="datetimeFigureOut">
              <a:rPr lang="ar-SA" smtClean="0"/>
              <a:t>15/07/35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2C5615-CB2C-47CA-9AD1-1217CF8C3BF4}" type="slidenum">
              <a:rPr lang="ar-SA" smtClean="0"/>
              <a:t>‹#›</a:t>
            </a:fld>
            <a:endParaRPr lang="ar-SA"/>
          </a:p>
        </p:txBody>
      </p:sp>
    </p:spTree>
    <p:extLst>
      <p:ext uri="{BB962C8B-B14F-4D97-AF65-F5344CB8AC3E}">
        <p14:creationId xmlns:p14="http://schemas.microsoft.com/office/powerpoint/2010/main" val="2076873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المحاضرة الرابعة عشر</a:t>
            </a:r>
            <a:endParaRPr lang="ar-SA" dirty="0"/>
          </a:p>
        </p:txBody>
      </p:sp>
      <p:sp>
        <p:nvSpPr>
          <p:cNvPr id="3" name="عنوان فرعي 2"/>
          <p:cNvSpPr>
            <a:spLocks noGrp="1"/>
          </p:cNvSpPr>
          <p:nvPr>
            <p:ph type="subTitle" idx="1"/>
          </p:nvPr>
        </p:nvSpPr>
        <p:spPr/>
        <p:txBody>
          <a:bodyPr/>
          <a:lstStyle/>
          <a:p>
            <a:r>
              <a:rPr lang="ar-SA" dirty="0" smtClean="0"/>
              <a:t>نماذج مختارة من تطبيقات الاستشعار عن بعد</a:t>
            </a:r>
            <a:endParaRPr lang="ar-SA" dirty="0"/>
          </a:p>
        </p:txBody>
      </p:sp>
    </p:spTree>
    <p:extLst>
      <p:ext uri="{BB962C8B-B14F-4D97-AF65-F5344CB8AC3E}">
        <p14:creationId xmlns:p14="http://schemas.microsoft.com/office/powerpoint/2010/main" val="417255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وهو مستشعر يقيس عالميا طبقة الاوزون والذي اطلق في 1978م بمدار قطبي وصمم ليعمل طويلا وهو يعطي فوق 4100صورة عالمية يوميا لطبقة الاوزون.</a:t>
            </a:r>
          </a:p>
          <a:p>
            <a:r>
              <a:rPr lang="ar-SA" dirty="0" smtClean="0"/>
              <a:t>وفي عام 1991م اطلق الاتحاد السوفيتي سابقا </a:t>
            </a:r>
            <a:r>
              <a:rPr lang="en-US" dirty="0" smtClean="0"/>
              <a:t>Meteor-3</a:t>
            </a:r>
          </a:p>
          <a:p>
            <a:r>
              <a:rPr lang="ar-SA" dirty="0" smtClean="0"/>
              <a:t>والذي حمل على القمر الصناعي </a:t>
            </a:r>
            <a:r>
              <a:rPr lang="en-US" dirty="0" smtClean="0"/>
              <a:t>TOMS </a:t>
            </a:r>
            <a:r>
              <a:rPr lang="ar-SA" dirty="0" smtClean="0"/>
              <a:t>) بمشاركة ناسا .</a:t>
            </a:r>
          </a:p>
          <a:p>
            <a:r>
              <a:rPr lang="en-US" dirty="0" smtClean="0"/>
              <a:t>TOMS </a:t>
            </a:r>
            <a:r>
              <a:rPr lang="ar-SA" dirty="0" smtClean="0"/>
              <a:t> يقيس فقط ضوء النهار لقياس الاشعة فوق البنفسجية وانتشارها بسبب الغيوم او من خلال الارض وهو ذو مدار قطبي من جهة القطب الجنوبي.</a:t>
            </a:r>
            <a:endParaRPr lang="en-US" dirty="0" smtClean="0"/>
          </a:p>
          <a:p>
            <a:endParaRPr lang="en-US" dirty="0" smtClean="0"/>
          </a:p>
          <a:p>
            <a:endParaRPr lang="ar-SA" dirty="0"/>
          </a:p>
        </p:txBody>
      </p:sp>
    </p:spTree>
    <p:extLst>
      <p:ext uri="{BB962C8B-B14F-4D97-AF65-F5344CB8AC3E}">
        <p14:creationId xmlns:p14="http://schemas.microsoft.com/office/powerpoint/2010/main" val="87094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استخدام تقنية الليزر في التعرف على مكونات الغلاف الجوي</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كما استخدمت هذه التقنية في التعرف على مكونات الغلاف الغازي (الجوي) من نقطة ارسال ارضي الى الغلاف الجوي حيث امكن التعرف على خصائص طبقات الغلاف الجوي وتقدير عمق الطبقات بعدة كيلومترات ومدى ارتفاع كل طبقة مكتشفة خاصة وان هذه التقنية تستطيع قياس زمن ارسال الاشعة وعودتها .</a:t>
            </a:r>
          </a:p>
          <a:p>
            <a:r>
              <a:rPr lang="ar-SA" dirty="0" smtClean="0"/>
              <a:t>واول ليزر جوي صمم ليسدد مباشرة تحت الطائرة بشكل عمودي على مناطق مفردة والتي استخدمت للحصول على البيانات الطبوغرافية وهو مجال تقني يخدم العديد من الباحثين في مجالات الجيمورفولوجيا والنبات والغلاف الجوي والعديد من التطبيقات الاخرى.</a:t>
            </a:r>
            <a:endParaRPr lang="ar-SA" dirty="0"/>
          </a:p>
        </p:txBody>
      </p:sp>
    </p:spTree>
    <p:extLst>
      <p:ext uri="{BB962C8B-B14F-4D97-AF65-F5344CB8AC3E}">
        <p14:creationId xmlns:p14="http://schemas.microsoft.com/office/powerpoint/2010/main" val="336037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في مجال التعرف على انواع الصخور: الوادي الميت </a:t>
            </a:r>
            <a:br>
              <a:rPr lang="ar-SA" dirty="0" smtClean="0"/>
            </a:br>
            <a:r>
              <a:rPr lang="en-US" dirty="0" smtClean="0"/>
              <a:t>Death valley</a:t>
            </a:r>
            <a:endParaRPr lang="ar-SA" dirty="0"/>
          </a:p>
        </p:txBody>
      </p:sp>
      <p:sp>
        <p:nvSpPr>
          <p:cNvPr id="3" name="عنصر نائب للمحتوى 2"/>
          <p:cNvSpPr>
            <a:spLocks noGrp="1"/>
          </p:cNvSpPr>
          <p:nvPr>
            <p:ph idx="1"/>
          </p:nvPr>
        </p:nvSpPr>
        <p:spPr/>
        <p:txBody>
          <a:bodyPr/>
          <a:lstStyle/>
          <a:p>
            <a:r>
              <a:rPr lang="en-US" dirty="0" smtClean="0"/>
              <a:t>TIMS: Thermal infrared multi spectral scanner an air born(6bands)</a:t>
            </a:r>
          </a:p>
          <a:p>
            <a:pPr marL="0" indent="0">
              <a:buNone/>
            </a:pPr>
            <a:r>
              <a:rPr lang="ar-SA" dirty="0" smtClean="0"/>
              <a:t>الماسح الجوي متعدد الاطياف تحت الحمراء القريبة والحرارية</a:t>
            </a:r>
          </a:p>
          <a:p>
            <a:pPr marL="0" indent="0">
              <a:buNone/>
            </a:pPr>
            <a:r>
              <a:rPr lang="ar-SA" dirty="0" smtClean="0"/>
              <a:t>في هذا المثال اخذت الصور في فترتي الليل والنهار بواسطة التصوير الجوي بجهاز </a:t>
            </a:r>
            <a:r>
              <a:rPr lang="en-US" dirty="0" smtClean="0"/>
              <a:t>TIMS</a:t>
            </a:r>
            <a:r>
              <a:rPr lang="ar-SA" dirty="0" smtClean="0"/>
              <a:t> لمنطقة الوادي الميت بكاليفورنيا من وكالة الفضاء ناسا . وذلك لاشتقاق خريطة موضوعية للصخور في منطقة فيورنس كريك في الوادي الميت . </a:t>
            </a:r>
            <a:endParaRPr lang="ar-SA" dirty="0"/>
          </a:p>
        </p:txBody>
      </p:sp>
    </p:spTree>
    <p:extLst>
      <p:ext uri="{BB962C8B-B14F-4D97-AF65-F5344CB8AC3E}">
        <p14:creationId xmlns:p14="http://schemas.microsoft.com/office/powerpoint/2010/main" val="20662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الصور الحرارية للوادي الميت</a:t>
            </a: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40768"/>
            <a:ext cx="2160240" cy="4968552"/>
          </a:xfrm>
          <a:prstGeom prst="rect">
            <a:avLst/>
          </a:prstGeom>
        </p:spPr>
      </p:pic>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160" y="1340768"/>
            <a:ext cx="2376264" cy="4680520"/>
          </a:xfrm>
        </p:spPr>
      </p:pic>
      <p:pic>
        <p:nvPicPr>
          <p:cNvPr id="8" name="صورة 7"/>
          <p:cNvPicPr>
            <a:picLocks noChangeAspect="1"/>
          </p:cNvPicPr>
          <p:nvPr/>
        </p:nvPicPr>
        <p:blipFill>
          <a:blip>
            <a:extLst>
              <a:ext uri="{28A0092B-C50C-407E-A947-70E740481C1C}">
                <a14:useLocalDpi xmlns:a14="http://schemas.microsoft.com/office/drawing/2010/main" val="0"/>
              </a:ext>
            </a:extLst>
          </a:blip>
          <a:stretch>
            <a:fillRect/>
          </a:stretch>
        </p:blipFill>
        <p:spPr>
          <a:xfrm>
            <a:off x="2987824" y="1340768"/>
            <a:ext cx="2808312" cy="5112568"/>
          </a:xfrm>
          <a:prstGeom prst="rect">
            <a:avLst/>
          </a:prstGeom>
        </p:spPr>
      </p:pic>
    </p:spTree>
    <p:extLst>
      <p:ext uri="{BB962C8B-B14F-4D97-AF65-F5344CB8AC3E}">
        <p14:creationId xmlns:p14="http://schemas.microsoft.com/office/powerpoint/2010/main" val="77420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361459"/>
          </a:xfrm>
        </p:spPr>
        <p:txBody>
          <a:bodyPr>
            <a:normAutofit lnSpcReduction="10000"/>
          </a:bodyPr>
          <a:lstStyle/>
          <a:p>
            <a:r>
              <a:rPr lang="ar-SA" dirty="0" smtClean="0"/>
              <a:t>في الشكل السابق نشاهد خطوط الطيف المنبعث لتحت الحمراء الحرارية واختبار عينات حقلية مرتبطة بصورة </a:t>
            </a:r>
            <a:r>
              <a:rPr lang="en-US" dirty="0" smtClean="0"/>
              <a:t>TIMS</a:t>
            </a:r>
            <a:r>
              <a:rPr lang="ar-SA" dirty="0" smtClean="0"/>
              <a:t> في النهار وطبق عليها مد التباين الطيفي (</a:t>
            </a:r>
            <a:r>
              <a:rPr lang="en-US" dirty="0" smtClean="0"/>
              <a:t>WW</a:t>
            </a:r>
            <a:r>
              <a:rPr lang="ar-SA" dirty="0" smtClean="0"/>
              <a:t>) من خلال تنوع الظلام والضوء الناتج من تنوع حرارة الاجسام . بعدها تم اجراء مركب الالوان للصورة . المنطقة الحمراء ابرزت الصخور الغنية بالكوارتز كما في نطاق5 المنطقة الخضراء في نطاق3 ابرزت الصخور الملحية المنطقة الزرقاء الخضراء في نطاقي 1-3 وضحت صخور الدولوميت والحجر الجيري المنطقة البنفسجية اعلى انبعاث لها في نطاقي 1-5 شملت صخور البازلت والاندزيت . بعض الصخور ظهرت فاتحة مثل الكوارتز . وهناك تأثير ايضا للرياح والتي تحمل معها الغبار .</a:t>
            </a:r>
            <a:endParaRPr lang="ar-SA" dirty="0"/>
          </a:p>
        </p:txBody>
      </p:sp>
    </p:spTree>
    <p:extLst>
      <p:ext uri="{BB962C8B-B14F-4D97-AF65-F5344CB8AC3E}">
        <p14:creationId xmlns:p14="http://schemas.microsoft.com/office/powerpoint/2010/main" val="140962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r>
              <a:rPr lang="ar-SA" dirty="0" smtClean="0"/>
              <a:t>بدا واضحا صخر الكوارتز في نطاق1 في صورة النهار يظهر الظل ليبدي التباين الطبوغرافي في الصورة وهذا التباين لا يظهر في صورة الليل .</a:t>
            </a:r>
          </a:p>
          <a:p>
            <a:r>
              <a:rPr lang="ar-SA" dirty="0" smtClean="0"/>
              <a:t>الاشعاع المنبعث من الاجسام يعبر عن المواد بشكل جيد في فترتي الليل والنهار فهناك منطقة (</a:t>
            </a:r>
            <a:r>
              <a:rPr lang="en-US" dirty="0" smtClean="0"/>
              <a:t>Lake manly</a:t>
            </a:r>
            <a:r>
              <a:rPr lang="ar-SA" dirty="0" smtClean="0"/>
              <a:t>) وهي ابرد ممن حولها في وقت النهار بينما منطقتي (</a:t>
            </a:r>
            <a:r>
              <a:rPr lang="en-US" dirty="0" smtClean="0"/>
              <a:t>Tucki fan – Furanace Creek fan</a:t>
            </a:r>
            <a:r>
              <a:rPr lang="ar-SA" dirty="0" smtClean="0"/>
              <a:t>) ابرد ممن حولها في فترات الليل .</a:t>
            </a:r>
          </a:p>
          <a:p>
            <a:r>
              <a:rPr lang="ar-SA" dirty="0" smtClean="0"/>
              <a:t>وهذه ميزة استخدام التصوير الحراري الذي يصور الظواهر ليلا ونهارا . المناطق الفاتحة هي الاكثر دفئ بينما المناطق الداكنة هي المناطق الباردة في الصورة الحرارية.</a:t>
            </a:r>
            <a:endParaRPr lang="ar-SA" dirty="0"/>
          </a:p>
        </p:txBody>
      </p:sp>
    </p:spTree>
    <p:extLst>
      <p:ext uri="{BB962C8B-B14F-4D97-AF65-F5344CB8AC3E}">
        <p14:creationId xmlns:p14="http://schemas.microsoft.com/office/powerpoint/2010/main" val="305033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عند تعريف الخريطة نجد انها ارتبطت بخصائص فيزيائية متعلقة بالصخور وتركيبها بواسطة الطيف ويمكن القول ان تأثير الحرارة قد يسبب لبس عند فصل الظواهر والتي امكن فصلها بواسطة مركب الالوان لتحسين التنوع الصغير للصخور من خلال الاشعاع المنبعث والذي يمكن قياسه في الليل والنهار.</a:t>
            </a:r>
            <a:endParaRPr lang="ar-SA" dirty="0"/>
          </a:p>
        </p:txBody>
      </p:sp>
    </p:spTree>
    <p:extLst>
      <p:ext uri="{BB962C8B-B14F-4D97-AF65-F5344CB8AC3E}">
        <p14:creationId xmlns:p14="http://schemas.microsoft.com/office/powerpoint/2010/main" val="48726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شكل يبين منطقة الوادي الميت بناء على بيانات الصورة الحرارية واجراء مركب الالوان لها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396330"/>
            <a:ext cx="5472608" cy="4273029"/>
          </a:xfrm>
        </p:spPr>
      </p:pic>
    </p:spTree>
    <p:extLst>
      <p:ext uri="{BB962C8B-B14F-4D97-AF65-F5344CB8AC3E}">
        <p14:creationId xmlns:p14="http://schemas.microsoft.com/office/powerpoint/2010/main" val="421375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التعرف على الغطاء النباتي في البرازيل:</a:t>
            </a:r>
            <a:endParaRPr lang="ar-SA" dirty="0"/>
          </a:p>
        </p:txBody>
      </p:sp>
      <p:sp>
        <p:nvSpPr>
          <p:cNvPr id="3" name="عنصر نائب للمحتوى 2"/>
          <p:cNvSpPr>
            <a:spLocks noGrp="1"/>
          </p:cNvSpPr>
          <p:nvPr>
            <p:ph idx="1"/>
          </p:nvPr>
        </p:nvSpPr>
        <p:spPr/>
        <p:txBody>
          <a:bodyPr/>
          <a:lstStyle/>
          <a:p>
            <a:r>
              <a:rPr lang="ar-SA" dirty="0" smtClean="0"/>
              <a:t>الهدف من هذا المثال صنع خريطة موضوعية لأنواع النبات الرئيسي في الغابات المدارية في البرازيل من بيانات لاندسات باستخدام الماسح الموضوعي لمنطقة الدراسة وهي ما نوس (</a:t>
            </a:r>
            <a:r>
              <a:rPr lang="en-US" dirty="0" smtClean="0"/>
              <a:t>Manaus</a:t>
            </a:r>
            <a:r>
              <a:rPr lang="ar-SA" dirty="0" smtClean="0"/>
              <a:t>) لتوضيح انواع النبات لتعريفه على الصورة من خلال التعرف عليه من الموقع من خلال العمل الحقلي خاصة المناطق بجوار الطرق والانهار . المساحات الكبيرة وحدودها صعبة لجعلها متاحة خاصة امتدادها المحلي الملاحظ في منطقة كبيرة باستخدام تقنية الاستشعار عن بعد.</a:t>
            </a:r>
            <a:endParaRPr lang="ar-SA" dirty="0"/>
          </a:p>
        </p:txBody>
      </p:sp>
    </p:spTree>
    <p:extLst>
      <p:ext uri="{BB962C8B-B14F-4D97-AF65-F5344CB8AC3E}">
        <p14:creationId xmlns:p14="http://schemas.microsoft.com/office/powerpoint/2010/main" val="95641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9189" y="0"/>
            <a:ext cx="8229600" cy="1143000"/>
          </a:xfrm>
        </p:spPr>
        <p:txBody>
          <a:bodyPr>
            <a:normAutofit/>
          </a:bodyPr>
          <a:lstStyle/>
          <a:p>
            <a:r>
              <a:rPr lang="ar-SA" sz="2800" dirty="0" smtClean="0"/>
              <a:t>شكل يوضح النطاقات الست للماسح الموضوعي مع اجراء زيادة التباين</a:t>
            </a:r>
            <a:endParaRPr lang="ar-SA" sz="2800" dirty="0"/>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568951" cy="564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3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في مجال الزراعة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628800"/>
            <a:ext cx="7992888" cy="4464496"/>
          </a:xfrm>
        </p:spPr>
      </p:pic>
    </p:spTree>
    <p:extLst>
      <p:ext uri="{BB962C8B-B14F-4D97-AF65-F5344CB8AC3E}">
        <p14:creationId xmlns:p14="http://schemas.microsoft.com/office/powerpoint/2010/main" val="161224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SA" dirty="0" smtClean="0"/>
              <a:t>شكل يبين تطبيق مؤشر النبات </a:t>
            </a:r>
            <a:r>
              <a:rPr lang="en-US" dirty="0" smtClean="0"/>
              <a:t>NDVI</a:t>
            </a:r>
            <a:endParaRPr lang="ar-SA" dirty="0"/>
          </a:p>
        </p:txBody>
      </p:sp>
      <p:sp>
        <p:nvSpPr>
          <p:cNvPr id="5" name="عنصر نائب للمحتوى 4"/>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42493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12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شكل يبين النسب النطاقات لتوضيح الترب الجافة من الرطبة من خلال نطاق 5</a:t>
            </a:r>
            <a:endParaRPr lang="ar-SA" dirty="0"/>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42493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54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تطبيق </a:t>
            </a:r>
            <a:r>
              <a:rPr lang="en-US" dirty="0" smtClean="0"/>
              <a:t>TCT</a:t>
            </a:r>
            <a:endParaRPr lang="ar-SA" dirty="0"/>
          </a:p>
        </p:txBody>
      </p:sp>
      <p:sp>
        <p:nvSpPr>
          <p:cNvPr id="3" name="عنصر نائب للمحتوى 2"/>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352927" cy="476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0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الاختلاط الطيفي وتطبيق </a:t>
            </a:r>
            <a:r>
              <a:rPr lang="en-US" dirty="0" smtClean="0"/>
              <a:t>RMS</a:t>
            </a:r>
            <a:endParaRPr lang="ar-SA" dirty="0"/>
          </a:p>
        </p:txBody>
      </p:sp>
      <p:sp>
        <p:nvSpPr>
          <p:cNvPr id="3" name="عنصر نائب للمحتوى 2"/>
          <p:cNvSpPr>
            <a:spLocks noGrp="1"/>
          </p:cNvSpPr>
          <p:nvPr>
            <p:ph idx="1"/>
          </p:nvPr>
        </p:nvSpPr>
        <p:spPr/>
        <p:txBody>
          <a:bodyPr/>
          <a:lstStyle/>
          <a:p>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6409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68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صورة فوتوغرافية لمنطقة الدراسة في البرازيل</a:t>
            </a:r>
            <a:endParaRPr lang="ar-SA" dirty="0"/>
          </a:p>
        </p:txBody>
      </p:sp>
      <p:sp>
        <p:nvSpPr>
          <p:cNvPr id="3" name="عنصر نائب للمحتوى 2"/>
          <p:cNvSpPr>
            <a:spLocks noGrp="1"/>
          </p:cNvSpPr>
          <p:nvPr>
            <p:ph idx="1"/>
          </p:nvPr>
        </p:nvSpPr>
        <p:spPr/>
        <p:txBody>
          <a:bodyPr/>
          <a:lstStyle/>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4463"/>
            <a:ext cx="8496944" cy="503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0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ازالة تأثير الظل من الصورة</a:t>
            </a:r>
            <a:endParaRPr lang="ar-SA" dirty="0"/>
          </a:p>
        </p:txBody>
      </p:sp>
      <p:sp>
        <p:nvSpPr>
          <p:cNvPr id="3" name="عنصر نائب للمحتوى 2"/>
          <p:cNvSpPr>
            <a:spLocks noGrp="1"/>
          </p:cNvSpPr>
          <p:nvPr>
            <p:ph idx="1"/>
          </p:nvPr>
        </p:nvSpPr>
        <p:spPr/>
        <p:txBody>
          <a:bodyPr/>
          <a:lstStyle/>
          <a:p>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35292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146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شكل يبين استخدام مركب الالوان والتي يمكن ان يشتق منها </a:t>
            </a:r>
            <a:r>
              <a:rPr lang="ar-SA" smtClean="0"/>
              <a:t>الخريطة الموضوعية</a:t>
            </a:r>
            <a:endParaRPr lang="ar-SA"/>
          </a:p>
        </p:txBody>
      </p:sp>
      <p:sp>
        <p:nvSpPr>
          <p:cNvPr id="3" name="عنصر نائب للمحتوى 2"/>
          <p:cNvSpPr>
            <a:spLocks noGrp="1"/>
          </p:cNvSpPr>
          <p:nvPr>
            <p:ph idx="1"/>
          </p:nvPr>
        </p:nvSpPr>
        <p:spPr/>
        <p:txBody>
          <a:bodyPr/>
          <a:lstStyle/>
          <a:p>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556792"/>
            <a:ext cx="8064896"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650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استخدام الصور الحرارية في الكشف عن الحرائق</a:t>
            </a:r>
            <a:endParaRPr lang="ar-SA"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27280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7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pPr lvl="0"/>
            <a:r>
              <a:rPr lang="ar-SA" dirty="0"/>
              <a:t>3حرائق صغيرة القوالب كالفحم المتوهج لتلك المناطق ضمن بستان الاشجار. </a:t>
            </a:r>
            <a:endParaRPr lang="en-US" dirty="0"/>
          </a:p>
          <a:p>
            <a:r>
              <a:rPr lang="ar-SA" dirty="0"/>
              <a:t>في صور المدى 8-14ميكرومتر البصمات دافئة للأشجار المتناثرة بأقنعة النيران.  ولكن في صورة المدى 3-5 ميكروميتر النيران واضحة ومرئية ولها بصمات خافتة لتلك الاشجار.</a:t>
            </a:r>
            <a:endParaRPr lang="en-US" dirty="0"/>
          </a:p>
          <a:p>
            <a:pPr lvl="0"/>
            <a:r>
              <a:rPr lang="ar-SA" dirty="0"/>
              <a:t>اكبر نار مشتعلة في الحقل المفتوح وهو مشاهد في كلا الصورتين.</a:t>
            </a:r>
            <a:endParaRPr lang="en-US" dirty="0"/>
          </a:p>
          <a:p>
            <a:pPr lvl="0"/>
            <a:r>
              <a:rPr lang="ar-SA" dirty="0"/>
              <a:t>في الحقل المفتوح حفرة تحتوي على فحم صغير مشتعل اختفت تحت كومة </a:t>
            </a:r>
            <a:r>
              <a:rPr lang="ar-SA" dirty="0" err="1"/>
              <a:t>مزالة</a:t>
            </a:r>
            <a:r>
              <a:rPr lang="ar-SA" dirty="0"/>
              <a:t>.  في صورة ذات مدى 8-14ميكرومتر هذا الهدف اخفق بالنسبة للنبات ولكن في صورة ذات مدى 3-5 ميكروميتر كان واضح ومعرف على انه هدف حار.</a:t>
            </a:r>
            <a:endParaRPr lang="en-US" dirty="0"/>
          </a:p>
          <a:p>
            <a:pPr lvl="0"/>
            <a:r>
              <a:rPr lang="ar-SA" dirty="0"/>
              <a:t>ايضا هناك نار مشتعلة كبيرة و 3مركبات مع محركاتها تبدو دافئة في الموقع ضمن الحقل المفتوح . 4اهداف تم حلها في صورة ذات مدى 3-5 ميكروميتر ولكن بصمة النار المشتعلة اختفت عن الاهداف الاخرى في صورة ضمن المدى 8-14 ميكروميتر .</a:t>
            </a:r>
            <a:endParaRPr lang="en-US" dirty="0"/>
          </a:p>
          <a:p>
            <a:endParaRPr lang="ar-SA" dirty="0"/>
          </a:p>
        </p:txBody>
      </p:sp>
    </p:spTree>
    <p:extLst>
      <p:ext uri="{BB962C8B-B14F-4D97-AF65-F5344CB8AC3E}">
        <p14:creationId xmlns:p14="http://schemas.microsoft.com/office/powerpoint/2010/main" val="3607211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استخدام الاراضي في متشجن:</a:t>
            </a:r>
            <a:r>
              <a:rPr lang="en-US" dirty="0"/>
              <a:t/>
            </a:r>
            <a:br>
              <a:rPr lang="en-US" dirty="0"/>
            </a:br>
            <a:endParaRPr lang="ar-SA" dirty="0"/>
          </a:p>
        </p:txBody>
      </p:sp>
      <p:sp>
        <p:nvSpPr>
          <p:cNvPr id="3" name="عنصر نائب للمحتوى 2"/>
          <p:cNvSpPr>
            <a:spLocks noGrp="1"/>
          </p:cNvSpPr>
          <p:nvPr>
            <p:ph idx="1"/>
          </p:nvPr>
        </p:nvSpPr>
        <p:spPr/>
        <p:txBody>
          <a:bodyPr>
            <a:normAutofit fontScale="70000" lnSpcReduction="20000"/>
          </a:bodyPr>
          <a:lstStyle/>
          <a:p>
            <a:r>
              <a:rPr lang="ar-SA" dirty="0" smtClean="0"/>
              <a:t>نناقش </a:t>
            </a:r>
            <a:r>
              <a:rPr lang="ar-SA" dirty="0"/>
              <a:t>تفسير الصورة بحيث نبدأ مع المنظر المتشابه لما نقراه . المدينة ومحيطها وهي ان </a:t>
            </a:r>
            <a:r>
              <a:rPr lang="ar-SA" dirty="0" err="1"/>
              <a:t>اربر</a:t>
            </a:r>
            <a:r>
              <a:rPr lang="ar-SA" dirty="0"/>
              <a:t> (</a:t>
            </a:r>
            <a:r>
              <a:rPr lang="en-US" dirty="0"/>
              <a:t>Ann Arbor</a:t>
            </a:r>
            <a:r>
              <a:rPr lang="ar-SA" dirty="0"/>
              <a:t>  ) وهي تقع غرب ديترويت وتحتوي جامعة متشجن كما هو مشاهد في صورة تحت الحمراء والصورة الفوتوغرافية الجوية .</a:t>
            </a:r>
            <a:endParaRPr lang="en-US" dirty="0"/>
          </a:p>
          <a:p>
            <a:r>
              <a:rPr lang="ar-SA" dirty="0"/>
              <a:t>وسط المدينة ومحيطها ضمن الضواحي السكنية والمحاطة بالأراضي الفضاء وقت النهار خاصة وانها اخذت بعد قليل من شروق الشمس وهي صورة تحت الحمراء وايضا لا نغفل ان الاشعاع الحراري يتزايد بسرعة.</a:t>
            </a:r>
            <a:endParaRPr lang="en-US" dirty="0"/>
          </a:p>
          <a:p>
            <a:r>
              <a:rPr lang="ar-SA" dirty="0"/>
              <a:t>شبكة الطرق السريعة والطرق لها بصمات دافئة لان الحرارة الكامنة او الخاملة مرتفعة وهي ذات علاقة ارتباط بكثافة الاسفلت والاسمنت . اسقف البنايات الباردة  لان الانبعاث منخفض  لهذه المواد . احياء المدينة الفقيرة ظهرت باقتدار كمناطق دافئة مقارنة بالمساحات المحيطة بها لان التركيز الحراري من مجموعة الماء والبحيرات ونهر </a:t>
            </a:r>
            <a:r>
              <a:rPr lang="ar-SA" dirty="0" err="1"/>
              <a:t>هورون</a:t>
            </a:r>
            <a:r>
              <a:rPr lang="ar-SA" dirty="0"/>
              <a:t> والذي يظهر في الزاوية اليمنى من الصورة . وهي دافئة مقارنة بما يحيط بها من زيت والذي لم يمتص كفايته  بعد من الطاقة الشمسية وليصلها بذلك الاشعاع الحراري العالي في منتصف النهار . </a:t>
            </a:r>
            <a:endParaRPr lang="en-US" dirty="0"/>
          </a:p>
          <a:p>
            <a:endParaRPr lang="ar-SA" dirty="0"/>
          </a:p>
        </p:txBody>
      </p:sp>
    </p:spTree>
    <p:extLst>
      <p:ext uri="{BB962C8B-B14F-4D97-AF65-F5344CB8AC3E}">
        <p14:creationId xmlns:p14="http://schemas.microsoft.com/office/powerpoint/2010/main" val="114528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التعرف على انواع المحاصيل في الحقول وتصنيفها</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3" y="2591594"/>
            <a:ext cx="6120680" cy="3429694"/>
          </a:xfrm>
        </p:spPr>
      </p:pic>
    </p:spTree>
    <p:extLst>
      <p:ext uri="{BB962C8B-B14F-4D97-AF65-F5344CB8AC3E}">
        <p14:creationId xmlns:p14="http://schemas.microsoft.com/office/powerpoint/2010/main" val="3377912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84969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056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استخدام تقنيات حديثة في التصنيف مثل الهيبرسبكترل وله 200نطاق للصورة</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844824"/>
            <a:ext cx="8748463" cy="4176464"/>
          </a:xfrm>
        </p:spPr>
      </p:pic>
    </p:spTree>
    <p:extLst>
      <p:ext uri="{BB962C8B-B14F-4D97-AF65-F5344CB8AC3E}">
        <p14:creationId xmlns:p14="http://schemas.microsoft.com/office/powerpoint/2010/main" val="1124468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611560" y="-243408"/>
            <a:ext cx="8229600" cy="1143000"/>
          </a:xfrm>
        </p:spPr>
        <p:txBody>
          <a:bodyPr/>
          <a:lstStyle/>
          <a:p>
            <a:r>
              <a:rPr lang="ar-SA" dirty="0" smtClean="0"/>
              <a:t>تقنية لايدر </a:t>
            </a:r>
            <a:r>
              <a:rPr lang="en-US" dirty="0" smtClean="0"/>
              <a:t>Ladir</a:t>
            </a:r>
            <a:endParaRPr lang="ar-SA" dirty="0"/>
          </a:p>
        </p:txBody>
      </p:sp>
      <p:sp>
        <p:nvSpPr>
          <p:cNvPr id="5" name="عنصر نائب للمحتوى 4"/>
          <p:cNvSpPr>
            <a:spLocks noGrp="1"/>
          </p:cNvSpPr>
          <p:nvPr>
            <p:ph idx="1"/>
          </p:nvPr>
        </p:nvSpPr>
        <p:spPr/>
        <p:txBody>
          <a:bodyPr/>
          <a:lstStyle/>
          <a:p>
            <a:endParaRPr lang="ar-S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692696"/>
            <a:ext cx="8424936"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285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شكل يبين طريقة فصل نبضات لايدار للسطح المعقد</a:t>
            </a:r>
            <a:endParaRPr lang="ar-SA" dirty="0"/>
          </a:p>
        </p:txBody>
      </p:sp>
      <p:sp>
        <p:nvSpPr>
          <p:cNvPr id="3" name="عنصر نائب للمحتوى 2"/>
          <p:cNvSpPr>
            <a:spLocks noGrp="1"/>
          </p:cNvSpPr>
          <p:nvPr>
            <p:ph idx="1"/>
          </p:nvPr>
        </p:nvSpPr>
        <p:spPr/>
        <p:txBody>
          <a:bodyPr/>
          <a:lstStyle/>
          <a:p>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14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تجديد رقع النبات الطبيعي عن الصناعي</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28800"/>
            <a:ext cx="7632847" cy="4536503"/>
          </a:xfrm>
        </p:spPr>
      </p:pic>
    </p:spTree>
    <p:extLst>
      <p:ext uri="{BB962C8B-B14F-4D97-AF65-F5344CB8AC3E}">
        <p14:creationId xmlns:p14="http://schemas.microsoft.com/office/powerpoint/2010/main" val="661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في مجال العمران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28800"/>
            <a:ext cx="7704856" cy="4536503"/>
          </a:xfrm>
        </p:spPr>
      </p:pic>
    </p:spTree>
    <p:extLst>
      <p:ext uri="{BB962C8B-B14F-4D97-AF65-F5344CB8AC3E}">
        <p14:creationId xmlns:p14="http://schemas.microsoft.com/office/powerpoint/2010/main" val="136179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في مجال التعرف على حركة الجليد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628800"/>
            <a:ext cx="7560840" cy="4536503"/>
          </a:xfrm>
        </p:spPr>
      </p:pic>
    </p:spTree>
    <p:extLst>
      <p:ext uri="{BB962C8B-B14F-4D97-AF65-F5344CB8AC3E}">
        <p14:creationId xmlns:p14="http://schemas.microsoft.com/office/powerpoint/2010/main" val="202109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في مجال المناخ والتعرف على المناطق الغائمة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72816"/>
            <a:ext cx="6768752" cy="4464495"/>
          </a:xfrm>
        </p:spPr>
      </p:pic>
    </p:spTree>
    <p:extLst>
      <p:ext uri="{BB962C8B-B14F-4D97-AF65-F5344CB8AC3E}">
        <p14:creationId xmlns:p14="http://schemas.microsoft.com/office/powerpoint/2010/main" val="105928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دراسة اشعاع </a:t>
            </a:r>
            <a:r>
              <a:rPr lang="en-US" dirty="0" smtClean="0"/>
              <a:t>UV</a:t>
            </a:r>
            <a:r>
              <a:rPr lang="ar-SA" dirty="0" smtClean="0"/>
              <a:t> وتأثيرها على طبقة الاوزون </a:t>
            </a:r>
            <a:endParaRPr lang="ar-SA" dirty="0"/>
          </a:p>
        </p:txBody>
      </p:sp>
      <p:sp>
        <p:nvSpPr>
          <p:cNvPr id="3" name="عنصر نائب للمحتوى 2"/>
          <p:cNvSpPr>
            <a:spLocks noGrp="1"/>
          </p:cNvSpPr>
          <p:nvPr>
            <p:ph idx="1"/>
          </p:nvPr>
        </p:nvSpPr>
        <p:spPr/>
        <p:txBody>
          <a:bodyPr/>
          <a:lstStyle/>
          <a:p>
            <a:r>
              <a:rPr lang="en-US" dirty="0" smtClean="0"/>
              <a:t>Ozone (O3)</a:t>
            </a:r>
            <a:r>
              <a:rPr lang="ar-SA" dirty="0" smtClean="0"/>
              <a:t> هو جزيء مكون من 3 ذرات من الاكسجين على شكل طبقة في الغلاف الجوي تتراوح ما بين 25 -60 كم فوق مستوى سطح البحر لتمتص الاشعة فوق البنفسجية الواصلة من الشمس .</a:t>
            </a:r>
          </a:p>
          <a:p>
            <a:r>
              <a:rPr lang="ar-SA" dirty="0" smtClean="0"/>
              <a:t>وهي الطبقة الدافئة حراريا في طبقات الغلاف الجوي بسبب طاقة الاشعاع الشمسي الممتص بواسطة طبقة الاوزون . </a:t>
            </a:r>
          </a:p>
          <a:p>
            <a:r>
              <a:rPr lang="ar-SA" dirty="0" smtClean="0"/>
              <a:t>ولولا وجود طبقة الاوزون سيكون تأثير </a:t>
            </a:r>
            <a:r>
              <a:rPr lang="en-US" dirty="0" smtClean="0"/>
              <a:t>UV </a:t>
            </a:r>
            <a:r>
              <a:rPr lang="ar-SA" dirty="0" smtClean="0"/>
              <a:t> الاشعة فوق البنفسجية مدمر لجميع اشكال الحياة على الارض.</a:t>
            </a:r>
            <a:endParaRPr lang="ar-SA" dirty="0"/>
          </a:p>
        </p:txBody>
      </p:sp>
    </p:spTree>
    <p:extLst>
      <p:ext uri="{BB962C8B-B14F-4D97-AF65-F5344CB8AC3E}">
        <p14:creationId xmlns:p14="http://schemas.microsoft.com/office/powerpoint/2010/main" val="81322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على خليج هالي في ساحل القارة القطبية انتاركتيكا حيث يوجد ثقب الاوزون وضع قاعدة ارضية لقياس طبقة الاوزون خلال فترات النهار شهريا لمراقبة ذلك الثقب من خلال بيانات الاستشعار عن بعد .</a:t>
            </a:r>
          </a:p>
          <a:p>
            <a:r>
              <a:rPr lang="ar-SA" dirty="0" smtClean="0"/>
              <a:t>وهذا الثقب نتج عن غاز كلوروفلوروكربون المستخدم في تبريد المصانع وغيرها .</a:t>
            </a:r>
          </a:p>
          <a:p>
            <a:r>
              <a:rPr lang="ar-SA" dirty="0" smtClean="0"/>
              <a:t>من هذه الاجهزة لرصد هذا التأثير جهاز (</a:t>
            </a:r>
            <a:r>
              <a:rPr lang="en-US" dirty="0" smtClean="0"/>
              <a:t>TOMS </a:t>
            </a:r>
          </a:p>
          <a:p>
            <a:r>
              <a:rPr lang="en-US" dirty="0" smtClean="0"/>
              <a:t>Total Ozone Mapping Spectrometer</a:t>
            </a:r>
            <a:endParaRPr lang="ar-SA" dirty="0"/>
          </a:p>
        </p:txBody>
      </p:sp>
    </p:spTree>
    <p:extLst>
      <p:ext uri="{BB962C8B-B14F-4D97-AF65-F5344CB8AC3E}">
        <p14:creationId xmlns:p14="http://schemas.microsoft.com/office/powerpoint/2010/main" val="344387155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1117</Words>
  <Application>Microsoft Office PowerPoint</Application>
  <PresentationFormat>عرض على الشاشة (3:4)‏</PresentationFormat>
  <Paragraphs>57</Paragraphs>
  <Slides>33</Slides>
  <Notes>0</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نسق Office</vt:lpstr>
      <vt:lpstr>المحاضرة الرابعة عشر</vt:lpstr>
      <vt:lpstr>في مجال الزراعة </vt:lpstr>
      <vt:lpstr>التعرف على انواع المحاصيل في الحقول وتصنيفها</vt:lpstr>
      <vt:lpstr>تجديد رقع النبات الطبيعي عن الصناعي</vt:lpstr>
      <vt:lpstr>في مجال العمران </vt:lpstr>
      <vt:lpstr>في مجال التعرف على حركة الجليد </vt:lpstr>
      <vt:lpstr>في مجال المناخ والتعرف على المناطق الغائمة </vt:lpstr>
      <vt:lpstr>دراسة اشعاع UV وتأثيرها على طبقة الاوزون </vt:lpstr>
      <vt:lpstr>عرض تقديمي في PowerPoint</vt:lpstr>
      <vt:lpstr>عرض تقديمي في PowerPoint</vt:lpstr>
      <vt:lpstr>استخدام تقنية الليزر في التعرف على مكونات الغلاف الجوي</vt:lpstr>
      <vt:lpstr>في مجال التعرف على انواع الصخور: الوادي الميت  Death valley</vt:lpstr>
      <vt:lpstr>شكل يبين الصور الحرارية للوادي الميت</vt:lpstr>
      <vt:lpstr>عرض تقديمي في PowerPoint</vt:lpstr>
      <vt:lpstr>عرض تقديمي في PowerPoint</vt:lpstr>
      <vt:lpstr>عرض تقديمي في PowerPoint</vt:lpstr>
      <vt:lpstr>شكل يبين منطقة الوادي الميت بناء على بيانات الصورة الحرارية واجراء مركب الالوان لها </vt:lpstr>
      <vt:lpstr>التعرف على الغطاء النباتي في البرازيل:</vt:lpstr>
      <vt:lpstr>شكل يوضح النطاقات الست للماسح الموضوعي مع اجراء زيادة التباين</vt:lpstr>
      <vt:lpstr>شكل يبين تطبيق مؤشر النبات NDVI</vt:lpstr>
      <vt:lpstr>شكل يبين النسب النطاقات لتوضيح الترب الجافة من الرطبة من خلال نطاق 5</vt:lpstr>
      <vt:lpstr>شكل يبين تطبيق TCT</vt:lpstr>
      <vt:lpstr>شكل يبين الاختلاط الطيفي وتطبيق RMS</vt:lpstr>
      <vt:lpstr>صورة فوتوغرافية لمنطقة الدراسة في البرازيل</vt:lpstr>
      <vt:lpstr>شكل يبين ازالة تأثير الظل من الصورة</vt:lpstr>
      <vt:lpstr>شكل يبين استخدام مركب الالوان والتي يمكن ان يشتق منها الخريطة الموضوعية</vt:lpstr>
      <vt:lpstr>استخدام الصور الحرارية في الكشف عن الحرائق</vt:lpstr>
      <vt:lpstr>عرض تقديمي في PowerPoint</vt:lpstr>
      <vt:lpstr>استخدام الاراضي في متشجن: </vt:lpstr>
      <vt:lpstr>عرض تقديمي في PowerPoint</vt:lpstr>
      <vt:lpstr>استخدام تقنيات حديثة في التصنيف مثل الهيبرسبكترل وله 200نطاق للصورة</vt:lpstr>
      <vt:lpstr>تقنية لايدر Ladir</vt:lpstr>
      <vt:lpstr>شكل يبين طريقة فصل نبضات لايدار للسطح المعقد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الرابعة عشر</dc:title>
  <dc:creator>mey</dc:creator>
  <cp:lastModifiedBy>mey</cp:lastModifiedBy>
  <cp:revision>6</cp:revision>
  <dcterms:created xsi:type="dcterms:W3CDTF">2014-05-08T04:28:48Z</dcterms:created>
  <dcterms:modified xsi:type="dcterms:W3CDTF">2014-05-14T09:29:56Z</dcterms:modified>
</cp:coreProperties>
</file>