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2" r:id="rId18"/>
    <p:sldId id="273" r:id="rId19"/>
    <p:sldId id="274" r:id="rId20"/>
    <p:sldId id="275" r:id="rId2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56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B1449417-5421-4E9D-873B-399EC96102F6}" type="datetimeFigureOut">
              <a:rPr lang="ar-SA" smtClean="0"/>
              <a:t>08/07/35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FF793EB-ABC4-4F78-B44A-F2B4F8BCA577}" type="slidenum">
              <a:rPr lang="ar-SA" smtClean="0"/>
              <a:t>‹#›</a:t>
            </a:fld>
            <a:endParaRPr lang="ar-SA"/>
          </a:p>
        </p:txBody>
      </p:sp>
    </p:spTree>
    <p:extLst>
      <p:ext uri="{BB962C8B-B14F-4D97-AF65-F5344CB8AC3E}">
        <p14:creationId xmlns:p14="http://schemas.microsoft.com/office/powerpoint/2010/main" val="2948477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1449417-5421-4E9D-873B-399EC96102F6}" type="datetimeFigureOut">
              <a:rPr lang="ar-SA" smtClean="0"/>
              <a:t>08/07/35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FF793EB-ABC4-4F78-B44A-F2B4F8BCA577}" type="slidenum">
              <a:rPr lang="ar-SA" smtClean="0"/>
              <a:t>‹#›</a:t>
            </a:fld>
            <a:endParaRPr lang="ar-SA"/>
          </a:p>
        </p:txBody>
      </p:sp>
    </p:spTree>
    <p:extLst>
      <p:ext uri="{BB962C8B-B14F-4D97-AF65-F5344CB8AC3E}">
        <p14:creationId xmlns:p14="http://schemas.microsoft.com/office/powerpoint/2010/main" val="110293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1449417-5421-4E9D-873B-399EC96102F6}" type="datetimeFigureOut">
              <a:rPr lang="ar-SA" smtClean="0"/>
              <a:t>08/07/35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FF793EB-ABC4-4F78-B44A-F2B4F8BCA577}" type="slidenum">
              <a:rPr lang="ar-SA" smtClean="0"/>
              <a:t>‹#›</a:t>
            </a:fld>
            <a:endParaRPr lang="ar-SA"/>
          </a:p>
        </p:txBody>
      </p:sp>
    </p:spTree>
    <p:extLst>
      <p:ext uri="{BB962C8B-B14F-4D97-AF65-F5344CB8AC3E}">
        <p14:creationId xmlns:p14="http://schemas.microsoft.com/office/powerpoint/2010/main" val="1717069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1449417-5421-4E9D-873B-399EC96102F6}" type="datetimeFigureOut">
              <a:rPr lang="ar-SA" smtClean="0"/>
              <a:t>08/07/35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FF793EB-ABC4-4F78-B44A-F2B4F8BCA577}" type="slidenum">
              <a:rPr lang="ar-SA" smtClean="0"/>
              <a:t>‹#›</a:t>
            </a:fld>
            <a:endParaRPr lang="ar-SA"/>
          </a:p>
        </p:txBody>
      </p:sp>
    </p:spTree>
    <p:extLst>
      <p:ext uri="{BB962C8B-B14F-4D97-AF65-F5344CB8AC3E}">
        <p14:creationId xmlns:p14="http://schemas.microsoft.com/office/powerpoint/2010/main" val="2649610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1449417-5421-4E9D-873B-399EC96102F6}" type="datetimeFigureOut">
              <a:rPr lang="ar-SA" smtClean="0"/>
              <a:t>08/07/35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FF793EB-ABC4-4F78-B44A-F2B4F8BCA577}" type="slidenum">
              <a:rPr lang="ar-SA" smtClean="0"/>
              <a:t>‹#›</a:t>
            </a:fld>
            <a:endParaRPr lang="ar-SA"/>
          </a:p>
        </p:txBody>
      </p:sp>
    </p:spTree>
    <p:extLst>
      <p:ext uri="{BB962C8B-B14F-4D97-AF65-F5344CB8AC3E}">
        <p14:creationId xmlns:p14="http://schemas.microsoft.com/office/powerpoint/2010/main" val="3458423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1449417-5421-4E9D-873B-399EC96102F6}" type="datetimeFigureOut">
              <a:rPr lang="ar-SA" smtClean="0"/>
              <a:t>08/07/35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FF793EB-ABC4-4F78-B44A-F2B4F8BCA577}" type="slidenum">
              <a:rPr lang="ar-SA" smtClean="0"/>
              <a:t>‹#›</a:t>
            </a:fld>
            <a:endParaRPr lang="ar-SA"/>
          </a:p>
        </p:txBody>
      </p:sp>
    </p:spTree>
    <p:extLst>
      <p:ext uri="{BB962C8B-B14F-4D97-AF65-F5344CB8AC3E}">
        <p14:creationId xmlns:p14="http://schemas.microsoft.com/office/powerpoint/2010/main" val="711835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B1449417-5421-4E9D-873B-399EC96102F6}" type="datetimeFigureOut">
              <a:rPr lang="ar-SA" smtClean="0"/>
              <a:t>08/07/35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2FF793EB-ABC4-4F78-B44A-F2B4F8BCA577}" type="slidenum">
              <a:rPr lang="ar-SA" smtClean="0"/>
              <a:t>‹#›</a:t>
            </a:fld>
            <a:endParaRPr lang="ar-SA"/>
          </a:p>
        </p:txBody>
      </p:sp>
    </p:spTree>
    <p:extLst>
      <p:ext uri="{BB962C8B-B14F-4D97-AF65-F5344CB8AC3E}">
        <p14:creationId xmlns:p14="http://schemas.microsoft.com/office/powerpoint/2010/main" val="3070717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B1449417-5421-4E9D-873B-399EC96102F6}" type="datetimeFigureOut">
              <a:rPr lang="ar-SA" smtClean="0"/>
              <a:t>08/07/35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2FF793EB-ABC4-4F78-B44A-F2B4F8BCA577}" type="slidenum">
              <a:rPr lang="ar-SA" smtClean="0"/>
              <a:t>‹#›</a:t>
            </a:fld>
            <a:endParaRPr lang="ar-SA"/>
          </a:p>
        </p:txBody>
      </p:sp>
    </p:spTree>
    <p:extLst>
      <p:ext uri="{BB962C8B-B14F-4D97-AF65-F5344CB8AC3E}">
        <p14:creationId xmlns:p14="http://schemas.microsoft.com/office/powerpoint/2010/main" val="2921724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1449417-5421-4E9D-873B-399EC96102F6}" type="datetimeFigureOut">
              <a:rPr lang="ar-SA" smtClean="0"/>
              <a:t>08/07/35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2FF793EB-ABC4-4F78-B44A-F2B4F8BCA577}" type="slidenum">
              <a:rPr lang="ar-SA" smtClean="0"/>
              <a:t>‹#›</a:t>
            </a:fld>
            <a:endParaRPr lang="ar-SA"/>
          </a:p>
        </p:txBody>
      </p:sp>
    </p:spTree>
    <p:extLst>
      <p:ext uri="{BB962C8B-B14F-4D97-AF65-F5344CB8AC3E}">
        <p14:creationId xmlns:p14="http://schemas.microsoft.com/office/powerpoint/2010/main" val="1030396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1449417-5421-4E9D-873B-399EC96102F6}" type="datetimeFigureOut">
              <a:rPr lang="ar-SA" smtClean="0"/>
              <a:t>08/07/35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FF793EB-ABC4-4F78-B44A-F2B4F8BCA577}" type="slidenum">
              <a:rPr lang="ar-SA" smtClean="0"/>
              <a:t>‹#›</a:t>
            </a:fld>
            <a:endParaRPr lang="ar-SA"/>
          </a:p>
        </p:txBody>
      </p:sp>
    </p:spTree>
    <p:extLst>
      <p:ext uri="{BB962C8B-B14F-4D97-AF65-F5344CB8AC3E}">
        <p14:creationId xmlns:p14="http://schemas.microsoft.com/office/powerpoint/2010/main" val="411659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1449417-5421-4E9D-873B-399EC96102F6}" type="datetimeFigureOut">
              <a:rPr lang="ar-SA" smtClean="0"/>
              <a:t>08/07/35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FF793EB-ABC4-4F78-B44A-F2B4F8BCA577}" type="slidenum">
              <a:rPr lang="ar-SA" smtClean="0"/>
              <a:t>‹#›</a:t>
            </a:fld>
            <a:endParaRPr lang="ar-SA"/>
          </a:p>
        </p:txBody>
      </p:sp>
    </p:spTree>
    <p:extLst>
      <p:ext uri="{BB962C8B-B14F-4D97-AF65-F5344CB8AC3E}">
        <p14:creationId xmlns:p14="http://schemas.microsoft.com/office/powerpoint/2010/main" val="3652805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1449417-5421-4E9D-873B-399EC96102F6}" type="datetimeFigureOut">
              <a:rPr lang="ar-SA" smtClean="0"/>
              <a:t>08/07/35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FF793EB-ABC4-4F78-B44A-F2B4F8BCA577}" type="slidenum">
              <a:rPr lang="ar-SA" smtClean="0"/>
              <a:t>‹#›</a:t>
            </a:fld>
            <a:endParaRPr lang="ar-SA"/>
          </a:p>
        </p:txBody>
      </p:sp>
    </p:spTree>
    <p:extLst>
      <p:ext uri="{BB962C8B-B14F-4D97-AF65-F5344CB8AC3E}">
        <p14:creationId xmlns:p14="http://schemas.microsoft.com/office/powerpoint/2010/main" val="1754822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SA" dirty="0" smtClean="0"/>
              <a:t>المحاضرة الرابعة عشرة </a:t>
            </a:r>
            <a:endParaRPr lang="ar-SA" dirty="0"/>
          </a:p>
        </p:txBody>
      </p:sp>
      <p:sp>
        <p:nvSpPr>
          <p:cNvPr id="3" name="عنوان فرعي 2"/>
          <p:cNvSpPr>
            <a:spLocks noGrp="1"/>
          </p:cNvSpPr>
          <p:nvPr>
            <p:ph type="subTitle" idx="1"/>
          </p:nvPr>
        </p:nvSpPr>
        <p:spPr/>
        <p:txBody>
          <a:bodyPr/>
          <a:lstStyle/>
          <a:p>
            <a:r>
              <a:rPr lang="ar-SA" dirty="0" smtClean="0"/>
              <a:t>اشتقاق الخريطة من الصورة الفضائية</a:t>
            </a:r>
            <a:endParaRPr lang="ar-SA" dirty="0"/>
          </a:p>
        </p:txBody>
      </p:sp>
    </p:spTree>
    <p:extLst>
      <p:ext uri="{BB962C8B-B14F-4D97-AF65-F5344CB8AC3E}">
        <p14:creationId xmlns:p14="http://schemas.microsoft.com/office/powerpoint/2010/main" val="3730423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عند تعريف الخريطة نجد انها ارتبطت بخصائص فيزيائية متعلقة بالصخور وتركيبها بواسطة الطيف ويمكن القول ان تأثير الحرارة قد يسبب لبس عند فصل الظواهر والتي امكن فصلها بواسطة مركب الالوان لتحسين التنوع الصغير للصخور من خلال الاشعاع المنبعث والذي يمكن قياسه في الليل والنهار.</a:t>
            </a:r>
            <a:endParaRPr lang="ar-SA" dirty="0"/>
          </a:p>
        </p:txBody>
      </p:sp>
    </p:spTree>
    <p:extLst>
      <p:ext uri="{BB962C8B-B14F-4D97-AF65-F5344CB8AC3E}">
        <p14:creationId xmlns:p14="http://schemas.microsoft.com/office/powerpoint/2010/main" val="27512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شكل يبين منطقة الوادي الميت بناء على بيانات الصورة الحرارية واجراء مركب الالوان لها </a:t>
            </a:r>
            <a:endParaRPr lang="ar-SA"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4" y="2396330"/>
            <a:ext cx="5472608" cy="4273029"/>
          </a:xfrm>
        </p:spPr>
      </p:pic>
    </p:spTree>
    <p:extLst>
      <p:ext uri="{BB962C8B-B14F-4D97-AF65-F5344CB8AC3E}">
        <p14:creationId xmlns:p14="http://schemas.microsoft.com/office/powerpoint/2010/main" val="2421785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المثال 2: الغطاء النباتي في البرازيل:</a:t>
            </a:r>
            <a:endParaRPr lang="ar-SA" dirty="0"/>
          </a:p>
        </p:txBody>
      </p:sp>
      <p:sp>
        <p:nvSpPr>
          <p:cNvPr id="3" name="عنصر نائب للمحتوى 2"/>
          <p:cNvSpPr>
            <a:spLocks noGrp="1"/>
          </p:cNvSpPr>
          <p:nvPr>
            <p:ph idx="1"/>
          </p:nvPr>
        </p:nvSpPr>
        <p:spPr/>
        <p:txBody>
          <a:bodyPr/>
          <a:lstStyle/>
          <a:p>
            <a:r>
              <a:rPr lang="ar-SA" dirty="0" smtClean="0"/>
              <a:t>الهدف من هذا المثال صنع خريطة موضوعية لأنواع النبات الرئيسي في الغابات المدارية في البرازيل من بيانات لاندسات باستخدام الماسح الموضوعي لمنطقة الدراسة وهي ما نوس (</a:t>
            </a:r>
            <a:r>
              <a:rPr lang="en-US" dirty="0" smtClean="0"/>
              <a:t>Manaus</a:t>
            </a:r>
            <a:r>
              <a:rPr lang="ar-SA" dirty="0" smtClean="0"/>
              <a:t>) لتوضيح انواع النبات لتعريفه على الصورة من خلال التعرف عليه من الموقع من خلال العمل الحقلي خاصة المناطق بجوار الطرق والانهار . المساحات الكبيرة وحدودها صعبة لجعلها متاحة خاصة امتدادها المحلي الملاحظ في منطقة كبيرة باستخدام تقنية الاستشعار عن بعد.</a:t>
            </a:r>
            <a:endParaRPr lang="ar-SA" dirty="0"/>
          </a:p>
        </p:txBody>
      </p:sp>
    </p:spTree>
    <p:extLst>
      <p:ext uri="{BB962C8B-B14F-4D97-AF65-F5344CB8AC3E}">
        <p14:creationId xmlns:p14="http://schemas.microsoft.com/office/powerpoint/2010/main" val="3846386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49189" y="0"/>
            <a:ext cx="8229600" cy="1143000"/>
          </a:xfrm>
        </p:spPr>
        <p:txBody>
          <a:bodyPr>
            <a:normAutofit/>
          </a:bodyPr>
          <a:lstStyle/>
          <a:p>
            <a:r>
              <a:rPr lang="ar-SA" sz="2800" dirty="0" smtClean="0"/>
              <a:t>شكل يوضح النطاقات الست للماسح الموضوعي مع اجراء زيادة التباين</a:t>
            </a:r>
            <a:endParaRPr lang="ar-SA" sz="2800" dirty="0"/>
          </a:p>
        </p:txBody>
      </p:sp>
      <p:sp>
        <p:nvSpPr>
          <p:cNvPr id="3" name="عنصر نائب للمحتوى 2"/>
          <p:cNvSpPr>
            <a:spLocks noGrp="1"/>
          </p:cNvSpPr>
          <p:nvPr>
            <p:ph idx="1"/>
          </p:nvPr>
        </p:nvSpPr>
        <p:spPr/>
        <p:txBody>
          <a:bodyPr/>
          <a:lstStyle/>
          <a:p>
            <a:endParaRPr lang="ar-S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08720"/>
            <a:ext cx="8568951" cy="5649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0275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r>
              <a:rPr lang="ar-SA" dirty="0" smtClean="0"/>
              <a:t>شكل يبين تطبيق مؤشر النبات </a:t>
            </a:r>
            <a:r>
              <a:rPr lang="en-US" dirty="0" smtClean="0"/>
              <a:t>NDVI</a:t>
            </a:r>
            <a:endParaRPr lang="ar-SA" dirty="0"/>
          </a:p>
        </p:txBody>
      </p:sp>
      <p:sp>
        <p:nvSpPr>
          <p:cNvPr id="5" name="عنصر نائب للمحتوى 4"/>
          <p:cNvSpPr>
            <a:spLocks noGrp="1"/>
          </p:cNvSpPr>
          <p:nvPr>
            <p:ph idx="1"/>
          </p:nvPr>
        </p:nvSpPr>
        <p:spPr/>
        <p:txBody>
          <a:bodyPr/>
          <a:lstStyle/>
          <a:p>
            <a:endParaRPr lang="ar-SA"/>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24744"/>
            <a:ext cx="8424936"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9503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شكل يبين النسب النطاقات لتوضيح الترب الجافة من الرطبة من خلال نطاق 5</a:t>
            </a:r>
            <a:endParaRPr lang="ar-SA" dirty="0"/>
          </a:p>
        </p:txBody>
      </p:sp>
      <p:sp>
        <p:nvSpPr>
          <p:cNvPr id="3" name="عنصر نائب للمحتوى 2"/>
          <p:cNvSpPr>
            <a:spLocks noGrp="1"/>
          </p:cNvSpPr>
          <p:nvPr>
            <p:ph idx="1"/>
          </p:nvPr>
        </p:nvSpPr>
        <p:spPr/>
        <p:txBody>
          <a:bodyPr/>
          <a:lstStyle/>
          <a:p>
            <a:endParaRPr lang="ar-S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8424936"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9025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شكل يبين تطبيق </a:t>
            </a:r>
            <a:r>
              <a:rPr lang="en-US" dirty="0" smtClean="0"/>
              <a:t>TCT</a:t>
            </a:r>
            <a:endParaRPr lang="ar-SA" dirty="0"/>
          </a:p>
        </p:txBody>
      </p:sp>
      <p:sp>
        <p:nvSpPr>
          <p:cNvPr id="3" name="عنصر نائب للمحتوى 2"/>
          <p:cNvSpPr>
            <a:spLocks noGrp="1"/>
          </p:cNvSpPr>
          <p:nvPr>
            <p:ph idx="1"/>
          </p:nvPr>
        </p:nvSpPr>
        <p:spPr/>
        <p:txBody>
          <a:bodyPr/>
          <a:lstStyle/>
          <a:p>
            <a:endParaRPr lang="ar-S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8352927" cy="4768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9387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شكل يبين الاختلاط الطيفي وتطبيق </a:t>
            </a:r>
            <a:r>
              <a:rPr lang="en-US" dirty="0" smtClean="0"/>
              <a:t>RMS</a:t>
            </a:r>
            <a:endParaRPr lang="ar-SA" dirty="0"/>
          </a:p>
        </p:txBody>
      </p:sp>
      <p:sp>
        <p:nvSpPr>
          <p:cNvPr id="3" name="عنصر نائب للمحتوى 2"/>
          <p:cNvSpPr>
            <a:spLocks noGrp="1"/>
          </p:cNvSpPr>
          <p:nvPr>
            <p:ph idx="1"/>
          </p:nvPr>
        </p:nvSpPr>
        <p:spPr/>
        <p:txBody>
          <a:bodyPr/>
          <a:lstStyle/>
          <a:p>
            <a:endParaRPr lang="ar-S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56792"/>
            <a:ext cx="8640960"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560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صورة فوتوغرافية لمنطقة الدراسة في البرازيل</a:t>
            </a:r>
            <a:endParaRPr lang="ar-SA" dirty="0"/>
          </a:p>
        </p:txBody>
      </p:sp>
      <p:sp>
        <p:nvSpPr>
          <p:cNvPr id="3" name="عنصر نائب للمحتوى 2"/>
          <p:cNvSpPr>
            <a:spLocks noGrp="1"/>
          </p:cNvSpPr>
          <p:nvPr>
            <p:ph idx="1"/>
          </p:nvPr>
        </p:nvSpPr>
        <p:spPr/>
        <p:txBody>
          <a:bodyPr/>
          <a:lstStyle/>
          <a:p>
            <a:endParaRPr lang="ar-S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4463"/>
            <a:ext cx="8496944" cy="5038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6405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شكل يبين ازالة تأثير الظل من الصورة</a:t>
            </a:r>
            <a:endParaRPr lang="ar-SA" dirty="0"/>
          </a:p>
        </p:txBody>
      </p:sp>
      <p:sp>
        <p:nvSpPr>
          <p:cNvPr id="3" name="عنصر نائب للمحتوى 2"/>
          <p:cNvSpPr>
            <a:spLocks noGrp="1"/>
          </p:cNvSpPr>
          <p:nvPr>
            <p:ph idx="1"/>
          </p:nvPr>
        </p:nvSpPr>
        <p:spPr/>
        <p:txBody>
          <a:bodyPr/>
          <a:lstStyle/>
          <a:p>
            <a:endParaRPr lang="ar-SA"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96752"/>
            <a:ext cx="8352928"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6427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تحتوي الصور العديد من المعلومات ولذلك لن نضع جميع المعلومات في الصورة ونوقعها جميعها على الخريطة ولكن عليك اختيار ظاهرة او ظاهرتين وتوقعها على خريطتك وتكون محور اهتمامك ومحل الدراسة .</a:t>
            </a:r>
          </a:p>
          <a:p>
            <a:r>
              <a:rPr lang="ar-SA" dirty="0" smtClean="0"/>
              <a:t>ايضا تحليل الصورة سيطبق على تلك الظواهر ولكن ليس على جميع المنظر او كامل المنظر في الصورة خاصة اذا كانت صغيرة محدودة . وذلك حتى تنتج خريطة موضوعية توضح الظاهرة محل الدراسة.</a:t>
            </a:r>
            <a:endParaRPr lang="ar-SA" dirty="0"/>
          </a:p>
        </p:txBody>
      </p:sp>
    </p:spTree>
    <p:extLst>
      <p:ext uri="{BB962C8B-B14F-4D97-AF65-F5344CB8AC3E}">
        <p14:creationId xmlns:p14="http://schemas.microsoft.com/office/powerpoint/2010/main" val="235359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شكل يبين استخدام مركب الالوان والتي يمكن ان يشتق منها </a:t>
            </a:r>
            <a:r>
              <a:rPr lang="ar-SA" smtClean="0"/>
              <a:t>الخريطة الموضوعية</a:t>
            </a:r>
            <a:endParaRPr lang="ar-SA"/>
          </a:p>
        </p:txBody>
      </p:sp>
      <p:sp>
        <p:nvSpPr>
          <p:cNvPr id="3" name="عنصر نائب للمحتوى 2"/>
          <p:cNvSpPr>
            <a:spLocks noGrp="1"/>
          </p:cNvSpPr>
          <p:nvPr>
            <p:ph idx="1"/>
          </p:nvPr>
        </p:nvSpPr>
        <p:spPr/>
        <p:txBody>
          <a:bodyPr/>
          <a:lstStyle/>
          <a:p>
            <a:endParaRPr lang="ar-S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1556792"/>
            <a:ext cx="8064896" cy="4752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0576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ويمكن القول ان مصطلح </a:t>
            </a:r>
            <a:r>
              <a:rPr lang="en-US" dirty="0" smtClean="0"/>
              <a:t>Thematic map</a:t>
            </a:r>
            <a:r>
              <a:rPr lang="ar-SA" dirty="0" smtClean="0"/>
              <a:t> (الخريطة الموضوعية) يستخدم بشكل واسع في الاستشعار عن بعد فهو مستخدم في بيانات لاندسات </a:t>
            </a:r>
            <a:r>
              <a:rPr lang="en-US" dirty="0" smtClean="0"/>
              <a:t>Thematic mapper</a:t>
            </a:r>
            <a:r>
              <a:rPr lang="ar-SA" dirty="0" smtClean="0"/>
              <a:t> وهو مصطلح ليس له علاقة بالخريطة التي نعرفها . فهذا الماسح الموضوعي يصور كل شيء على الارض ولا يميز ما هو المهم من المعلومات وما هو الجزء الذي يجب ان يترك .</a:t>
            </a:r>
          </a:p>
          <a:p>
            <a:pPr marL="0" indent="0">
              <a:buNone/>
            </a:pPr>
            <a:r>
              <a:rPr lang="ar-SA" dirty="0" smtClean="0"/>
              <a:t>كما انه يقيس الاشعة الكهرومغناطيسية من اجل اخراج الصورة الفضائية .</a:t>
            </a:r>
            <a:endParaRPr lang="ar-SA" dirty="0"/>
          </a:p>
        </p:txBody>
      </p:sp>
    </p:spTree>
    <p:extLst>
      <p:ext uri="{BB962C8B-B14F-4D97-AF65-F5344CB8AC3E}">
        <p14:creationId xmlns:p14="http://schemas.microsoft.com/office/powerpoint/2010/main" val="557486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r>
              <a:rPr lang="ar-SA" sz="4000" dirty="0" smtClean="0"/>
              <a:t>بعد الحصول على الصورة لابد من اجراءات لفهم العلاقات الطبيعية وتحديد الظاهرة في الصورة حتى تكون نتائج الخريطة دقيقة وتطابق الواقع الفعلي . فالخرائط المشتقة من الصور تعطي فهم واضح يمكن من عملية الشرح والتقييم.</a:t>
            </a:r>
            <a:endParaRPr lang="ar-SA" sz="4000" dirty="0"/>
          </a:p>
        </p:txBody>
      </p:sp>
    </p:spTree>
    <p:extLst>
      <p:ext uri="{BB962C8B-B14F-4D97-AF65-F5344CB8AC3E}">
        <p14:creationId xmlns:p14="http://schemas.microsoft.com/office/powerpoint/2010/main" val="1813559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اشتقاق الخريطة الموضوعية من الصفات الطبيعية للصورة:</a:t>
            </a:r>
            <a:endParaRPr lang="ar-SA" dirty="0"/>
          </a:p>
        </p:txBody>
      </p:sp>
      <p:sp>
        <p:nvSpPr>
          <p:cNvPr id="3" name="عنصر نائب للمحتوى 2"/>
          <p:cNvSpPr>
            <a:spLocks noGrp="1"/>
          </p:cNvSpPr>
          <p:nvPr>
            <p:ph idx="1"/>
          </p:nvPr>
        </p:nvSpPr>
        <p:spPr/>
        <p:txBody>
          <a:bodyPr/>
          <a:lstStyle/>
          <a:p>
            <a:r>
              <a:rPr lang="ar-SA" dirty="0" smtClean="0"/>
              <a:t>الخطوة الاولى لصنع خريطة موضوعية من الصورة هو اصلاح صفة طبيعية واحدة او اكثر من الصفات في الصورة والتي يمكن ربطها بخصائص سطح الارض . فاذا استطعنا التنبؤ بطبيعة سطح الارض ببعض الطرق التي تعبر عنها سنجد متعة خاصة بعد صنعنا للخريطة الموضوعية لدراستنا. وسنذكر مثالين لكيفية اشتقاق الخرائط مع ايجاد الصلة مع اطياف الصورة.</a:t>
            </a:r>
          </a:p>
        </p:txBody>
      </p:sp>
    </p:spTree>
    <p:extLst>
      <p:ext uri="{BB962C8B-B14F-4D97-AF65-F5344CB8AC3E}">
        <p14:creationId xmlns:p14="http://schemas.microsoft.com/office/powerpoint/2010/main" val="2563784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مثال 1: الوادي الميت </a:t>
            </a:r>
            <a:br>
              <a:rPr lang="ar-SA" dirty="0" smtClean="0"/>
            </a:br>
            <a:r>
              <a:rPr lang="en-US" dirty="0" smtClean="0"/>
              <a:t>Death valley</a:t>
            </a:r>
            <a:endParaRPr lang="ar-SA" dirty="0"/>
          </a:p>
        </p:txBody>
      </p:sp>
      <p:sp>
        <p:nvSpPr>
          <p:cNvPr id="3" name="عنصر نائب للمحتوى 2"/>
          <p:cNvSpPr>
            <a:spLocks noGrp="1"/>
          </p:cNvSpPr>
          <p:nvPr>
            <p:ph idx="1"/>
          </p:nvPr>
        </p:nvSpPr>
        <p:spPr/>
        <p:txBody>
          <a:bodyPr/>
          <a:lstStyle/>
          <a:p>
            <a:r>
              <a:rPr lang="en-US" dirty="0" smtClean="0"/>
              <a:t>TIMS: Thermal infrared multi spectral scanner an air born(6bands)</a:t>
            </a:r>
          </a:p>
          <a:p>
            <a:pPr marL="0" indent="0">
              <a:buNone/>
            </a:pPr>
            <a:r>
              <a:rPr lang="ar-SA" dirty="0" smtClean="0"/>
              <a:t>الماسح الجوي متعدد الاطياف تحت الحمراء القريبة والحرارية</a:t>
            </a:r>
          </a:p>
          <a:p>
            <a:pPr marL="0" indent="0">
              <a:buNone/>
            </a:pPr>
            <a:r>
              <a:rPr lang="ar-SA" dirty="0" smtClean="0"/>
              <a:t>في هذا المثال اخذت الصور في فترتي الليل والنهار بواسطة التصوير الجوي بجهاز </a:t>
            </a:r>
            <a:r>
              <a:rPr lang="en-US" dirty="0" smtClean="0"/>
              <a:t>TIMS</a:t>
            </a:r>
            <a:r>
              <a:rPr lang="ar-SA" dirty="0" smtClean="0"/>
              <a:t> لمنطقة الوادي الميت بكاليفورنيا من وكالة الفضاء ناسا . وذلك لاشتقاق خريطة موضوعية للصخور في منطقة فيورنس كريك في الوادي الميت . </a:t>
            </a:r>
            <a:endParaRPr lang="ar-SA" dirty="0"/>
          </a:p>
        </p:txBody>
      </p:sp>
    </p:spTree>
    <p:extLst>
      <p:ext uri="{BB962C8B-B14F-4D97-AF65-F5344CB8AC3E}">
        <p14:creationId xmlns:p14="http://schemas.microsoft.com/office/powerpoint/2010/main" val="665073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شكل يبين الصور الحرارية للوادي الميت</a:t>
            </a:r>
            <a:endParaRPr lang="ar-SA"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340768"/>
            <a:ext cx="2160240" cy="4968552"/>
          </a:xfrm>
          <a:prstGeom prst="rect">
            <a:avLst/>
          </a:prstGeom>
        </p:spPr>
      </p:pic>
      <p:pic>
        <p:nvPicPr>
          <p:cNvPr id="7" name="عنصر نائب للمحتوى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12160" y="1340768"/>
            <a:ext cx="2376264" cy="4680520"/>
          </a:xfrm>
        </p:spPr>
      </p:pic>
      <p:pic>
        <p:nvPicPr>
          <p:cNvPr id="8" name="صورة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1340768"/>
            <a:ext cx="2808312" cy="5112568"/>
          </a:xfrm>
          <a:prstGeom prst="rect">
            <a:avLst/>
          </a:prstGeom>
        </p:spPr>
      </p:pic>
    </p:spTree>
    <p:extLst>
      <p:ext uri="{BB962C8B-B14F-4D97-AF65-F5344CB8AC3E}">
        <p14:creationId xmlns:p14="http://schemas.microsoft.com/office/powerpoint/2010/main" val="3125634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229600" cy="5361459"/>
          </a:xfrm>
        </p:spPr>
        <p:txBody>
          <a:bodyPr>
            <a:normAutofit lnSpcReduction="10000"/>
          </a:bodyPr>
          <a:lstStyle/>
          <a:p>
            <a:r>
              <a:rPr lang="ar-SA" dirty="0" smtClean="0"/>
              <a:t>في الشكل السابق نشاهد خطوط الطيف المنبعث لتحت الحمراء الحرارية واختبار عينات حقلية مرتبطة بصورة </a:t>
            </a:r>
            <a:r>
              <a:rPr lang="en-US" dirty="0" smtClean="0"/>
              <a:t>TIMS</a:t>
            </a:r>
            <a:r>
              <a:rPr lang="ar-SA" dirty="0" smtClean="0"/>
              <a:t> في النهار وطبق عليها مد التباين الطيفي (</a:t>
            </a:r>
            <a:r>
              <a:rPr lang="en-US" dirty="0" smtClean="0"/>
              <a:t>WW</a:t>
            </a:r>
            <a:r>
              <a:rPr lang="ar-SA" dirty="0" smtClean="0"/>
              <a:t>) من خلال تنوع الظلام والضوء الناتج من تنوع حرارة الاجسام . بعدها تم اجراء مركب الالوان للصورة . </a:t>
            </a:r>
            <a:r>
              <a:rPr lang="ar-SA" dirty="0" smtClean="0"/>
              <a:t>المنطقة الحمراء ابرزت الصخور الغنية بالكوارتز كما في نطاق5 المنطقة الخضراء في نطاق3 ابرزت الصخور الملحية المنطقة الزرقاء الخضراء في نطاقي 1-3 وضحت صخور الدولوميت والحجر الجيري المنطقة البنفسجية اعلى انبعاث لها في نطاقي 1-5 شملت صخور البازلت والاندزيت . بعض الصخور ظهرت فاتحة مثل الكوارتز . وهناك تأثير ايضا للرياح والتي تحمل معها الغبار .</a:t>
            </a:r>
            <a:endParaRPr lang="ar-SA" dirty="0"/>
          </a:p>
        </p:txBody>
      </p:sp>
    </p:spTree>
    <p:extLst>
      <p:ext uri="{BB962C8B-B14F-4D97-AF65-F5344CB8AC3E}">
        <p14:creationId xmlns:p14="http://schemas.microsoft.com/office/powerpoint/2010/main" val="3605003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lnSpcReduction="10000"/>
          </a:bodyPr>
          <a:lstStyle/>
          <a:p>
            <a:r>
              <a:rPr lang="ar-SA" dirty="0" smtClean="0"/>
              <a:t>بدا واضحا صخر الكوارتز في نطاق1 في صورة النهار يظهر الظل ليبدي التباين الطبوغرافي في الصورة وهذا التباين لا يظهر في صورة الليل .</a:t>
            </a:r>
          </a:p>
          <a:p>
            <a:r>
              <a:rPr lang="ar-SA" dirty="0" smtClean="0"/>
              <a:t>الاشعاع المنبعث من الاجسام يعبر عن المواد بشكل جيد في فترتي الليل والنهار فهناك منطقة (</a:t>
            </a:r>
            <a:r>
              <a:rPr lang="en-US" dirty="0" smtClean="0"/>
              <a:t>Lake manly</a:t>
            </a:r>
            <a:r>
              <a:rPr lang="ar-SA" dirty="0" smtClean="0"/>
              <a:t>) وهي ابرد ممن حولها في وقت النهار بينما منطقتي (</a:t>
            </a:r>
            <a:r>
              <a:rPr lang="en-US" dirty="0" smtClean="0"/>
              <a:t>Tucki fan – Furanace Creek fan</a:t>
            </a:r>
            <a:r>
              <a:rPr lang="ar-SA" dirty="0" smtClean="0"/>
              <a:t>) ابرد ممن حولها في فترات الليل .</a:t>
            </a:r>
          </a:p>
          <a:p>
            <a:r>
              <a:rPr lang="ar-SA" dirty="0" smtClean="0"/>
              <a:t>وهذه ميزة استخدام التصوير الحراري الذي يصور الظواهر ليلا ونهارا . المناطق الفاتحة هي الاكثر دفئ بينما المناطق الداكنة هي المناطق الباردة في الصورة الحرارية.</a:t>
            </a:r>
            <a:endParaRPr lang="ar-SA" dirty="0"/>
          </a:p>
        </p:txBody>
      </p:sp>
    </p:spTree>
    <p:extLst>
      <p:ext uri="{BB962C8B-B14F-4D97-AF65-F5344CB8AC3E}">
        <p14:creationId xmlns:p14="http://schemas.microsoft.com/office/powerpoint/2010/main" val="1835258460"/>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700</Words>
  <Application>Microsoft Office PowerPoint</Application>
  <PresentationFormat>عرض على الشاشة (3:4)‏</PresentationFormat>
  <Paragraphs>30</Paragraphs>
  <Slides>20</Slides>
  <Notes>0</Notes>
  <HiddenSlides>0</HiddenSlides>
  <MMClips>0</MMClips>
  <ScaleCrop>false</ScaleCrop>
  <HeadingPairs>
    <vt:vector size="4" baseType="variant">
      <vt:variant>
        <vt:lpstr>نسق</vt:lpstr>
      </vt:variant>
      <vt:variant>
        <vt:i4>1</vt:i4>
      </vt:variant>
      <vt:variant>
        <vt:lpstr>عناوين الشرائح</vt:lpstr>
      </vt:variant>
      <vt:variant>
        <vt:i4>20</vt:i4>
      </vt:variant>
    </vt:vector>
  </HeadingPairs>
  <TitlesOfParts>
    <vt:vector size="21" baseType="lpstr">
      <vt:lpstr>نسق Office</vt:lpstr>
      <vt:lpstr>المحاضرة الرابعة عشرة </vt:lpstr>
      <vt:lpstr>عرض تقديمي في PowerPoint</vt:lpstr>
      <vt:lpstr>عرض تقديمي في PowerPoint</vt:lpstr>
      <vt:lpstr>عرض تقديمي في PowerPoint</vt:lpstr>
      <vt:lpstr>اشتقاق الخريطة الموضوعية من الصفات الطبيعية للصورة:</vt:lpstr>
      <vt:lpstr>مثال 1: الوادي الميت  Death valley</vt:lpstr>
      <vt:lpstr>شكل يبين الصور الحرارية للوادي الميت</vt:lpstr>
      <vt:lpstr>عرض تقديمي في PowerPoint</vt:lpstr>
      <vt:lpstr>عرض تقديمي في PowerPoint</vt:lpstr>
      <vt:lpstr>عرض تقديمي في PowerPoint</vt:lpstr>
      <vt:lpstr>شكل يبين منطقة الوادي الميت بناء على بيانات الصورة الحرارية واجراء مركب الالوان لها </vt:lpstr>
      <vt:lpstr>المثال 2: الغطاء النباتي في البرازيل:</vt:lpstr>
      <vt:lpstr>شكل يوضح النطاقات الست للماسح الموضوعي مع اجراء زيادة التباين</vt:lpstr>
      <vt:lpstr>شكل يبين تطبيق مؤشر النبات NDVI</vt:lpstr>
      <vt:lpstr>شكل يبين النسب النطاقات لتوضيح الترب الجافة من الرطبة من خلال نطاق 5</vt:lpstr>
      <vt:lpstr>شكل يبين تطبيق TCT</vt:lpstr>
      <vt:lpstr>شكل يبين الاختلاط الطيفي وتطبيق RMS</vt:lpstr>
      <vt:lpstr>صورة فوتوغرافية لمنطقة الدراسة في البرازيل</vt:lpstr>
      <vt:lpstr>شكل يبين ازالة تأثير الظل من الصورة</vt:lpstr>
      <vt:lpstr>شكل يبين استخدام مركب الالوان والتي يمكن ان يشتق منها الخريطة الموضوعية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الرابعة عشرة</dc:title>
  <dc:creator>mey</dc:creator>
  <cp:lastModifiedBy>mey</cp:lastModifiedBy>
  <cp:revision>8</cp:revision>
  <dcterms:created xsi:type="dcterms:W3CDTF">2014-05-07T05:35:04Z</dcterms:created>
  <dcterms:modified xsi:type="dcterms:W3CDTF">2014-05-07T06:56:26Z</dcterms:modified>
</cp:coreProperties>
</file>