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95" r:id="rId2"/>
    <p:sldId id="327" r:id="rId3"/>
    <p:sldId id="328" r:id="rId4"/>
    <p:sldId id="299" r:id="rId5"/>
    <p:sldId id="300" r:id="rId6"/>
    <p:sldId id="301" r:id="rId7"/>
    <p:sldId id="303" r:id="rId8"/>
    <p:sldId id="304" r:id="rId9"/>
    <p:sldId id="305" r:id="rId10"/>
    <p:sldId id="306" r:id="rId11"/>
    <p:sldId id="307" r:id="rId12"/>
    <p:sldId id="308" r:id="rId13"/>
    <p:sldId id="309" r:id="rId14"/>
    <p:sldId id="310" r:id="rId15"/>
    <p:sldId id="311" r:id="rId16"/>
    <p:sldId id="313" r:id="rId17"/>
    <p:sldId id="315" r:id="rId18"/>
    <p:sldId id="317" r:id="rId19"/>
    <p:sldId id="318" r:id="rId20"/>
    <p:sldId id="319" r:id="rId21"/>
    <p:sldId id="320" r:id="rId22"/>
    <p:sldId id="321" r:id="rId23"/>
    <p:sldId id="322" r:id="rId24"/>
    <p:sldId id="32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63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F88533-7A2F-4BC4-9978-BDA49F48350E}" type="datetimeFigureOut">
              <a:rPr lang="en-GB" smtClean="0"/>
              <a:pPr/>
              <a:t>02/03/2014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B835B4-4DEA-48FD-9D13-D0D5F5168EE8}" type="slidenum">
              <a:rPr lang="en-GB" smtClean="0"/>
              <a:pPr/>
              <a:t>‹#›</a:t>
            </a:fld>
            <a:endParaRPr lang="en-GB"/>
          </a:p>
        </p:txBody>
      </p:sp>
    </p:spTree>
    <p:extLst>
      <p:ext uri="{BB962C8B-B14F-4D97-AF65-F5344CB8AC3E}">
        <p14:creationId xmlns:p14="http://schemas.microsoft.com/office/powerpoint/2010/main" xmlns="" val="1484878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570258-E564-4D82-B9A9-20ADB498E74C}" type="slidenum">
              <a:rPr lang="en-US" altLang="zh-CN"/>
              <a:pPr/>
              <a:t>2</a:t>
            </a:fld>
            <a:endParaRPr lang="en-US" altLang="zh-CN"/>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86F5B0-A33A-4784-9A24-E4B2D9B6A94C}" type="slidenum">
              <a:rPr lang="en-US" altLang="zh-CN"/>
              <a:pPr/>
              <a:t>3</a:t>
            </a:fld>
            <a:endParaRPr lang="en-US" altLang="zh-CN"/>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EF8B22-E4E9-43DE-883E-074793662971}" type="datetime1">
              <a:rPr lang="en-GB" smtClean="0"/>
              <a:pPr/>
              <a:t>02/03/2014</a:t>
            </a:fld>
            <a:endParaRPr lang="en-GB"/>
          </a:p>
        </p:txBody>
      </p:sp>
      <p:sp>
        <p:nvSpPr>
          <p:cNvPr id="5" name="Footer Placeholder 4"/>
          <p:cNvSpPr>
            <a:spLocks noGrp="1"/>
          </p:cNvSpPr>
          <p:nvPr>
            <p:ph type="ftr" sz="quarter" idx="11"/>
          </p:nvPr>
        </p:nvSpPr>
        <p:spPr/>
        <p:txBody>
          <a:bodyPr/>
          <a:lstStyle/>
          <a:p>
            <a:r>
              <a:rPr lang="en-GB" smtClean="0"/>
              <a:t>CT 1414 * Nouf Aljaffan</a:t>
            </a:r>
            <a:endParaRPr lang="en-GB"/>
          </a:p>
        </p:txBody>
      </p:sp>
      <p:sp>
        <p:nvSpPr>
          <p:cNvPr id="6" name="Slide Number Placeholder 5"/>
          <p:cNvSpPr>
            <a:spLocks noGrp="1"/>
          </p:cNvSpPr>
          <p:nvPr>
            <p:ph type="sldNum" sz="quarter" idx="12"/>
          </p:nvPr>
        </p:nvSpPr>
        <p:spPr/>
        <p:txBody>
          <a:bodyPr/>
          <a:lstStyle/>
          <a:p>
            <a:fld id="{C428E582-4A20-4815-841A-DD2160AF8A3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9654F2-6BB9-4EF1-90C5-3AB3ED9C529F}" type="datetime1">
              <a:rPr lang="en-GB" smtClean="0"/>
              <a:pPr/>
              <a:t>02/03/2014</a:t>
            </a:fld>
            <a:endParaRPr lang="en-GB"/>
          </a:p>
        </p:txBody>
      </p:sp>
      <p:sp>
        <p:nvSpPr>
          <p:cNvPr id="5" name="Footer Placeholder 4"/>
          <p:cNvSpPr>
            <a:spLocks noGrp="1"/>
          </p:cNvSpPr>
          <p:nvPr>
            <p:ph type="ftr" sz="quarter" idx="11"/>
          </p:nvPr>
        </p:nvSpPr>
        <p:spPr/>
        <p:txBody>
          <a:bodyPr/>
          <a:lstStyle/>
          <a:p>
            <a:r>
              <a:rPr lang="en-GB" smtClean="0"/>
              <a:t>CT 1414 * Nouf Aljaffan</a:t>
            </a:r>
            <a:endParaRPr lang="en-GB"/>
          </a:p>
        </p:txBody>
      </p:sp>
      <p:sp>
        <p:nvSpPr>
          <p:cNvPr id="6" name="Slide Number Placeholder 5"/>
          <p:cNvSpPr>
            <a:spLocks noGrp="1"/>
          </p:cNvSpPr>
          <p:nvPr>
            <p:ph type="sldNum" sz="quarter" idx="12"/>
          </p:nvPr>
        </p:nvSpPr>
        <p:spPr/>
        <p:txBody>
          <a:bodyPr/>
          <a:lstStyle/>
          <a:p>
            <a:fld id="{C428E582-4A20-4815-841A-DD2160AF8A3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E0142-CC0D-4737-94D9-FC61FF2F27BE}" type="datetime1">
              <a:rPr lang="en-GB" smtClean="0"/>
              <a:pPr/>
              <a:t>02/03/2014</a:t>
            </a:fld>
            <a:endParaRPr lang="en-GB"/>
          </a:p>
        </p:txBody>
      </p:sp>
      <p:sp>
        <p:nvSpPr>
          <p:cNvPr id="5" name="Footer Placeholder 4"/>
          <p:cNvSpPr>
            <a:spLocks noGrp="1"/>
          </p:cNvSpPr>
          <p:nvPr>
            <p:ph type="ftr" sz="quarter" idx="11"/>
          </p:nvPr>
        </p:nvSpPr>
        <p:spPr/>
        <p:txBody>
          <a:bodyPr/>
          <a:lstStyle/>
          <a:p>
            <a:r>
              <a:rPr lang="en-GB" smtClean="0"/>
              <a:t>CT 1414 * Nouf Aljaffan</a:t>
            </a:r>
            <a:endParaRPr lang="en-GB"/>
          </a:p>
        </p:txBody>
      </p:sp>
      <p:sp>
        <p:nvSpPr>
          <p:cNvPr id="6" name="Slide Number Placeholder 5"/>
          <p:cNvSpPr>
            <a:spLocks noGrp="1"/>
          </p:cNvSpPr>
          <p:nvPr>
            <p:ph type="sldNum" sz="quarter" idx="12"/>
          </p:nvPr>
        </p:nvSpPr>
        <p:spPr/>
        <p:txBody>
          <a:bodyPr/>
          <a:lstStyle/>
          <a:p>
            <a:fld id="{C428E582-4A20-4815-841A-DD2160AF8A3C}"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7500" y="722313"/>
            <a:ext cx="73025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402748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7088" y="1905000"/>
            <a:ext cx="40290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433763" y="634365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6108700" y="634365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146050" y="6361113"/>
            <a:ext cx="1905000" cy="457200"/>
          </a:xfrm>
        </p:spPr>
        <p:txBody>
          <a:bodyPr/>
          <a:lstStyle>
            <a:lvl1pPr>
              <a:defRPr/>
            </a:lvl1pPr>
          </a:lstStyle>
          <a:p>
            <a:fld id="{913B2F14-99C7-A847-B779-E8956BB0B563}" type="slidenum">
              <a:rPr lang="en-US"/>
              <a:pPr/>
              <a:t>‹#›</a:t>
            </a:fld>
            <a:endParaRPr lang="en-US"/>
          </a:p>
        </p:txBody>
      </p:sp>
    </p:spTree>
    <p:extLst>
      <p:ext uri="{BB962C8B-B14F-4D97-AF65-F5344CB8AC3E}">
        <p14:creationId xmlns:p14="http://schemas.microsoft.com/office/powerpoint/2010/main" xmlns="" val="408589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27972F-AFFE-4F97-AE88-FFB4B551926B}" type="datetime1">
              <a:rPr lang="en-GB" smtClean="0"/>
              <a:pPr/>
              <a:t>02/03/2014</a:t>
            </a:fld>
            <a:endParaRPr lang="en-GB"/>
          </a:p>
        </p:txBody>
      </p:sp>
      <p:sp>
        <p:nvSpPr>
          <p:cNvPr id="5" name="Footer Placeholder 4"/>
          <p:cNvSpPr>
            <a:spLocks noGrp="1"/>
          </p:cNvSpPr>
          <p:nvPr>
            <p:ph type="ftr" sz="quarter" idx="11"/>
          </p:nvPr>
        </p:nvSpPr>
        <p:spPr/>
        <p:txBody>
          <a:bodyPr/>
          <a:lstStyle/>
          <a:p>
            <a:r>
              <a:rPr lang="en-GB" smtClean="0"/>
              <a:t>CT 1414 * Nouf Aljaffan</a:t>
            </a:r>
            <a:endParaRPr lang="en-GB"/>
          </a:p>
        </p:txBody>
      </p:sp>
      <p:sp>
        <p:nvSpPr>
          <p:cNvPr id="6" name="Slide Number Placeholder 5"/>
          <p:cNvSpPr>
            <a:spLocks noGrp="1"/>
          </p:cNvSpPr>
          <p:nvPr>
            <p:ph type="sldNum" sz="quarter" idx="12"/>
          </p:nvPr>
        </p:nvSpPr>
        <p:spPr/>
        <p:txBody>
          <a:bodyPr/>
          <a:lstStyle/>
          <a:p>
            <a:fld id="{C428E582-4A20-4815-841A-DD2160AF8A3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94ED26A-9E4A-4019-80F2-1FC9D4C47976}" type="datetime1">
              <a:rPr lang="en-GB" smtClean="0"/>
              <a:pPr/>
              <a:t>02/03/2014</a:t>
            </a:fld>
            <a:endParaRPr lang="en-GB"/>
          </a:p>
        </p:txBody>
      </p:sp>
      <p:sp>
        <p:nvSpPr>
          <p:cNvPr id="5" name="Footer Placeholder 4"/>
          <p:cNvSpPr>
            <a:spLocks noGrp="1"/>
          </p:cNvSpPr>
          <p:nvPr>
            <p:ph type="ftr" sz="quarter" idx="11"/>
          </p:nvPr>
        </p:nvSpPr>
        <p:spPr/>
        <p:txBody>
          <a:bodyPr/>
          <a:lstStyle/>
          <a:p>
            <a:r>
              <a:rPr lang="en-GB" smtClean="0"/>
              <a:t>CT 1414 * Nouf Aljaffan</a:t>
            </a:r>
            <a:endParaRPr lang="en-GB"/>
          </a:p>
        </p:txBody>
      </p:sp>
      <p:sp>
        <p:nvSpPr>
          <p:cNvPr id="6" name="Slide Number Placeholder 5"/>
          <p:cNvSpPr>
            <a:spLocks noGrp="1"/>
          </p:cNvSpPr>
          <p:nvPr>
            <p:ph type="sldNum" sz="quarter" idx="12"/>
          </p:nvPr>
        </p:nvSpPr>
        <p:spPr/>
        <p:txBody>
          <a:bodyPr/>
          <a:lstStyle/>
          <a:p>
            <a:fld id="{C428E582-4A20-4815-841A-DD2160AF8A3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BAACFE-5877-4CCB-BBAA-7B627C10C4DF}" type="datetime1">
              <a:rPr lang="en-GB" smtClean="0"/>
              <a:pPr/>
              <a:t>02/03/2014</a:t>
            </a:fld>
            <a:endParaRPr lang="en-GB"/>
          </a:p>
        </p:txBody>
      </p:sp>
      <p:sp>
        <p:nvSpPr>
          <p:cNvPr id="6" name="Footer Placeholder 5"/>
          <p:cNvSpPr>
            <a:spLocks noGrp="1"/>
          </p:cNvSpPr>
          <p:nvPr>
            <p:ph type="ftr" sz="quarter" idx="11"/>
          </p:nvPr>
        </p:nvSpPr>
        <p:spPr/>
        <p:txBody>
          <a:bodyPr/>
          <a:lstStyle/>
          <a:p>
            <a:r>
              <a:rPr lang="en-GB" smtClean="0"/>
              <a:t>CT 1414 * Nouf Aljaffan</a:t>
            </a:r>
            <a:endParaRPr lang="en-GB"/>
          </a:p>
        </p:txBody>
      </p:sp>
      <p:sp>
        <p:nvSpPr>
          <p:cNvPr id="7" name="Slide Number Placeholder 6"/>
          <p:cNvSpPr>
            <a:spLocks noGrp="1"/>
          </p:cNvSpPr>
          <p:nvPr>
            <p:ph type="sldNum" sz="quarter" idx="12"/>
          </p:nvPr>
        </p:nvSpPr>
        <p:spPr/>
        <p:txBody>
          <a:bodyPr/>
          <a:lstStyle/>
          <a:p>
            <a:fld id="{C428E582-4A20-4815-841A-DD2160AF8A3C}" type="slidenum">
              <a:rPr lang="en-GB" smtClean="0"/>
              <a:pPr/>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05231B-D52E-43CB-A790-1F10220FB485}" type="datetime1">
              <a:rPr lang="en-GB" smtClean="0"/>
              <a:pPr/>
              <a:t>02/03/2014</a:t>
            </a:fld>
            <a:endParaRPr lang="en-GB"/>
          </a:p>
        </p:txBody>
      </p:sp>
      <p:sp>
        <p:nvSpPr>
          <p:cNvPr id="8" name="Footer Placeholder 7"/>
          <p:cNvSpPr>
            <a:spLocks noGrp="1"/>
          </p:cNvSpPr>
          <p:nvPr>
            <p:ph type="ftr" sz="quarter" idx="11"/>
          </p:nvPr>
        </p:nvSpPr>
        <p:spPr/>
        <p:txBody>
          <a:bodyPr/>
          <a:lstStyle/>
          <a:p>
            <a:r>
              <a:rPr lang="en-GB" smtClean="0"/>
              <a:t>CT 1414 * Nouf Aljaffan</a:t>
            </a:r>
            <a:endParaRPr lang="en-GB"/>
          </a:p>
        </p:txBody>
      </p:sp>
      <p:sp>
        <p:nvSpPr>
          <p:cNvPr id="9" name="Slide Number Placeholder 8"/>
          <p:cNvSpPr>
            <a:spLocks noGrp="1"/>
          </p:cNvSpPr>
          <p:nvPr>
            <p:ph type="sldNum" sz="quarter" idx="12"/>
          </p:nvPr>
        </p:nvSpPr>
        <p:spPr/>
        <p:txBody>
          <a:bodyPr/>
          <a:lstStyle/>
          <a:p>
            <a:fld id="{C428E582-4A20-4815-841A-DD2160AF8A3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D0EA7B-3B57-4674-A1AA-58AFBF2CAED5}" type="datetime1">
              <a:rPr lang="en-GB" smtClean="0"/>
              <a:pPr/>
              <a:t>02/03/2014</a:t>
            </a:fld>
            <a:endParaRPr lang="en-GB"/>
          </a:p>
        </p:txBody>
      </p:sp>
      <p:sp>
        <p:nvSpPr>
          <p:cNvPr id="4" name="Footer Placeholder 3"/>
          <p:cNvSpPr>
            <a:spLocks noGrp="1"/>
          </p:cNvSpPr>
          <p:nvPr>
            <p:ph type="ftr" sz="quarter" idx="11"/>
          </p:nvPr>
        </p:nvSpPr>
        <p:spPr/>
        <p:txBody>
          <a:bodyPr/>
          <a:lstStyle/>
          <a:p>
            <a:r>
              <a:rPr lang="en-GB" smtClean="0"/>
              <a:t>CT 1414 * Nouf Aljaffan</a:t>
            </a:r>
            <a:endParaRPr lang="en-GB"/>
          </a:p>
        </p:txBody>
      </p:sp>
      <p:sp>
        <p:nvSpPr>
          <p:cNvPr id="5" name="Slide Number Placeholder 4"/>
          <p:cNvSpPr>
            <a:spLocks noGrp="1"/>
          </p:cNvSpPr>
          <p:nvPr>
            <p:ph type="sldNum" sz="quarter" idx="12"/>
          </p:nvPr>
        </p:nvSpPr>
        <p:spPr/>
        <p:txBody>
          <a:bodyPr/>
          <a:lstStyle/>
          <a:p>
            <a:fld id="{C428E582-4A20-4815-841A-DD2160AF8A3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6B4422-99F5-4131-BC0D-724F2DC3CBCE}" type="datetime1">
              <a:rPr lang="en-GB" smtClean="0"/>
              <a:pPr/>
              <a:t>02/03/2014</a:t>
            </a:fld>
            <a:endParaRPr lang="en-GB"/>
          </a:p>
        </p:txBody>
      </p:sp>
      <p:sp>
        <p:nvSpPr>
          <p:cNvPr id="3" name="Footer Placeholder 2"/>
          <p:cNvSpPr>
            <a:spLocks noGrp="1"/>
          </p:cNvSpPr>
          <p:nvPr>
            <p:ph type="ftr" sz="quarter" idx="11"/>
          </p:nvPr>
        </p:nvSpPr>
        <p:spPr/>
        <p:txBody>
          <a:bodyPr/>
          <a:lstStyle/>
          <a:p>
            <a:r>
              <a:rPr lang="en-GB" smtClean="0"/>
              <a:t>CT 1414 * Nouf Aljaffan</a:t>
            </a:r>
            <a:endParaRPr lang="en-GB"/>
          </a:p>
        </p:txBody>
      </p:sp>
      <p:sp>
        <p:nvSpPr>
          <p:cNvPr id="4" name="Slide Number Placeholder 3"/>
          <p:cNvSpPr>
            <a:spLocks noGrp="1"/>
          </p:cNvSpPr>
          <p:nvPr>
            <p:ph type="sldNum" sz="quarter" idx="12"/>
          </p:nvPr>
        </p:nvSpPr>
        <p:spPr/>
        <p:txBody>
          <a:bodyPr/>
          <a:lstStyle/>
          <a:p>
            <a:fld id="{C428E582-4A20-4815-841A-DD2160AF8A3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CF7F19B6-A225-4BD7-A76F-EBE475C4EAE6}" type="datetime1">
              <a:rPr lang="en-GB" smtClean="0"/>
              <a:pPr/>
              <a:t>02/03/2014</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r>
              <a:rPr lang="en-GB" smtClean="0"/>
              <a:t>CT 1414 * Nouf Aljaffan</a:t>
            </a:r>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428E582-4A20-4815-841A-DD2160AF8A3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61860-0DD7-4236-B771-202061FF5FA0}" type="datetime1">
              <a:rPr lang="en-GB" smtClean="0"/>
              <a:pPr/>
              <a:t>02/03/2014</a:t>
            </a:fld>
            <a:endParaRPr lang="en-GB"/>
          </a:p>
        </p:txBody>
      </p:sp>
      <p:sp>
        <p:nvSpPr>
          <p:cNvPr id="6" name="Footer Placeholder 5"/>
          <p:cNvSpPr>
            <a:spLocks noGrp="1"/>
          </p:cNvSpPr>
          <p:nvPr>
            <p:ph type="ftr" sz="quarter" idx="11"/>
          </p:nvPr>
        </p:nvSpPr>
        <p:spPr/>
        <p:txBody>
          <a:bodyPr/>
          <a:lstStyle/>
          <a:p>
            <a:r>
              <a:rPr lang="en-GB" smtClean="0"/>
              <a:t>CT 1414 * Nouf Aljaffan</a:t>
            </a:r>
            <a:endParaRPr lang="en-GB"/>
          </a:p>
        </p:txBody>
      </p:sp>
      <p:sp>
        <p:nvSpPr>
          <p:cNvPr id="7" name="Slide Number Placeholder 6"/>
          <p:cNvSpPr>
            <a:spLocks noGrp="1"/>
          </p:cNvSpPr>
          <p:nvPr>
            <p:ph type="sldNum" sz="quarter" idx="12"/>
          </p:nvPr>
        </p:nvSpPr>
        <p:spPr/>
        <p:txBody>
          <a:bodyPr/>
          <a:lstStyle/>
          <a:p>
            <a:fld id="{C428E582-4A20-4815-841A-DD2160AF8A3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A365952-586B-4E1F-9921-19EB808718F1}" type="datetime1">
              <a:rPr lang="en-GB" smtClean="0"/>
              <a:pPr/>
              <a:t>02/03/2014</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GB" smtClean="0"/>
              <a:t>CT 1414 * Nouf Aljaffan</a:t>
            </a:r>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428E582-4A20-4815-841A-DD2160AF8A3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8"/>
          <p:cNvSpPr>
            <a:spLocks noGrp="1" noChangeArrowheads="1"/>
          </p:cNvSpPr>
          <p:nvPr>
            <p:ph type="ctrTitle"/>
          </p:nvPr>
        </p:nvSpPr>
        <p:spPr/>
        <p:txBody>
          <a:bodyPr>
            <a:normAutofit/>
          </a:bodyPr>
          <a:lstStyle/>
          <a:p>
            <a:r>
              <a:rPr lang="en-US" sz="3200" dirty="0" smtClean="0"/>
              <a:t>Lecture 5</a:t>
            </a:r>
            <a:endParaRPr lang="es-ES" sz="3200" dirty="0" smtClean="0"/>
          </a:p>
        </p:txBody>
      </p:sp>
      <p:sp>
        <p:nvSpPr>
          <p:cNvPr id="4" name="Subtitle 3"/>
          <p:cNvSpPr>
            <a:spLocks noGrp="1"/>
          </p:cNvSpPr>
          <p:nvPr>
            <p:ph type="subTitle" idx="1"/>
          </p:nvPr>
        </p:nvSpPr>
        <p:spPr/>
        <p:txBody>
          <a:bodyPr>
            <a:normAutofit/>
          </a:bodyPr>
          <a:lstStyle/>
          <a:p>
            <a:r>
              <a:rPr lang="en-GB" dirty="0" smtClean="0"/>
              <a:t>Sequence Diagram</a:t>
            </a:r>
            <a:endParaRPr lang="en-GB" dirty="0"/>
          </a:p>
        </p:txBody>
      </p:sp>
      <p:sp>
        <p:nvSpPr>
          <p:cNvPr id="3" name="Slide Number Placeholder 2"/>
          <p:cNvSpPr>
            <a:spLocks noGrp="1"/>
          </p:cNvSpPr>
          <p:nvPr>
            <p:ph type="sldNum" sz="quarter" idx="12"/>
          </p:nvPr>
        </p:nvSpPr>
        <p:spPr/>
        <p:txBody>
          <a:bodyPr/>
          <a:lstStyle/>
          <a:p>
            <a:fld id="{01D5BC3A-1F45-41A5-BBE9-11066315FD58}" type="slidenum">
              <a:rPr lang="en-GB" smtClean="0"/>
              <a:pPr/>
              <a:t>1</a:t>
            </a:fld>
            <a:endParaRPr lang="en-GB"/>
          </a:p>
        </p:txBody>
      </p:sp>
    </p:spTree>
    <p:extLst>
      <p:ext uri="{BB962C8B-B14F-4D97-AF65-F5344CB8AC3E}">
        <p14:creationId xmlns:p14="http://schemas.microsoft.com/office/powerpoint/2010/main" xmlns="" val="234338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09B18585-7F38-3C40-ADDE-FFDE11E12B7C}" type="slidenum">
              <a:rPr lang="en-US"/>
              <a:pPr/>
              <a:t>10</a:t>
            </a:fld>
            <a:endParaRPr lang="en-US"/>
          </a:p>
        </p:txBody>
      </p:sp>
      <p:sp>
        <p:nvSpPr>
          <p:cNvPr id="20482" name="Rectangle 2"/>
          <p:cNvSpPr>
            <a:spLocks noGrp="1" noChangeArrowheads="1"/>
          </p:cNvSpPr>
          <p:nvPr>
            <p:ph type="title"/>
          </p:nvPr>
        </p:nvSpPr>
        <p:spPr/>
        <p:txBody>
          <a:bodyPr/>
          <a:lstStyle/>
          <a:p>
            <a:r>
              <a:rPr lang="en-US" dirty="0"/>
              <a:t>Notation (2)</a:t>
            </a:r>
          </a:p>
        </p:txBody>
      </p:sp>
      <p:sp>
        <p:nvSpPr>
          <p:cNvPr id="20483" name="Rectangle 3"/>
          <p:cNvSpPr>
            <a:spLocks noGrp="1" noChangeArrowheads="1"/>
          </p:cNvSpPr>
          <p:nvPr>
            <p:ph type="body" idx="1"/>
          </p:nvPr>
        </p:nvSpPr>
        <p:spPr/>
        <p:txBody>
          <a:bodyPr>
            <a:normAutofit/>
          </a:bodyPr>
          <a:lstStyle/>
          <a:p>
            <a:r>
              <a:rPr lang="en-US" sz="1800" b="0" dirty="0">
                <a:solidFill>
                  <a:schemeClr val="tx2"/>
                </a:solidFill>
                <a:latin typeface="Arial " charset="0"/>
                <a:cs typeface="Arial Unicode MS" charset="0"/>
              </a:rPr>
              <a:t>Actor:</a:t>
            </a:r>
            <a:r>
              <a:rPr lang="en-US" sz="1800" b="0" dirty="0">
                <a:latin typeface="Arial " charset="0"/>
                <a:cs typeface="Arial Unicode MS" charset="0"/>
              </a:rPr>
              <a:t> An Actor is modeled using </a:t>
            </a:r>
            <a:r>
              <a:rPr lang="en-US" sz="1800" b="0" dirty="0" smtClean="0">
                <a:latin typeface="Arial " charset="0"/>
                <a:cs typeface="Arial Unicode MS" charset="0"/>
              </a:rPr>
              <a:t>the usual </a:t>
            </a:r>
            <a:r>
              <a:rPr lang="en-US" sz="1800" b="0" dirty="0">
                <a:latin typeface="Arial " charset="0"/>
                <a:cs typeface="Arial Unicode MS" charset="0"/>
              </a:rPr>
              <a:t>symbol, the stick figure.</a:t>
            </a:r>
          </a:p>
          <a:p>
            <a:endParaRPr lang="en-US" sz="1800" b="0" dirty="0">
              <a:latin typeface="Arial " charset="0"/>
              <a:cs typeface="Arial Unicode MS" charset="0"/>
            </a:endParaRPr>
          </a:p>
          <a:p>
            <a:endParaRPr lang="en-US" sz="1800" b="0" dirty="0"/>
          </a:p>
        </p:txBody>
      </p:sp>
      <p:sp>
        <p:nvSpPr>
          <p:cNvPr id="20484" name="AutoShape 4"/>
          <p:cNvSpPr>
            <a:spLocks noChangeArrowheads="1"/>
          </p:cNvSpPr>
          <p:nvPr/>
        </p:nvSpPr>
        <p:spPr bwMode="auto">
          <a:xfrm>
            <a:off x="1485880" y="2109782"/>
            <a:ext cx="533400" cy="533400"/>
          </a:xfrm>
          <a:prstGeom prst="flowChartConnector">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86" name="Line 6"/>
          <p:cNvSpPr>
            <a:spLocks noChangeShapeType="1"/>
          </p:cNvSpPr>
          <p:nvPr/>
        </p:nvSpPr>
        <p:spPr bwMode="auto">
          <a:xfrm>
            <a:off x="1714480" y="2643182"/>
            <a:ext cx="0" cy="53340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endParaRPr lang="en-US"/>
          </a:p>
        </p:txBody>
      </p:sp>
      <p:sp>
        <p:nvSpPr>
          <p:cNvPr id="20487" name="Line 7"/>
          <p:cNvSpPr>
            <a:spLocks noChangeShapeType="1"/>
          </p:cNvSpPr>
          <p:nvPr/>
        </p:nvSpPr>
        <p:spPr bwMode="auto">
          <a:xfrm flipH="1">
            <a:off x="1333480" y="3176582"/>
            <a:ext cx="381000" cy="45720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endParaRPr lang="en-US"/>
          </a:p>
        </p:txBody>
      </p:sp>
      <p:sp>
        <p:nvSpPr>
          <p:cNvPr id="20489" name="Line 9"/>
          <p:cNvSpPr>
            <a:spLocks noChangeShapeType="1"/>
          </p:cNvSpPr>
          <p:nvPr/>
        </p:nvSpPr>
        <p:spPr bwMode="auto">
          <a:xfrm>
            <a:off x="1714480" y="3176582"/>
            <a:ext cx="304800" cy="45720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endParaRPr lang="en-US"/>
          </a:p>
        </p:txBody>
      </p:sp>
      <p:sp>
        <p:nvSpPr>
          <p:cNvPr id="20490" name="Line 10"/>
          <p:cNvSpPr>
            <a:spLocks noChangeShapeType="1"/>
          </p:cNvSpPr>
          <p:nvPr/>
        </p:nvSpPr>
        <p:spPr bwMode="auto">
          <a:xfrm>
            <a:off x="1257280" y="2643182"/>
            <a:ext cx="99060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endParaRPr lang="en-US"/>
          </a:p>
        </p:txBody>
      </p:sp>
      <p:sp>
        <p:nvSpPr>
          <p:cNvPr id="20491" name="Text Box 11"/>
          <p:cNvSpPr txBox="1">
            <a:spLocks noChangeArrowheads="1"/>
          </p:cNvSpPr>
          <p:nvPr/>
        </p:nvSpPr>
        <p:spPr bwMode="auto">
          <a:xfrm>
            <a:off x="1181080" y="3862382"/>
            <a:ext cx="1066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l">
              <a:spcBef>
                <a:spcPct val="50000"/>
              </a:spcBef>
            </a:pPr>
            <a:r>
              <a:rPr lang="en-US" sz="2400">
                <a:latin typeface="Times New Roman" charset="0"/>
              </a:rPr>
              <a:t>actor1</a:t>
            </a:r>
          </a:p>
        </p:txBody>
      </p:sp>
    </p:spTree>
    <p:extLst>
      <p:ext uri="{BB962C8B-B14F-4D97-AF65-F5344CB8AC3E}">
        <p14:creationId xmlns:p14="http://schemas.microsoft.com/office/powerpoint/2010/main" xmlns="" val="1683317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BE8E8671-0573-084F-A31E-22BCD1E5AB3E}" type="slidenum">
              <a:rPr lang="en-US"/>
              <a:pPr/>
              <a:t>11</a:t>
            </a:fld>
            <a:endParaRPr lang="en-US"/>
          </a:p>
        </p:txBody>
      </p:sp>
      <p:sp>
        <p:nvSpPr>
          <p:cNvPr id="21506" name="Rectangle 2"/>
          <p:cNvSpPr>
            <a:spLocks noGrp="1" noChangeArrowheads="1"/>
          </p:cNvSpPr>
          <p:nvPr>
            <p:ph type="title"/>
          </p:nvPr>
        </p:nvSpPr>
        <p:spPr>
          <a:xfrm>
            <a:off x="317500" y="142852"/>
            <a:ext cx="7302500" cy="762000"/>
          </a:xfrm>
        </p:spPr>
        <p:txBody>
          <a:bodyPr/>
          <a:lstStyle/>
          <a:p>
            <a:r>
              <a:rPr lang="en-US" b="1" dirty="0"/>
              <a:t>Notation (3)</a:t>
            </a:r>
          </a:p>
        </p:txBody>
      </p:sp>
      <p:sp>
        <p:nvSpPr>
          <p:cNvPr id="21507" name="Rectangle 3"/>
          <p:cNvSpPr>
            <a:spLocks noGrp="1" noChangeArrowheads="1"/>
          </p:cNvSpPr>
          <p:nvPr>
            <p:ph type="body" sz="half" idx="1"/>
          </p:nvPr>
        </p:nvSpPr>
        <p:spPr>
          <a:xfrm>
            <a:off x="457200" y="1133468"/>
            <a:ext cx="7239000" cy="1295400"/>
          </a:xfrm>
        </p:spPr>
        <p:txBody>
          <a:bodyPr>
            <a:normAutofit/>
          </a:bodyPr>
          <a:lstStyle/>
          <a:p>
            <a:pPr>
              <a:buFont typeface="Arial" pitchFamily="34" charset="0"/>
              <a:buChar char="•"/>
            </a:pPr>
            <a:r>
              <a:rPr lang="en-US" sz="2000" b="0" dirty="0">
                <a:solidFill>
                  <a:schemeClr val="tx2"/>
                </a:solidFill>
                <a:cs typeface="Arial Unicode MS" charset="0"/>
              </a:rPr>
              <a:t>Lifeline:</a:t>
            </a:r>
            <a:r>
              <a:rPr lang="en-US" sz="2000" b="0" dirty="0">
                <a:cs typeface="Arial Unicode MS" charset="0"/>
              </a:rPr>
              <a:t> The </a:t>
            </a:r>
            <a:r>
              <a:rPr lang="en-US" sz="2000" b="0" dirty="0" err="1">
                <a:cs typeface="Arial Unicode MS" charset="0"/>
              </a:rPr>
              <a:t>LifeLine</a:t>
            </a:r>
            <a:r>
              <a:rPr lang="en-US" sz="2000" b="0" dirty="0">
                <a:cs typeface="Arial Unicode MS" charset="0"/>
              </a:rPr>
              <a:t> identifies the existence of the object over time. The notation for a Lifeline is a vertical dotted line extending from an object.</a:t>
            </a:r>
          </a:p>
          <a:p>
            <a:pPr>
              <a:buFont typeface="Arial" pitchFamily="34" charset="0"/>
              <a:buChar char="•"/>
            </a:pPr>
            <a:endParaRPr lang="en-US" sz="2000" b="0" dirty="0"/>
          </a:p>
        </p:txBody>
      </p:sp>
      <p:pic>
        <p:nvPicPr>
          <p:cNvPr id="21511" name="Picture 7" descr="line-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81200" y="2357430"/>
            <a:ext cx="22225" cy="28225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66990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AE755CA2-843F-6747-861F-F87E61C8CF04}" type="slidenum">
              <a:rPr lang="en-US"/>
              <a:pPr/>
              <a:t>12</a:t>
            </a:fld>
            <a:endParaRPr lang="en-US"/>
          </a:p>
        </p:txBody>
      </p:sp>
      <p:sp>
        <p:nvSpPr>
          <p:cNvPr id="22530" name="Rectangle 2"/>
          <p:cNvSpPr>
            <a:spLocks noGrp="1" noChangeArrowheads="1"/>
          </p:cNvSpPr>
          <p:nvPr>
            <p:ph type="title"/>
          </p:nvPr>
        </p:nvSpPr>
        <p:spPr/>
        <p:txBody>
          <a:bodyPr/>
          <a:lstStyle/>
          <a:p>
            <a:r>
              <a:rPr lang="en-US" b="1" dirty="0"/>
              <a:t>Notation (4)</a:t>
            </a:r>
          </a:p>
        </p:txBody>
      </p:sp>
      <p:sp>
        <p:nvSpPr>
          <p:cNvPr id="22531" name="Rectangle 3"/>
          <p:cNvSpPr>
            <a:spLocks noGrp="1" noChangeArrowheads="1"/>
          </p:cNvSpPr>
          <p:nvPr>
            <p:ph type="body" idx="1"/>
          </p:nvPr>
        </p:nvSpPr>
        <p:spPr/>
        <p:txBody>
          <a:bodyPr>
            <a:normAutofit/>
          </a:bodyPr>
          <a:lstStyle/>
          <a:p>
            <a:r>
              <a:rPr lang="en-US" sz="1800" b="0" dirty="0">
                <a:solidFill>
                  <a:schemeClr val="tx2"/>
                </a:solidFill>
                <a:cs typeface="Times New Roman" charset="0"/>
              </a:rPr>
              <a:t>Message:</a:t>
            </a:r>
            <a:r>
              <a:rPr lang="en-US" sz="1800" b="0" dirty="0">
                <a:cs typeface="Times New Roman" charset="0"/>
              </a:rPr>
              <a:t> Messages, modeled as horizontal arrows between Activations, indicate the communications between objects.</a:t>
            </a:r>
            <a:r>
              <a:rPr lang="en-US" sz="1800" b="0" dirty="0"/>
              <a:t> </a:t>
            </a:r>
          </a:p>
        </p:txBody>
      </p:sp>
      <p:sp>
        <p:nvSpPr>
          <p:cNvPr id="22533" name="Rectangle 5"/>
          <p:cNvSpPr>
            <a:spLocks noChangeArrowheads="1"/>
          </p:cNvSpPr>
          <p:nvPr/>
        </p:nvSpPr>
        <p:spPr bwMode="auto">
          <a:xfrm>
            <a:off x="4067175" y="328136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22534" name="Line 6"/>
          <p:cNvSpPr>
            <a:spLocks noChangeShapeType="1"/>
          </p:cNvSpPr>
          <p:nvPr/>
        </p:nvSpPr>
        <p:spPr bwMode="auto">
          <a:xfrm>
            <a:off x="1981200" y="3452810"/>
            <a:ext cx="3505200" cy="0"/>
          </a:xfrm>
          <a:prstGeom prst="line">
            <a:avLst/>
          </a:prstGeom>
          <a:noFill/>
          <a:ln w="28575">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535" name="Text Box 7"/>
          <p:cNvSpPr txBox="1">
            <a:spLocks noChangeArrowheads="1"/>
          </p:cNvSpPr>
          <p:nvPr/>
        </p:nvSpPr>
        <p:spPr bwMode="auto">
          <a:xfrm>
            <a:off x="2590800" y="3071810"/>
            <a:ext cx="2544763"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600"/>
              <a:t>messageName(argument)</a:t>
            </a:r>
          </a:p>
        </p:txBody>
      </p:sp>
    </p:spTree>
    <p:extLst>
      <p:ext uri="{BB962C8B-B14F-4D97-AF65-F5344CB8AC3E}">
        <p14:creationId xmlns:p14="http://schemas.microsoft.com/office/powerpoint/2010/main" xmlns="" val="617390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A27C5DC-9794-FA43-8C45-B599798BCA79}" type="slidenum">
              <a:rPr lang="en-US"/>
              <a:pPr/>
              <a:t>13</a:t>
            </a:fld>
            <a:endParaRPr lang="en-US"/>
          </a:p>
        </p:txBody>
      </p:sp>
      <p:sp>
        <p:nvSpPr>
          <p:cNvPr id="17410" name="Rectangle 2"/>
          <p:cNvSpPr>
            <a:spLocks noGrp="1" noChangeArrowheads="1"/>
          </p:cNvSpPr>
          <p:nvPr>
            <p:ph type="title"/>
          </p:nvPr>
        </p:nvSpPr>
        <p:spPr>
          <a:xfrm>
            <a:off x="285720" y="214290"/>
            <a:ext cx="7302500" cy="762000"/>
          </a:xfrm>
        </p:spPr>
        <p:txBody>
          <a:bodyPr/>
          <a:lstStyle/>
          <a:p>
            <a:r>
              <a:rPr lang="en-US" b="1" dirty="0">
                <a:cs typeface="Times New Roman" charset="0"/>
              </a:rPr>
              <a:t>Example of an SSD</a:t>
            </a:r>
            <a:r>
              <a:rPr lang="en-US" b="1" dirty="0"/>
              <a:t> </a:t>
            </a:r>
          </a:p>
        </p:txBody>
      </p:sp>
      <p:sp>
        <p:nvSpPr>
          <p:cNvPr id="17411" name="Rectangle 3"/>
          <p:cNvSpPr>
            <a:spLocks noGrp="1" noChangeArrowheads="1"/>
          </p:cNvSpPr>
          <p:nvPr>
            <p:ph type="body" idx="1"/>
          </p:nvPr>
        </p:nvSpPr>
        <p:spPr/>
        <p:txBody>
          <a:bodyPr>
            <a:normAutofit/>
          </a:bodyPr>
          <a:lstStyle/>
          <a:p>
            <a:pPr marL="609600" indent="-609600">
              <a:buFont typeface="Arial" pitchFamily="34" charset="0"/>
              <a:buChar char="•"/>
            </a:pPr>
            <a:r>
              <a:rPr lang="en-US" sz="2000" b="0" dirty="0">
                <a:cs typeface="Arial Unicode MS" charset="0"/>
              </a:rPr>
              <a:t>Following example shows the success scenario of the Process Sale use case. </a:t>
            </a:r>
          </a:p>
          <a:p>
            <a:pPr marL="609600" indent="-609600">
              <a:buFont typeface="Arial" pitchFamily="34" charset="0"/>
              <a:buChar char="•"/>
            </a:pPr>
            <a:r>
              <a:rPr lang="en-US" sz="2000" b="0" dirty="0">
                <a:cs typeface="Times New Roman" charset="0"/>
              </a:rPr>
              <a:t>Events generated by cashier (actor)-</a:t>
            </a:r>
            <a:r>
              <a:rPr lang="en-US" sz="2000" b="0" dirty="0"/>
              <a:t> </a:t>
            </a:r>
          </a:p>
          <a:p>
            <a:pPr marL="609600" indent="-609600">
              <a:buClr>
                <a:schemeClr val="accent1"/>
              </a:buClr>
              <a:buSzTx/>
              <a:buFont typeface="Arial" pitchFamily="34" charset="0"/>
              <a:buChar char="•"/>
            </a:pPr>
            <a:r>
              <a:rPr lang="en-US" sz="2000" b="0" dirty="0">
                <a:solidFill>
                  <a:schemeClr val="tx2"/>
                </a:solidFill>
                <a:cs typeface="Times New Roman" charset="0"/>
              </a:rPr>
              <a:t>   		   </a:t>
            </a:r>
            <a:r>
              <a:rPr lang="en-US" sz="2000" b="0" dirty="0" err="1" smtClean="0">
                <a:solidFill>
                  <a:schemeClr val="tx2"/>
                </a:solidFill>
                <a:cs typeface="Arial Unicode MS" charset="0"/>
              </a:rPr>
              <a:t>makeNewSale</a:t>
            </a:r>
            <a:endParaRPr lang="en-US" sz="2000" b="0" dirty="0">
              <a:solidFill>
                <a:schemeClr val="tx2"/>
              </a:solidFill>
              <a:cs typeface="Arial Unicode MS" charset="0"/>
            </a:endParaRPr>
          </a:p>
          <a:p>
            <a:pPr marL="1752600" lvl="3" indent="-381000">
              <a:buClr>
                <a:schemeClr val="accent1"/>
              </a:buClr>
            </a:pPr>
            <a:r>
              <a:rPr lang="en-US" sz="2000" dirty="0">
                <a:solidFill>
                  <a:schemeClr val="tx2"/>
                </a:solidFill>
                <a:cs typeface="Times New Roman" charset="0"/>
              </a:rPr>
              <a:t>    </a:t>
            </a:r>
            <a:r>
              <a:rPr lang="en-US" sz="2000" dirty="0" err="1" smtClean="0">
                <a:solidFill>
                  <a:schemeClr val="tx2"/>
                </a:solidFill>
                <a:cs typeface="Arial Unicode MS" charset="0"/>
              </a:rPr>
              <a:t>enterItem</a:t>
            </a:r>
            <a:endParaRPr lang="en-US" sz="2000" dirty="0">
              <a:solidFill>
                <a:schemeClr val="tx2"/>
              </a:solidFill>
              <a:cs typeface="Arial Unicode MS" charset="0"/>
            </a:endParaRPr>
          </a:p>
          <a:p>
            <a:pPr marL="1752600" lvl="3" indent="-381000">
              <a:buClr>
                <a:schemeClr val="accent1"/>
              </a:buClr>
            </a:pPr>
            <a:r>
              <a:rPr lang="en-US" sz="2000" dirty="0">
                <a:solidFill>
                  <a:schemeClr val="tx2"/>
                </a:solidFill>
                <a:cs typeface="Times New Roman" charset="0"/>
              </a:rPr>
              <a:t>     </a:t>
            </a:r>
            <a:r>
              <a:rPr lang="en-US" sz="2000" dirty="0" err="1">
                <a:solidFill>
                  <a:schemeClr val="tx2"/>
                </a:solidFill>
                <a:cs typeface="Arial Unicode MS" charset="0"/>
              </a:rPr>
              <a:t>endSale</a:t>
            </a:r>
            <a:r>
              <a:rPr lang="en-US" sz="2000" dirty="0">
                <a:solidFill>
                  <a:schemeClr val="tx2"/>
                </a:solidFill>
                <a:cs typeface="Arial Unicode MS" charset="0"/>
              </a:rPr>
              <a:t> and</a:t>
            </a:r>
          </a:p>
          <a:p>
            <a:pPr marL="1752600" lvl="3" indent="-381000">
              <a:buClr>
                <a:schemeClr val="accent1"/>
              </a:buClr>
            </a:pPr>
            <a:r>
              <a:rPr lang="en-US" sz="2000" dirty="0">
                <a:solidFill>
                  <a:schemeClr val="tx2"/>
                </a:solidFill>
                <a:cs typeface="Times New Roman" charset="0"/>
              </a:rPr>
              <a:t>   </a:t>
            </a:r>
            <a:r>
              <a:rPr lang="en-US" sz="2000" dirty="0">
                <a:solidFill>
                  <a:schemeClr val="tx2"/>
                </a:solidFill>
                <a:cs typeface="Times New Roman" charset="0"/>
              </a:rPr>
              <a:t> </a:t>
            </a:r>
            <a:r>
              <a:rPr lang="en-US" sz="2000" dirty="0" smtClean="0">
                <a:solidFill>
                  <a:schemeClr val="tx2"/>
                </a:solidFill>
                <a:cs typeface="Times New Roman" charset="0"/>
              </a:rPr>
              <a:t> </a:t>
            </a:r>
            <a:r>
              <a:rPr lang="en-US" sz="2000" dirty="0" err="1" smtClean="0">
                <a:solidFill>
                  <a:schemeClr val="tx2"/>
                </a:solidFill>
                <a:cs typeface="Arial Unicode MS" charset="0"/>
              </a:rPr>
              <a:t>makePayment</a:t>
            </a:r>
            <a:r>
              <a:rPr lang="en-US" sz="2000" dirty="0">
                <a:solidFill>
                  <a:schemeClr val="tx2"/>
                </a:solidFill>
                <a:cs typeface="Arial Unicode MS" charset="0"/>
              </a:rPr>
              <a:t>.</a:t>
            </a:r>
          </a:p>
          <a:p>
            <a:pPr marL="1752600" lvl="3" indent="-381000"/>
            <a:endParaRPr lang="en-US" sz="2000" dirty="0">
              <a:solidFill>
                <a:schemeClr val="tx2"/>
              </a:solidFill>
            </a:endParaRPr>
          </a:p>
        </p:txBody>
      </p:sp>
    </p:spTree>
    <p:extLst>
      <p:ext uri="{BB962C8B-B14F-4D97-AF65-F5344CB8AC3E}">
        <p14:creationId xmlns:p14="http://schemas.microsoft.com/office/powerpoint/2010/main" xmlns="" val="986052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6294DA8E-8E50-154C-AB38-1581C616BC5C}" type="slidenum">
              <a:rPr lang="en-US"/>
              <a:pPr/>
              <a:t>14</a:t>
            </a:fld>
            <a:endParaRPr lang="en-US"/>
          </a:p>
        </p:txBody>
      </p:sp>
      <p:sp>
        <p:nvSpPr>
          <p:cNvPr id="27650" name="Rectangle 2"/>
          <p:cNvSpPr>
            <a:spLocks noGrp="1" noChangeArrowheads="1"/>
          </p:cNvSpPr>
          <p:nvPr>
            <p:ph type="title"/>
          </p:nvPr>
        </p:nvSpPr>
        <p:spPr>
          <a:xfrm>
            <a:off x="285720" y="1"/>
            <a:ext cx="7302500" cy="1214422"/>
          </a:xfrm>
        </p:spPr>
        <p:txBody>
          <a:bodyPr/>
          <a:lstStyle/>
          <a:p>
            <a:r>
              <a:rPr lang="en-US" b="1" dirty="0">
                <a:cs typeface="Times New Roman" charset="0"/>
              </a:rPr>
              <a:t>SSD for Process Sale scenario</a:t>
            </a:r>
            <a:r>
              <a:rPr lang="en-US" b="1" dirty="0"/>
              <a:t> </a:t>
            </a:r>
          </a:p>
        </p:txBody>
      </p:sp>
      <p:sp>
        <p:nvSpPr>
          <p:cNvPr id="27652" name="Rectangle 4"/>
          <p:cNvSpPr>
            <a:spLocks noChangeArrowheads="1"/>
          </p:cNvSpPr>
          <p:nvPr/>
        </p:nvSpPr>
        <p:spPr bwMode="auto">
          <a:xfrm>
            <a:off x="2519363" y="177165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endParaRPr lang="en-US"/>
          </a:p>
        </p:txBody>
      </p:sp>
      <p:pic>
        <p:nvPicPr>
          <p:cNvPr id="27653" name="Picture 5" descr="image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00034" y="1071545"/>
            <a:ext cx="7646328" cy="534321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09410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A702DA1-2EEA-5348-8578-16AC258DA029}" type="slidenum">
              <a:rPr lang="en-US"/>
              <a:pPr/>
              <a:t>15</a:t>
            </a:fld>
            <a:endParaRPr lang="en-US"/>
          </a:p>
        </p:txBody>
      </p:sp>
      <p:sp>
        <p:nvSpPr>
          <p:cNvPr id="28676" name="Rectangle 4"/>
          <p:cNvSpPr>
            <a:spLocks noGrp="1" noChangeArrowheads="1"/>
          </p:cNvSpPr>
          <p:nvPr>
            <p:ph type="title"/>
          </p:nvPr>
        </p:nvSpPr>
        <p:spPr>
          <a:xfrm>
            <a:off x="304800" y="-71462"/>
            <a:ext cx="7981976" cy="1371600"/>
          </a:xfrm>
        </p:spPr>
        <p:txBody>
          <a:bodyPr/>
          <a:lstStyle/>
          <a:p>
            <a:r>
              <a:rPr lang="en-US" sz="2400" b="1" dirty="0"/>
              <a:t>System Sequence Diagrams and Use Cases </a:t>
            </a:r>
          </a:p>
        </p:txBody>
      </p:sp>
      <p:sp>
        <p:nvSpPr>
          <p:cNvPr id="28677" name="Rectangle 5"/>
          <p:cNvSpPr>
            <a:spLocks noGrp="1" noChangeArrowheads="1"/>
          </p:cNvSpPr>
          <p:nvPr>
            <p:ph type="body" idx="1"/>
          </p:nvPr>
        </p:nvSpPr>
        <p:spPr>
          <a:xfrm>
            <a:off x="285720" y="1000108"/>
            <a:ext cx="8072494" cy="4143404"/>
          </a:xfrm>
        </p:spPr>
        <p:txBody>
          <a:bodyPr>
            <a:normAutofit/>
          </a:bodyPr>
          <a:lstStyle/>
          <a:p>
            <a:pPr>
              <a:lnSpc>
                <a:spcPct val="90000"/>
              </a:lnSpc>
              <a:buFont typeface="Arial" pitchFamily="34" charset="0"/>
              <a:buChar char="•"/>
            </a:pPr>
            <a:r>
              <a:rPr lang="en-US" sz="2000" b="0" dirty="0"/>
              <a:t>System Sequence Diagram is generated from inspection of a use case</a:t>
            </a:r>
            <a:r>
              <a:rPr lang="en-US" sz="2000" b="0" dirty="0" smtClean="0"/>
              <a:t>.</a:t>
            </a:r>
            <a:endParaRPr lang="en-US" sz="2000" b="0" dirty="0"/>
          </a:p>
          <a:p>
            <a:pPr>
              <a:lnSpc>
                <a:spcPct val="90000"/>
              </a:lnSpc>
              <a:buFont typeface="Arial" pitchFamily="34" charset="0"/>
              <a:buChar char="•"/>
            </a:pPr>
            <a:r>
              <a:rPr lang="en-US" sz="2000" b="0" dirty="0"/>
              <a:t>Constructing a systems sequence diagram from a use case-</a:t>
            </a:r>
          </a:p>
          <a:p>
            <a:pPr>
              <a:lnSpc>
                <a:spcPct val="90000"/>
              </a:lnSpc>
            </a:pPr>
            <a:r>
              <a:rPr lang="en-US" sz="2000" b="0" dirty="0" smtClean="0">
                <a:cs typeface="Arial" charset="0"/>
              </a:rPr>
              <a:t>     1</a:t>
            </a:r>
            <a:r>
              <a:rPr lang="en-US" sz="2000" b="0" dirty="0" smtClean="0">
                <a:solidFill>
                  <a:schemeClr val="tx2"/>
                </a:solidFill>
                <a:cs typeface="Arial" charset="0"/>
              </a:rPr>
              <a:t>.</a:t>
            </a:r>
            <a:r>
              <a:rPr lang="en-US" sz="2000" b="0" dirty="0" smtClean="0">
                <a:cs typeface="Arial" charset="0"/>
              </a:rPr>
              <a:t>Draw </a:t>
            </a:r>
            <a:r>
              <a:rPr lang="en-US" sz="2000" b="0" dirty="0">
                <a:cs typeface="Arial" charset="0"/>
              </a:rPr>
              <a:t>a line representing the system as a </a:t>
            </a:r>
            <a:r>
              <a:rPr lang="en-US" sz="2000" b="0" dirty="0" smtClean="0">
                <a:cs typeface="Arial" charset="0"/>
              </a:rPr>
              <a:t>black </a:t>
            </a:r>
            <a:r>
              <a:rPr lang="en-US" sz="2000" b="0" dirty="0">
                <a:cs typeface="Arial" charset="0"/>
              </a:rPr>
              <a:t>box. </a:t>
            </a:r>
            <a:endParaRPr lang="en-US" sz="2000" b="0" dirty="0">
              <a:cs typeface="Arial Unicode MS" charset="0"/>
            </a:endParaRPr>
          </a:p>
          <a:p>
            <a:pPr>
              <a:lnSpc>
                <a:spcPct val="90000"/>
              </a:lnSpc>
            </a:pPr>
            <a:r>
              <a:rPr lang="en-US" sz="2000" b="0" dirty="0">
                <a:cs typeface="Arial" charset="0"/>
              </a:rPr>
              <a:t> </a:t>
            </a:r>
            <a:r>
              <a:rPr lang="en-US" sz="2000" b="0" dirty="0" smtClean="0">
                <a:cs typeface="Arial" charset="0"/>
              </a:rPr>
              <a:t>     </a:t>
            </a:r>
            <a:r>
              <a:rPr lang="en-US" sz="2000" b="0" dirty="0" smtClean="0">
                <a:cs typeface="Arial" charset="0"/>
              </a:rPr>
              <a:t>2.Identify </a:t>
            </a:r>
            <a:r>
              <a:rPr lang="en-US" sz="2000" b="0" dirty="0">
                <a:cs typeface="Arial" charset="0"/>
              </a:rPr>
              <a:t>each actor that directly operates </a:t>
            </a:r>
            <a:r>
              <a:rPr lang="en-US" sz="2000" b="0" dirty="0" smtClean="0">
                <a:cs typeface="Arial" charset="0"/>
              </a:rPr>
              <a:t>on </a:t>
            </a:r>
            <a:r>
              <a:rPr lang="en-US" sz="2000" b="0" dirty="0">
                <a:cs typeface="Arial" charset="0"/>
              </a:rPr>
              <a:t>the system. Draw a line </a:t>
            </a:r>
            <a:r>
              <a:rPr lang="en-US" sz="2000" b="0" dirty="0" smtClean="0">
                <a:cs typeface="Arial" charset="0"/>
              </a:rPr>
              <a:t>for </a:t>
            </a:r>
            <a:r>
              <a:rPr lang="en-US" sz="2000" b="0" dirty="0">
                <a:cs typeface="Arial" charset="0"/>
              </a:rPr>
              <a:t>each such </a:t>
            </a:r>
            <a:r>
              <a:rPr lang="en-US" sz="2000" b="0" dirty="0" smtClean="0">
                <a:cs typeface="Arial" charset="0"/>
              </a:rPr>
              <a:t>actor</a:t>
            </a:r>
            <a:r>
              <a:rPr lang="en-US" sz="2000" b="0" dirty="0">
                <a:cs typeface="Arial" charset="0"/>
              </a:rPr>
              <a:t>. </a:t>
            </a:r>
            <a:endParaRPr lang="en-US" sz="2000" b="0" dirty="0" smtClean="0">
              <a:cs typeface="Arial" charset="0"/>
            </a:endParaRPr>
          </a:p>
          <a:p>
            <a:pPr marL="609600" indent="-609600"/>
            <a:r>
              <a:rPr lang="en-US" sz="3600" dirty="0" smtClean="0">
                <a:latin typeface="Arial " charset="0"/>
                <a:cs typeface="Times New Roman" charset="0"/>
              </a:rPr>
              <a:t>   </a:t>
            </a:r>
            <a:r>
              <a:rPr lang="en-US" sz="2000" b="0" dirty="0" smtClean="0">
                <a:latin typeface="Arial " charset="0"/>
                <a:cs typeface="Times New Roman" charset="0"/>
              </a:rPr>
              <a:t>3.</a:t>
            </a:r>
            <a:r>
              <a:rPr lang="en-US" sz="2000" b="0" dirty="0" smtClean="0">
                <a:latin typeface="Arial " charset="0"/>
                <a:cs typeface="Arial" charset="0"/>
              </a:rPr>
              <a:t>From </a:t>
            </a:r>
            <a:r>
              <a:rPr lang="en-US" sz="2000" b="0" dirty="0" smtClean="0">
                <a:latin typeface="Arial " charset="0"/>
                <a:cs typeface="Arial" charset="0"/>
              </a:rPr>
              <a:t>the use case, typical course of events text,  identify the system (external) events that each actor generates. They will correspond to an entry in the right hand side of the typical use case. Illustrate them on the diagram. </a:t>
            </a:r>
            <a:endParaRPr lang="en-US" sz="2000" b="0" dirty="0" smtClean="0">
              <a:latin typeface="Arial " charset="0"/>
              <a:cs typeface="Arial Unicode MS" charset="0"/>
            </a:endParaRPr>
          </a:p>
          <a:p>
            <a:pPr marL="609600" indent="-609600"/>
            <a:endParaRPr lang="en-US" sz="2000" dirty="0" smtClean="0">
              <a:latin typeface="Arial " charset="0"/>
            </a:endParaRPr>
          </a:p>
          <a:p>
            <a:pPr>
              <a:lnSpc>
                <a:spcPct val="90000"/>
              </a:lnSpc>
            </a:pPr>
            <a:endParaRPr lang="en-US" sz="2000" b="0" dirty="0">
              <a:cs typeface="Arial Unicode MS" charset="0"/>
            </a:endParaRPr>
          </a:p>
          <a:p>
            <a:pPr>
              <a:lnSpc>
                <a:spcPct val="90000"/>
              </a:lnSpc>
              <a:buFont typeface="Arial" pitchFamily="34" charset="0"/>
              <a:buChar char="•"/>
            </a:pPr>
            <a:endParaRPr lang="en-US" sz="2000" b="0" dirty="0"/>
          </a:p>
        </p:txBody>
      </p:sp>
    </p:spTree>
    <p:extLst>
      <p:ext uri="{BB962C8B-B14F-4D97-AF65-F5344CB8AC3E}">
        <p14:creationId xmlns:p14="http://schemas.microsoft.com/office/powerpoint/2010/main" xmlns="" val="3570583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15580B9A-AB8F-F84E-96B5-F014407C299F}" type="slidenum">
              <a:rPr lang="en-US"/>
              <a:pPr/>
              <a:t>16</a:t>
            </a:fld>
            <a:endParaRPr lang="en-US"/>
          </a:p>
        </p:txBody>
      </p:sp>
      <p:sp>
        <p:nvSpPr>
          <p:cNvPr id="31746" name="Rectangle 2"/>
          <p:cNvSpPr>
            <a:spLocks noGrp="1" noChangeArrowheads="1"/>
          </p:cNvSpPr>
          <p:nvPr>
            <p:ph type="title"/>
          </p:nvPr>
        </p:nvSpPr>
        <p:spPr>
          <a:xfrm>
            <a:off x="381000" y="-24"/>
            <a:ext cx="7302500" cy="1371600"/>
          </a:xfrm>
        </p:spPr>
        <p:txBody>
          <a:bodyPr/>
          <a:lstStyle/>
          <a:p>
            <a:r>
              <a:rPr lang="en-US" b="1" dirty="0">
                <a:cs typeface="Times New Roman" charset="0"/>
              </a:rPr>
              <a:t>SSDs are derived from use cases.</a:t>
            </a:r>
            <a:r>
              <a:rPr lang="en-US" b="1" dirty="0"/>
              <a:t> </a:t>
            </a:r>
          </a:p>
        </p:txBody>
      </p:sp>
      <p:sp>
        <p:nvSpPr>
          <p:cNvPr id="31748" name="Rectangle 4"/>
          <p:cNvSpPr>
            <a:spLocks noChangeArrowheads="1"/>
          </p:cNvSpPr>
          <p:nvPr/>
        </p:nvSpPr>
        <p:spPr bwMode="auto">
          <a:xfrm>
            <a:off x="1828800" y="2052638"/>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31751" name="Rectangle 7"/>
          <p:cNvSpPr>
            <a:spLocks noChangeArrowheads="1"/>
          </p:cNvSpPr>
          <p:nvPr/>
        </p:nvSpPr>
        <p:spPr bwMode="auto">
          <a:xfrm>
            <a:off x="1828800" y="2052638"/>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31754" name="Rectangle 10"/>
          <p:cNvSpPr>
            <a:spLocks noChangeArrowheads="1"/>
          </p:cNvSpPr>
          <p:nvPr/>
        </p:nvSpPr>
        <p:spPr bwMode="auto">
          <a:xfrm>
            <a:off x="1828800" y="2052638"/>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31758" name="Rectangle 14"/>
          <p:cNvSpPr>
            <a:spLocks noChangeArrowheads="1"/>
          </p:cNvSpPr>
          <p:nvPr/>
        </p:nvSpPr>
        <p:spPr bwMode="auto">
          <a:xfrm>
            <a:off x="2286000" y="195262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endParaRPr lang="en-US"/>
          </a:p>
        </p:txBody>
      </p:sp>
      <p:pic>
        <p:nvPicPr>
          <p:cNvPr id="31759" name="Picture 15" descr="imag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71471" y="1571612"/>
            <a:ext cx="7352983" cy="49292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63074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FC5B356-B909-ED4A-BF1C-46829BFC1CD5}" type="slidenum">
              <a:rPr lang="en-US"/>
              <a:pPr/>
              <a:t>17</a:t>
            </a:fld>
            <a:endParaRPr lang="en-US"/>
          </a:p>
        </p:txBody>
      </p:sp>
      <p:sp>
        <p:nvSpPr>
          <p:cNvPr id="33794" name="Rectangle 2"/>
          <p:cNvSpPr>
            <a:spLocks noGrp="1" noChangeArrowheads="1"/>
          </p:cNvSpPr>
          <p:nvPr>
            <p:ph type="title"/>
          </p:nvPr>
        </p:nvSpPr>
        <p:spPr>
          <a:xfrm>
            <a:off x="381000" y="214290"/>
            <a:ext cx="8477280" cy="1311275"/>
          </a:xfrm>
        </p:spPr>
        <p:txBody>
          <a:bodyPr/>
          <a:lstStyle/>
          <a:p>
            <a:r>
              <a:rPr lang="en-US" sz="2500" b="1" dirty="0">
                <a:cs typeface="Times New Roman" charset="0"/>
              </a:rPr>
              <a:t>System Events and </a:t>
            </a:r>
            <a:r>
              <a:rPr lang="en-US" sz="2500" b="1" dirty="0" smtClean="0">
                <a:cs typeface="Times New Roman" charset="0"/>
              </a:rPr>
              <a:t>System Boundary</a:t>
            </a:r>
            <a:endParaRPr lang="en-US" sz="2500" b="1" dirty="0">
              <a:cs typeface="Times New Roman" charset="0"/>
            </a:endParaRPr>
          </a:p>
        </p:txBody>
      </p:sp>
      <p:sp>
        <p:nvSpPr>
          <p:cNvPr id="33795" name="Rectangle 3"/>
          <p:cNvSpPr>
            <a:spLocks noGrp="1" noChangeArrowheads="1"/>
          </p:cNvSpPr>
          <p:nvPr>
            <p:ph type="body" idx="1"/>
          </p:nvPr>
        </p:nvSpPr>
        <p:spPr>
          <a:xfrm>
            <a:off x="822960" y="1277911"/>
            <a:ext cx="7520940" cy="3579849"/>
          </a:xfrm>
        </p:spPr>
        <p:txBody>
          <a:bodyPr>
            <a:normAutofit/>
          </a:bodyPr>
          <a:lstStyle/>
          <a:p>
            <a:pPr marL="609600" indent="-609600"/>
            <a:r>
              <a:rPr lang="en-US" sz="2400" b="0" dirty="0" smtClean="0">
                <a:cs typeface="Arial" charset="0"/>
              </a:rPr>
              <a:t>Identifying </a:t>
            </a:r>
            <a:r>
              <a:rPr lang="en-US" sz="2400" b="0" dirty="0">
                <a:cs typeface="Arial" charset="0"/>
              </a:rPr>
              <a:t>the System events-</a:t>
            </a:r>
          </a:p>
          <a:p>
            <a:pPr marL="609600" indent="-609600">
              <a:buFont typeface="Wingdings" charset="0"/>
              <a:buAutoNum type="arabicPeriod"/>
            </a:pPr>
            <a:r>
              <a:rPr lang="en-US" sz="2400" b="0" dirty="0">
                <a:cs typeface="Arial Unicode MS" charset="0"/>
              </a:rPr>
              <a:t>Determine the actors that directly interact with the system.</a:t>
            </a:r>
          </a:p>
          <a:p>
            <a:pPr marL="609600" indent="-609600">
              <a:buFont typeface="Wingdings" charset="0"/>
              <a:buAutoNum type="arabicPeriod"/>
            </a:pPr>
            <a:r>
              <a:rPr lang="en-US" sz="2400" b="0" dirty="0">
                <a:cs typeface="Arial Unicode MS" charset="0"/>
              </a:rPr>
              <a:t>In the process Sale example, the customer does not directly interact with the POS system. Cashier interacts with the system directly. Therefore cashier is the generator of the system events.</a:t>
            </a:r>
          </a:p>
          <a:p>
            <a:pPr marL="609600" indent="-609600">
              <a:buFont typeface="Wingdings" charset="0"/>
              <a:buAutoNum type="arabicPeriod"/>
            </a:pPr>
            <a:endParaRPr lang="en-US" sz="2400" b="0" dirty="0">
              <a:cs typeface="Arial Unicode MS" charset="0"/>
            </a:endParaRPr>
          </a:p>
          <a:p>
            <a:pPr marL="609600" indent="-609600"/>
            <a:endParaRPr lang="en-US" sz="2400" b="0" dirty="0">
              <a:latin typeface="Arial " charset="0"/>
              <a:cs typeface="Arial" charset="0"/>
            </a:endParaRPr>
          </a:p>
        </p:txBody>
      </p:sp>
    </p:spTree>
    <p:extLst>
      <p:ext uri="{BB962C8B-B14F-4D97-AF65-F5344CB8AC3E}">
        <p14:creationId xmlns:p14="http://schemas.microsoft.com/office/powerpoint/2010/main" xmlns="" val="243125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2D18E0E-281A-5C41-8190-42FCAB6D4E70}" type="slidenum">
              <a:rPr lang="en-US"/>
              <a:pPr/>
              <a:t>18</a:t>
            </a:fld>
            <a:endParaRPr lang="en-US"/>
          </a:p>
        </p:txBody>
      </p:sp>
      <p:sp>
        <p:nvSpPr>
          <p:cNvPr id="35842" name="Rectangle 2"/>
          <p:cNvSpPr>
            <a:spLocks noGrp="1" noChangeArrowheads="1"/>
          </p:cNvSpPr>
          <p:nvPr>
            <p:ph type="title"/>
          </p:nvPr>
        </p:nvSpPr>
        <p:spPr>
          <a:xfrm>
            <a:off x="457200" y="-24"/>
            <a:ext cx="8329642" cy="1371600"/>
          </a:xfrm>
        </p:spPr>
        <p:txBody>
          <a:bodyPr/>
          <a:lstStyle/>
          <a:p>
            <a:r>
              <a:rPr lang="en-US" b="1" dirty="0">
                <a:cs typeface="Times New Roman" charset="0"/>
              </a:rPr>
              <a:t>Naming System Events and Operations</a:t>
            </a:r>
            <a:r>
              <a:rPr lang="en-US" b="1" dirty="0"/>
              <a:t> </a:t>
            </a:r>
          </a:p>
        </p:txBody>
      </p:sp>
      <p:sp>
        <p:nvSpPr>
          <p:cNvPr id="35843" name="Rectangle 3"/>
          <p:cNvSpPr>
            <a:spLocks noGrp="1" noChangeArrowheads="1"/>
          </p:cNvSpPr>
          <p:nvPr>
            <p:ph type="body" idx="1"/>
          </p:nvPr>
        </p:nvSpPr>
        <p:spPr>
          <a:xfrm>
            <a:off x="457200" y="1905000"/>
            <a:ext cx="8208963" cy="3352800"/>
          </a:xfrm>
        </p:spPr>
        <p:txBody>
          <a:bodyPr>
            <a:normAutofit/>
          </a:bodyPr>
          <a:lstStyle/>
          <a:p>
            <a:pPr>
              <a:buFont typeface="Arial" pitchFamily="34" charset="0"/>
              <a:buChar char="•"/>
            </a:pPr>
            <a:r>
              <a:rPr lang="en-US" sz="2400" dirty="0">
                <a:cs typeface="Times New Roman" charset="0"/>
              </a:rPr>
              <a:t>System event</a:t>
            </a:r>
            <a:r>
              <a:rPr lang="en-US" sz="2400" dirty="0"/>
              <a:t> </a:t>
            </a:r>
          </a:p>
          <a:p>
            <a:pPr lvl="1">
              <a:buFont typeface="Arial" pitchFamily="34" charset="0"/>
              <a:buChar char="•"/>
            </a:pPr>
            <a:r>
              <a:rPr lang="en-US" sz="2400" b="0" dirty="0"/>
              <a:t> </a:t>
            </a:r>
            <a:r>
              <a:rPr lang="en-US" sz="2400" b="0" dirty="0" smtClean="0"/>
              <a:t>	</a:t>
            </a:r>
            <a:r>
              <a:rPr lang="en-US" sz="2400" b="0" dirty="0" smtClean="0">
                <a:cs typeface="Arial Unicode MS" charset="0"/>
              </a:rPr>
              <a:t>External </a:t>
            </a:r>
            <a:r>
              <a:rPr lang="en-US" sz="2400" b="0" dirty="0">
                <a:cs typeface="Arial Unicode MS" charset="0"/>
              </a:rPr>
              <a:t>input event generated by an actor.</a:t>
            </a:r>
          </a:p>
          <a:p>
            <a:pPr lvl="1">
              <a:buFont typeface="Arial" pitchFamily="34" charset="0"/>
              <a:buChar char="•"/>
            </a:pPr>
            <a:r>
              <a:rPr lang="en-US" sz="2400" b="0" dirty="0">
                <a:cs typeface="Times New Roman" charset="0"/>
              </a:rPr>
              <a:t> </a:t>
            </a:r>
            <a:r>
              <a:rPr lang="en-US" sz="2400" b="0" dirty="0" smtClean="0">
                <a:cs typeface="Times New Roman" charset="0"/>
              </a:rPr>
              <a:t>	Initiates </a:t>
            </a:r>
            <a:r>
              <a:rPr lang="en-US" sz="2400" b="0" dirty="0">
                <a:cs typeface="Times New Roman" charset="0"/>
              </a:rPr>
              <a:t>a responding operation by system.</a:t>
            </a:r>
          </a:p>
          <a:p>
            <a:pPr>
              <a:buFont typeface="Arial" pitchFamily="34" charset="0"/>
              <a:buChar char="•"/>
            </a:pPr>
            <a:r>
              <a:rPr lang="en-US" sz="2400" dirty="0">
                <a:cs typeface="Arial Unicode MS" charset="0"/>
              </a:rPr>
              <a:t>System operation</a:t>
            </a:r>
          </a:p>
          <a:p>
            <a:pPr>
              <a:buFont typeface="Wingdings" pitchFamily="2" charset="2"/>
              <a:buChar char="§"/>
            </a:pPr>
            <a:r>
              <a:rPr lang="en-US" sz="2400" b="0" dirty="0">
                <a:cs typeface="Times New Roman" charset="0"/>
              </a:rPr>
              <a:t> </a:t>
            </a:r>
            <a:r>
              <a:rPr lang="en-US" sz="2400" b="0" dirty="0" smtClean="0">
                <a:cs typeface="Times New Roman" charset="0"/>
              </a:rPr>
              <a:t>	Operation invoked in response to system event. </a:t>
            </a:r>
            <a:endParaRPr lang="en-US" sz="2400" b="0" dirty="0"/>
          </a:p>
        </p:txBody>
      </p:sp>
    </p:spTree>
    <p:extLst>
      <p:ext uri="{BB962C8B-B14F-4D97-AF65-F5344CB8AC3E}">
        <p14:creationId xmlns:p14="http://schemas.microsoft.com/office/powerpoint/2010/main" xmlns="" val="1413519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313ED3D-C6C2-7244-882F-E5F5F0B3D28F}" type="slidenum">
              <a:rPr lang="en-US"/>
              <a:pPr/>
              <a:t>19</a:t>
            </a:fld>
            <a:endParaRPr lang="en-US"/>
          </a:p>
        </p:txBody>
      </p:sp>
      <p:sp>
        <p:nvSpPr>
          <p:cNvPr id="36866" name="Rectangle 2"/>
          <p:cNvSpPr>
            <a:spLocks noGrp="1" noChangeArrowheads="1"/>
          </p:cNvSpPr>
          <p:nvPr>
            <p:ph type="title"/>
          </p:nvPr>
        </p:nvSpPr>
        <p:spPr>
          <a:xfrm>
            <a:off x="214282" y="-24"/>
            <a:ext cx="8253442" cy="1311275"/>
          </a:xfrm>
        </p:spPr>
        <p:txBody>
          <a:bodyPr/>
          <a:lstStyle/>
          <a:p>
            <a:r>
              <a:rPr lang="en-US" b="1" dirty="0">
                <a:cs typeface="Times New Roman" charset="0"/>
              </a:rPr>
              <a:t>Naming System Events and </a:t>
            </a:r>
            <a:r>
              <a:rPr lang="en-US" b="1" dirty="0" smtClean="0">
                <a:cs typeface="Times New Roman" charset="0"/>
              </a:rPr>
              <a:t>Operations</a:t>
            </a:r>
            <a:endParaRPr lang="en-US" b="1" dirty="0">
              <a:cs typeface="Times New Roman" charset="0"/>
            </a:endParaRPr>
          </a:p>
        </p:txBody>
      </p:sp>
      <p:sp>
        <p:nvSpPr>
          <p:cNvPr id="36867" name="Rectangle 3"/>
          <p:cNvSpPr>
            <a:spLocks noGrp="1" noChangeArrowheads="1"/>
          </p:cNvSpPr>
          <p:nvPr>
            <p:ph type="body" idx="1"/>
          </p:nvPr>
        </p:nvSpPr>
        <p:spPr>
          <a:xfrm>
            <a:off x="822960" y="1277911"/>
            <a:ext cx="7678130" cy="3794163"/>
          </a:xfrm>
        </p:spPr>
        <p:txBody>
          <a:bodyPr>
            <a:normAutofit/>
          </a:bodyPr>
          <a:lstStyle/>
          <a:p>
            <a:pPr>
              <a:buFont typeface="Arial" pitchFamily="34" charset="0"/>
              <a:buChar char="•"/>
            </a:pPr>
            <a:r>
              <a:rPr lang="en-US" sz="2000" b="0" dirty="0">
                <a:cs typeface="Arial Unicode MS" charset="0"/>
              </a:rPr>
              <a:t>System events and their associated system operations should be expressed at the level of intent rather than in terms of the physical input medium or widget</a:t>
            </a:r>
            <a:r>
              <a:rPr lang="en-US" sz="2000" b="0" dirty="0" smtClean="0">
                <a:cs typeface="Arial Unicode MS" charset="0"/>
              </a:rPr>
              <a:t>.</a:t>
            </a:r>
          </a:p>
          <a:p>
            <a:endParaRPr lang="en-US" sz="2000" b="0" dirty="0">
              <a:cs typeface="Arial Unicode MS" charset="0"/>
            </a:endParaRPr>
          </a:p>
          <a:p>
            <a:pPr>
              <a:buFont typeface="Arial" pitchFamily="34" charset="0"/>
              <a:buChar char="•"/>
            </a:pPr>
            <a:r>
              <a:rPr lang="en-US" sz="2000" b="0" dirty="0">
                <a:cs typeface="Arial Unicode MS" charset="0"/>
              </a:rPr>
              <a:t>In order to improve the clarity, it is appropriate to start the name of the system event with a verb (for example- add….,enter….,end….,make…. etc.,). It also emphasizes the command origination of these events.</a:t>
            </a:r>
          </a:p>
          <a:p>
            <a:pPr>
              <a:buFont typeface="Arial" pitchFamily="34" charset="0"/>
              <a:buChar char="•"/>
            </a:pPr>
            <a:endParaRPr lang="en-US" sz="2000" b="0" dirty="0"/>
          </a:p>
        </p:txBody>
      </p:sp>
    </p:spTree>
    <p:extLst>
      <p:ext uri="{BB962C8B-B14F-4D97-AF65-F5344CB8AC3E}">
        <p14:creationId xmlns:p14="http://schemas.microsoft.com/office/powerpoint/2010/main" xmlns="" val="4216577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28596" y="365760"/>
            <a:ext cx="8286808" cy="548640"/>
          </a:xfrm>
        </p:spPr>
        <p:txBody>
          <a:bodyPr>
            <a:noAutofit/>
          </a:bodyPr>
          <a:lstStyle/>
          <a:p>
            <a:r>
              <a:rPr lang="en-US" altLang="zh-CN" b="1" dirty="0">
                <a:ea typeface="SimSun" pitchFamily="2" charset="-122"/>
              </a:rPr>
              <a:t>Introduction – System Sequence Diagram</a:t>
            </a:r>
          </a:p>
        </p:txBody>
      </p:sp>
      <p:sp>
        <p:nvSpPr>
          <p:cNvPr id="12291" name="Rectangle 3"/>
          <p:cNvSpPr>
            <a:spLocks noGrp="1" noChangeArrowheads="1"/>
          </p:cNvSpPr>
          <p:nvPr>
            <p:ph idx="1"/>
          </p:nvPr>
        </p:nvSpPr>
        <p:spPr/>
        <p:txBody>
          <a:bodyPr>
            <a:normAutofit/>
          </a:bodyPr>
          <a:lstStyle/>
          <a:p>
            <a:pPr>
              <a:buFont typeface="Arial" pitchFamily="34" charset="0"/>
              <a:buChar char="•"/>
            </a:pPr>
            <a:r>
              <a:rPr lang="en-US" altLang="zh-CN" sz="2000" b="0" dirty="0">
                <a:ea typeface="SimSun" pitchFamily="2" charset="-122"/>
              </a:rPr>
              <a:t>A </a:t>
            </a:r>
            <a:r>
              <a:rPr lang="en-US" altLang="zh-CN" sz="2000" b="0" dirty="0">
                <a:solidFill>
                  <a:schemeClr val="accent2"/>
                </a:solidFill>
                <a:ea typeface="SimSun" pitchFamily="2" charset="-122"/>
              </a:rPr>
              <a:t>system sequence diagram</a:t>
            </a:r>
            <a:r>
              <a:rPr lang="en-US" altLang="zh-CN" sz="2000" b="0" dirty="0">
                <a:ea typeface="SimSun" pitchFamily="2" charset="-122"/>
              </a:rPr>
              <a:t> is a fast and easily created artifact that illustrates input and output events related to the systems under discussion</a:t>
            </a:r>
          </a:p>
          <a:p>
            <a:pPr>
              <a:buFont typeface="Arial" pitchFamily="34" charset="0"/>
              <a:buChar char="•"/>
            </a:pPr>
            <a:endParaRPr lang="en-GB" sz="2000" b="0" dirty="0" smtClean="0"/>
          </a:p>
          <a:p>
            <a:pPr>
              <a:buFont typeface="Arial" pitchFamily="34" charset="0"/>
              <a:buChar char="•"/>
            </a:pPr>
            <a:r>
              <a:rPr lang="en-US" altLang="zh-CN" sz="2000" b="0" dirty="0" smtClean="0">
                <a:ea typeface="SimSun" pitchFamily="2" charset="-122"/>
              </a:rPr>
              <a:t>Before </a:t>
            </a:r>
            <a:r>
              <a:rPr lang="en-US" altLang="zh-CN" sz="2000" b="0" dirty="0">
                <a:ea typeface="SimSun" pitchFamily="2" charset="-122"/>
              </a:rPr>
              <a:t>proceeding to a logical design of how a software application will work, we should investigate and define the system behavior as a "</a:t>
            </a:r>
            <a:r>
              <a:rPr lang="en-US" altLang="zh-CN" sz="2000" b="0" dirty="0">
                <a:solidFill>
                  <a:schemeClr val="accent2"/>
                </a:solidFill>
                <a:ea typeface="SimSun" pitchFamily="2" charset="-122"/>
              </a:rPr>
              <a:t>black box</a:t>
            </a:r>
            <a:r>
              <a:rPr lang="en-US" altLang="zh-CN" sz="2000" b="0" dirty="0">
                <a:ea typeface="SimSun" pitchFamily="2" charset="-122"/>
              </a:rPr>
              <a:t>“.</a:t>
            </a:r>
          </a:p>
          <a:p>
            <a:pPr>
              <a:buFont typeface="Arial" pitchFamily="34" charset="0"/>
              <a:buChar char="•"/>
            </a:pPr>
            <a:endParaRPr lang="en-US" altLang="zh-CN" sz="2000" b="0" dirty="0">
              <a:ea typeface="SimSun" pitchFamily="2" charset="-122"/>
            </a:endParaRPr>
          </a:p>
          <a:p>
            <a:pPr>
              <a:buFont typeface="Arial" pitchFamily="34" charset="0"/>
              <a:buChar char="•"/>
            </a:pPr>
            <a:endParaRPr lang="en-US" altLang="zh-CN" sz="2000" b="0" dirty="0">
              <a:ea typeface="SimSun" pitchFamily="2" charset="-122"/>
            </a:endParaRPr>
          </a:p>
        </p:txBody>
      </p:sp>
      <p:sp>
        <p:nvSpPr>
          <p:cNvPr id="2" name="Date Placeholder 1"/>
          <p:cNvSpPr>
            <a:spLocks noGrp="1"/>
          </p:cNvSpPr>
          <p:nvPr>
            <p:ph type="dt" sz="half" idx="10"/>
          </p:nvPr>
        </p:nvSpPr>
        <p:spPr/>
        <p:txBody>
          <a:bodyPr/>
          <a:lstStyle/>
          <a:p>
            <a:endParaRPr lang="en-GB" dirty="0"/>
          </a:p>
        </p:txBody>
      </p:sp>
      <p:sp>
        <p:nvSpPr>
          <p:cNvPr id="4" name="Slide Number Placeholder 3"/>
          <p:cNvSpPr>
            <a:spLocks noGrp="1"/>
          </p:cNvSpPr>
          <p:nvPr>
            <p:ph type="sldNum" sz="quarter" idx="12"/>
          </p:nvPr>
        </p:nvSpPr>
        <p:spPr/>
        <p:txBody>
          <a:bodyPr/>
          <a:lstStyle/>
          <a:p>
            <a:fld id="{C428E582-4A20-4815-841A-DD2160AF8A3C}" type="slidenum">
              <a:rPr lang="en-GB" smtClean="0"/>
              <a:pPr/>
              <a:t>2</a:t>
            </a:fld>
            <a:endParaRPr lang="en-GB"/>
          </a:p>
        </p:txBody>
      </p:sp>
    </p:spTree>
    <p:extLst>
      <p:ext uri="{BB962C8B-B14F-4D97-AF65-F5344CB8AC3E}">
        <p14:creationId xmlns:p14="http://schemas.microsoft.com/office/powerpoint/2010/main" xmlns="" val="26391631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353A446-1C10-5543-AE1E-C6783AEFDFE7}" type="slidenum">
              <a:rPr lang="en-US"/>
              <a:pPr/>
              <a:t>20</a:t>
            </a:fld>
            <a:endParaRPr lang="en-US"/>
          </a:p>
        </p:txBody>
      </p:sp>
      <p:sp>
        <p:nvSpPr>
          <p:cNvPr id="37890" name="Rectangle 2"/>
          <p:cNvSpPr>
            <a:spLocks noGrp="1" noChangeArrowheads="1"/>
          </p:cNvSpPr>
          <p:nvPr>
            <p:ph type="title"/>
          </p:nvPr>
        </p:nvSpPr>
        <p:spPr>
          <a:xfrm>
            <a:off x="317500" y="173039"/>
            <a:ext cx="8397904" cy="1112822"/>
          </a:xfrm>
        </p:spPr>
        <p:txBody>
          <a:bodyPr/>
          <a:lstStyle/>
          <a:p>
            <a:r>
              <a:rPr lang="en-US" b="1" dirty="0">
                <a:cs typeface="Times New Roman" charset="0"/>
              </a:rPr>
              <a:t>Naming System Events and </a:t>
            </a:r>
            <a:r>
              <a:rPr lang="en-US" b="1" dirty="0" smtClean="0">
                <a:cs typeface="Times New Roman" charset="0"/>
              </a:rPr>
              <a:t>Operations</a:t>
            </a:r>
            <a:endParaRPr lang="en-US" b="1" dirty="0">
              <a:cs typeface="Times New Roman" charset="0"/>
            </a:endParaRPr>
          </a:p>
        </p:txBody>
      </p:sp>
      <p:sp>
        <p:nvSpPr>
          <p:cNvPr id="37891" name="Rectangle 3"/>
          <p:cNvSpPr>
            <a:spLocks noGrp="1" noChangeArrowheads="1"/>
          </p:cNvSpPr>
          <p:nvPr>
            <p:ph type="body" idx="1"/>
          </p:nvPr>
        </p:nvSpPr>
        <p:spPr/>
        <p:txBody>
          <a:bodyPr>
            <a:normAutofit/>
          </a:bodyPr>
          <a:lstStyle/>
          <a:p>
            <a:pPr>
              <a:buFont typeface="Arial" pitchFamily="34" charset="0"/>
              <a:buChar char="•"/>
            </a:pPr>
            <a:endParaRPr lang="en-US" sz="2000" b="0" dirty="0">
              <a:cs typeface="Arial Unicode MS" charset="0"/>
            </a:endParaRPr>
          </a:p>
          <a:p>
            <a:pPr>
              <a:buFont typeface="Arial" pitchFamily="34" charset="0"/>
              <a:buChar char="•"/>
            </a:pPr>
            <a:r>
              <a:rPr lang="en-US" sz="2000" b="0" dirty="0">
                <a:cs typeface="Arial Unicode MS" charset="0"/>
              </a:rPr>
              <a:t>For example </a:t>
            </a:r>
            <a:r>
              <a:rPr lang="ja-JP" altLang="en-US" sz="2000" b="0">
                <a:latin typeface="Arial"/>
                <a:cs typeface="Arial Unicode MS" charset="0"/>
              </a:rPr>
              <a:t>“</a:t>
            </a:r>
            <a:r>
              <a:rPr lang="en-US" sz="2000" b="0" dirty="0" err="1">
                <a:cs typeface="Arial Unicode MS" charset="0"/>
              </a:rPr>
              <a:t>enterItem</a:t>
            </a:r>
            <a:r>
              <a:rPr lang="ja-JP" altLang="en-US" sz="2000" b="0">
                <a:latin typeface="Arial"/>
                <a:cs typeface="Arial Unicode MS" charset="0"/>
              </a:rPr>
              <a:t>”</a:t>
            </a:r>
            <a:r>
              <a:rPr lang="en-US" sz="2000" b="0" dirty="0">
                <a:cs typeface="Arial Unicode MS" charset="0"/>
              </a:rPr>
              <a:t> is better than </a:t>
            </a:r>
            <a:r>
              <a:rPr lang="ja-JP" altLang="en-US" sz="2000" b="0">
                <a:latin typeface="Arial"/>
                <a:cs typeface="Arial Unicode MS" charset="0"/>
              </a:rPr>
              <a:t>“</a:t>
            </a:r>
            <a:r>
              <a:rPr lang="en-US" sz="2000" b="0" dirty="0">
                <a:cs typeface="Arial Unicode MS" charset="0"/>
              </a:rPr>
              <a:t>scan</a:t>
            </a:r>
            <a:r>
              <a:rPr lang="ja-JP" altLang="en-US" sz="2000" b="0">
                <a:latin typeface="Arial"/>
                <a:cs typeface="Arial Unicode MS" charset="0"/>
              </a:rPr>
              <a:t>”</a:t>
            </a:r>
            <a:r>
              <a:rPr lang="en-US" sz="2000" b="0" dirty="0">
                <a:cs typeface="Arial Unicode MS" charset="0"/>
              </a:rPr>
              <a:t> as it captures the intent of operation rather than what interface is used to capture the system event (design choice).</a:t>
            </a:r>
          </a:p>
          <a:p>
            <a:pPr>
              <a:buFont typeface="Arial" pitchFamily="34" charset="0"/>
              <a:buChar char="•"/>
            </a:pPr>
            <a:endParaRPr lang="en-US" sz="2000" b="0" dirty="0">
              <a:solidFill>
                <a:schemeClr val="tx2"/>
              </a:solidFill>
              <a:cs typeface="Arial Unicode MS" charset="0"/>
            </a:endParaRPr>
          </a:p>
          <a:p>
            <a:pPr>
              <a:buFont typeface="Arial" pitchFamily="34" charset="0"/>
              <a:buChar char="•"/>
            </a:pPr>
            <a:endParaRPr lang="en-US" sz="2000" b="0" dirty="0">
              <a:solidFill>
                <a:schemeClr val="tx2"/>
              </a:solidFill>
              <a:cs typeface="Arial Unicode MS" charset="0"/>
            </a:endParaRPr>
          </a:p>
          <a:p>
            <a:pPr>
              <a:buFont typeface="Arial" pitchFamily="34" charset="0"/>
              <a:buChar char="•"/>
            </a:pPr>
            <a:endParaRPr lang="en-US" sz="2000" b="0" dirty="0">
              <a:solidFill>
                <a:schemeClr val="tx2"/>
              </a:solidFill>
            </a:endParaRPr>
          </a:p>
        </p:txBody>
      </p:sp>
    </p:spTree>
    <p:extLst>
      <p:ext uri="{BB962C8B-B14F-4D97-AF65-F5344CB8AC3E}">
        <p14:creationId xmlns:p14="http://schemas.microsoft.com/office/powerpoint/2010/main" xmlns="" val="4080303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37D2370D-1562-0245-A241-DA5811032D43}" type="slidenum">
              <a:rPr lang="en-US"/>
              <a:pPr/>
              <a:t>21</a:t>
            </a:fld>
            <a:endParaRPr lang="en-US"/>
          </a:p>
        </p:txBody>
      </p:sp>
      <p:sp>
        <p:nvSpPr>
          <p:cNvPr id="38914" name="Rectangle 2"/>
          <p:cNvSpPr>
            <a:spLocks noGrp="1" noChangeArrowheads="1"/>
          </p:cNvSpPr>
          <p:nvPr>
            <p:ph type="title"/>
          </p:nvPr>
        </p:nvSpPr>
        <p:spPr>
          <a:xfrm>
            <a:off x="304800" y="304800"/>
            <a:ext cx="8624918" cy="1371600"/>
          </a:xfrm>
        </p:spPr>
        <p:txBody>
          <a:bodyPr/>
          <a:lstStyle/>
          <a:p>
            <a:r>
              <a:rPr lang="en-US" sz="2600" b="1" dirty="0">
                <a:cs typeface="Times New Roman" charset="0"/>
              </a:rPr>
              <a:t>Choose event and operation names at an abstract level</a:t>
            </a:r>
            <a:r>
              <a:rPr lang="en-US" sz="2600" b="1" dirty="0"/>
              <a:t> </a:t>
            </a:r>
          </a:p>
        </p:txBody>
      </p:sp>
      <p:sp>
        <p:nvSpPr>
          <p:cNvPr id="38916" name="Rectangle 4"/>
          <p:cNvSpPr>
            <a:spLocks noChangeArrowheads="1"/>
          </p:cNvSpPr>
          <p:nvPr/>
        </p:nvSpPr>
        <p:spPr bwMode="auto">
          <a:xfrm>
            <a:off x="2857500" y="240982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endParaRPr lang="en-US"/>
          </a:p>
        </p:txBody>
      </p:sp>
      <p:graphicFrame>
        <p:nvGraphicFramePr>
          <p:cNvPr id="38915" name="Object 3"/>
          <p:cNvGraphicFramePr>
            <a:graphicFrameLocks noChangeAspect="1"/>
          </p:cNvGraphicFramePr>
          <p:nvPr/>
        </p:nvGraphicFramePr>
        <p:xfrm>
          <a:off x="1214414" y="1714488"/>
          <a:ext cx="6385682" cy="4286280"/>
        </p:xfrm>
        <a:graphic>
          <a:graphicData uri="http://schemas.openxmlformats.org/presentationml/2006/ole">
            <p:oleObj spid="_x0000_s26629" name="Picture" r:id="rId3" imgW="5477256" imgH="4105656" progId="Word.Picture.8">
              <p:embed/>
            </p:oleObj>
          </a:graphicData>
        </a:graphic>
      </p:graphicFrame>
    </p:spTree>
    <p:extLst>
      <p:ext uri="{BB962C8B-B14F-4D97-AF65-F5344CB8AC3E}">
        <p14:creationId xmlns:p14="http://schemas.microsoft.com/office/powerpoint/2010/main" xmlns="" val="1334523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4F26496-6C82-9940-9BC8-D8D04C17F913}" type="slidenum">
              <a:rPr lang="en-US"/>
              <a:pPr/>
              <a:t>22</a:t>
            </a:fld>
            <a:endParaRPr lang="en-US"/>
          </a:p>
        </p:txBody>
      </p:sp>
      <p:sp>
        <p:nvSpPr>
          <p:cNvPr id="39938" name="Rectangle 2"/>
          <p:cNvSpPr>
            <a:spLocks noGrp="1" noChangeArrowheads="1"/>
          </p:cNvSpPr>
          <p:nvPr>
            <p:ph type="title"/>
          </p:nvPr>
        </p:nvSpPr>
        <p:spPr/>
        <p:txBody>
          <a:bodyPr/>
          <a:lstStyle/>
          <a:p>
            <a:r>
              <a:rPr lang="en-US" b="1" dirty="0">
                <a:cs typeface="Times New Roman" charset="0"/>
              </a:rPr>
              <a:t>Showing Use Case Text</a:t>
            </a:r>
            <a:r>
              <a:rPr lang="en-US" b="1" dirty="0"/>
              <a:t> </a:t>
            </a:r>
          </a:p>
        </p:txBody>
      </p:sp>
      <p:sp>
        <p:nvSpPr>
          <p:cNvPr id="39939" name="Rectangle 3"/>
          <p:cNvSpPr>
            <a:spLocks noGrp="1" noChangeArrowheads="1"/>
          </p:cNvSpPr>
          <p:nvPr>
            <p:ph type="body" idx="1"/>
          </p:nvPr>
        </p:nvSpPr>
        <p:spPr/>
        <p:txBody>
          <a:bodyPr>
            <a:normAutofit/>
          </a:bodyPr>
          <a:lstStyle/>
          <a:p>
            <a:pPr>
              <a:buFont typeface="Arial" pitchFamily="34" charset="0"/>
              <a:buChar char="•"/>
            </a:pPr>
            <a:endParaRPr lang="en-US" sz="2000" b="0" dirty="0">
              <a:cs typeface="Arial Unicode MS" charset="0"/>
            </a:endParaRPr>
          </a:p>
          <a:p>
            <a:pPr>
              <a:buFont typeface="Arial" pitchFamily="34" charset="0"/>
              <a:buChar char="•"/>
            </a:pPr>
            <a:r>
              <a:rPr lang="en-US" sz="2000" b="0" dirty="0">
                <a:cs typeface="Arial Unicode MS" charset="0"/>
              </a:rPr>
              <a:t>It is desirable to show at least fragments of use case text for the scenario.</a:t>
            </a:r>
          </a:p>
          <a:p>
            <a:pPr>
              <a:buFont typeface="Arial" pitchFamily="34" charset="0"/>
              <a:buChar char="•"/>
            </a:pPr>
            <a:r>
              <a:rPr lang="en-US" sz="2000" b="0" dirty="0">
                <a:cs typeface="Arial Unicode MS" charset="0"/>
              </a:rPr>
              <a:t>The text provides the details and context, while the diagram visually summarizes the interaction.</a:t>
            </a:r>
          </a:p>
          <a:p>
            <a:pPr>
              <a:buFont typeface="Arial" pitchFamily="34" charset="0"/>
              <a:buChar char="•"/>
            </a:pPr>
            <a:endParaRPr lang="en-US" sz="2000" b="0" dirty="0"/>
          </a:p>
        </p:txBody>
      </p:sp>
    </p:spTree>
    <p:extLst>
      <p:ext uri="{BB962C8B-B14F-4D97-AF65-F5344CB8AC3E}">
        <p14:creationId xmlns:p14="http://schemas.microsoft.com/office/powerpoint/2010/main" xmlns="" val="2227951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7813FEC6-4663-3B45-B8A1-983574E0BC57}" type="slidenum">
              <a:rPr lang="en-US"/>
              <a:pPr/>
              <a:t>23</a:t>
            </a:fld>
            <a:endParaRPr lang="en-US"/>
          </a:p>
        </p:txBody>
      </p:sp>
      <p:sp>
        <p:nvSpPr>
          <p:cNvPr id="40962" name="Rectangle 2"/>
          <p:cNvSpPr>
            <a:spLocks noGrp="1" noChangeArrowheads="1"/>
          </p:cNvSpPr>
          <p:nvPr>
            <p:ph type="title"/>
          </p:nvPr>
        </p:nvSpPr>
        <p:spPr>
          <a:xfrm>
            <a:off x="642910" y="238108"/>
            <a:ext cx="7302500" cy="762000"/>
          </a:xfrm>
        </p:spPr>
        <p:txBody>
          <a:bodyPr/>
          <a:lstStyle/>
          <a:p>
            <a:r>
              <a:rPr lang="en-US" b="1" dirty="0">
                <a:cs typeface="Times New Roman" charset="0"/>
              </a:rPr>
              <a:t>SSD with use case text</a:t>
            </a:r>
            <a:r>
              <a:rPr lang="en-US" dirty="0"/>
              <a:t> </a:t>
            </a:r>
          </a:p>
        </p:txBody>
      </p:sp>
      <p:sp>
        <p:nvSpPr>
          <p:cNvPr id="40964" name="Rectangle 4"/>
          <p:cNvSpPr>
            <a:spLocks noChangeArrowheads="1"/>
          </p:cNvSpPr>
          <p:nvPr/>
        </p:nvSpPr>
        <p:spPr bwMode="auto">
          <a:xfrm>
            <a:off x="1828800" y="164306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endParaRPr lang="en-US"/>
          </a:p>
        </p:txBody>
      </p:sp>
      <p:pic>
        <p:nvPicPr>
          <p:cNvPr id="40965" name="Picture 5" descr="usecase_text"/>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90133" y="1357298"/>
            <a:ext cx="7668081" cy="473870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35885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AA1FA57-8FA1-D64A-A6BF-9919852526B5}" type="slidenum">
              <a:rPr lang="en-US"/>
              <a:pPr/>
              <a:t>24</a:t>
            </a:fld>
            <a:endParaRPr lang="en-US"/>
          </a:p>
        </p:txBody>
      </p:sp>
      <p:sp>
        <p:nvSpPr>
          <p:cNvPr id="49154" name="Rectangle 2"/>
          <p:cNvSpPr>
            <a:spLocks noGrp="1" noChangeArrowheads="1"/>
          </p:cNvSpPr>
          <p:nvPr>
            <p:ph type="title"/>
          </p:nvPr>
        </p:nvSpPr>
        <p:spPr/>
        <p:txBody>
          <a:bodyPr/>
          <a:lstStyle/>
          <a:p>
            <a:r>
              <a:rPr lang="en-US" b="1" dirty="0"/>
              <a:t>Conclusion</a:t>
            </a:r>
          </a:p>
        </p:txBody>
      </p:sp>
      <p:sp>
        <p:nvSpPr>
          <p:cNvPr id="49155" name="Rectangle 3"/>
          <p:cNvSpPr>
            <a:spLocks noGrp="1" noChangeArrowheads="1"/>
          </p:cNvSpPr>
          <p:nvPr>
            <p:ph type="body" idx="1"/>
          </p:nvPr>
        </p:nvSpPr>
        <p:spPr/>
        <p:txBody>
          <a:bodyPr>
            <a:normAutofit/>
          </a:bodyPr>
          <a:lstStyle/>
          <a:p>
            <a:pPr marL="609600" indent="-609600">
              <a:buFont typeface="Arial" pitchFamily="34" charset="0"/>
              <a:buChar char="•"/>
            </a:pPr>
            <a:r>
              <a:rPr lang="en-US" sz="1800" b="0" dirty="0"/>
              <a:t>System Sequence Diagrams provide a way for us to visually step through invocation of the operations defined by Use-Cases. </a:t>
            </a:r>
          </a:p>
          <a:p>
            <a:pPr marL="609600" indent="-609600">
              <a:buFont typeface="Arial" pitchFamily="34" charset="0"/>
              <a:buChar char="•"/>
            </a:pPr>
            <a:r>
              <a:rPr lang="en-US" sz="1800" b="0" dirty="0"/>
              <a:t>It is not necessary to create SSDs for all scenarios of all </a:t>
            </a:r>
            <a:r>
              <a:rPr lang="en-US" sz="1800" b="0" dirty="0" smtClean="0"/>
              <a:t>use-</a:t>
            </a:r>
            <a:r>
              <a:rPr lang="en-US" sz="1800" b="0" dirty="0" err="1" smtClean="0"/>
              <a:t>cases,at</a:t>
            </a:r>
            <a:r>
              <a:rPr lang="en-US" sz="1800" b="0" dirty="0" smtClean="0"/>
              <a:t> </a:t>
            </a:r>
            <a:r>
              <a:rPr lang="en-US" sz="1800" b="0" dirty="0"/>
              <a:t>least not at the same time.</a:t>
            </a:r>
          </a:p>
          <a:p>
            <a:pPr marL="609600" indent="-609600">
              <a:buFont typeface="Arial" pitchFamily="34" charset="0"/>
              <a:buChar char="•"/>
            </a:pPr>
            <a:endParaRPr lang="en-US" sz="1800" b="0" dirty="0"/>
          </a:p>
          <a:p>
            <a:pPr marL="609600" indent="-609600">
              <a:buFont typeface="Arial" pitchFamily="34" charset="0"/>
              <a:buChar char="•"/>
            </a:pPr>
            <a:endParaRPr lang="en-US" sz="1800" b="0" dirty="0"/>
          </a:p>
        </p:txBody>
      </p:sp>
    </p:spTree>
    <p:extLst>
      <p:ext uri="{BB962C8B-B14F-4D97-AF65-F5344CB8AC3E}">
        <p14:creationId xmlns:p14="http://schemas.microsoft.com/office/powerpoint/2010/main" xmlns="" val="2869262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altLang="zh-CN" sz="3200" b="1" dirty="0">
                <a:ea typeface="SimSun" pitchFamily="2" charset="-122"/>
              </a:rPr>
              <a:t>System sequence diagram </a:t>
            </a:r>
          </a:p>
        </p:txBody>
      </p:sp>
      <p:sp>
        <p:nvSpPr>
          <p:cNvPr id="14339" name="Rectangle 3"/>
          <p:cNvSpPr>
            <a:spLocks noGrp="1" noChangeArrowheads="1"/>
          </p:cNvSpPr>
          <p:nvPr>
            <p:ph idx="1"/>
          </p:nvPr>
        </p:nvSpPr>
        <p:spPr/>
        <p:txBody>
          <a:bodyPr>
            <a:normAutofit/>
          </a:bodyPr>
          <a:lstStyle/>
          <a:p>
            <a:pPr>
              <a:buFont typeface="Arial" pitchFamily="34" charset="0"/>
              <a:buChar char="•"/>
            </a:pPr>
            <a:r>
              <a:rPr lang="en-US" altLang="zh-CN" sz="2000" b="0" dirty="0">
                <a:solidFill>
                  <a:schemeClr val="accent2"/>
                </a:solidFill>
                <a:ea typeface="SimSun" pitchFamily="2" charset="-122"/>
              </a:rPr>
              <a:t>A system sequence diagram</a:t>
            </a:r>
            <a:r>
              <a:rPr lang="en-US" altLang="zh-CN" sz="2000" b="0" dirty="0">
                <a:ea typeface="SimSun" pitchFamily="2" charset="-122"/>
              </a:rPr>
              <a:t> (SSD) is a picture that shows, for </a:t>
            </a:r>
            <a:r>
              <a:rPr lang="en-US" altLang="zh-CN" sz="2000" b="0" dirty="0">
                <a:solidFill>
                  <a:schemeClr val="accent2"/>
                </a:solidFill>
                <a:ea typeface="SimSun" pitchFamily="2" charset="-122"/>
              </a:rPr>
              <a:t>a particular scenario of a use case</a:t>
            </a:r>
            <a:r>
              <a:rPr lang="en-US" altLang="zh-CN" sz="2000" b="0" dirty="0">
                <a:ea typeface="SimSun" pitchFamily="2" charset="-122"/>
              </a:rPr>
              <a:t>, the events that external actors generate, their order, and inter-system events. </a:t>
            </a:r>
            <a:endParaRPr lang="en-US" altLang="zh-CN" sz="2000" b="0" dirty="0" smtClean="0">
              <a:ea typeface="SimSun" pitchFamily="2" charset="-122"/>
            </a:endParaRPr>
          </a:p>
          <a:p>
            <a:pPr>
              <a:buFont typeface="Arial" pitchFamily="34" charset="0"/>
              <a:buChar char="•"/>
            </a:pPr>
            <a:endParaRPr lang="en-US" altLang="zh-CN" sz="2000" b="0" dirty="0">
              <a:ea typeface="SimSun" pitchFamily="2" charset="-122"/>
            </a:endParaRPr>
          </a:p>
          <a:p>
            <a:pPr lvl="1"/>
            <a:r>
              <a:rPr lang="en-US" altLang="zh-CN" sz="2000" dirty="0" smtClean="0">
                <a:ea typeface="SimSun" pitchFamily="2" charset="-122"/>
              </a:rPr>
              <a:t>An </a:t>
            </a:r>
            <a:r>
              <a:rPr lang="en-US" altLang="zh-CN" sz="2000" dirty="0">
                <a:ea typeface="SimSun" pitchFamily="2" charset="-122"/>
              </a:rPr>
              <a:t>SSD is generated from inspection of a use case</a:t>
            </a:r>
          </a:p>
          <a:p>
            <a:pPr>
              <a:buFont typeface="Arial" pitchFamily="34" charset="0"/>
              <a:buChar char="•"/>
            </a:pPr>
            <a:r>
              <a:rPr lang="en-US" altLang="zh-CN" sz="2000" b="0" dirty="0">
                <a:ea typeface="SimSun" pitchFamily="2" charset="-122"/>
              </a:rPr>
              <a:t>Suggestion:</a:t>
            </a:r>
          </a:p>
          <a:p>
            <a:pPr lvl="2">
              <a:buFont typeface="Arial" pitchFamily="34" charset="0"/>
              <a:buChar char="•"/>
            </a:pPr>
            <a:r>
              <a:rPr lang="en-US" altLang="zh-CN" sz="2000" b="0" dirty="0">
                <a:ea typeface="SimSun" pitchFamily="2" charset="-122"/>
              </a:rPr>
              <a:t>One SSD – one Use Case</a:t>
            </a:r>
          </a:p>
        </p:txBody>
      </p:sp>
      <p:sp>
        <p:nvSpPr>
          <p:cNvPr id="4" name="Slide Number Placeholder 3"/>
          <p:cNvSpPr>
            <a:spLocks noGrp="1"/>
          </p:cNvSpPr>
          <p:nvPr>
            <p:ph type="sldNum" sz="quarter" idx="12"/>
          </p:nvPr>
        </p:nvSpPr>
        <p:spPr/>
        <p:txBody>
          <a:bodyPr/>
          <a:lstStyle/>
          <a:p>
            <a:fld id="{C428E582-4A20-4815-841A-DD2160AF8A3C}" type="slidenum">
              <a:rPr lang="en-GB" smtClean="0"/>
              <a:pPr/>
              <a:t>3</a:t>
            </a:fld>
            <a:endParaRPr lang="en-GB"/>
          </a:p>
        </p:txBody>
      </p:sp>
    </p:spTree>
    <p:extLst>
      <p:ext uri="{BB962C8B-B14F-4D97-AF65-F5344CB8AC3E}">
        <p14:creationId xmlns:p14="http://schemas.microsoft.com/office/powerpoint/2010/main" xmlns="" val="711921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DD6D537-D11E-F84F-ABC6-D0A68A2DDE2C}" type="slidenum">
              <a:rPr lang="en-US"/>
              <a:pPr/>
              <a:t>4</a:t>
            </a:fld>
            <a:endParaRPr lang="en-US"/>
          </a:p>
        </p:txBody>
      </p:sp>
      <p:sp>
        <p:nvSpPr>
          <p:cNvPr id="11272" name="Rectangle 8"/>
          <p:cNvSpPr>
            <a:spLocks noGrp="1" noChangeArrowheads="1"/>
          </p:cNvSpPr>
          <p:nvPr>
            <p:ph type="title"/>
          </p:nvPr>
        </p:nvSpPr>
        <p:spPr>
          <a:xfrm>
            <a:off x="71406" y="71414"/>
            <a:ext cx="8826500" cy="762000"/>
          </a:xfrm>
        </p:spPr>
        <p:txBody>
          <a:bodyPr/>
          <a:lstStyle/>
          <a:p>
            <a:r>
              <a:rPr lang="en-US" sz="2400" b="1" dirty="0" smtClean="0"/>
              <a:t>System Sequence Diagram </a:t>
            </a:r>
            <a:r>
              <a:rPr lang="en-US" sz="2400" b="1" dirty="0" err="1" smtClean="0"/>
              <a:t>vs</a:t>
            </a:r>
            <a:r>
              <a:rPr lang="en-US" sz="2400" b="1" dirty="0" smtClean="0"/>
              <a:t> </a:t>
            </a:r>
            <a:r>
              <a:rPr lang="en-US" sz="2400" b="1" dirty="0"/>
              <a:t>Sequence Diagram </a:t>
            </a:r>
          </a:p>
        </p:txBody>
      </p:sp>
      <p:sp>
        <p:nvSpPr>
          <p:cNvPr id="11273" name="Rectangle 9"/>
          <p:cNvSpPr>
            <a:spLocks noGrp="1" noChangeArrowheads="1"/>
          </p:cNvSpPr>
          <p:nvPr>
            <p:ph type="body" idx="1"/>
          </p:nvPr>
        </p:nvSpPr>
        <p:spPr>
          <a:xfrm>
            <a:off x="822960" y="1100628"/>
            <a:ext cx="8092440" cy="3971446"/>
          </a:xfrm>
        </p:spPr>
        <p:txBody>
          <a:bodyPr>
            <a:normAutofit/>
          </a:bodyPr>
          <a:lstStyle/>
          <a:p>
            <a:pPr marL="457200" indent="-457200">
              <a:buFont typeface="Arial"/>
              <a:buChar char="•"/>
            </a:pPr>
            <a:r>
              <a:rPr lang="en-US" sz="2000" b="0" dirty="0"/>
              <a:t>A System Sequence Diagram is an artifact that illustrates input and output events related to the system under discussion. </a:t>
            </a:r>
            <a:endParaRPr lang="en-US" sz="2000" b="0" dirty="0" smtClean="0"/>
          </a:p>
          <a:p>
            <a:pPr marL="457200" indent="-457200">
              <a:buFont typeface="Arial"/>
              <a:buChar char="•"/>
            </a:pPr>
            <a:endParaRPr lang="en-US" sz="2000" b="0" dirty="0"/>
          </a:p>
          <a:p>
            <a:pPr marL="457200" indent="-457200">
              <a:buFont typeface="Arial"/>
              <a:buChar char="•"/>
            </a:pPr>
            <a:r>
              <a:rPr lang="en-US" sz="2000" b="0" dirty="0"/>
              <a:t>System Sequence Diagrams are typically associated with use-case realization in the logical view of system development</a:t>
            </a:r>
            <a:r>
              <a:rPr lang="en-US" sz="2000" b="0" dirty="0" smtClean="0"/>
              <a:t>.</a:t>
            </a:r>
          </a:p>
          <a:p>
            <a:pPr marL="457200" indent="-457200">
              <a:buFont typeface="Arial"/>
              <a:buChar char="•"/>
            </a:pPr>
            <a:endParaRPr lang="en-US" sz="2000" b="0" dirty="0"/>
          </a:p>
          <a:p>
            <a:pPr marL="457200" indent="-457200">
              <a:buFont typeface="Arial"/>
              <a:buChar char="•"/>
            </a:pPr>
            <a:r>
              <a:rPr lang="en-US" sz="2000" b="0" dirty="0"/>
              <a:t>Sequence Diagrams (Not </a:t>
            </a:r>
            <a:r>
              <a:rPr lang="en-US" sz="2000" b="0" i="1" dirty="0">
                <a:solidFill>
                  <a:schemeClr val="tx2"/>
                </a:solidFill>
              </a:rPr>
              <a:t>System</a:t>
            </a:r>
            <a:r>
              <a:rPr lang="en-US" sz="2000" b="0" dirty="0"/>
              <a:t> Sequence Diagrams) display object interactions arranged in time sequence.</a:t>
            </a:r>
            <a:endParaRPr lang="en-US" sz="1200" b="0" dirty="0"/>
          </a:p>
        </p:txBody>
      </p:sp>
    </p:spTree>
    <p:extLst>
      <p:ext uri="{BB962C8B-B14F-4D97-AF65-F5344CB8AC3E}">
        <p14:creationId xmlns:p14="http://schemas.microsoft.com/office/powerpoint/2010/main" xmlns="" val="3992700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C5C7B84-4D7A-CC43-A141-8343358C36DF}" type="slidenum">
              <a:rPr lang="en-US"/>
              <a:pPr/>
              <a:t>5</a:t>
            </a:fld>
            <a:endParaRPr lang="en-US"/>
          </a:p>
        </p:txBody>
      </p:sp>
      <p:sp>
        <p:nvSpPr>
          <p:cNvPr id="12294" name="Rectangle 6"/>
          <p:cNvSpPr>
            <a:spLocks noGrp="1" noChangeArrowheads="1"/>
          </p:cNvSpPr>
          <p:nvPr>
            <p:ph type="title"/>
          </p:nvPr>
        </p:nvSpPr>
        <p:spPr/>
        <p:txBody>
          <a:bodyPr/>
          <a:lstStyle/>
          <a:p>
            <a:r>
              <a:rPr lang="en-US" b="1" dirty="0"/>
              <a:t>Sequence Diagrams</a:t>
            </a:r>
          </a:p>
        </p:txBody>
      </p:sp>
      <p:sp>
        <p:nvSpPr>
          <p:cNvPr id="12295" name="Rectangle 7"/>
          <p:cNvSpPr>
            <a:spLocks noGrp="1" noChangeArrowheads="1"/>
          </p:cNvSpPr>
          <p:nvPr>
            <p:ph type="body" idx="1"/>
          </p:nvPr>
        </p:nvSpPr>
        <p:spPr/>
        <p:txBody>
          <a:bodyPr>
            <a:normAutofit/>
          </a:bodyPr>
          <a:lstStyle/>
          <a:p>
            <a:pPr>
              <a:buFont typeface="Arial"/>
              <a:buChar char="•"/>
            </a:pPr>
            <a:r>
              <a:rPr lang="en-US" sz="2000" b="0" dirty="0"/>
              <a:t>Sequence Diagrams depict the objects and classes involved in the scenario and the sequence of messages exchanged between the objects needed to carry out the functionality of the system</a:t>
            </a:r>
            <a:r>
              <a:rPr lang="en-US" sz="2000" b="0" dirty="0" smtClean="0"/>
              <a:t>.</a:t>
            </a:r>
            <a:endParaRPr lang="en-US" sz="2000" b="0" dirty="0"/>
          </a:p>
        </p:txBody>
      </p:sp>
    </p:spTree>
    <p:extLst>
      <p:ext uri="{BB962C8B-B14F-4D97-AF65-F5344CB8AC3E}">
        <p14:creationId xmlns:p14="http://schemas.microsoft.com/office/powerpoint/2010/main" xmlns="" val="3118585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D6CD8418-9FC9-D749-8016-5E6933C9163A}" type="slidenum">
              <a:rPr lang="en-US"/>
              <a:pPr/>
              <a:t>6</a:t>
            </a:fld>
            <a:endParaRPr lang="en-US"/>
          </a:p>
        </p:txBody>
      </p:sp>
      <p:sp>
        <p:nvSpPr>
          <p:cNvPr id="13320" name="Rectangle 8"/>
          <p:cNvSpPr>
            <a:spLocks noGrp="1" noChangeArrowheads="1"/>
          </p:cNvSpPr>
          <p:nvPr>
            <p:ph type="title"/>
          </p:nvPr>
        </p:nvSpPr>
        <p:spPr>
          <a:xfrm>
            <a:off x="685800" y="228600"/>
            <a:ext cx="6477000" cy="762000"/>
          </a:xfrm>
        </p:spPr>
        <p:txBody>
          <a:bodyPr/>
          <a:lstStyle/>
          <a:p>
            <a:r>
              <a:rPr lang="en-US" b="1" dirty="0"/>
              <a:t>SSD—System Behavior</a:t>
            </a:r>
          </a:p>
        </p:txBody>
      </p:sp>
      <p:sp>
        <p:nvSpPr>
          <p:cNvPr id="13321" name="Rectangle 9"/>
          <p:cNvSpPr>
            <a:spLocks noGrp="1" noChangeArrowheads="1"/>
          </p:cNvSpPr>
          <p:nvPr>
            <p:ph type="body" idx="1"/>
          </p:nvPr>
        </p:nvSpPr>
        <p:spPr/>
        <p:txBody>
          <a:bodyPr>
            <a:normAutofit/>
          </a:bodyPr>
          <a:lstStyle/>
          <a:p>
            <a:pPr>
              <a:buFont typeface="Arial"/>
              <a:buChar char="•"/>
            </a:pPr>
            <a:r>
              <a:rPr lang="en-US" sz="1800" b="0" dirty="0"/>
              <a:t>System behaves as </a:t>
            </a:r>
            <a:r>
              <a:rPr lang="ja-JP" altLang="en-US" sz="1800" b="0" dirty="0"/>
              <a:t>“</a:t>
            </a:r>
            <a:r>
              <a:rPr lang="en-US" sz="1800" b="0" dirty="0"/>
              <a:t>Black Box</a:t>
            </a:r>
            <a:r>
              <a:rPr lang="ja-JP" altLang="en-US" sz="1800" b="0" dirty="0"/>
              <a:t>”</a:t>
            </a:r>
            <a:r>
              <a:rPr lang="en-US" sz="1800" b="0" dirty="0"/>
              <a:t>.</a:t>
            </a:r>
          </a:p>
          <a:p>
            <a:pPr>
              <a:buFont typeface="Arial"/>
              <a:buChar char="•"/>
            </a:pPr>
            <a:r>
              <a:rPr lang="en-US" sz="1800" b="0" dirty="0"/>
              <a:t>Interior objects are not shown, as they would be on a Sequence Diagram.</a:t>
            </a:r>
          </a:p>
        </p:txBody>
      </p:sp>
      <p:sp>
        <p:nvSpPr>
          <p:cNvPr id="13322" name="Text Box 10"/>
          <p:cNvSpPr txBox="1">
            <a:spLocks noChangeArrowheads="1"/>
          </p:cNvSpPr>
          <p:nvPr/>
        </p:nvSpPr>
        <p:spPr bwMode="auto">
          <a:xfrm>
            <a:off x="1981200" y="2590800"/>
            <a:ext cx="16764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a:t>
            </a:r>
            <a:r>
              <a:rPr lang="en-US" u="sng"/>
              <a:t>System</a:t>
            </a:r>
          </a:p>
        </p:txBody>
      </p:sp>
      <p:sp>
        <p:nvSpPr>
          <p:cNvPr id="13323" name="Rectangle 11"/>
          <p:cNvSpPr>
            <a:spLocks noChangeArrowheads="1"/>
          </p:cNvSpPr>
          <p:nvPr/>
        </p:nvSpPr>
        <p:spPr bwMode="auto">
          <a:xfrm>
            <a:off x="1828800" y="2590800"/>
            <a:ext cx="1524000" cy="533400"/>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xmlns="" val="307103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01BD574-E259-774E-83F0-61316D3CDB4B}" type="slidenum">
              <a:rPr lang="en-US"/>
              <a:pPr/>
              <a:t>7</a:t>
            </a:fld>
            <a:endParaRPr lang="en-US"/>
          </a:p>
        </p:txBody>
      </p:sp>
      <p:sp>
        <p:nvSpPr>
          <p:cNvPr id="15364" name="Rectangle 4"/>
          <p:cNvSpPr>
            <a:spLocks noGrp="1" noChangeArrowheads="1"/>
          </p:cNvSpPr>
          <p:nvPr>
            <p:ph type="title"/>
          </p:nvPr>
        </p:nvSpPr>
        <p:spPr>
          <a:xfrm>
            <a:off x="142844" y="-23"/>
            <a:ext cx="8534400" cy="1071570"/>
          </a:xfrm>
        </p:spPr>
        <p:txBody>
          <a:bodyPr/>
          <a:lstStyle/>
          <a:p>
            <a:r>
              <a:rPr lang="en-US" b="1" dirty="0"/>
              <a:t>System Sequence </a:t>
            </a:r>
            <a:r>
              <a:rPr lang="en-US" b="1" dirty="0" smtClean="0"/>
              <a:t>Diagrams</a:t>
            </a:r>
            <a:endParaRPr lang="en-US" b="1" dirty="0"/>
          </a:p>
        </p:txBody>
      </p:sp>
      <p:sp>
        <p:nvSpPr>
          <p:cNvPr id="15365" name="Rectangle 5"/>
          <p:cNvSpPr>
            <a:spLocks noGrp="1" noChangeArrowheads="1"/>
          </p:cNvSpPr>
          <p:nvPr>
            <p:ph type="body" idx="1"/>
          </p:nvPr>
        </p:nvSpPr>
        <p:spPr/>
        <p:txBody>
          <a:bodyPr>
            <a:normAutofit/>
          </a:bodyPr>
          <a:lstStyle/>
          <a:p>
            <a:pPr>
              <a:buFont typeface="Arial" pitchFamily="34" charset="0"/>
              <a:buChar char="•"/>
            </a:pPr>
            <a:r>
              <a:rPr lang="en-US" sz="1800" b="0" dirty="0"/>
              <a:t>   For a particular scenario of use-case an SSD shows-</a:t>
            </a:r>
          </a:p>
          <a:p>
            <a:pPr>
              <a:buFont typeface="Arial" pitchFamily="34" charset="0"/>
              <a:buChar char="•"/>
            </a:pPr>
            <a:r>
              <a:rPr lang="en-US" sz="1800" b="0" dirty="0"/>
              <a:t>The external actors that interact directly with the system.</a:t>
            </a:r>
          </a:p>
          <a:p>
            <a:pPr>
              <a:buFont typeface="Arial" pitchFamily="34" charset="0"/>
              <a:buChar char="•"/>
            </a:pPr>
            <a:r>
              <a:rPr lang="en-US" sz="1800" b="0" dirty="0"/>
              <a:t>The System (as a black box).</a:t>
            </a:r>
          </a:p>
          <a:p>
            <a:pPr>
              <a:buFont typeface="Arial" pitchFamily="34" charset="0"/>
              <a:buChar char="•"/>
            </a:pPr>
            <a:r>
              <a:rPr lang="en-US" sz="1800" b="0" dirty="0"/>
              <a:t>The system events that the actors generate.</a:t>
            </a:r>
          </a:p>
          <a:p>
            <a:pPr>
              <a:buFont typeface="Arial" pitchFamily="34" charset="0"/>
              <a:buChar char="•"/>
            </a:pPr>
            <a:endParaRPr lang="en-US" sz="1800" b="0" dirty="0"/>
          </a:p>
        </p:txBody>
      </p:sp>
    </p:spTree>
    <p:extLst>
      <p:ext uri="{BB962C8B-B14F-4D97-AF65-F5344CB8AC3E}">
        <p14:creationId xmlns:p14="http://schemas.microsoft.com/office/powerpoint/2010/main" xmlns="" val="383127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55E5090-9875-0947-A16B-91697224E51B}" type="slidenum">
              <a:rPr lang="en-US"/>
              <a:pPr/>
              <a:t>8</a:t>
            </a:fld>
            <a:endParaRPr lang="en-US"/>
          </a:p>
        </p:txBody>
      </p:sp>
      <p:sp>
        <p:nvSpPr>
          <p:cNvPr id="48130" name="Rectangle 2"/>
          <p:cNvSpPr>
            <a:spLocks noGrp="1" noChangeArrowheads="1"/>
          </p:cNvSpPr>
          <p:nvPr>
            <p:ph type="title"/>
          </p:nvPr>
        </p:nvSpPr>
        <p:spPr>
          <a:xfrm>
            <a:off x="317500" y="173039"/>
            <a:ext cx="7754962" cy="898508"/>
          </a:xfrm>
        </p:spPr>
        <p:txBody>
          <a:bodyPr/>
          <a:lstStyle/>
          <a:p>
            <a:r>
              <a:rPr lang="en-US" b="1" dirty="0"/>
              <a:t>System </a:t>
            </a:r>
            <a:r>
              <a:rPr lang="en-US" b="1" dirty="0" smtClean="0"/>
              <a:t>Sequence Diagrams</a:t>
            </a:r>
            <a:endParaRPr lang="en-US" b="1" dirty="0"/>
          </a:p>
        </p:txBody>
      </p:sp>
      <p:sp>
        <p:nvSpPr>
          <p:cNvPr id="48131" name="Rectangle 3"/>
          <p:cNvSpPr>
            <a:spLocks noGrp="1" noChangeArrowheads="1"/>
          </p:cNvSpPr>
          <p:nvPr>
            <p:ph type="body" idx="1"/>
          </p:nvPr>
        </p:nvSpPr>
        <p:spPr/>
        <p:txBody>
          <a:bodyPr>
            <a:normAutofit/>
          </a:bodyPr>
          <a:lstStyle/>
          <a:p>
            <a:pPr>
              <a:lnSpc>
                <a:spcPct val="90000"/>
              </a:lnSpc>
              <a:buFont typeface="Arial" pitchFamily="34" charset="0"/>
              <a:buChar char="•"/>
            </a:pPr>
            <a:r>
              <a:rPr lang="en-US" sz="2000" b="0" dirty="0"/>
              <a:t>The operations of the system in response to the events generated.</a:t>
            </a:r>
          </a:p>
          <a:p>
            <a:pPr>
              <a:lnSpc>
                <a:spcPct val="90000"/>
              </a:lnSpc>
              <a:buFont typeface="Arial" pitchFamily="34" charset="0"/>
              <a:buChar char="•"/>
            </a:pPr>
            <a:r>
              <a:rPr lang="en-US" sz="2000" b="0" dirty="0"/>
              <a:t>System Sequence Diagrams depict the </a:t>
            </a:r>
            <a:r>
              <a:rPr lang="en-US" sz="2000" b="0" dirty="0" smtClean="0"/>
              <a:t>sequential </a:t>
            </a:r>
            <a:r>
              <a:rPr lang="en-US" sz="2000" b="0" dirty="0"/>
              <a:t>order of the events.</a:t>
            </a:r>
          </a:p>
          <a:p>
            <a:pPr>
              <a:lnSpc>
                <a:spcPct val="90000"/>
              </a:lnSpc>
              <a:buFont typeface="Arial" pitchFamily="34" charset="0"/>
              <a:buChar char="•"/>
            </a:pPr>
            <a:r>
              <a:rPr lang="en-US" sz="2000" b="0" dirty="0"/>
              <a:t>System Sequence Diagrams should be done for the main success scenario of the use-case, and frequent and alternative scenarios.</a:t>
            </a:r>
          </a:p>
        </p:txBody>
      </p:sp>
    </p:spTree>
    <p:extLst>
      <p:ext uri="{BB962C8B-B14F-4D97-AF65-F5344CB8AC3E}">
        <p14:creationId xmlns:p14="http://schemas.microsoft.com/office/powerpoint/2010/main" xmlns="" val="3902184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89197F54-2F91-6542-B745-2FC04BECB12D}" type="slidenum">
              <a:rPr lang="en-US"/>
              <a:pPr/>
              <a:t>9</a:t>
            </a:fld>
            <a:endParaRPr lang="en-US"/>
          </a:p>
        </p:txBody>
      </p:sp>
      <p:sp>
        <p:nvSpPr>
          <p:cNvPr id="19458" name="Rectangle 2"/>
          <p:cNvSpPr>
            <a:spLocks noGrp="1" noChangeArrowheads="1"/>
          </p:cNvSpPr>
          <p:nvPr>
            <p:ph type="title"/>
          </p:nvPr>
        </p:nvSpPr>
        <p:spPr/>
        <p:txBody>
          <a:bodyPr/>
          <a:lstStyle/>
          <a:p>
            <a:r>
              <a:rPr lang="en-US" b="1"/>
              <a:t>   Notation</a:t>
            </a:r>
          </a:p>
        </p:txBody>
      </p:sp>
      <p:sp>
        <p:nvSpPr>
          <p:cNvPr id="19459" name="Rectangle 3"/>
          <p:cNvSpPr>
            <a:spLocks noGrp="1" noChangeArrowheads="1"/>
          </p:cNvSpPr>
          <p:nvPr>
            <p:ph type="body" idx="1"/>
          </p:nvPr>
        </p:nvSpPr>
        <p:spPr/>
        <p:txBody>
          <a:bodyPr>
            <a:normAutofit/>
          </a:bodyPr>
          <a:lstStyle/>
          <a:p>
            <a:pPr>
              <a:spcBef>
                <a:spcPct val="0"/>
              </a:spcBef>
              <a:buFont typeface="Arial" pitchFamily="34" charset="0"/>
              <a:buChar char="•"/>
            </a:pPr>
            <a:r>
              <a:rPr lang="en-US" sz="2000" b="0" dirty="0">
                <a:solidFill>
                  <a:schemeClr val="tx2"/>
                </a:solidFill>
                <a:cs typeface="Arial Unicode MS" charset="0"/>
              </a:rPr>
              <a:t>Object:</a:t>
            </a:r>
            <a:r>
              <a:rPr lang="en-US" sz="2000" b="0" dirty="0">
                <a:cs typeface="Arial Unicode MS" charset="0"/>
              </a:rPr>
              <a:t>  Objects are instances of classes. Object is represented as a rectangle which contains the name of the object underlined.</a:t>
            </a:r>
          </a:p>
          <a:p>
            <a:pPr>
              <a:spcBef>
                <a:spcPct val="0"/>
              </a:spcBef>
              <a:buFont typeface="Arial" pitchFamily="34" charset="0"/>
              <a:buChar char="•"/>
            </a:pPr>
            <a:r>
              <a:rPr lang="en-US" sz="2000" b="0" dirty="0">
                <a:cs typeface="Arial Unicode MS" charset="0"/>
              </a:rPr>
              <a:t>Because the system is instantiated, it is shown as an object.</a:t>
            </a:r>
            <a:endParaRPr lang="en-US" sz="2000" b="0" dirty="0">
              <a:latin typeface="Arial Unicode MS" charset="0"/>
            </a:endParaRPr>
          </a:p>
        </p:txBody>
      </p:sp>
      <p:sp>
        <p:nvSpPr>
          <p:cNvPr id="19461" name="AutoShape 5"/>
          <p:cNvSpPr>
            <a:spLocks noChangeArrowheads="1"/>
          </p:cNvSpPr>
          <p:nvPr/>
        </p:nvSpPr>
        <p:spPr bwMode="auto">
          <a:xfrm>
            <a:off x="1524000" y="3143248"/>
            <a:ext cx="1676400" cy="609600"/>
          </a:xfrm>
          <a:prstGeom prst="flowChartProcess">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462" name="Text Box 6"/>
          <p:cNvSpPr txBox="1">
            <a:spLocks noChangeArrowheads="1"/>
          </p:cNvSpPr>
          <p:nvPr/>
        </p:nvSpPr>
        <p:spPr bwMode="auto">
          <a:xfrm>
            <a:off x="1676400" y="3219448"/>
            <a:ext cx="2057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l">
              <a:spcBef>
                <a:spcPct val="50000"/>
              </a:spcBef>
            </a:pPr>
            <a:r>
              <a:rPr lang="en-US" sz="2400" u="sng" dirty="0">
                <a:latin typeface="Times New Roman" charset="0"/>
              </a:rPr>
              <a:t>:</a:t>
            </a:r>
            <a:r>
              <a:rPr lang="en-US" sz="2400" u="sng" dirty="0"/>
              <a:t>Object1</a:t>
            </a:r>
          </a:p>
        </p:txBody>
      </p:sp>
    </p:spTree>
    <p:extLst>
      <p:ext uri="{BB962C8B-B14F-4D97-AF65-F5344CB8AC3E}">
        <p14:creationId xmlns:p14="http://schemas.microsoft.com/office/powerpoint/2010/main" xmlns="" val="19220750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448</TotalTime>
  <Words>822</Words>
  <Application>Microsoft Macintosh PowerPoint</Application>
  <PresentationFormat>On-screen Show (4:3)</PresentationFormat>
  <Paragraphs>114</Paragraphs>
  <Slides>24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Angles</vt:lpstr>
      <vt:lpstr>Picture</vt:lpstr>
      <vt:lpstr>Lecture 5</vt:lpstr>
      <vt:lpstr>Introduction – System Sequence Diagram</vt:lpstr>
      <vt:lpstr>System sequence diagram </vt:lpstr>
      <vt:lpstr>System Sequence Diagram vs Sequence Diagram </vt:lpstr>
      <vt:lpstr>Sequence Diagrams</vt:lpstr>
      <vt:lpstr>SSD—System Behavior</vt:lpstr>
      <vt:lpstr>System Sequence Diagrams</vt:lpstr>
      <vt:lpstr>System Sequence Diagrams</vt:lpstr>
      <vt:lpstr>   Notation</vt:lpstr>
      <vt:lpstr>Notation (2)</vt:lpstr>
      <vt:lpstr>Notation (3)</vt:lpstr>
      <vt:lpstr>Notation (4)</vt:lpstr>
      <vt:lpstr>Example of an SSD </vt:lpstr>
      <vt:lpstr>SSD for Process Sale scenario </vt:lpstr>
      <vt:lpstr>System Sequence Diagrams and Use Cases </vt:lpstr>
      <vt:lpstr>SSDs are derived from use cases. </vt:lpstr>
      <vt:lpstr>System Events and System Boundary</vt:lpstr>
      <vt:lpstr>Naming System Events and Operations </vt:lpstr>
      <vt:lpstr>Naming System Events and Operations</vt:lpstr>
      <vt:lpstr>Naming System Events and Operations</vt:lpstr>
      <vt:lpstr>Choose event and operation names at an abstract level </vt:lpstr>
      <vt:lpstr>Showing Use Case Text </vt:lpstr>
      <vt:lpstr>SSD with use case text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ALjaffan</dc:creator>
  <cp:lastModifiedBy>huda</cp:lastModifiedBy>
  <cp:revision>68</cp:revision>
  <dcterms:created xsi:type="dcterms:W3CDTF">2013-10-07T04:04:00Z</dcterms:created>
  <dcterms:modified xsi:type="dcterms:W3CDTF">2014-03-02T08:25:06Z</dcterms:modified>
</cp:coreProperties>
</file>