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61" r:id="rId5"/>
    <p:sldId id="259" r:id="rId6"/>
    <p:sldId id="260"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4CBEBB-3FA2-44AE-8D89-9E19DDAE0534}" type="datetimeFigureOut">
              <a:rPr lang="ar-SA" smtClean="0"/>
              <a:t>04/11/34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92EF909-E463-4E5D-9F0E-B7722F979528}" type="slidenum">
              <a:rPr lang="ar-SA" smtClean="0"/>
              <a:t>‹#›</a:t>
            </a:fld>
            <a:endParaRPr lang="ar-SA"/>
          </a:p>
        </p:txBody>
      </p:sp>
    </p:spTree>
    <p:extLst>
      <p:ext uri="{BB962C8B-B14F-4D97-AF65-F5344CB8AC3E}">
        <p14:creationId xmlns:p14="http://schemas.microsoft.com/office/powerpoint/2010/main" val="27552022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غعث</a:t>
            </a:r>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t>3</a:t>
            </a:fld>
            <a:endParaRPr lang="ar-SA"/>
          </a:p>
        </p:txBody>
      </p:sp>
    </p:spTree>
    <p:extLst>
      <p:ext uri="{BB962C8B-B14F-4D97-AF65-F5344CB8AC3E}">
        <p14:creationId xmlns:p14="http://schemas.microsoft.com/office/powerpoint/2010/main" val="16248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mtClean="0"/>
              <a:t>غعث</a:t>
            </a:r>
            <a:endParaRPr lang="ar-SA"/>
          </a:p>
        </p:txBody>
      </p:sp>
      <p:sp>
        <p:nvSpPr>
          <p:cNvPr id="4" name="Slide Number Placeholder 3"/>
          <p:cNvSpPr>
            <a:spLocks noGrp="1"/>
          </p:cNvSpPr>
          <p:nvPr>
            <p:ph type="sldNum" sz="quarter" idx="10"/>
          </p:nvPr>
        </p:nvSpPr>
        <p:spPr/>
        <p:txBody>
          <a:bodyPr/>
          <a:lstStyle/>
          <a:p>
            <a:fld id="{F92EF909-E463-4E5D-9F0E-B7722F979528}" type="slidenum">
              <a:rPr lang="ar-SA" smtClean="0"/>
              <a:t>4</a:t>
            </a:fld>
            <a:endParaRPr lang="ar-SA"/>
          </a:p>
        </p:txBody>
      </p:sp>
    </p:spTree>
    <p:extLst>
      <p:ext uri="{BB962C8B-B14F-4D97-AF65-F5344CB8AC3E}">
        <p14:creationId xmlns:p14="http://schemas.microsoft.com/office/powerpoint/2010/main" val="16248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mtClean="0"/>
              <a:t>غعث</a:t>
            </a:r>
            <a:endParaRPr lang="ar-SA"/>
          </a:p>
        </p:txBody>
      </p:sp>
      <p:sp>
        <p:nvSpPr>
          <p:cNvPr id="4" name="Slide Number Placeholder 3"/>
          <p:cNvSpPr>
            <a:spLocks noGrp="1"/>
          </p:cNvSpPr>
          <p:nvPr>
            <p:ph type="sldNum" sz="quarter" idx="10"/>
          </p:nvPr>
        </p:nvSpPr>
        <p:spPr/>
        <p:txBody>
          <a:bodyPr/>
          <a:lstStyle/>
          <a:p>
            <a:fld id="{F92EF909-E463-4E5D-9F0E-B7722F979528}" type="slidenum">
              <a:rPr lang="ar-SA" smtClean="0"/>
              <a:t>5</a:t>
            </a:fld>
            <a:endParaRPr lang="ar-SA"/>
          </a:p>
        </p:txBody>
      </p:sp>
    </p:spTree>
    <p:extLst>
      <p:ext uri="{BB962C8B-B14F-4D97-AF65-F5344CB8AC3E}">
        <p14:creationId xmlns:p14="http://schemas.microsoft.com/office/powerpoint/2010/main" val="16248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t>6</a:t>
            </a:fld>
            <a:endParaRPr lang="ar-SA"/>
          </a:p>
        </p:txBody>
      </p:sp>
    </p:spTree>
    <p:extLst>
      <p:ext uri="{BB962C8B-B14F-4D97-AF65-F5344CB8AC3E}">
        <p14:creationId xmlns:p14="http://schemas.microsoft.com/office/powerpoint/2010/main" val="16248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t>7</a:t>
            </a:fld>
            <a:endParaRPr lang="ar-SA"/>
          </a:p>
        </p:txBody>
      </p:sp>
    </p:spTree>
    <p:extLst>
      <p:ext uri="{BB962C8B-B14F-4D97-AF65-F5344CB8AC3E}">
        <p14:creationId xmlns:p14="http://schemas.microsoft.com/office/powerpoint/2010/main" val="16248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t>8</a:t>
            </a:fld>
            <a:endParaRPr lang="ar-SA"/>
          </a:p>
        </p:txBody>
      </p:sp>
    </p:spTree>
    <p:extLst>
      <p:ext uri="{BB962C8B-B14F-4D97-AF65-F5344CB8AC3E}">
        <p14:creationId xmlns:p14="http://schemas.microsoft.com/office/powerpoint/2010/main" val="1624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t>9</a:t>
            </a:fld>
            <a:endParaRPr lang="ar-SA"/>
          </a:p>
        </p:txBody>
      </p:sp>
    </p:spTree>
    <p:extLst>
      <p:ext uri="{BB962C8B-B14F-4D97-AF65-F5344CB8AC3E}">
        <p14:creationId xmlns:p14="http://schemas.microsoft.com/office/powerpoint/2010/main" val="1624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8314" y="304800"/>
            <a:ext cx="6400800" cy="2209800"/>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a:spcBef>
                <a:spcPct val="0"/>
              </a:spcBef>
            </a:pPr>
            <a:r>
              <a:rPr lang="ar-SA" sz="4400" dirty="0" smtClean="0">
                <a:solidFill>
                  <a:schemeClr val="dk1"/>
                </a:solidFill>
              </a:rPr>
              <a:t>علم </a:t>
            </a:r>
            <a:r>
              <a:rPr lang="ar-SA" sz="4400" dirty="0">
                <a:solidFill>
                  <a:schemeClr val="dk1"/>
                </a:solidFill>
              </a:rPr>
              <a:t>الاحياء الدقيقة</a:t>
            </a:r>
          </a:p>
          <a:p>
            <a:pPr>
              <a:spcBef>
                <a:spcPct val="0"/>
              </a:spcBef>
            </a:pPr>
            <a:r>
              <a:rPr lang="en-US" sz="4400" dirty="0" smtClean="0">
                <a:solidFill>
                  <a:schemeClr val="dk1"/>
                </a:solidFill>
              </a:rPr>
              <a:t>Microbiology</a:t>
            </a:r>
            <a:endParaRPr lang="ar-SA" sz="4400" dirty="0">
              <a:solidFill>
                <a:schemeClr val="dk1"/>
              </a:solidFill>
            </a:endParaRPr>
          </a:p>
        </p:txBody>
      </p:sp>
      <p:sp>
        <p:nvSpPr>
          <p:cNvPr id="7" name="Rounded Rectangle 6"/>
          <p:cNvSpPr/>
          <p:nvPr/>
        </p:nvSpPr>
        <p:spPr>
          <a:xfrm>
            <a:off x="2008414" y="4648200"/>
            <a:ext cx="4800600" cy="144780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3600" dirty="0"/>
              <a:t>مقدمة</a:t>
            </a:r>
            <a:br>
              <a:rPr lang="ar-SA" sz="3600" dirty="0"/>
            </a:br>
            <a:r>
              <a:rPr lang="en-US" sz="3600" dirty="0"/>
              <a:t>Introduction</a:t>
            </a:r>
            <a:endParaRPr lang="ar-SA" sz="3600" dirty="0"/>
          </a:p>
        </p:txBody>
      </p:sp>
      <p:sp>
        <p:nvSpPr>
          <p:cNvPr id="11" name="Subtitle 2"/>
          <p:cNvSpPr txBox="1">
            <a:spLocks/>
          </p:cNvSpPr>
          <p:nvPr/>
        </p:nvSpPr>
        <p:spPr>
          <a:xfrm>
            <a:off x="3124200" y="3048000"/>
            <a:ext cx="2819400" cy="1219200"/>
          </a:xfrm>
          <a:prstGeom prst="rect">
            <a:avLst/>
          </a:prstGeom>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ct val="0"/>
              </a:spcBef>
            </a:pPr>
            <a:r>
              <a:rPr lang="ar-SA" sz="2400" dirty="0" smtClean="0">
                <a:solidFill>
                  <a:schemeClr val="dk1"/>
                </a:solidFill>
              </a:rPr>
              <a:t>د. نايف سلطان الحربي</a:t>
            </a:r>
          </a:p>
          <a:p>
            <a:pPr>
              <a:spcBef>
                <a:spcPct val="0"/>
              </a:spcBef>
            </a:pPr>
            <a:r>
              <a:rPr lang="ar-SA" sz="2400" dirty="0" smtClean="0">
                <a:solidFill>
                  <a:schemeClr val="dk1"/>
                </a:solidFill>
              </a:rPr>
              <a:t>مكتب 2ب 33</a:t>
            </a:r>
          </a:p>
          <a:p>
            <a:pPr>
              <a:spcBef>
                <a:spcPct val="0"/>
              </a:spcBef>
            </a:pPr>
            <a:r>
              <a:rPr lang="ar-SA" sz="2400" dirty="0" smtClean="0">
                <a:solidFill>
                  <a:schemeClr val="dk1"/>
                </a:solidFill>
              </a:rPr>
              <a:t>هاتف 4677257</a:t>
            </a:r>
            <a:endParaRPr lang="ar-SA" sz="2400" dirty="0">
              <a:solidFill>
                <a:schemeClr val="dk1"/>
              </a:solidFill>
            </a:endParaRPr>
          </a:p>
        </p:txBody>
      </p:sp>
    </p:spTree>
    <p:extLst>
      <p:ext uri="{BB962C8B-B14F-4D97-AF65-F5344CB8AC3E}">
        <p14:creationId xmlns:p14="http://schemas.microsoft.com/office/powerpoint/2010/main" val="275003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8229600" cy="1447800"/>
          </a:xfrm>
        </p:spPr>
        <p:style>
          <a:lnRef idx="2">
            <a:schemeClr val="accent2"/>
          </a:lnRef>
          <a:fillRef idx="1">
            <a:schemeClr val="lt1"/>
          </a:fillRef>
          <a:effectRef idx="0">
            <a:schemeClr val="accent2"/>
          </a:effectRef>
          <a:fontRef idx="minor">
            <a:schemeClr val="dk1"/>
          </a:fontRef>
        </p:style>
        <p:txBody>
          <a:bodyPr>
            <a:noAutofit/>
          </a:bodyPr>
          <a:lstStyle/>
          <a:p>
            <a:r>
              <a:rPr lang="ar-JO" sz="2800" dirty="0">
                <a:solidFill>
                  <a:srgbClr val="000000"/>
                </a:solidFill>
                <a:cs typeface="Arabic Transparent" pitchFamily="2" charset="-78"/>
              </a:rPr>
              <a:t>هو العلم الذي </a:t>
            </a:r>
            <a:r>
              <a:rPr lang="ar-SA" sz="2800" dirty="0" smtClean="0">
                <a:solidFill>
                  <a:srgbClr val="000000"/>
                </a:solidFill>
                <a:cs typeface="Arabic Transparent" pitchFamily="2" charset="-78"/>
              </a:rPr>
              <a:t>يهتم بدراسة </a:t>
            </a:r>
            <a:r>
              <a:rPr lang="ar-JO" sz="2800" dirty="0" smtClean="0">
                <a:solidFill>
                  <a:srgbClr val="000000"/>
                </a:solidFill>
                <a:cs typeface="Arabic Transparent" pitchFamily="2" charset="-78"/>
              </a:rPr>
              <a:t>الكائنات </a:t>
            </a:r>
            <a:r>
              <a:rPr lang="ar-JO" sz="2800" dirty="0">
                <a:solidFill>
                  <a:srgbClr val="000000"/>
                </a:solidFill>
                <a:cs typeface="Arabic Transparent" pitchFamily="2" charset="-78"/>
              </a:rPr>
              <a:t>الحية البالغة الصغر والتي لا يمكن رؤيتها بالعين المجردة وإنما لابد من تكبيرها مئات </a:t>
            </a:r>
            <a:r>
              <a:rPr lang="en-US" sz="2800" dirty="0" smtClean="0">
                <a:solidFill>
                  <a:srgbClr val="000000"/>
                </a:solidFill>
                <a:cs typeface="Arabic Transparent" pitchFamily="2" charset="-78"/>
              </a:rPr>
              <a:t>Microscope</a:t>
            </a:r>
            <a:r>
              <a:rPr lang="ar-JO" sz="2800" dirty="0" smtClean="0">
                <a:solidFill>
                  <a:srgbClr val="000000"/>
                </a:solidFill>
                <a:cs typeface="Arabic Transparent" pitchFamily="2" charset="-78"/>
              </a:rPr>
              <a:t>المرات </a:t>
            </a:r>
            <a:r>
              <a:rPr lang="ar-JO" sz="2800" dirty="0">
                <a:solidFill>
                  <a:srgbClr val="000000"/>
                </a:solidFill>
                <a:cs typeface="Arabic Transparent" pitchFamily="2" charset="-78"/>
              </a:rPr>
              <a:t>بواسطة المجهر</a:t>
            </a:r>
            <a:endParaRPr lang="ar-SA" sz="2800" dirty="0"/>
          </a:p>
        </p:txBody>
      </p:sp>
      <p:sp>
        <p:nvSpPr>
          <p:cNvPr id="3" name="Subtitle 2"/>
          <p:cNvSpPr>
            <a:spLocks noGrp="1"/>
          </p:cNvSpPr>
          <p:nvPr>
            <p:ph type="subTitle" idx="1"/>
          </p:nvPr>
        </p:nvSpPr>
        <p:spPr>
          <a:xfrm>
            <a:off x="1219200" y="609600"/>
            <a:ext cx="6400800" cy="1219200"/>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2500" lnSpcReduction="10000"/>
          </a:bodyPr>
          <a:lstStyle/>
          <a:p>
            <a:pPr>
              <a:spcBef>
                <a:spcPct val="0"/>
              </a:spcBef>
            </a:pPr>
            <a:r>
              <a:rPr lang="ar-SA" sz="4400" dirty="0">
                <a:solidFill>
                  <a:schemeClr val="dk1"/>
                </a:solidFill>
              </a:rPr>
              <a:t>تعريف علم الاحياء الدقيقة</a:t>
            </a:r>
          </a:p>
          <a:p>
            <a:pPr>
              <a:spcBef>
                <a:spcPct val="0"/>
              </a:spcBef>
            </a:pPr>
            <a:r>
              <a:rPr lang="en-US" sz="4400" dirty="0">
                <a:solidFill>
                  <a:schemeClr val="dk1"/>
                </a:solidFill>
              </a:rPr>
              <a:t>Definition of Microbiology</a:t>
            </a:r>
            <a:endParaRPr lang="ar-SA" sz="4400" dirty="0">
              <a:solidFill>
                <a:schemeClr val="dk1"/>
              </a:solidFill>
            </a:endParaRPr>
          </a:p>
        </p:txBody>
      </p:sp>
      <p:sp>
        <p:nvSpPr>
          <p:cNvPr id="4" name="Subtitle 2"/>
          <p:cNvSpPr txBox="1">
            <a:spLocks/>
          </p:cNvSpPr>
          <p:nvPr/>
        </p:nvSpPr>
        <p:spPr>
          <a:xfrm>
            <a:off x="228600" y="41910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SA" dirty="0"/>
          </a:p>
        </p:txBody>
      </p:sp>
      <p:sp>
        <p:nvSpPr>
          <p:cNvPr id="6" name="Title 1"/>
          <p:cNvSpPr txBox="1">
            <a:spLocks/>
          </p:cNvSpPr>
          <p:nvPr/>
        </p:nvSpPr>
        <p:spPr>
          <a:xfrm>
            <a:off x="533400" y="3922486"/>
            <a:ext cx="8229600" cy="868152"/>
          </a:xfrm>
          <a:prstGeom prst="rect">
            <a:avLst/>
          </a:prstGeom>
          <a:ln w="25400"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800" dirty="0" smtClean="0"/>
              <a:t> </a:t>
            </a:r>
            <a:r>
              <a:rPr lang="ar-SA" sz="2800" dirty="0" smtClean="0"/>
              <a:t> من ثلاث كلمات يونانية هي :</a:t>
            </a:r>
            <a:r>
              <a:rPr lang="en-US" sz="2800" dirty="0" smtClean="0"/>
              <a:t>Microbiology </a:t>
            </a:r>
            <a:r>
              <a:rPr lang="ar-SA" sz="2800" dirty="0" smtClean="0"/>
              <a:t>اشتق الاسم</a:t>
            </a:r>
            <a:endParaRPr lang="ar-SA" sz="2800" dirty="0"/>
          </a:p>
        </p:txBody>
      </p:sp>
      <p:grpSp>
        <p:nvGrpSpPr>
          <p:cNvPr id="8" name="Group 7"/>
          <p:cNvGrpSpPr/>
          <p:nvPr/>
        </p:nvGrpSpPr>
        <p:grpSpPr>
          <a:xfrm>
            <a:off x="228600" y="3922486"/>
            <a:ext cx="8305800" cy="2362200"/>
            <a:chOff x="228600" y="3581400"/>
            <a:chExt cx="8305800" cy="2362200"/>
          </a:xfrm>
        </p:grpSpPr>
        <p:sp>
          <p:nvSpPr>
            <p:cNvPr id="9" name="Subtitle 2"/>
            <p:cNvSpPr txBox="1">
              <a:spLocks/>
            </p:cNvSpPr>
            <p:nvPr/>
          </p:nvSpPr>
          <p:spPr>
            <a:xfrm>
              <a:off x="228600" y="41910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SA" dirty="0"/>
            </a:p>
          </p:txBody>
        </p:sp>
        <p:sp>
          <p:nvSpPr>
            <p:cNvPr id="10" name="Rectangle 9"/>
            <p:cNvSpPr/>
            <p:nvPr/>
          </p:nvSpPr>
          <p:spPr>
            <a:xfrm>
              <a:off x="533400" y="4559468"/>
              <a:ext cx="2667000" cy="1015663"/>
            </a:xfrm>
            <a:prstGeom prst="rect">
              <a:avLst/>
            </a:prstGeom>
          </p:spPr>
          <p:txBody>
            <a:bodyPr wrap="square">
              <a:spAutoFit/>
            </a:bodyPr>
            <a:lstStyle/>
            <a:p>
              <a:pPr marL="342900" indent="-342900">
                <a:buFont typeface="Arial" pitchFamily="34" charset="0"/>
                <a:buChar char="•"/>
              </a:pPr>
              <a:r>
                <a:rPr lang="en-US" sz="2000" i="1" dirty="0" err="1"/>
                <a:t>mikros</a:t>
              </a:r>
              <a:r>
                <a:rPr lang="en-US" sz="2000" i="1" dirty="0"/>
                <a:t> </a:t>
              </a:r>
              <a:r>
                <a:rPr lang="en-US" sz="2000" dirty="0"/>
                <a:t>(small</a:t>
              </a:r>
              <a:r>
                <a:rPr lang="en-US" sz="2000" dirty="0" smtClean="0"/>
                <a:t>) </a:t>
              </a:r>
            </a:p>
            <a:p>
              <a:pPr marL="342900" indent="-342900">
                <a:buFont typeface="Arial" pitchFamily="34" charset="0"/>
                <a:buChar char="•"/>
              </a:pPr>
              <a:r>
                <a:rPr lang="en-US" sz="2000" i="1" dirty="0" smtClean="0"/>
                <a:t>bios </a:t>
              </a:r>
              <a:r>
                <a:rPr lang="en-US" sz="2000" dirty="0"/>
                <a:t>(life</a:t>
              </a:r>
              <a:r>
                <a:rPr lang="en-US" sz="2000" dirty="0" smtClean="0"/>
                <a:t>) </a:t>
              </a:r>
            </a:p>
            <a:p>
              <a:pPr marL="342900" indent="-342900">
                <a:buFont typeface="Arial" pitchFamily="34" charset="0"/>
                <a:buChar char="•"/>
              </a:pPr>
              <a:r>
                <a:rPr lang="en-US" sz="2000" i="1" dirty="0" smtClean="0"/>
                <a:t>logos </a:t>
              </a:r>
              <a:r>
                <a:rPr lang="en-US" sz="2000" dirty="0" smtClean="0"/>
                <a:t>(science)</a:t>
              </a:r>
              <a:endParaRPr lang="ar-SA" sz="2000" dirty="0"/>
            </a:p>
          </p:txBody>
        </p:sp>
        <p:sp>
          <p:nvSpPr>
            <p:cNvPr id="11" name="Rounded Rectangle 10"/>
            <p:cNvSpPr/>
            <p:nvPr/>
          </p:nvSpPr>
          <p:spPr>
            <a:xfrm>
              <a:off x="533400" y="3581400"/>
              <a:ext cx="8001000" cy="2362200"/>
            </a:xfrm>
            <a:prstGeom prst="roundRect">
              <a:avLst/>
            </a:prstGeom>
            <a:noFill/>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grpSp>
    </p:spTree>
    <p:extLst>
      <p:ext uri="{BB962C8B-B14F-4D97-AF65-F5344CB8AC3E}">
        <p14:creationId xmlns:p14="http://schemas.microsoft.com/office/powerpoint/2010/main" val="1450269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150255" y="609600"/>
            <a:ext cx="7010400" cy="5706899"/>
            <a:chOff x="1066800" y="261258"/>
            <a:chExt cx="7010400" cy="5706899"/>
          </a:xfrm>
        </p:grpSpPr>
        <p:sp>
          <p:nvSpPr>
            <p:cNvPr id="11" name="Rectangle 10"/>
            <p:cNvSpPr/>
            <p:nvPr/>
          </p:nvSpPr>
          <p:spPr>
            <a:xfrm>
              <a:off x="1066800" y="335846"/>
              <a:ext cx="7010400" cy="5632311"/>
            </a:xfrm>
            <a:prstGeom prst="rect">
              <a:avLst/>
            </a:prstGeom>
            <a:ln w="3175">
              <a:solidFill>
                <a:schemeClr val="accent2"/>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r"/>
              <a:r>
                <a:rPr lang="ar-SA" dirty="0" smtClean="0"/>
                <a:t>تعرف </a:t>
              </a:r>
              <a:r>
                <a:rPr lang="ar-SA" dirty="0"/>
                <a:t>الكائنات </a:t>
              </a:r>
              <a:r>
                <a:rPr lang="ar-SA" dirty="0" smtClean="0"/>
                <a:t>الحية الدقيقة                           بتعدد </a:t>
              </a:r>
              <a:r>
                <a:rPr lang="ar-SA" dirty="0"/>
                <a:t>أنواعها و توجد إما على شكل خلايا معزولة أو على شكل مجموعات. </a:t>
              </a:r>
              <a:r>
                <a:rPr lang="ar-SA" dirty="0" smtClean="0"/>
                <a:t>هذه الكائنات </a:t>
              </a:r>
              <a:r>
                <a:rPr lang="ar-SA" dirty="0"/>
                <a:t>الحية الدقيقة تسمى أيضا 'جراثيم' و يندرج في إطار هذا </a:t>
              </a:r>
              <a:r>
                <a:rPr lang="ar-SA" dirty="0" smtClean="0"/>
                <a:t>المصطلح العام </a:t>
              </a:r>
              <a:r>
                <a:rPr lang="ar-SA" dirty="0"/>
                <a:t>كل من البكتيريا </a:t>
              </a:r>
              <a:r>
                <a:rPr lang="ar-SA" dirty="0" smtClean="0"/>
                <a:t>والفطريات </a:t>
              </a:r>
              <a:r>
                <a:rPr lang="ar-SA" dirty="0"/>
                <a:t>والطحالب والبروتوزوا (الكائنات البدائية) </a:t>
              </a:r>
              <a:endParaRPr lang="en-US" dirty="0" smtClean="0"/>
            </a:p>
            <a:p>
              <a:pPr algn="r"/>
              <a:r>
                <a:rPr lang="ar-SA" dirty="0" smtClean="0"/>
                <a:t>والفيروسات.</a:t>
              </a:r>
            </a:p>
            <a:p>
              <a:pPr algn="r"/>
              <a:endParaRPr lang="en-US" dirty="0" smtClean="0"/>
            </a:p>
            <a:p>
              <a:pPr algn="r"/>
              <a:r>
                <a:rPr lang="ar-SA" dirty="0" smtClean="0"/>
                <a:t> </a:t>
              </a:r>
            </a:p>
            <a:p>
              <a:pPr algn="r"/>
              <a:r>
                <a:rPr lang="ar-SA" dirty="0" smtClean="0"/>
                <a:t>سواء </a:t>
              </a:r>
              <a:r>
                <a:rPr lang="ar-SA" dirty="0"/>
                <a:t>كانت مسببة للأمراض </a:t>
              </a:r>
              <a:r>
                <a:rPr lang="ar-SA" dirty="0" smtClean="0"/>
                <a:t>                 أم </a:t>
              </a:r>
              <a:r>
                <a:rPr lang="ar-SA" dirty="0"/>
                <a:t>لا. عند عامة الناس، كلمة </a:t>
              </a:r>
              <a:r>
                <a:rPr lang="ar-SA" dirty="0" smtClean="0"/>
                <a:t>'جرثومة' </a:t>
              </a:r>
              <a:r>
                <a:rPr lang="ar-SA" dirty="0"/>
                <a:t>تعني كل كائن دقيق مسبب للمرض. لكن في الإطار العلمي، الكائنات الدقيقة ليست كلها مسببة للأمراض، فهناك النافعة منها و الضارة.</a:t>
              </a:r>
            </a:p>
            <a:p>
              <a:pPr algn="r"/>
              <a:endParaRPr lang="ar-SA" dirty="0"/>
            </a:p>
            <a:p>
              <a:pPr algn="r"/>
              <a:endParaRPr lang="ar-SA" dirty="0" smtClean="0"/>
            </a:p>
            <a:p>
              <a:pPr algn="r"/>
              <a:r>
                <a:rPr lang="ar-SA" dirty="0" smtClean="0"/>
                <a:t>توجد </a:t>
              </a:r>
              <a:r>
                <a:rPr lang="ar-SA" dirty="0"/>
                <a:t>الكائنات الدقيقة في جميع أنواع البيئات الطبيعة، إذ نجدها في </a:t>
              </a:r>
              <a:r>
                <a:rPr lang="ar-SA" dirty="0" smtClean="0"/>
                <a:t>التربة و </a:t>
              </a:r>
              <a:r>
                <a:rPr lang="ar-SA" dirty="0"/>
                <a:t>الماء و الهواء و أيضا في بعض الأوساط البيئية التي تعرف بقساوتها كالقطب المتجمد و الصحاري </a:t>
              </a:r>
              <a:r>
                <a:rPr lang="ar-SA" dirty="0" smtClean="0"/>
                <a:t>والينابيع الحارة و </a:t>
              </a:r>
              <a:r>
                <a:rPr lang="ar-SA" dirty="0"/>
                <a:t>أفواه البراكين و قاع المحيطات و غيرها</a:t>
              </a:r>
              <a:r>
                <a:rPr lang="ar-SA" dirty="0" smtClean="0"/>
                <a:t>.</a:t>
              </a:r>
            </a:p>
            <a:p>
              <a:pPr algn="r"/>
              <a:endParaRPr lang="en-US" dirty="0" smtClean="0"/>
            </a:p>
            <a:p>
              <a:pPr algn="r"/>
              <a:endParaRPr lang="ar-SA" dirty="0"/>
            </a:p>
            <a:p>
              <a:pPr algn="r"/>
              <a:r>
                <a:rPr lang="ar-SA" dirty="0" smtClean="0"/>
                <a:t> </a:t>
              </a:r>
              <a:r>
                <a:rPr lang="ar-SA" dirty="0"/>
                <a:t>بعض الكائنات الدقيقة ترتبط بالنباتات و الحيوانات عن طريق علاقات </a:t>
              </a:r>
              <a:r>
                <a:rPr lang="ar-SA" dirty="0" smtClean="0"/>
                <a:t>تكافلية                   أو تطفلية</a:t>
              </a:r>
            </a:p>
            <a:p>
              <a:pPr algn="r"/>
              <a:endParaRPr lang="ar-SA" dirty="0"/>
            </a:p>
            <a:p>
              <a:pPr algn="r"/>
              <a:endParaRPr lang="ar-SA" dirty="0" smtClean="0">
                <a:solidFill>
                  <a:schemeClr val="tx1"/>
                </a:solidFill>
              </a:endParaRPr>
            </a:p>
          </p:txBody>
        </p:sp>
        <p:sp>
          <p:nvSpPr>
            <p:cNvPr id="12" name="Rounded Rectangle 11"/>
            <p:cNvSpPr/>
            <p:nvPr/>
          </p:nvSpPr>
          <p:spPr>
            <a:xfrm>
              <a:off x="4191000" y="261258"/>
              <a:ext cx="1828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smtClean="0">
                  <a:solidFill>
                    <a:schemeClr val="tx2">
                      <a:lumMod val="60000"/>
                      <a:lumOff val="40000"/>
                    </a:schemeClr>
                  </a:solidFill>
                </a:rPr>
                <a:t>Microorganisms</a:t>
              </a:r>
              <a:endParaRPr lang="ar-SA" b="1" dirty="0">
                <a:solidFill>
                  <a:schemeClr val="tx2">
                    <a:lumMod val="60000"/>
                    <a:lumOff val="40000"/>
                  </a:schemeClr>
                </a:solidFill>
              </a:endParaRPr>
            </a:p>
          </p:txBody>
        </p:sp>
        <p:sp>
          <p:nvSpPr>
            <p:cNvPr id="13" name="Rounded Rectangle 12"/>
            <p:cNvSpPr/>
            <p:nvPr/>
          </p:nvSpPr>
          <p:spPr>
            <a:xfrm>
              <a:off x="1066800" y="4673599"/>
              <a:ext cx="1447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a:solidFill>
                    <a:schemeClr val="tx2">
                      <a:lumMod val="60000"/>
                      <a:lumOff val="40000"/>
                    </a:schemeClr>
                  </a:solidFill>
                </a:rPr>
                <a:t>Symbiosis</a:t>
              </a:r>
              <a:endParaRPr lang="ar-SA" b="1" dirty="0">
                <a:solidFill>
                  <a:schemeClr val="tx2">
                    <a:lumMod val="60000"/>
                    <a:lumOff val="40000"/>
                  </a:schemeClr>
                </a:solidFill>
              </a:endParaRPr>
            </a:p>
          </p:txBody>
        </p:sp>
        <p:sp>
          <p:nvSpPr>
            <p:cNvPr id="14" name="Rounded Rectangle 13"/>
            <p:cNvSpPr/>
            <p:nvPr/>
          </p:nvSpPr>
          <p:spPr>
            <a:xfrm>
              <a:off x="6034313" y="4956631"/>
              <a:ext cx="1447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a:solidFill>
                    <a:schemeClr val="tx2">
                      <a:lumMod val="60000"/>
                      <a:lumOff val="40000"/>
                    </a:schemeClr>
                  </a:solidFill>
                </a:rPr>
                <a:t>Parasitism</a:t>
              </a:r>
              <a:endParaRPr lang="ar-SA" b="1" dirty="0">
                <a:solidFill>
                  <a:schemeClr val="tx2">
                    <a:lumMod val="60000"/>
                    <a:lumOff val="40000"/>
                  </a:schemeClr>
                </a:solidFill>
              </a:endParaRPr>
            </a:p>
          </p:txBody>
        </p:sp>
        <p:sp>
          <p:nvSpPr>
            <p:cNvPr id="15" name="Rounded Rectangle 14"/>
            <p:cNvSpPr/>
            <p:nvPr/>
          </p:nvSpPr>
          <p:spPr>
            <a:xfrm>
              <a:off x="4673598" y="1955796"/>
              <a:ext cx="1447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smtClean="0">
                  <a:solidFill>
                    <a:schemeClr val="tx2">
                      <a:lumMod val="60000"/>
                      <a:lumOff val="40000"/>
                    </a:schemeClr>
                  </a:solidFill>
                </a:rPr>
                <a:t>Pathogenic</a:t>
              </a:r>
              <a:endParaRPr lang="ar-SA" b="1" dirty="0">
                <a:solidFill>
                  <a:schemeClr val="tx2">
                    <a:lumMod val="60000"/>
                    <a:lumOff val="40000"/>
                  </a:schemeClr>
                </a:solidFill>
              </a:endParaRPr>
            </a:p>
          </p:txBody>
        </p:sp>
      </p:grpSp>
    </p:spTree>
    <p:extLst>
      <p:ext uri="{BB962C8B-B14F-4D97-AF65-F5344CB8AC3E}">
        <p14:creationId xmlns:p14="http://schemas.microsoft.com/office/powerpoint/2010/main" val="224471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6857" y="2209800"/>
            <a:ext cx="8305800" cy="2862322"/>
          </a:xfrm>
          <a:prstGeom prst="rect">
            <a:avLst/>
          </a:prstGeom>
          <a:ln w="3175"/>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rtl="1">
              <a:buFont typeface="Wingdings" pitchFamily="2" charset="2"/>
              <a:buChar char="v"/>
            </a:pPr>
            <a:endParaRPr lang="ar-SA" dirty="0" smtClean="0"/>
          </a:p>
          <a:p>
            <a:pPr marL="285750" indent="-285750" algn="just" rtl="1">
              <a:buFont typeface="Wingdings" pitchFamily="2" charset="2"/>
              <a:buChar char="v"/>
            </a:pPr>
            <a:r>
              <a:rPr lang="ar-SA" dirty="0" smtClean="0"/>
              <a:t>حجمها صغير جدا يتراوح من </a:t>
            </a:r>
            <a:r>
              <a:rPr lang="en-US" dirty="0" smtClean="0"/>
              <a:t>0.1mm</a:t>
            </a:r>
            <a:r>
              <a:rPr lang="ar-SA" dirty="0" smtClean="0"/>
              <a:t> أو اقل من ذلك .</a:t>
            </a:r>
          </a:p>
          <a:p>
            <a:pPr marL="285750" indent="-285750" algn="just" rtl="1">
              <a:buFont typeface="Wingdings" pitchFamily="2" charset="2"/>
              <a:buChar char="v"/>
            </a:pPr>
            <a:endParaRPr lang="ar-SA" dirty="0" smtClean="0"/>
          </a:p>
          <a:p>
            <a:pPr marL="285750" indent="-285750" algn="just" rtl="1">
              <a:buFont typeface="Wingdings" pitchFamily="2" charset="2"/>
              <a:buChar char="v"/>
            </a:pPr>
            <a:endParaRPr lang="ar-SA" dirty="0"/>
          </a:p>
          <a:p>
            <a:pPr marL="285750" indent="-285750" algn="just" rtl="1">
              <a:buFont typeface="Wingdings" pitchFamily="2" charset="2"/>
              <a:buChar char="v"/>
            </a:pPr>
            <a:r>
              <a:rPr lang="ar-SA" dirty="0" smtClean="0"/>
              <a:t>لا توجد اختلافات خلوية مميزة بين كل من وحيدة الخلية</a:t>
            </a:r>
            <a:r>
              <a:rPr lang="en-US" b="1" dirty="0">
                <a:solidFill>
                  <a:schemeClr val="tx2">
                    <a:lumMod val="60000"/>
                    <a:lumOff val="40000"/>
                  </a:schemeClr>
                </a:solidFill>
              </a:rPr>
              <a:t>unicellular</a:t>
            </a:r>
            <a:r>
              <a:rPr lang="en-US" dirty="0" smtClean="0"/>
              <a:t> </a:t>
            </a:r>
            <a:r>
              <a:rPr lang="ar-SA" dirty="0" smtClean="0"/>
              <a:t> وعديدة الخلايا</a:t>
            </a:r>
            <a:r>
              <a:rPr lang="en-US" b="1" dirty="0">
                <a:solidFill>
                  <a:schemeClr val="tx2">
                    <a:lumMod val="60000"/>
                    <a:lumOff val="40000"/>
                  </a:schemeClr>
                </a:solidFill>
              </a:rPr>
              <a:t>Multicellular</a:t>
            </a:r>
            <a:r>
              <a:rPr lang="en-US" dirty="0" smtClean="0"/>
              <a:t> </a:t>
            </a:r>
            <a:r>
              <a:rPr lang="ar-SA" dirty="0" smtClean="0"/>
              <a:t>.</a:t>
            </a:r>
            <a:endParaRPr lang="ar-SA" dirty="0"/>
          </a:p>
          <a:p>
            <a:pPr marL="285750" indent="-285750" algn="just" rtl="1">
              <a:buFont typeface="Wingdings" pitchFamily="2" charset="2"/>
              <a:buChar char="v"/>
            </a:pPr>
            <a:endParaRPr lang="ar-SA" dirty="0" smtClean="0"/>
          </a:p>
          <a:p>
            <a:pPr marL="285750" indent="-285750" algn="just" rtl="1">
              <a:buFont typeface="Wingdings" pitchFamily="2" charset="2"/>
              <a:buChar char="v"/>
            </a:pPr>
            <a:endParaRPr lang="ar-SA" dirty="0" smtClean="0"/>
          </a:p>
          <a:p>
            <a:pPr marL="285750" indent="-285750" algn="just" rtl="1">
              <a:buFont typeface="Wingdings" pitchFamily="2" charset="2"/>
              <a:buChar char="v"/>
            </a:pPr>
            <a:r>
              <a:rPr lang="ar-SA" dirty="0" smtClean="0"/>
              <a:t>الكائنات الحية الدقيقة موجودة في كل مكان تقريبا مثل جثث الحيوانات والانسان وعلى اسطح النباتات وفي الهواء والغبار والماء </a:t>
            </a:r>
            <a:r>
              <a:rPr lang="ar-SA" dirty="0" smtClean="0"/>
              <a:t>والتربة </a:t>
            </a:r>
            <a:r>
              <a:rPr lang="ar-SA" dirty="0" smtClean="0"/>
              <a:t>وحتى داخل الامعاء للطيور والحيوانات والحشرات والانسان.</a:t>
            </a:r>
          </a:p>
          <a:p>
            <a:pPr marL="285750" indent="-285750" algn="just" rtl="1">
              <a:buFont typeface="Wingdings" pitchFamily="2" charset="2"/>
              <a:buChar char="v"/>
            </a:pPr>
            <a:endParaRPr lang="ar-SA" dirty="0" smtClean="0"/>
          </a:p>
        </p:txBody>
      </p:sp>
      <p:sp>
        <p:nvSpPr>
          <p:cNvPr id="4" name="Rectangle 3"/>
          <p:cNvSpPr/>
          <p:nvPr/>
        </p:nvSpPr>
        <p:spPr>
          <a:xfrm>
            <a:off x="1752600" y="457200"/>
            <a:ext cx="53340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lvl="0" algn="ctr" rtl="1"/>
            <a:r>
              <a:rPr lang="ar-SA" sz="2800" b="1" dirty="0" smtClean="0">
                <a:solidFill>
                  <a:prstClr val="black"/>
                </a:solidFill>
              </a:rPr>
              <a:t>خصائص الأحــــيــاء الدقــيقــة</a:t>
            </a:r>
            <a:endParaRPr lang="en-US" sz="2800" b="1" dirty="0" smtClean="0">
              <a:solidFill>
                <a:prstClr val="black"/>
              </a:solidFill>
            </a:endParaRPr>
          </a:p>
          <a:p>
            <a:pPr lvl="0" rtl="1"/>
            <a:r>
              <a:rPr lang="en-US" sz="2800" b="1" dirty="0" smtClean="0">
                <a:solidFill>
                  <a:prstClr val="black"/>
                </a:solidFill>
              </a:rPr>
              <a:t>Characteristics of microorganisms  </a:t>
            </a:r>
          </a:p>
        </p:txBody>
      </p:sp>
    </p:spTree>
    <p:extLst>
      <p:ext uri="{BB962C8B-B14F-4D97-AF65-F5344CB8AC3E}">
        <p14:creationId xmlns:p14="http://schemas.microsoft.com/office/powerpoint/2010/main" val="128497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6857" y="1600200"/>
            <a:ext cx="8305800" cy="4801314"/>
          </a:xfrm>
          <a:prstGeom prst="rect">
            <a:avLst/>
          </a:prstGeom>
        </p:spPr>
        <p:txBody>
          <a:bodyPr wrap="square">
            <a:spAutoFit/>
          </a:bodyPr>
          <a:lstStyle/>
          <a:p>
            <a:pPr marL="285750" indent="-285750" algn="just" rtl="1">
              <a:buFont typeface="Wingdings" pitchFamily="2" charset="2"/>
              <a:buChar char="v"/>
            </a:pPr>
            <a:r>
              <a:rPr lang="ar-SA" dirty="0" smtClean="0"/>
              <a:t>و </a:t>
            </a:r>
            <a:r>
              <a:rPr lang="ar-SA" dirty="0"/>
              <a:t>في بدايات علم التصنيف </a:t>
            </a:r>
            <a:r>
              <a:rPr lang="ar-SA" dirty="0" smtClean="0"/>
              <a:t>ضمت </a:t>
            </a:r>
            <a:r>
              <a:rPr lang="ar-SA" dirty="0"/>
              <a:t>البكتيريا للمملكة البدائية التي تُسمى </a:t>
            </a:r>
            <a:r>
              <a:rPr lang="en-US" b="1" dirty="0">
                <a:solidFill>
                  <a:schemeClr val="tx2">
                    <a:lumMod val="60000"/>
                    <a:lumOff val="40000"/>
                  </a:schemeClr>
                </a:solidFill>
              </a:rPr>
              <a:t>Protista</a:t>
            </a:r>
            <a:r>
              <a:rPr lang="en-US" dirty="0">
                <a:solidFill>
                  <a:schemeClr val="tx2">
                    <a:lumMod val="60000"/>
                    <a:lumOff val="40000"/>
                  </a:schemeClr>
                </a:solidFill>
              </a:rPr>
              <a:t> </a:t>
            </a:r>
            <a:r>
              <a:rPr lang="ar-SA" dirty="0" smtClean="0">
                <a:solidFill>
                  <a:schemeClr val="tx2">
                    <a:lumMod val="60000"/>
                    <a:lumOff val="40000"/>
                  </a:schemeClr>
                </a:solidFill>
              </a:rPr>
              <a:t> </a:t>
            </a:r>
            <a:r>
              <a:rPr lang="ar-SA" dirty="0" smtClean="0"/>
              <a:t>حيث </a:t>
            </a:r>
            <a:r>
              <a:rPr lang="ar-SA" dirty="0"/>
              <a:t>احتوت هذه المملكة على قسمين هما حقيقيات النواة </a:t>
            </a:r>
            <a:r>
              <a:rPr lang="en-US" dirty="0" smtClean="0"/>
              <a:t> </a:t>
            </a:r>
            <a:r>
              <a:rPr lang="en-US" b="1" dirty="0" smtClean="0">
                <a:solidFill>
                  <a:schemeClr val="tx2">
                    <a:lumMod val="60000"/>
                    <a:lumOff val="40000"/>
                  </a:schemeClr>
                </a:solidFill>
              </a:rPr>
              <a:t>Eukaryotic</a:t>
            </a:r>
            <a:r>
              <a:rPr lang="ar-SA" dirty="0" smtClean="0"/>
              <a:t>وغير </a:t>
            </a:r>
            <a:r>
              <a:rPr lang="ar-SA" dirty="0"/>
              <a:t>حقيقيات النواة </a:t>
            </a:r>
            <a:r>
              <a:rPr lang="en-US" b="1" dirty="0" smtClean="0">
                <a:solidFill>
                  <a:schemeClr val="tx2">
                    <a:lumMod val="60000"/>
                    <a:lumOff val="40000"/>
                  </a:schemeClr>
                </a:solidFill>
              </a:rPr>
              <a:t>Prokaryotic </a:t>
            </a:r>
            <a:r>
              <a:rPr lang="ar-SA" dirty="0" smtClean="0"/>
              <a:t>وقد </a:t>
            </a:r>
            <a:r>
              <a:rPr lang="ar-SA" dirty="0"/>
              <a:t>اعتمد هذا التصنيف على الفرق التشريحي الخلوي . فقد وُصف النوع الثاني </a:t>
            </a:r>
            <a:r>
              <a:rPr lang="en-US" dirty="0" smtClean="0"/>
              <a:t> </a:t>
            </a:r>
            <a:r>
              <a:rPr lang="en-US" b="1" dirty="0" smtClean="0">
                <a:solidFill>
                  <a:schemeClr val="tx2">
                    <a:lumMod val="60000"/>
                    <a:lumOff val="40000"/>
                  </a:schemeClr>
                </a:solidFill>
              </a:rPr>
              <a:t>Prokaryotic</a:t>
            </a:r>
            <a:r>
              <a:rPr lang="en-US" dirty="0" smtClean="0"/>
              <a:t> </a:t>
            </a:r>
            <a:r>
              <a:rPr lang="ar-SA" dirty="0"/>
              <a:t>بعدم احتوائه على غشاء نووي محدد يحوي بداخله المواد النووية، ووُصف انقسام الخلية بأنه من الانقسام المباشر (الأختزالى) </a:t>
            </a:r>
            <a:r>
              <a:rPr lang="en-US" b="1" dirty="0">
                <a:solidFill>
                  <a:schemeClr val="tx2">
                    <a:lumMod val="60000"/>
                    <a:lumOff val="40000"/>
                  </a:schemeClr>
                </a:solidFill>
              </a:rPr>
              <a:t>Meiosis</a:t>
            </a:r>
            <a:r>
              <a:rPr lang="en-US" dirty="0"/>
              <a:t>، </a:t>
            </a:r>
            <a:r>
              <a:rPr lang="ar-SA" dirty="0"/>
              <a:t>وتنظيم جيناتها ليس محدداً بدقة كما هو الحال في الكائنات الأكثر رقياً . وأُعتبرت </a:t>
            </a:r>
            <a:r>
              <a:rPr lang="ar-SA" dirty="0" smtClean="0"/>
              <a:t>البكتيريا</a:t>
            </a:r>
            <a:r>
              <a:rPr lang="en-US" b="1" dirty="0">
                <a:solidFill>
                  <a:schemeClr val="tx2">
                    <a:lumMod val="60000"/>
                    <a:lumOff val="40000"/>
                  </a:schemeClr>
                </a:solidFill>
              </a:rPr>
              <a:t>Bacteria</a:t>
            </a:r>
            <a:r>
              <a:rPr lang="en-US" dirty="0" smtClean="0"/>
              <a:t> </a:t>
            </a:r>
            <a:r>
              <a:rPr lang="ar-SA" dirty="0" smtClean="0"/>
              <a:t> </a:t>
            </a:r>
            <a:r>
              <a:rPr lang="ar-SA" dirty="0"/>
              <a:t>والطحالب الخضراء </a:t>
            </a:r>
            <a:r>
              <a:rPr lang="ar-SA" dirty="0" smtClean="0"/>
              <a:t>المزرقة  </a:t>
            </a:r>
            <a:r>
              <a:rPr lang="en-US" b="1" dirty="0">
                <a:solidFill>
                  <a:schemeClr val="tx2">
                    <a:lumMod val="60000"/>
                    <a:lumOff val="40000"/>
                  </a:schemeClr>
                </a:solidFill>
              </a:rPr>
              <a:t>Bl</a:t>
            </a:r>
            <a:r>
              <a:rPr lang="en-US" b="1" dirty="0" smtClean="0">
                <a:solidFill>
                  <a:schemeClr val="tx2">
                    <a:lumMod val="60000"/>
                    <a:lumOff val="40000"/>
                  </a:schemeClr>
                </a:solidFill>
              </a:rPr>
              <a:t>ue-green</a:t>
            </a:r>
            <a:r>
              <a:rPr lang="en-US" b="1" dirty="0" smtClean="0"/>
              <a:t> </a:t>
            </a:r>
            <a:r>
              <a:rPr lang="en-US" b="1" dirty="0">
                <a:solidFill>
                  <a:schemeClr val="tx2">
                    <a:lumMod val="60000"/>
                    <a:lumOff val="40000"/>
                  </a:schemeClr>
                </a:solidFill>
              </a:rPr>
              <a:t>algae</a:t>
            </a:r>
            <a:r>
              <a:rPr lang="en-US" dirty="0"/>
              <a:t> </a:t>
            </a:r>
            <a:r>
              <a:rPr lang="ar-SA" dirty="0" smtClean="0"/>
              <a:t>لمن </a:t>
            </a:r>
            <a:r>
              <a:rPr lang="ar-SA" dirty="0"/>
              <a:t>هذا القسم </a:t>
            </a:r>
            <a:r>
              <a:rPr lang="ar-SA" dirty="0" smtClean="0"/>
              <a:t>.</a:t>
            </a:r>
          </a:p>
          <a:p>
            <a:pPr marL="285750" indent="-285750" algn="just" rtl="1">
              <a:buFont typeface="Wingdings" pitchFamily="2" charset="2"/>
              <a:buChar char="v"/>
            </a:pPr>
            <a:endParaRPr lang="ar-SA" dirty="0"/>
          </a:p>
          <a:p>
            <a:pPr marL="285750" indent="-285750" algn="just" rtl="1">
              <a:buFont typeface="Wingdings" pitchFamily="2" charset="2"/>
              <a:buChar char="v"/>
            </a:pPr>
            <a:r>
              <a:rPr lang="ar-SA" dirty="0" smtClean="0"/>
              <a:t>أما </a:t>
            </a:r>
            <a:r>
              <a:rPr lang="ar-SA" dirty="0"/>
              <a:t>القسم </a:t>
            </a:r>
            <a:r>
              <a:rPr lang="ar-SA" dirty="0" smtClean="0"/>
              <a:t>الأول (</a:t>
            </a:r>
            <a:r>
              <a:rPr lang="ar-SA" dirty="0"/>
              <a:t>حقيقيات النواة) فقد احتوى على الكائنات الدقيقة التى يوجد بها غشاء نووي و كروموسومات، وتنقسم الخلية بواسطة الانقسام غير المباشر </a:t>
            </a:r>
            <a:r>
              <a:rPr lang="en-US" b="1" dirty="0">
                <a:solidFill>
                  <a:schemeClr val="tx2">
                    <a:lumMod val="60000"/>
                    <a:lumOff val="40000"/>
                  </a:schemeClr>
                </a:solidFill>
              </a:rPr>
              <a:t>Mitosis</a:t>
            </a:r>
            <a:r>
              <a:rPr lang="en-US" dirty="0">
                <a:solidFill>
                  <a:schemeClr val="tx2">
                    <a:lumMod val="60000"/>
                    <a:lumOff val="40000"/>
                  </a:schemeClr>
                </a:solidFill>
              </a:rPr>
              <a:t> </a:t>
            </a:r>
            <a:r>
              <a:rPr lang="en-US" dirty="0"/>
              <a:t>، </a:t>
            </a:r>
            <a:r>
              <a:rPr lang="ar-SA" dirty="0"/>
              <a:t>هذا القسم يحوي الأوليات الحيوانية </a:t>
            </a:r>
            <a:r>
              <a:rPr lang="en-US" b="1" dirty="0">
                <a:solidFill>
                  <a:schemeClr val="tx2">
                    <a:lumMod val="60000"/>
                    <a:lumOff val="40000"/>
                  </a:schemeClr>
                </a:solidFill>
              </a:rPr>
              <a:t>Protozoa</a:t>
            </a:r>
            <a:r>
              <a:rPr lang="en-US" dirty="0">
                <a:solidFill>
                  <a:schemeClr val="tx2">
                    <a:lumMod val="60000"/>
                    <a:lumOff val="40000"/>
                  </a:schemeClr>
                </a:solidFill>
              </a:rPr>
              <a:t> </a:t>
            </a:r>
            <a:r>
              <a:rPr lang="ar-SA" dirty="0"/>
              <a:t>والفطريات </a:t>
            </a:r>
            <a:r>
              <a:rPr lang="en-US" b="1" dirty="0">
                <a:solidFill>
                  <a:schemeClr val="tx2">
                    <a:lumMod val="60000"/>
                    <a:lumOff val="40000"/>
                  </a:schemeClr>
                </a:solidFill>
              </a:rPr>
              <a:t>Fungi</a:t>
            </a:r>
            <a:r>
              <a:rPr lang="en-US" dirty="0">
                <a:solidFill>
                  <a:schemeClr val="tx2">
                    <a:lumMod val="60000"/>
                    <a:lumOff val="40000"/>
                  </a:schemeClr>
                </a:solidFill>
              </a:rPr>
              <a:t> </a:t>
            </a:r>
            <a:r>
              <a:rPr lang="ar-SA" dirty="0" smtClean="0">
                <a:solidFill>
                  <a:schemeClr val="tx2">
                    <a:lumMod val="60000"/>
                    <a:lumOff val="40000"/>
                  </a:schemeClr>
                </a:solidFill>
              </a:rPr>
              <a:t> </a:t>
            </a:r>
            <a:r>
              <a:rPr lang="ar-SA" dirty="0" smtClean="0"/>
              <a:t>والطحالب </a:t>
            </a:r>
            <a:r>
              <a:rPr lang="en-US" b="1" dirty="0">
                <a:solidFill>
                  <a:schemeClr val="tx2">
                    <a:lumMod val="60000"/>
                    <a:lumOff val="40000"/>
                  </a:schemeClr>
                </a:solidFill>
              </a:rPr>
              <a:t>Algae</a:t>
            </a:r>
            <a:r>
              <a:rPr lang="en-US" dirty="0">
                <a:solidFill>
                  <a:schemeClr val="tx2">
                    <a:lumMod val="60000"/>
                    <a:lumOff val="40000"/>
                  </a:schemeClr>
                </a:solidFill>
              </a:rPr>
              <a:t> </a:t>
            </a:r>
            <a:r>
              <a:rPr lang="ar-SA" dirty="0" smtClean="0"/>
              <a:t>غير </a:t>
            </a:r>
            <a:r>
              <a:rPr lang="ar-SA" dirty="0"/>
              <a:t>الخضراء </a:t>
            </a:r>
            <a:r>
              <a:rPr lang="ar-SA" dirty="0" smtClean="0"/>
              <a:t>المزرقة.</a:t>
            </a:r>
            <a:endParaRPr lang="ar-SA" dirty="0"/>
          </a:p>
          <a:p>
            <a:pPr marL="285750" indent="-285750" algn="just" rtl="1">
              <a:buFont typeface="Wingdings" pitchFamily="2" charset="2"/>
              <a:buChar char="v"/>
            </a:pPr>
            <a:endParaRPr lang="ar-SA" dirty="0" smtClean="0"/>
          </a:p>
          <a:p>
            <a:pPr marL="285750" indent="-285750" algn="just" rtl="1">
              <a:buFont typeface="Wingdings" pitchFamily="2" charset="2"/>
              <a:buChar char="v"/>
            </a:pPr>
            <a:r>
              <a:rPr lang="ar-SA" dirty="0" smtClean="0"/>
              <a:t>و </a:t>
            </a:r>
            <a:r>
              <a:rPr lang="ar-SA" dirty="0"/>
              <a:t>حديثا تم تصنيف البكتيريا فى مملكة مستقلة تسمى </a:t>
            </a:r>
            <a:r>
              <a:rPr lang="ar-SA" b="1" dirty="0" smtClean="0"/>
              <a:t>المونيرا</a:t>
            </a:r>
            <a:r>
              <a:rPr lang="en-US" b="1" dirty="0" smtClean="0"/>
              <a:t> </a:t>
            </a:r>
            <a:r>
              <a:rPr lang="en-US" b="1" dirty="0" smtClean="0">
                <a:solidFill>
                  <a:schemeClr val="tx2">
                    <a:lumMod val="60000"/>
                    <a:lumOff val="40000"/>
                  </a:schemeClr>
                </a:solidFill>
              </a:rPr>
              <a:t>Monera</a:t>
            </a:r>
            <a:r>
              <a:rPr lang="en-US" dirty="0" smtClean="0">
                <a:solidFill>
                  <a:schemeClr val="tx2">
                    <a:lumMod val="60000"/>
                    <a:lumOff val="40000"/>
                  </a:schemeClr>
                </a:solidFill>
              </a:rPr>
              <a:t> </a:t>
            </a:r>
            <a:r>
              <a:rPr lang="ar-SA" dirty="0"/>
              <a:t>التى ضمت معها الطحالب الخضراء المزرقة تحت اسم </a:t>
            </a:r>
            <a:r>
              <a:rPr lang="ar-SA" dirty="0" smtClean="0"/>
              <a:t>سيانوبكتيريا</a:t>
            </a:r>
            <a:r>
              <a:rPr lang="en-US" dirty="0" smtClean="0"/>
              <a:t> </a:t>
            </a:r>
            <a:r>
              <a:rPr lang="en-US" b="1" dirty="0" smtClean="0">
                <a:solidFill>
                  <a:schemeClr val="tx2">
                    <a:lumMod val="60000"/>
                    <a:lumOff val="40000"/>
                  </a:schemeClr>
                </a:solidFill>
              </a:rPr>
              <a:t>Cyanobacteria </a:t>
            </a:r>
            <a:r>
              <a:rPr lang="ar-SA" dirty="0" smtClean="0"/>
              <a:t>و </a:t>
            </a:r>
            <a:r>
              <a:rPr lang="ar-SA" dirty="0"/>
              <a:t>كذلك انعزلت الفطريات فى مملكة مستقلة أما الطحالب فبقيت فى تصنيفها </a:t>
            </a:r>
            <a:r>
              <a:rPr lang="ar-SA" dirty="0" smtClean="0"/>
              <a:t>السابق.</a:t>
            </a:r>
          </a:p>
          <a:p>
            <a:pPr marL="285750" indent="-285750" algn="just" rtl="1">
              <a:buFont typeface="Wingdings" pitchFamily="2" charset="2"/>
              <a:buChar char="v"/>
            </a:pPr>
            <a:endParaRPr lang="ar-SA" dirty="0"/>
          </a:p>
          <a:p>
            <a:pPr marL="285750" indent="-285750" algn="just" rtl="1">
              <a:buFont typeface="Wingdings" pitchFamily="2" charset="2"/>
              <a:buChar char="v"/>
            </a:pPr>
            <a:r>
              <a:rPr lang="ar-SA" dirty="0" smtClean="0"/>
              <a:t>أما الفيروسات </a:t>
            </a:r>
            <a:r>
              <a:rPr lang="ar-SA" dirty="0"/>
              <a:t>تراكيب لا خلوية ولا تشبه في صفاتها أية مملكة من ممالك الأحياء </a:t>
            </a:r>
            <a:r>
              <a:rPr lang="ar-SA" dirty="0" smtClean="0"/>
              <a:t>ولذلك </a:t>
            </a:r>
            <a:r>
              <a:rPr lang="ar-SA" dirty="0"/>
              <a:t>فهي لا تندرج تحت هذا </a:t>
            </a:r>
            <a:r>
              <a:rPr lang="ar-SA" dirty="0" smtClean="0"/>
              <a:t>التقسيم.</a:t>
            </a:r>
            <a:endParaRPr lang="ar-SA" dirty="0"/>
          </a:p>
        </p:txBody>
      </p:sp>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lvl="0" algn="ctr" rtl="1"/>
            <a:r>
              <a:rPr lang="ar-SA" sz="2800" b="1" dirty="0" smtClean="0">
                <a:solidFill>
                  <a:prstClr val="black"/>
                </a:solidFill>
              </a:rPr>
              <a:t>تصـــنيـــف الأحــــيــاء الدقــيقــة</a:t>
            </a:r>
            <a:endParaRPr lang="en-US" sz="2800" b="1" dirty="0" smtClean="0">
              <a:solidFill>
                <a:prstClr val="black"/>
              </a:solidFill>
            </a:endParaRPr>
          </a:p>
          <a:p>
            <a:pPr lvl="0" algn="just" rtl="1"/>
            <a:r>
              <a:rPr lang="en-US" sz="2800" b="1" dirty="0" smtClean="0">
                <a:solidFill>
                  <a:prstClr val="black"/>
                </a:solidFill>
              </a:rPr>
              <a:t>Taxonomy of microorganisms  </a:t>
            </a:r>
          </a:p>
        </p:txBody>
      </p:sp>
    </p:spTree>
    <p:extLst>
      <p:ext uri="{BB962C8B-B14F-4D97-AF65-F5344CB8AC3E}">
        <p14:creationId xmlns:p14="http://schemas.microsoft.com/office/powerpoint/2010/main" val="3023172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68464"/>
            <a:ext cx="9220200" cy="5078313"/>
          </a:xfrm>
          <a:prstGeom prst="rect">
            <a:avLst/>
          </a:prstGeom>
        </p:spPr>
        <p:txBody>
          <a:bodyPr wrap="square">
            <a:spAutoFit/>
          </a:bodyPr>
          <a:lstStyle/>
          <a:p>
            <a:pPr marL="342900" indent="-342900" algn="r" rtl="1">
              <a:buClr>
                <a:srgbClr val="C00000"/>
              </a:buClr>
              <a:buFont typeface="+mj-lt"/>
              <a:buAutoNum type="arabicParenR"/>
            </a:pPr>
            <a:r>
              <a:rPr lang="ar-SA" b="1" u="sng" dirty="0" smtClean="0">
                <a:solidFill>
                  <a:schemeClr val="accent2"/>
                </a:solidFill>
              </a:rPr>
              <a:t>الفيروسات</a:t>
            </a:r>
            <a:r>
              <a:rPr lang="ar-SA" dirty="0" smtClean="0">
                <a:solidFill>
                  <a:schemeClr val="accent2"/>
                </a:solidFill>
              </a:rPr>
              <a:t> </a:t>
            </a:r>
            <a:r>
              <a:rPr lang="en-US" dirty="0" smtClean="0">
                <a:solidFill>
                  <a:schemeClr val="accent2"/>
                </a:solidFill>
              </a:rPr>
              <a:t> :</a:t>
            </a:r>
            <a:r>
              <a:rPr lang="en-US" b="1" dirty="0" smtClean="0">
                <a:solidFill>
                  <a:schemeClr val="accent2"/>
                </a:solidFill>
              </a:rPr>
              <a:t>Viruses </a:t>
            </a:r>
            <a:r>
              <a:rPr lang="ar-SA" dirty="0"/>
              <a:t>كائنات أولية دقيقة جداً تمر من خلال المرشحات، طفيليات </a:t>
            </a:r>
            <a:r>
              <a:rPr lang="ar-SA" dirty="0" smtClean="0"/>
              <a:t>إجبارية </a:t>
            </a:r>
            <a:r>
              <a:rPr lang="en-US" b="1" dirty="0" smtClean="0"/>
              <a:t> </a:t>
            </a:r>
            <a:r>
              <a:rPr lang="en-US" b="1" dirty="0">
                <a:solidFill>
                  <a:schemeClr val="accent1">
                    <a:lumMod val="60000"/>
                    <a:lumOff val="40000"/>
                  </a:schemeClr>
                </a:solidFill>
              </a:rPr>
              <a:t>obligate </a:t>
            </a:r>
            <a:r>
              <a:rPr lang="en-US" b="1" dirty="0" smtClean="0">
                <a:solidFill>
                  <a:schemeClr val="accent1">
                    <a:lumMod val="60000"/>
                    <a:lumOff val="40000"/>
                  </a:schemeClr>
                </a:solidFill>
              </a:rPr>
              <a:t>parasites</a:t>
            </a:r>
            <a:r>
              <a:rPr lang="ar-SA" dirty="0" smtClean="0"/>
              <a:t>، </a:t>
            </a:r>
            <a:r>
              <a:rPr lang="ar-SA" dirty="0"/>
              <a:t>تسبب أمراضاً للإنسان والحيوان والنبات والبكتيريا، في الأغلب تُشاهد فقط بالمجهر </a:t>
            </a:r>
            <a:r>
              <a:rPr lang="ar-SA" dirty="0" smtClean="0"/>
              <a:t>الإلكتروني</a:t>
            </a:r>
            <a:r>
              <a:rPr lang="en-US" b="1" dirty="0">
                <a:solidFill>
                  <a:schemeClr val="accent1">
                    <a:lumMod val="60000"/>
                    <a:lumOff val="40000"/>
                  </a:schemeClr>
                </a:solidFill>
              </a:rPr>
              <a:t>Electronic</a:t>
            </a:r>
            <a:r>
              <a:rPr lang="en-US" dirty="0" smtClean="0"/>
              <a:t> </a:t>
            </a:r>
            <a:r>
              <a:rPr lang="en-US" b="1" dirty="0" smtClean="0">
                <a:solidFill>
                  <a:schemeClr val="accent1">
                    <a:lumMod val="60000"/>
                    <a:lumOff val="40000"/>
                  </a:schemeClr>
                </a:solidFill>
              </a:rPr>
              <a:t>microscopy </a:t>
            </a:r>
            <a:r>
              <a:rPr lang="ar-SA" dirty="0" smtClean="0"/>
              <a:t> </a:t>
            </a:r>
            <a:r>
              <a:rPr lang="ar-SA" dirty="0"/>
              <a:t>وقليل جداً منها ما يمكن أن يُرى تحت المجهر الضوئي </a:t>
            </a:r>
            <a:r>
              <a:rPr lang="ar-SA" dirty="0" smtClean="0"/>
              <a:t>العادي </a:t>
            </a:r>
            <a:r>
              <a:rPr lang="en-US" b="1" dirty="0" smtClean="0">
                <a:solidFill>
                  <a:schemeClr val="accent1">
                    <a:lumMod val="60000"/>
                    <a:lumOff val="40000"/>
                  </a:schemeClr>
                </a:solidFill>
              </a:rPr>
              <a:t>light </a:t>
            </a:r>
            <a:r>
              <a:rPr lang="en-US" b="1" dirty="0">
                <a:solidFill>
                  <a:schemeClr val="accent1">
                    <a:lumMod val="60000"/>
                    <a:lumOff val="40000"/>
                  </a:schemeClr>
                </a:solidFill>
              </a:rPr>
              <a:t>microscopy</a:t>
            </a:r>
            <a:r>
              <a:rPr lang="ar-SA" dirty="0" smtClean="0"/>
              <a:t>، </a:t>
            </a:r>
            <a:r>
              <a:rPr lang="ar-SA" dirty="0"/>
              <a:t>تنمو فقط في داخل خلايا الكائنات </a:t>
            </a:r>
            <a:r>
              <a:rPr lang="ar-SA" dirty="0" smtClean="0"/>
              <a:t>الحية </a:t>
            </a:r>
            <a:r>
              <a:rPr lang="en-US" b="1" dirty="0" smtClean="0">
                <a:solidFill>
                  <a:schemeClr val="accent1">
                    <a:lumMod val="60000"/>
                    <a:lumOff val="40000"/>
                  </a:schemeClr>
                </a:solidFill>
              </a:rPr>
              <a:t>intracellular</a:t>
            </a:r>
            <a:r>
              <a:rPr lang="ar-SA" dirty="0" smtClean="0"/>
              <a:t> .</a:t>
            </a:r>
          </a:p>
          <a:p>
            <a:pPr marL="342900" indent="-342900" algn="r" rtl="1">
              <a:buClr>
                <a:srgbClr val="C00000"/>
              </a:buClr>
              <a:buFont typeface="+mj-lt"/>
              <a:buAutoNum type="arabicParenR"/>
            </a:pPr>
            <a:endParaRPr lang="ar-SA" dirty="0"/>
          </a:p>
          <a:p>
            <a:pPr marL="342900" indent="-342900" algn="r" rtl="1">
              <a:buClr>
                <a:srgbClr val="C00000"/>
              </a:buClr>
              <a:buFont typeface="+mj-lt"/>
              <a:buAutoNum type="arabicParenR"/>
            </a:pPr>
            <a:r>
              <a:rPr lang="ar-SA" b="1" u="sng" dirty="0" smtClean="0">
                <a:solidFill>
                  <a:schemeClr val="accent2"/>
                </a:solidFill>
              </a:rPr>
              <a:t>البكتيريا</a:t>
            </a:r>
            <a:r>
              <a:rPr lang="ar-SA" b="1" dirty="0" smtClean="0"/>
              <a:t> </a:t>
            </a:r>
            <a:r>
              <a:rPr lang="en-US" b="1" dirty="0">
                <a:solidFill>
                  <a:schemeClr val="accent2"/>
                </a:solidFill>
              </a:rPr>
              <a:t>Bacteria</a:t>
            </a:r>
            <a:r>
              <a:rPr lang="en-US" b="1" dirty="0"/>
              <a:t> </a:t>
            </a:r>
            <a:r>
              <a:rPr lang="ar-SA" b="1" dirty="0" smtClean="0">
                <a:solidFill>
                  <a:schemeClr val="accent2"/>
                </a:solidFill>
              </a:rPr>
              <a:t>:</a:t>
            </a:r>
            <a:r>
              <a:rPr lang="ar-SA" dirty="0" smtClean="0"/>
              <a:t>عبارة </a:t>
            </a:r>
            <a:r>
              <a:rPr lang="ar-SA" dirty="0"/>
              <a:t>عن خلايا </a:t>
            </a:r>
            <a:r>
              <a:rPr lang="ar-SA" dirty="0" smtClean="0"/>
              <a:t>وحيدة</a:t>
            </a:r>
            <a:r>
              <a:rPr lang="en-US" b="1" dirty="0">
                <a:solidFill>
                  <a:schemeClr val="accent1">
                    <a:lumMod val="60000"/>
                    <a:lumOff val="40000"/>
                  </a:schemeClr>
                </a:solidFill>
              </a:rPr>
              <a:t>unicellular</a:t>
            </a:r>
            <a:r>
              <a:rPr lang="en-US" dirty="0" smtClean="0"/>
              <a:t> </a:t>
            </a:r>
            <a:r>
              <a:rPr lang="ar-SA" dirty="0" smtClean="0"/>
              <a:t> </a:t>
            </a:r>
            <a:r>
              <a:rPr lang="ar-SA" dirty="0"/>
              <a:t>مجهرية الحجم، يوجد فيها حوالي 1500 نوع أو أكثر منتشرة في البيئات </a:t>
            </a:r>
            <a:r>
              <a:rPr lang="ar-SA" dirty="0" smtClean="0"/>
              <a:t>الطبيعية.</a:t>
            </a:r>
          </a:p>
          <a:p>
            <a:pPr marL="342900" indent="-342900" algn="r" rtl="1">
              <a:buClr>
                <a:srgbClr val="C00000"/>
              </a:buClr>
              <a:buFont typeface="+mj-lt"/>
              <a:buAutoNum type="arabicParenR"/>
            </a:pPr>
            <a:endParaRPr lang="ar-SA" dirty="0"/>
          </a:p>
          <a:p>
            <a:pPr marL="342900" indent="-342900" algn="r" rtl="1">
              <a:buClr>
                <a:srgbClr val="C00000"/>
              </a:buClr>
              <a:buFont typeface="+mj-lt"/>
              <a:buAutoNum type="arabicParenR"/>
            </a:pPr>
            <a:r>
              <a:rPr lang="ar-SA" b="1" u="sng" dirty="0" smtClean="0">
                <a:solidFill>
                  <a:schemeClr val="accent2"/>
                </a:solidFill>
              </a:rPr>
              <a:t>الفطريات</a:t>
            </a:r>
            <a:r>
              <a:rPr lang="ar-SA" dirty="0" smtClean="0">
                <a:solidFill>
                  <a:schemeClr val="accent2"/>
                </a:solidFill>
              </a:rPr>
              <a:t> </a:t>
            </a:r>
            <a:r>
              <a:rPr lang="en-US" b="1" dirty="0" smtClean="0">
                <a:solidFill>
                  <a:schemeClr val="accent2"/>
                </a:solidFill>
              </a:rPr>
              <a:t>Fungi</a:t>
            </a:r>
            <a:r>
              <a:rPr lang="en-US" dirty="0" smtClean="0"/>
              <a:t> </a:t>
            </a:r>
            <a:r>
              <a:rPr lang="ar-SA" b="1" dirty="0" smtClean="0">
                <a:solidFill>
                  <a:schemeClr val="accent2"/>
                </a:solidFill>
              </a:rPr>
              <a:t>: </a:t>
            </a:r>
            <a:r>
              <a:rPr lang="ar-SA" dirty="0" smtClean="0"/>
              <a:t>هي كائنات خالية </a:t>
            </a:r>
            <a:r>
              <a:rPr lang="ar-SA" dirty="0"/>
              <a:t>من الكلوروفيل وغير قادرة على صنع غذائها ، تعتبر في العادة كائنات عديدة </a:t>
            </a:r>
            <a:r>
              <a:rPr lang="ar-SA" dirty="0" smtClean="0"/>
              <a:t>الخلايا</a:t>
            </a:r>
            <a:r>
              <a:rPr lang="en-US" b="1" dirty="0" smtClean="0">
                <a:solidFill>
                  <a:schemeClr val="accent1">
                    <a:lumMod val="60000"/>
                    <a:lumOff val="40000"/>
                  </a:schemeClr>
                </a:solidFill>
              </a:rPr>
              <a:t>multicellular</a:t>
            </a:r>
            <a:r>
              <a:rPr lang="en-US" dirty="0" smtClean="0"/>
              <a:t> </a:t>
            </a:r>
            <a:r>
              <a:rPr lang="ar-SA" dirty="0" smtClean="0"/>
              <a:t> </a:t>
            </a:r>
            <a:r>
              <a:rPr lang="ar-SA" dirty="0"/>
              <a:t>لكنها لا تتكون من جذور وسيقان </a:t>
            </a:r>
            <a:r>
              <a:rPr lang="ar-SA" dirty="0" smtClean="0"/>
              <a:t>وأوراق. و </a:t>
            </a:r>
            <a:r>
              <a:rPr lang="ar-SA" dirty="0"/>
              <a:t>يتراوح حجمها من خلية مفردة مجهرية مثل الخميرة</a:t>
            </a:r>
            <a:r>
              <a:rPr lang="ar-SA" b="1" dirty="0"/>
              <a:t> </a:t>
            </a:r>
            <a:r>
              <a:rPr lang="en-US" b="1" dirty="0">
                <a:solidFill>
                  <a:schemeClr val="accent1">
                    <a:lumMod val="60000"/>
                    <a:lumOff val="40000"/>
                  </a:schemeClr>
                </a:solidFill>
              </a:rPr>
              <a:t>Yeast</a:t>
            </a:r>
            <a:r>
              <a:rPr lang="en-US" dirty="0"/>
              <a:t> </a:t>
            </a:r>
            <a:r>
              <a:rPr lang="ar-SA" dirty="0"/>
              <a:t>إلى خلايا متعددة ضخمة مثل الأجاريكس (المشروم) </a:t>
            </a:r>
            <a:r>
              <a:rPr lang="en-US" b="1" dirty="0">
                <a:solidFill>
                  <a:schemeClr val="accent1">
                    <a:lumMod val="60000"/>
                    <a:lumOff val="40000"/>
                  </a:schemeClr>
                </a:solidFill>
              </a:rPr>
              <a:t>Mushroom</a:t>
            </a:r>
            <a:r>
              <a:rPr lang="en-US" dirty="0"/>
              <a:t> </a:t>
            </a:r>
            <a:r>
              <a:rPr lang="en-US" dirty="0" smtClean="0"/>
              <a:t>.</a:t>
            </a:r>
            <a:endParaRPr lang="ar-SA" dirty="0" smtClean="0"/>
          </a:p>
          <a:p>
            <a:pPr marL="342900" indent="-342900" algn="r" rtl="1">
              <a:buClr>
                <a:srgbClr val="C00000"/>
              </a:buClr>
              <a:buFont typeface="+mj-lt"/>
              <a:buAutoNum type="arabicParenR"/>
            </a:pPr>
            <a:endParaRPr lang="en-US" dirty="0"/>
          </a:p>
          <a:p>
            <a:pPr marL="342900" indent="-342900" algn="r" rtl="1">
              <a:buClr>
                <a:srgbClr val="C00000"/>
              </a:buClr>
              <a:buFont typeface="+mj-lt"/>
              <a:buAutoNum type="arabicParenR"/>
            </a:pPr>
            <a:r>
              <a:rPr lang="ar-SA" b="1" u="sng" dirty="0" smtClean="0">
                <a:solidFill>
                  <a:schemeClr val="accent2"/>
                </a:solidFill>
              </a:rPr>
              <a:t>الطحالب</a:t>
            </a:r>
            <a:r>
              <a:rPr lang="ar-SA" b="1" dirty="0" smtClean="0"/>
              <a:t> </a:t>
            </a:r>
            <a:r>
              <a:rPr lang="en-US" b="1" dirty="0">
                <a:solidFill>
                  <a:schemeClr val="accent2"/>
                </a:solidFill>
              </a:rPr>
              <a:t>Algae</a:t>
            </a:r>
            <a:r>
              <a:rPr lang="en-US" b="1" dirty="0"/>
              <a:t> </a:t>
            </a:r>
            <a:r>
              <a:rPr lang="ar-SA" b="1" dirty="0" smtClean="0">
                <a:solidFill>
                  <a:schemeClr val="accent2"/>
                </a:solidFill>
              </a:rPr>
              <a:t>:</a:t>
            </a:r>
            <a:r>
              <a:rPr lang="ar-SA" b="1" dirty="0" smtClean="0"/>
              <a:t> </a:t>
            </a:r>
            <a:r>
              <a:rPr lang="ar-SA" dirty="0" smtClean="0"/>
              <a:t>نباتات </a:t>
            </a:r>
            <a:r>
              <a:rPr lang="ar-SA" dirty="0"/>
              <a:t>بسيطة والأولية منها وحيدة الخلية، بينما الطحالب الأخرى تتجمع الخلايا المتشابهة منها على شكل مجموعات بدون فروق في التركيب والوظيفة . وبصرف النظر عن حجم خلايا الطحالب فإنها جميعاً تحتوي على الكلوروفيل ولها القدرة على القيام بعملية التمثيل الضوئي </a:t>
            </a:r>
            <a:r>
              <a:rPr lang="en-US" b="1" dirty="0">
                <a:solidFill>
                  <a:schemeClr val="accent1">
                    <a:lumMod val="60000"/>
                    <a:lumOff val="40000"/>
                  </a:schemeClr>
                </a:solidFill>
              </a:rPr>
              <a:t>Photosynthesis</a:t>
            </a:r>
            <a:r>
              <a:rPr lang="en-US" dirty="0"/>
              <a:t>، </a:t>
            </a:r>
            <a:r>
              <a:rPr lang="ar-SA" dirty="0"/>
              <a:t>وتتواجد الطحالب غالباً في البيئة المائية، أو في التربة الضحلة </a:t>
            </a:r>
            <a:r>
              <a:rPr lang="ar-SA" dirty="0" smtClean="0"/>
              <a:t>.</a:t>
            </a:r>
          </a:p>
          <a:p>
            <a:pPr marL="342900" indent="-342900" algn="r" rtl="1">
              <a:buClr>
                <a:srgbClr val="C00000"/>
              </a:buClr>
              <a:buFont typeface="+mj-lt"/>
              <a:buAutoNum type="arabicParenR"/>
            </a:pPr>
            <a:endParaRPr lang="ar-SA" dirty="0" smtClean="0"/>
          </a:p>
          <a:p>
            <a:pPr marL="342900" indent="-342900" algn="r" rtl="1">
              <a:buClr>
                <a:srgbClr val="C00000"/>
              </a:buClr>
              <a:buFont typeface="+mj-lt"/>
              <a:buAutoNum type="arabicParenR"/>
            </a:pPr>
            <a:r>
              <a:rPr lang="ar-SA" b="1" u="sng" dirty="0" smtClean="0">
                <a:solidFill>
                  <a:schemeClr val="accent2"/>
                </a:solidFill>
              </a:rPr>
              <a:t>الأوليات</a:t>
            </a:r>
            <a:r>
              <a:rPr lang="ar-SA" b="1" u="sng" dirty="0" smtClean="0"/>
              <a:t> </a:t>
            </a:r>
            <a:r>
              <a:rPr lang="ar-SA" b="1" u="sng" dirty="0">
                <a:solidFill>
                  <a:schemeClr val="accent2"/>
                </a:solidFill>
              </a:rPr>
              <a:t>الحيوانية</a:t>
            </a:r>
            <a:r>
              <a:rPr lang="ar-SA" u="sng" dirty="0">
                <a:solidFill>
                  <a:schemeClr val="accent2"/>
                </a:solidFill>
              </a:rPr>
              <a:t> </a:t>
            </a:r>
            <a:r>
              <a:rPr lang="en-US" dirty="0" smtClean="0">
                <a:solidFill>
                  <a:schemeClr val="accent2"/>
                </a:solidFill>
              </a:rPr>
              <a:t>: </a:t>
            </a:r>
            <a:r>
              <a:rPr lang="en-US" b="1" dirty="0" smtClean="0">
                <a:solidFill>
                  <a:schemeClr val="accent2"/>
                </a:solidFill>
              </a:rPr>
              <a:t>Protozoa</a:t>
            </a:r>
            <a:r>
              <a:rPr lang="en-US" b="1" dirty="0" smtClean="0"/>
              <a:t> </a:t>
            </a:r>
            <a:r>
              <a:rPr lang="ar-SA" b="1" dirty="0" smtClean="0"/>
              <a:t> </a:t>
            </a:r>
            <a:r>
              <a:rPr lang="ar-SA" dirty="0" smtClean="0"/>
              <a:t>خلايا </a:t>
            </a:r>
            <a:r>
              <a:rPr lang="ar-SA" dirty="0"/>
              <a:t>وحيدة حيوانية، أكثر أنواعها المعروفة تسبب أمراضاً للإنسان وبعض الحيوانات </a:t>
            </a:r>
            <a:r>
              <a:rPr lang="ar-SA" dirty="0" smtClean="0"/>
              <a:t>.</a:t>
            </a:r>
            <a:endParaRPr lang="ar-SA" dirty="0"/>
          </a:p>
        </p:txBody>
      </p:sp>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SA" sz="2800" b="1" dirty="0"/>
              <a:t>مجموعات الكائنات الحية </a:t>
            </a:r>
            <a:r>
              <a:rPr lang="ar-SA" sz="2800" b="1" dirty="0" smtClean="0"/>
              <a:t>الدقيقة</a:t>
            </a:r>
            <a:endParaRPr lang="ar-SA" sz="2800" dirty="0"/>
          </a:p>
          <a:p>
            <a:pPr lvl="0" algn="ctr" rtl="1"/>
            <a:r>
              <a:rPr lang="en-US" sz="2800" b="1" dirty="0" smtClean="0">
                <a:solidFill>
                  <a:prstClr val="black"/>
                </a:solidFill>
              </a:rPr>
              <a:t>Groups of microorganisms  </a:t>
            </a:r>
          </a:p>
        </p:txBody>
      </p:sp>
    </p:spTree>
    <p:extLst>
      <p:ext uri="{BB962C8B-B14F-4D97-AF65-F5344CB8AC3E}">
        <p14:creationId xmlns:p14="http://schemas.microsoft.com/office/powerpoint/2010/main" val="2709646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SA" sz="2800" b="1" dirty="0" smtClean="0"/>
              <a:t>فوائد علم الاحياء الدقيقة </a:t>
            </a:r>
            <a:endParaRPr lang="ar-SA" sz="2800" dirty="0"/>
          </a:p>
          <a:p>
            <a:pPr lvl="0" algn="ctr" rtl="1"/>
            <a:r>
              <a:rPr lang="en-US" sz="2800" b="1" dirty="0" smtClean="0">
                <a:solidFill>
                  <a:prstClr val="black"/>
                </a:solidFill>
              </a:rPr>
              <a:t>Benefits of microbiology</a:t>
            </a:r>
          </a:p>
        </p:txBody>
      </p:sp>
      <p:sp>
        <p:nvSpPr>
          <p:cNvPr id="2" name="Rectangle 1"/>
          <p:cNvSpPr/>
          <p:nvPr/>
        </p:nvSpPr>
        <p:spPr>
          <a:xfrm>
            <a:off x="800100" y="1752600"/>
            <a:ext cx="7696200" cy="4247317"/>
          </a:xfrm>
          <a:prstGeom prst="rect">
            <a:avLst/>
          </a:prstGeom>
        </p:spPr>
        <p:txBody>
          <a:bodyPr wrap="square">
            <a:spAutoFit/>
          </a:bodyPr>
          <a:lstStyle/>
          <a:p>
            <a:pPr algn="r" rtl="1">
              <a:lnSpc>
                <a:spcPct val="150000"/>
              </a:lnSpc>
            </a:pPr>
            <a:r>
              <a:rPr lang="ar-SA" b="1" dirty="0"/>
              <a:t>يستخدم علم الأحياء الدّقيقه في شتى مناحي </a:t>
            </a:r>
            <a:r>
              <a:rPr lang="ar-SA" b="1" dirty="0" smtClean="0"/>
              <a:t>الحياة بطريقة مباشرة أو غير مباشرة </a:t>
            </a:r>
            <a:r>
              <a:rPr lang="ar-SA" b="1" dirty="0"/>
              <a:t>مثل</a:t>
            </a:r>
            <a:r>
              <a:rPr lang="ar-SA" b="1" dirty="0" smtClean="0"/>
              <a:t>:</a:t>
            </a:r>
            <a:endParaRPr lang="ar-SA" dirty="0"/>
          </a:p>
          <a:p>
            <a:pPr marL="342900" indent="-342900" algn="r" rtl="1">
              <a:lnSpc>
                <a:spcPct val="150000"/>
              </a:lnSpc>
              <a:buFont typeface="+mj-lt"/>
              <a:buAutoNum type="arabicParenR"/>
            </a:pPr>
            <a:r>
              <a:rPr lang="ar-SA" dirty="0" smtClean="0"/>
              <a:t> </a:t>
            </a:r>
            <a:r>
              <a:rPr lang="ar-SA" dirty="0"/>
              <a:t>إنتاج واستحداث المضادّات </a:t>
            </a:r>
            <a:r>
              <a:rPr lang="ar-SA" dirty="0" smtClean="0"/>
              <a:t>الحيويّة</a:t>
            </a:r>
            <a:r>
              <a:rPr lang="en-US" dirty="0" smtClean="0"/>
              <a:t>Antibiotics </a:t>
            </a:r>
            <a:endParaRPr lang="en-US" dirty="0"/>
          </a:p>
          <a:p>
            <a:pPr marL="342900" indent="-342900" algn="r" rtl="1">
              <a:lnSpc>
                <a:spcPct val="150000"/>
              </a:lnSpc>
              <a:buFont typeface="+mj-lt"/>
              <a:buAutoNum type="arabicParenR"/>
            </a:pPr>
            <a:r>
              <a:rPr lang="ar-SA" dirty="0" smtClean="0"/>
              <a:t>إنتاج وتطوير اللقاحات (التطعيم) </a:t>
            </a:r>
            <a:r>
              <a:rPr lang="en-US" dirty="0" smtClean="0"/>
              <a:t>Vaccines</a:t>
            </a:r>
            <a:r>
              <a:rPr lang="ar-SA" dirty="0" smtClean="0"/>
              <a:t>‏</a:t>
            </a:r>
          </a:p>
          <a:p>
            <a:pPr marL="342900" indent="-342900" algn="r" rtl="1">
              <a:lnSpc>
                <a:spcPct val="150000"/>
              </a:lnSpc>
              <a:buFont typeface="+mj-lt"/>
              <a:buAutoNum type="arabicParenR"/>
            </a:pPr>
            <a:r>
              <a:rPr lang="ar-SA" dirty="0" smtClean="0"/>
              <a:t> </a:t>
            </a:r>
            <a:r>
              <a:rPr lang="ar-SA" dirty="0"/>
              <a:t>استخدامات عسكرية في صناعة الأسلحة </a:t>
            </a:r>
            <a:r>
              <a:rPr lang="ar-SA" dirty="0" smtClean="0"/>
              <a:t>البيولوجية</a:t>
            </a:r>
            <a:r>
              <a:rPr lang="en-US" dirty="0" smtClean="0"/>
              <a:t>Biological weapons </a:t>
            </a:r>
            <a:r>
              <a:rPr lang="ar-SA" dirty="0" smtClean="0"/>
              <a:t>.</a:t>
            </a:r>
            <a:endParaRPr lang="ar-SA" dirty="0"/>
          </a:p>
          <a:p>
            <a:pPr marL="342900" indent="-342900" algn="r" rtl="1">
              <a:lnSpc>
                <a:spcPct val="150000"/>
              </a:lnSpc>
              <a:buFont typeface="+mj-lt"/>
              <a:buAutoNum type="arabicParenR"/>
            </a:pPr>
            <a:r>
              <a:rPr lang="ar-SA" dirty="0" smtClean="0"/>
              <a:t>‏ </a:t>
            </a:r>
            <a:r>
              <a:rPr lang="ar-SA" dirty="0"/>
              <a:t>أساس </a:t>
            </a:r>
            <a:r>
              <a:rPr lang="ar-SA" dirty="0" smtClean="0"/>
              <a:t>في علم الأمراض</a:t>
            </a:r>
            <a:r>
              <a:rPr lang="en-US" dirty="0" smtClean="0"/>
              <a:t>Pathology </a:t>
            </a:r>
            <a:endParaRPr lang="ar-SA" dirty="0"/>
          </a:p>
          <a:p>
            <a:pPr marL="342900" indent="-342900" algn="r" rtl="1">
              <a:lnSpc>
                <a:spcPct val="150000"/>
              </a:lnSpc>
              <a:buFont typeface="+mj-lt"/>
              <a:buAutoNum type="arabicParenR"/>
            </a:pPr>
            <a:r>
              <a:rPr lang="ar-SA" dirty="0" smtClean="0"/>
              <a:t>يستخدم في بعض الصناعات الغذائية والتجميلية.</a:t>
            </a:r>
            <a:endParaRPr lang="ar-SA" dirty="0"/>
          </a:p>
          <a:p>
            <a:pPr marL="342900" indent="-342900" algn="r" rtl="1">
              <a:lnSpc>
                <a:spcPct val="150000"/>
              </a:lnSpc>
              <a:buFont typeface="+mj-lt"/>
              <a:buAutoNum type="arabicParenR"/>
            </a:pPr>
            <a:r>
              <a:rPr lang="ar-SA" dirty="0" smtClean="0"/>
              <a:t>الإلمام </a:t>
            </a:r>
            <a:r>
              <a:rPr lang="ar-SA" dirty="0"/>
              <a:t>بهذا العلم يساعد على حماية الإنسان والنّبات والحيوان من أخطار هذه الكائنات الدّقيقة.</a:t>
            </a:r>
          </a:p>
          <a:p>
            <a:pPr marL="342900" indent="-342900" algn="r" rtl="1">
              <a:lnSpc>
                <a:spcPct val="150000"/>
              </a:lnSpc>
              <a:buFont typeface="+mj-lt"/>
              <a:buAutoNum type="arabicParenR"/>
            </a:pPr>
            <a:r>
              <a:rPr lang="ar-SA" dirty="0" smtClean="0"/>
              <a:t>استخدام </a:t>
            </a:r>
            <a:r>
              <a:rPr lang="ar-SA" dirty="0"/>
              <a:t>بعض الأنواع </a:t>
            </a:r>
            <a:r>
              <a:rPr lang="ar-SA" dirty="0" smtClean="0"/>
              <a:t>للقضاءعلى انواع غير مرغوب فيها مسببة أمراض للانسان أو المحاصيل وكذلك القضاء على الفضلات وبعض الملوثات.</a:t>
            </a:r>
            <a:endParaRPr lang="ar-SA" dirty="0"/>
          </a:p>
          <a:p>
            <a:pPr marL="342900" indent="-342900" algn="r" rtl="1">
              <a:lnSpc>
                <a:spcPct val="150000"/>
              </a:lnSpc>
              <a:buFont typeface="+mj-lt"/>
              <a:buAutoNum type="arabicParenR"/>
            </a:pPr>
            <a:r>
              <a:rPr lang="ar-SA" dirty="0" smtClean="0"/>
              <a:t>تساعد </a:t>
            </a:r>
            <a:r>
              <a:rPr lang="ar-SA" dirty="0"/>
              <a:t>علماء الهندسة الوراثيّة والتّعديل الجيني في فهم طبيعية الحمض النووي DNA و </a:t>
            </a:r>
            <a:r>
              <a:rPr lang="ar-SA" dirty="0" smtClean="0"/>
              <a:t>RNA.</a:t>
            </a:r>
          </a:p>
        </p:txBody>
      </p:sp>
    </p:spTree>
    <p:extLst>
      <p:ext uri="{BB962C8B-B14F-4D97-AF65-F5344CB8AC3E}">
        <p14:creationId xmlns:p14="http://schemas.microsoft.com/office/powerpoint/2010/main" val="3062515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SA" sz="2800" b="1" dirty="0" smtClean="0"/>
              <a:t>تاريخ الاحياء الدقيقة</a:t>
            </a:r>
            <a:endParaRPr lang="ar-SA" sz="2800" dirty="0"/>
          </a:p>
          <a:p>
            <a:pPr lvl="0" algn="ctr" rtl="1"/>
            <a:r>
              <a:rPr lang="en-US" sz="2800" b="1" dirty="0" smtClean="0">
                <a:solidFill>
                  <a:prstClr val="black"/>
                </a:solidFill>
              </a:rPr>
              <a:t>History of microbiology</a:t>
            </a:r>
          </a:p>
        </p:txBody>
      </p:sp>
      <p:sp>
        <p:nvSpPr>
          <p:cNvPr id="2" name="Subtitle 1"/>
          <p:cNvSpPr>
            <a:spLocks noGrp="1"/>
          </p:cNvSpPr>
          <p:nvPr>
            <p:ph type="subTitle" idx="1"/>
          </p:nvPr>
        </p:nvSpPr>
        <p:spPr>
          <a:xfrm>
            <a:off x="772886" y="1371600"/>
            <a:ext cx="7442200" cy="1676400"/>
          </a:xfrm>
          <a:ln w="3175"/>
        </p:spPr>
        <p:style>
          <a:lnRef idx="2">
            <a:schemeClr val="accent2"/>
          </a:lnRef>
          <a:fillRef idx="1">
            <a:schemeClr val="lt1"/>
          </a:fillRef>
          <a:effectRef idx="0">
            <a:schemeClr val="accent2"/>
          </a:effectRef>
          <a:fontRef idx="minor">
            <a:schemeClr val="dk1"/>
          </a:fontRef>
        </p:style>
        <p:txBody>
          <a:bodyPr>
            <a:normAutofit/>
          </a:bodyPr>
          <a:lstStyle/>
          <a:p>
            <a:pPr algn="r"/>
            <a:r>
              <a:rPr lang="en-US" sz="2000" b="1" dirty="0" smtClean="0">
                <a:solidFill>
                  <a:schemeClr val="tx1"/>
                </a:solidFill>
              </a:rPr>
              <a:t>Abu </a:t>
            </a:r>
            <a:r>
              <a:rPr lang="en-US" sz="2000" b="1" dirty="0" err="1" smtClean="0">
                <a:solidFill>
                  <a:schemeClr val="tx1"/>
                </a:solidFill>
              </a:rPr>
              <a:t>Bakr</a:t>
            </a:r>
            <a:r>
              <a:rPr lang="en-US" sz="2000" b="1" dirty="0" smtClean="0">
                <a:solidFill>
                  <a:schemeClr val="tx1"/>
                </a:solidFill>
              </a:rPr>
              <a:t> El-</a:t>
            </a:r>
            <a:r>
              <a:rPr lang="en-US" sz="2000" b="1" dirty="0" err="1" smtClean="0">
                <a:solidFill>
                  <a:schemeClr val="tx1"/>
                </a:solidFill>
              </a:rPr>
              <a:t>Razi</a:t>
            </a:r>
            <a:endParaRPr lang="en-US" sz="2000" b="1" dirty="0" smtClean="0">
              <a:solidFill>
                <a:schemeClr val="tx1"/>
              </a:solidFill>
            </a:endParaRPr>
          </a:p>
          <a:p>
            <a:pPr algn="r"/>
            <a:r>
              <a:rPr lang="ar-EG" sz="1800" dirty="0">
                <a:solidFill>
                  <a:schemeClr val="tx1"/>
                </a:solidFill>
              </a:rPr>
              <a:t>يعد أبو بكر الرازى من أعظم الرواد الأوائل الذين قدموا للبشرية خدمات عظيمة النفع خاصة فى مجالات: الطب، والكيمياء، والصيدلة، </a:t>
            </a:r>
            <a:r>
              <a:rPr lang="ar-SA" sz="1800" dirty="0">
                <a:solidFill>
                  <a:schemeClr val="tx1"/>
                </a:solidFill>
              </a:rPr>
              <a:t>وغيرها من العلوم و </a:t>
            </a:r>
            <a:r>
              <a:rPr lang="ar-EG" sz="1800" dirty="0">
                <a:solidFill>
                  <a:schemeClr val="tx1"/>
                </a:solidFill>
              </a:rPr>
              <a:t> ما زالت آثارها الجليلة باقية حتى اليوم .</a:t>
            </a:r>
          </a:p>
          <a:p>
            <a:pPr algn="r"/>
            <a:r>
              <a:rPr lang="ar-SA" sz="1800" dirty="0" smtClean="0">
                <a:solidFill>
                  <a:schemeClr val="tx1"/>
                </a:solidFill>
              </a:rPr>
              <a:t>فلقد كان اول عالم يفرق بين الجدري  والحصبة  وقدم وصفاَ تفصيليا لهذين المرضين واعراض كل منهما. </a:t>
            </a:r>
            <a:endParaRPr lang="ar-SA" sz="1800" dirty="0"/>
          </a:p>
        </p:txBody>
      </p:sp>
      <p:sp>
        <p:nvSpPr>
          <p:cNvPr id="6" name="Subtitle 1"/>
          <p:cNvSpPr txBox="1">
            <a:spLocks/>
          </p:cNvSpPr>
          <p:nvPr/>
        </p:nvSpPr>
        <p:spPr>
          <a:xfrm>
            <a:off x="791029" y="3124200"/>
            <a:ext cx="7442200" cy="12954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000" b="1" dirty="0">
                <a:solidFill>
                  <a:schemeClr val="tx1"/>
                </a:solidFill>
              </a:rPr>
              <a:t>Abu El-</a:t>
            </a:r>
            <a:r>
              <a:rPr lang="en-US" sz="2000" b="1" dirty="0" err="1">
                <a:solidFill>
                  <a:schemeClr val="tx1"/>
                </a:solidFill>
              </a:rPr>
              <a:t>kasim</a:t>
            </a:r>
            <a:r>
              <a:rPr lang="en-US" sz="2000" b="1" dirty="0">
                <a:solidFill>
                  <a:schemeClr val="tx1"/>
                </a:solidFill>
              </a:rPr>
              <a:t> </a:t>
            </a:r>
            <a:r>
              <a:rPr lang="en-US" sz="2000" b="1" dirty="0" smtClean="0">
                <a:solidFill>
                  <a:schemeClr val="tx1"/>
                </a:solidFill>
              </a:rPr>
              <a:t>El-</a:t>
            </a:r>
            <a:r>
              <a:rPr lang="en-US" sz="2000" b="1" dirty="0" err="1" smtClean="0">
                <a:solidFill>
                  <a:schemeClr val="tx1"/>
                </a:solidFill>
              </a:rPr>
              <a:t>Zhrawy</a:t>
            </a:r>
            <a:endParaRPr lang="en-US" sz="2000" b="1" dirty="0" smtClean="0">
              <a:solidFill>
                <a:schemeClr val="tx1"/>
              </a:solidFill>
            </a:endParaRPr>
          </a:p>
          <a:p>
            <a:pPr algn="r"/>
            <a:r>
              <a:rPr lang="ar-SA" sz="1800" dirty="0" smtClean="0">
                <a:solidFill>
                  <a:schemeClr val="tx1"/>
                </a:solidFill>
              </a:rPr>
              <a:t>ابو القاسم الزهراوي  هو عالم عربي </a:t>
            </a:r>
            <a:r>
              <a:rPr lang="ar-SA" sz="1800" dirty="0">
                <a:solidFill>
                  <a:schemeClr val="tx1"/>
                </a:solidFill>
              </a:rPr>
              <a:t>برع في مجال الطب.  </a:t>
            </a:r>
            <a:r>
              <a:rPr lang="ar-SA" sz="1800" dirty="0" smtClean="0">
                <a:solidFill>
                  <a:schemeClr val="tx1"/>
                </a:solidFill>
              </a:rPr>
              <a:t>وله كتب ومؤلفات طبية , وقام بوصف الخراج المفتوح (الدمامل) والأعراض والعلاج لأمراض تسببها الاحياء الدقيقة.</a:t>
            </a:r>
            <a:endParaRPr lang="en-US" sz="1800" dirty="0">
              <a:solidFill>
                <a:schemeClr val="tx1"/>
              </a:solidFill>
            </a:endParaRPr>
          </a:p>
        </p:txBody>
      </p:sp>
      <p:sp>
        <p:nvSpPr>
          <p:cNvPr id="3" name="Rectangle 2"/>
          <p:cNvSpPr/>
          <p:nvPr/>
        </p:nvSpPr>
        <p:spPr>
          <a:xfrm>
            <a:off x="791029" y="4622800"/>
            <a:ext cx="7442200" cy="19050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algn="r">
              <a:spcBef>
                <a:spcPct val="20000"/>
              </a:spcBef>
              <a:buFont typeface="Arial" pitchFamily="34" charset="0"/>
              <a:buNone/>
            </a:pPr>
            <a:r>
              <a:rPr lang="en-US" sz="2000" b="1" dirty="0" err="1"/>
              <a:t>Ibn</a:t>
            </a:r>
            <a:r>
              <a:rPr lang="en-US" sz="2000" b="1" dirty="0"/>
              <a:t> </a:t>
            </a:r>
            <a:r>
              <a:rPr lang="en-US" sz="2000" b="1" dirty="0" err="1"/>
              <a:t>Sina</a:t>
            </a:r>
            <a:endParaRPr lang="ar-SA" sz="2000" b="1" dirty="0"/>
          </a:p>
          <a:p>
            <a:pPr algn="r">
              <a:spcBef>
                <a:spcPct val="20000"/>
              </a:spcBef>
              <a:buFont typeface="Arial" pitchFamily="34" charset="0"/>
              <a:buNone/>
            </a:pPr>
            <a:r>
              <a:rPr lang="ar-SA" dirty="0"/>
              <a:t>استطاع ابن سينا أن يقدم للإنسانية أعظم الخدمات بما توصل إليه من اكتشافات، وبما يسره الله له من فتوحات طبيبة جليلة؛ فهو أول من كشف عن طرق العدوى لبعض الأمراض المعدية كالجدري والحصبة، وذكر أنها تنتقل عن طريق بعض الكائنات الحية الدقيقة في الماء والجو، وقال: إن الماء يحتوي على حيوانات صغيرة جدا لا تُرى بالعين المجردة، وهي التي تسبب بعض الأمراض، وهو ما أكده "فان ليفنهوك" في القرن الثامن عشر والعلماء المتأخرون من بعده، بعد اختراع المجهر</a:t>
            </a:r>
          </a:p>
        </p:txBody>
      </p:sp>
    </p:spTree>
    <p:extLst>
      <p:ext uri="{BB962C8B-B14F-4D97-AF65-F5344CB8AC3E}">
        <p14:creationId xmlns:p14="http://schemas.microsoft.com/office/powerpoint/2010/main" val="3514716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80142" y="609600"/>
            <a:ext cx="7424058" cy="2133600"/>
          </a:xfrm>
          <a:ln w="3175"/>
        </p:spPr>
        <p:style>
          <a:lnRef idx="2">
            <a:schemeClr val="accent2"/>
          </a:lnRef>
          <a:fillRef idx="1">
            <a:schemeClr val="lt1"/>
          </a:fillRef>
          <a:effectRef idx="0">
            <a:schemeClr val="accent2"/>
          </a:effectRef>
          <a:fontRef idx="minor">
            <a:schemeClr val="dk1"/>
          </a:fontRef>
        </p:style>
        <p:txBody>
          <a:bodyPr>
            <a:normAutofit lnSpcReduction="10000"/>
          </a:bodyPr>
          <a:lstStyle/>
          <a:p>
            <a:pPr algn="r"/>
            <a:r>
              <a:rPr lang="en-US" sz="2000" b="1" dirty="0">
                <a:solidFill>
                  <a:schemeClr val="tx1"/>
                </a:solidFill>
              </a:rPr>
              <a:t>Louis Pasteur </a:t>
            </a:r>
            <a:endParaRPr lang="en-US" sz="2000" b="1" dirty="0" smtClean="0">
              <a:solidFill>
                <a:schemeClr val="tx1"/>
              </a:solidFill>
            </a:endParaRPr>
          </a:p>
          <a:p>
            <a:pPr algn="r">
              <a:lnSpc>
                <a:spcPct val="150000"/>
              </a:lnSpc>
            </a:pPr>
            <a:r>
              <a:rPr lang="ar-SA" sz="1800" dirty="0">
                <a:solidFill>
                  <a:schemeClr val="tx1"/>
                </a:solidFill>
              </a:rPr>
              <a:t>ويعتبر العالم الفرنسي لويس باستور </a:t>
            </a:r>
            <a:r>
              <a:rPr lang="ar-SA" sz="1800" dirty="0" smtClean="0">
                <a:solidFill>
                  <a:schemeClr val="tx1"/>
                </a:solidFill>
              </a:rPr>
              <a:t>المؤسس </a:t>
            </a:r>
            <a:r>
              <a:rPr lang="ar-SA" sz="1800" dirty="0">
                <a:solidFill>
                  <a:schemeClr val="tx1"/>
                </a:solidFill>
              </a:rPr>
              <a:t>الحقيقي لعلم الأحياء الدقيقة ، فقد بين أن بعض الأمراض يمكن أن تسببها الميكروبات ، وأن الأمراض تنتقل من إنسان لآخر عن طريق العدوى .</a:t>
            </a:r>
            <a:r>
              <a:rPr lang="ar-SA" sz="1800" dirty="0" smtClean="0">
                <a:solidFill>
                  <a:schemeClr val="tx1"/>
                </a:solidFill>
              </a:rPr>
              <a:t> </a:t>
            </a:r>
          </a:p>
          <a:p>
            <a:pPr algn="r"/>
            <a:r>
              <a:rPr lang="ar-SA" sz="1800" dirty="0" smtClean="0">
                <a:solidFill>
                  <a:schemeClr val="tx1"/>
                </a:solidFill>
              </a:rPr>
              <a:t>واكتشف </a:t>
            </a:r>
            <a:r>
              <a:rPr lang="ar-SA" sz="1800" dirty="0">
                <a:solidFill>
                  <a:schemeClr val="tx1"/>
                </a:solidFill>
              </a:rPr>
              <a:t>طريقة اللقاحات للوقاية من بعض </a:t>
            </a:r>
            <a:r>
              <a:rPr lang="ar-SA" sz="1800" dirty="0" smtClean="0">
                <a:solidFill>
                  <a:schemeClr val="tx1"/>
                </a:solidFill>
              </a:rPr>
              <a:t>الأمراض. </a:t>
            </a:r>
            <a:endParaRPr lang="en-US" sz="1800" dirty="0" smtClean="0">
              <a:solidFill>
                <a:schemeClr val="tx1"/>
              </a:solidFill>
            </a:endParaRPr>
          </a:p>
          <a:p>
            <a:pPr algn="r"/>
            <a:r>
              <a:rPr lang="ar-SA" sz="1800" dirty="0" smtClean="0">
                <a:solidFill>
                  <a:schemeClr val="tx1"/>
                </a:solidFill>
              </a:rPr>
              <a:t>وكان </a:t>
            </a:r>
            <a:r>
              <a:rPr lang="ar-SA" sz="1800" dirty="0">
                <a:solidFill>
                  <a:schemeClr val="tx1"/>
                </a:solidFill>
              </a:rPr>
              <a:t>أول من استخدم </a:t>
            </a:r>
            <a:r>
              <a:rPr lang="ar-SA" sz="1800" dirty="0" smtClean="0">
                <a:solidFill>
                  <a:schemeClr val="tx1"/>
                </a:solidFill>
              </a:rPr>
              <a:t>الأوتوكلاف </a:t>
            </a:r>
            <a:r>
              <a:rPr lang="ar-SA" sz="1800" dirty="0">
                <a:solidFill>
                  <a:schemeClr val="tx1"/>
                </a:solidFill>
              </a:rPr>
              <a:t>في التعقيم </a:t>
            </a:r>
            <a:r>
              <a:rPr lang="ar-SA" sz="1800" dirty="0" smtClean="0">
                <a:solidFill>
                  <a:schemeClr val="tx1"/>
                </a:solidFill>
              </a:rPr>
              <a:t>وابتكر </a:t>
            </a:r>
            <a:r>
              <a:rPr lang="ar-SA" sz="1800" dirty="0">
                <a:solidFill>
                  <a:schemeClr val="tx1"/>
                </a:solidFill>
              </a:rPr>
              <a:t>عملية </a:t>
            </a:r>
            <a:r>
              <a:rPr lang="ar-SA" sz="1800" dirty="0" smtClean="0">
                <a:solidFill>
                  <a:schemeClr val="tx1"/>
                </a:solidFill>
              </a:rPr>
              <a:t>البسترة التي </a:t>
            </a:r>
            <a:r>
              <a:rPr lang="ar-SA" sz="1800" dirty="0">
                <a:solidFill>
                  <a:schemeClr val="tx1"/>
                </a:solidFill>
              </a:rPr>
              <a:t>سميت </a:t>
            </a:r>
            <a:r>
              <a:rPr lang="ar-SA" sz="1800" dirty="0" smtClean="0">
                <a:solidFill>
                  <a:schemeClr val="tx1"/>
                </a:solidFill>
              </a:rPr>
              <a:t>باسمه </a:t>
            </a:r>
            <a:r>
              <a:rPr lang="en-US" sz="1800" dirty="0">
                <a:solidFill>
                  <a:schemeClr val="tx1"/>
                </a:solidFill>
              </a:rPr>
              <a:t>Pasteurization </a:t>
            </a:r>
            <a:endParaRPr lang="ar-SA" sz="1800" dirty="0" smtClean="0">
              <a:solidFill>
                <a:schemeClr val="tx1"/>
              </a:solidFill>
            </a:endParaRPr>
          </a:p>
          <a:p>
            <a:pPr algn="r"/>
            <a:endParaRPr lang="ar-SA" sz="1800" dirty="0">
              <a:solidFill>
                <a:schemeClr val="tx1"/>
              </a:solidFill>
            </a:endParaRPr>
          </a:p>
        </p:txBody>
      </p:sp>
      <p:sp>
        <p:nvSpPr>
          <p:cNvPr id="6" name="Subtitle 1"/>
          <p:cNvSpPr txBox="1">
            <a:spLocks/>
          </p:cNvSpPr>
          <p:nvPr/>
        </p:nvSpPr>
        <p:spPr>
          <a:xfrm>
            <a:off x="762000" y="2895600"/>
            <a:ext cx="7442200" cy="17018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000" b="1" dirty="0" smtClean="0">
                <a:solidFill>
                  <a:schemeClr val="tx1"/>
                </a:solidFill>
              </a:rPr>
              <a:t>Robert Koch</a:t>
            </a:r>
          </a:p>
          <a:p>
            <a:pPr algn="r"/>
            <a:r>
              <a:rPr lang="ar-SA" sz="1800" dirty="0">
                <a:solidFill>
                  <a:schemeClr val="tx1"/>
                </a:solidFill>
              </a:rPr>
              <a:t>وللعالم الألماني روبرت كوخ </a:t>
            </a:r>
            <a:r>
              <a:rPr lang="ar-SA" sz="1800" dirty="0" smtClean="0">
                <a:solidFill>
                  <a:schemeClr val="tx1"/>
                </a:solidFill>
              </a:rPr>
              <a:t>فضل </a:t>
            </a:r>
            <a:r>
              <a:rPr lang="ar-SA" sz="1800" dirty="0">
                <a:solidFill>
                  <a:schemeClr val="tx1"/>
                </a:solidFill>
              </a:rPr>
              <a:t>كبير في علم الأحياء الدقيقة ، حيث قام بدراسة طرق التلوين ، وطرق الزرع الجرثومي، واكتشاف الجراثيم المسببة لمرض السل ( 1882 </a:t>
            </a:r>
            <a:r>
              <a:rPr lang="ar-SA" sz="1800" dirty="0" smtClean="0">
                <a:solidFill>
                  <a:schemeClr val="tx1"/>
                </a:solidFill>
              </a:rPr>
              <a:t>)، </a:t>
            </a:r>
            <a:r>
              <a:rPr lang="ar-SA" sz="1800" dirty="0">
                <a:solidFill>
                  <a:schemeClr val="tx1"/>
                </a:solidFill>
              </a:rPr>
              <a:t>وأجرى دراسته للكشف عن مرض الجمرة الخبيثة عام 1876 على الحيوانات المخبرية ( الفئران ) وبين بشكل مطلق أنه يمكن إحداث العدوى عن طريق تلقيح الحيوان السليم بدم </a:t>
            </a:r>
            <a:r>
              <a:rPr lang="ar-SA" sz="1800" dirty="0" smtClean="0">
                <a:solidFill>
                  <a:schemeClr val="tx1"/>
                </a:solidFill>
              </a:rPr>
              <a:t>الحيوان المصاب</a:t>
            </a:r>
            <a:endParaRPr lang="en-US" sz="1800" b="1" dirty="0" smtClean="0">
              <a:solidFill>
                <a:schemeClr val="tx1"/>
              </a:solidFill>
            </a:endParaRPr>
          </a:p>
        </p:txBody>
      </p:sp>
      <p:sp>
        <p:nvSpPr>
          <p:cNvPr id="7" name="Subtitle 1"/>
          <p:cNvSpPr txBox="1">
            <a:spLocks/>
          </p:cNvSpPr>
          <p:nvPr/>
        </p:nvSpPr>
        <p:spPr>
          <a:xfrm>
            <a:off x="762000" y="4738914"/>
            <a:ext cx="7442200" cy="17018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000" b="1" dirty="0" err="1" smtClean="0">
                <a:solidFill>
                  <a:schemeClr val="tx1"/>
                </a:solidFill>
              </a:rPr>
              <a:t>Antonie</a:t>
            </a:r>
            <a:r>
              <a:rPr lang="en-US" sz="2000" b="1" dirty="0" smtClean="0">
                <a:solidFill>
                  <a:schemeClr val="tx1"/>
                </a:solidFill>
              </a:rPr>
              <a:t> </a:t>
            </a:r>
            <a:r>
              <a:rPr lang="en-US" sz="2000" b="1" dirty="0">
                <a:solidFill>
                  <a:schemeClr val="tx1"/>
                </a:solidFill>
              </a:rPr>
              <a:t>Van Leeuwenhoek </a:t>
            </a:r>
            <a:endParaRPr lang="en-US" sz="2000" b="1" dirty="0" smtClean="0">
              <a:solidFill>
                <a:schemeClr val="tx1"/>
              </a:solidFill>
            </a:endParaRPr>
          </a:p>
          <a:p>
            <a:pPr algn="r"/>
            <a:r>
              <a:rPr lang="ar-SA" sz="1800" dirty="0" smtClean="0">
                <a:solidFill>
                  <a:schemeClr val="tx1"/>
                </a:solidFill>
              </a:rPr>
              <a:t>ويعود الفضل في </a:t>
            </a:r>
            <a:r>
              <a:rPr lang="ar-SA" sz="1800" dirty="0">
                <a:solidFill>
                  <a:schemeClr val="tx1"/>
                </a:solidFill>
              </a:rPr>
              <a:t>اكتشاف المجهر </a:t>
            </a:r>
            <a:r>
              <a:rPr lang="ar-SA" sz="1800" dirty="0" smtClean="0">
                <a:solidFill>
                  <a:schemeClr val="tx1"/>
                </a:solidFill>
              </a:rPr>
              <a:t> للهولندي </a:t>
            </a:r>
            <a:r>
              <a:rPr lang="ar-SA" sz="1800" dirty="0">
                <a:solidFill>
                  <a:schemeClr val="tx1"/>
                </a:solidFill>
              </a:rPr>
              <a:t>أنطوني فان </a:t>
            </a:r>
            <a:r>
              <a:rPr lang="ar-SA" sz="1800" dirty="0" smtClean="0">
                <a:solidFill>
                  <a:schemeClr val="tx1"/>
                </a:solidFill>
              </a:rPr>
              <a:t>ليفنهوك، </a:t>
            </a:r>
            <a:r>
              <a:rPr lang="ar-SA" sz="1800" dirty="0">
                <a:solidFill>
                  <a:schemeClr val="tx1"/>
                </a:solidFill>
              </a:rPr>
              <a:t>ويعتبر أول إنسان استطاع مشاهدة الأحياء الدقيقة ، </a:t>
            </a:r>
            <a:r>
              <a:rPr lang="ar-SA" sz="1800" dirty="0" smtClean="0">
                <a:solidFill>
                  <a:schemeClr val="tx1"/>
                </a:solidFill>
              </a:rPr>
              <a:t>وتمكن من مشاهدة الكريات </a:t>
            </a:r>
            <a:r>
              <a:rPr lang="ar-SA" sz="1800" dirty="0">
                <a:solidFill>
                  <a:schemeClr val="tx1"/>
                </a:solidFill>
              </a:rPr>
              <a:t>الحمر والحيوانات </a:t>
            </a:r>
            <a:r>
              <a:rPr lang="ar-SA" sz="1800" dirty="0" smtClean="0">
                <a:solidFill>
                  <a:schemeClr val="tx1"/>
                </a:solidFill>
              </a:rPr>
              <a:t>المنوية، </a:t>
            </a:r>
            <a:r>
              <a:rPr lang="ar-SA" sz="1800" dirty="0">
                <a:solidFill>
                  <a:schemeClr val="tx1"/>
                </a:solidFill>
              </a:rPr>
              <a:t>كما وصف وبكثير من الدقة مجموعات عديدة من الأحياء الدقيقة التي نعرفها كالأوليات </a:t>
            </a:r>
            <a:r>
              <a:rPr lang="ar-SA" sz="1800" dirty="0" smtClean="0">
                <a:solidFill>
                  <a:schemeClr val="tx1"/>
                </a:solidFill>
              </a:rPr>
              <a:t>والأشنات </a:t>
            </a:r>
            <a:r>
              <a:rPr lang="ar-SA" sz="1800" dirty="0">
                <a:solidFill>
                  <a:schemeClr val="tx1"/>
                </a:solidFill>
              </a:rPr>
              <a:t>والخمائر والبكتريا </a:t>
            </a:r>
            <a:r>
              <a:rPr lang="ar-SA" sz="1800" dirty="0" smtClean="0">
                <a:solidFill>
                  <a:schemeClr val="tx1"/>
                </a:solidFill>
              </a:rPr>
              <a:t>.</a:t>
            </a:r>
            <a:endParaRPr lang="en-US" sz="1800" b="1" dirty="0" smtClean="0">
              <a:solidFill>
                <a:schemeClr val="tx1"/>
              </a:solidFill>
            </a:endParaRPr>
          </a:p>
        </p:txBody>
      </p:sp>
    </p:spTree>
    <p:extLst>
      <p:ext uri="{BB962C8B-B14F-4D97-AF65-F5344CB8AC3E}">
        <p14:creationId xmlns:p14="http://schemas.microsoft.com/office/powerpoint/2010/main" val="4218805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1141</Words>
  <Application>Microsoft Office PowerPoint</Application>
  <PresentationFormat>On-screen Show (4:3)</PresentationFormat>
  <Paragraphs>96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هو العلم الذي يهتم بدراسة الكائنات الحية البالغة الصغر والتي لا يمكن رؤيتها بالعين المجردة وإنما لابد من تكبيرها مئات Microscopeالمرات بواسطة المجهر</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كلية العلوم</cp:lastModifiedBy>
  <cp:revision>28</cp:revision>
  <dcterms:created xsi:type="dcterms:W3CDTF">2006-08-16T00:00:00Z</dcterms:created>
  <dcterms:modified xsi:type="dcterms:W3CDTF">2013-09-08T06:27:48Z</dcterms:modified>
</cp:coreProperties>
</file>