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8"/>
  </p:notesMasterIdLst>
  <p:sldIdLst>
    <p:sldId id="256" r:id="rId2"/>
    <p:sldId id="270" r:id="rId3"/>
    <p:sldId id="271" r:id="rId4"/>
    <p:sldId id="272" r:id="rId5"/>
    <p:sldId id="269" r:id="rId6"/>
    <p:sldId id="273" r:id="rId7"/>
    <p:sldId id="284" r:id="rId8"/>
    <p:sldId id="257" r:id="rId9"/>
    <p:sldId id="285" r:id="rId10"/>
    <p:sldId id="263" r:id="rId11"/>
    <p:sldId id="264" r:id="rId12"/>
    <p:sldId id="265" r:id="rId13"/>
    <p:sldId id="274" r:id="rId14"/>
    <p:sldId id="275" r:id="rId15"/>
    <p:sldId id="266" r:id="rId16"/>
    <p:sldId id="276" r:id="rId17"/>
    <p:sldId id="286" r:id="rId18"/>
    <p:sldId id="268" r:id="rId19"/>
    <p:sldId id="287" r:id="rId20"/>
    <p:sldId id="277" r:id="rId21"/>
    <p:sldId id="267" r:id="rId22"/>
    <p:sldId id="282" r:id="rId23"/>
    <p:sldId id="283" r:id="rId24"/>
    <p:sldId id="280" r:id="rId25"/>
    <p:sldId id="281" r:id="rId26"/>
    <p:sldId id="258"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FFFF"/>
    <a:srgbClr val="660066"/>
    <a:srgbClr val="FF0000"/>
    <a:srgbClr val="006666"/>
    <a:srgbClr val="1A578E"/>
    <a:srgbClr val="990000"/>
    <a:srgbClr val="800080"/>
    <a:srgbClr val="553B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C4F96-6BC6-4DE4-AD32-446518C873B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ar-SA"/>
        </a:p>
      </dgm:t>
    </dgm:pt>
    <dgm:pt modelId="{1E5B6F63-3B96-4719-B115-C69A793A80E2}" type="asst">
      <dgm:prSet phldrT="[Text]"/>
      <dgm:spPr/>
      <dgm:t>
        <a:bodyPr/>
        <a:lstStyle/>
        <a:p>
          <a:pPr rtl="0"/>
          <a:r>
            <a:rPr lang="en-GB" b="1" dirty="0" smtClean="0">
              <a:effectLst>
                <a:outerShdw blurRad="38100" dist="38100" dir="2700000" algn="tl">
                  <a:srgbClr val="000000">
                    <a:alpha val="43137"/>
                  </a:srgbClr>
                </a:outerShdw>
              </a:effectLst>
            </a:rPr>
            <a:t>2- Direct Count</a:t>
          </a:r>
          <a:endParaRPr lang="ar-SA" b="1" dirty="0">
            <a:effectLst>
              <a:outerShdw blurRad="38100" dist="38100" dir="2700000" algn="tl">
                <a:srgbClr val="000000">
                  <a:alpha val="43137"/>
                </a:srgbClr>
              </a:outerShdw>
            </a:effectLst>
          </a:endParaRPr>
        </a:p>
      </dgm:t>
    </dgm:pt>
    <dgm:pt modelId="{E4B646D4-2588-4E99-9B56-8BCA61944F66}" type="parTrans" cxnId="{AEFCC183-B14B-4DD0-8563-C3D3C47273AB}">
      <dgm:prSet/>
      <dgm:spPr/>
      <dgm:t>
        <a:bodyPr/>
        <a:lstStyle/>
        <a:p>
          <a:pPr rtl="1"/>
          <a:endParaRPr lang="ar-SA" b="1">
            <a:effectLst>
              <a:outerShdw blurRad="38100" dist="38100" dir="2700000" algn="tl">
                <a:srgbClr val="000000">
                  <a:alpha val="43137"/>
                </a:srgbClr>
              </a:outerShdw>
            </a:effectLst>
          </a:endParaRPr>
        </a:p>
      </dgm:t>
    </dgm:pt>
    <dgm:pt modelId="{D2C2C3C9-8D68-4F10-B693-958E835DB3A3}" type="sibTrans" cxnId="{AEFCC183-B14B-4DD0-8563-C3D3C47273AB}">
      <dgm:prSet/>
      <dgm:spPr/>
      <dgm:t>
        <a:bodyPr/>
        <a:lstStyle/>
        <a:p>
          <a:pPr rtl="1"/>
          <a:endParaRPr lang="ar-SA" b="1">
            <a:effectLst>
              <a:outerShdw blurRad="38100" dist="38100" dir="2700000" algn="tl">
                <a:srgbClr val="000000">
                  <a:alpha val="43137"/>
                </a:srgbClr>
              </a:outerShdw>
            </a:effectLst>
          </a:endParaRPr>
        </a:p>
      </dgm:t>
    </dgm:pt>
    <dgm:pt modelId="{1AFF646B-050A-4027-AE58-08016FB0B829}" type="asst">
      <dgm:prSet/>
      <dgm:spPr/>
      <dgm:t>
        <a:bodyPr/>
        <a:lstStyle/>
        <a:p>
          <a:pPr rtl="0"/>
          <a:r>
            <a:rPr lang="en-GB" b="1" dirty="0" smtClean="0">
              <a:effectLst>
                <a:outerShdw blurRad="38100" dist="38100" dir="2700000" algn="tl">
                  <a:srgbClr val="000000">
                    <a:alpha val="43137"/>
                  </a:srgbClr>
                </a:outerShdw>
              </a:effectLst>
            </a:rPr>
            <a:t>1- Indirect Count</a:t>
          </a:r>
          <a:endParaRPr lang="ar-SA" b="1" dirty="0">
            <a:effectLst>
              <a:outerShdw blurRad="38100" dist="38100" dir="2700000" algn="tl">
                <a:srgbClr val="000000">
                  <a:alpha val="43137"/>
                </a:srgbClr>
              </a:outerShdw>
            </a:effectLst>
          </a:endParaRPr>
        </a:p>
      </dgm:t>
    </dgm:pt>
    <dgm:pt modelId="{D578A68D-1706-4112-88D4-625BC32BA210}" type="parTrans" cxnId="{21EA9A44-024C-4543-9B71-4B1F79CDC819}">
      <dgm:prSet/>
      <dgm:spPr/>
      <dgm:t>
        <a:bodyPr/>
        <a:lstStyle/>
        <a:p>
          <a:pPr rtl="1"/>
          <a:endParaRPr lang="ar-SA" b="1">
            <a:effectLst>
              <a:outerShdw blurRad="38100" dist="38100" dir="2700000" algn="tl">
                <a:srgbClr val="000000">
                  <a:alpha val="43137"/>
                </a:srgbClr>
              </a:outerShdw>
            </a:effectLst>
          </a:endParaRPr>
        </a:p>
      </dgm:t>
    </dgm:pt>
    <dgm:pt modelId="{3AAF457A-B7CC-42A5-92FA-444388A8DD8E}" type="sibTrans" cxnId="{21EA9A44-024C-4543-9B71-4B1F79CDC819}">
      <dgm:prSet/>
      <dgm:spPr/>
      <dgm:t>
        <a:bodyPr/>
        <a:lstStyle/>
        <a:p>
          <a:pPr rtl="1"/>
          <a:endParaRPr lang="ar-SA" b="1">
            <a:effectLst>
              <a:outerShdw blurRad="38100" dist="38100" dir="2700000" algn="tl">
                <a:srgbClr val="000000">
                  <a:alpha val="43137"/>
                </a:srgbClr>
              </a:outerShdw>
            </a:effectLst>
          </a:endParaRPr>
        </a:p>
      </dgm:t>
    </dgm:pt>
    <dgm:pt modelId="{95B0B2A1-52C4-43CF-8B50-3EC7EB164065}">
      <dgm:prSet>
        <dgm:style>
          <a:lnRef idx="3">
            <a:schemeClr val="lt1"/>
          </a:lnRef>
          <a:fillRef idx="1">
            <a:schemeClr val="accent6"/>
          </a:fillRef>
          <a:effectRef idx="1">
            <a:schemeClr val="accent6"/>
          </a:effectRef>
          <a:fontRef idx="minor">
            <a:schemeClr val="lt1"/>
          </a:fontRef>
        </dgm:style>
      </dgm:prSet>
      <dgm:spPr/>
      <dgm:t>
        <a:bodyPr/>
        <a:lstStyle/>
        <a:p>
          <a:pPr rtl="0"/>
          <a:r>
            <a:rPr lang="en-GB" b="1" dirty="0" smtClean="0">
              <a:effectLst>
                <a:outerShdw blurRad="38100" dist="38100" dir="2700000" algn="tl">
                  <a:srgbClr val="000000">
                    <a:alpha val="43137"/>
                  </a:srgbClr>
                </a:outerShdw>
              </a:effectLst>
            </a:rPr>
            <a:t>Serial Dilution &amp; Colony Count</a:t>
          </a:r>
        </a:p>
        <a:p>
          <a:pPr rtl="0"/>
          <a:r>
            <a:rPr lang="en-GB" b="1" dirty="0" smtClean="0">
              <a:effectLst>
                <a:outerShdw blurRad="38100" dist="38100" dir="2700000" algn="tl">
                  <a:srgbClr val="000000">
                    <a:alpha val="43137"/>
                  </a:srgbClr>
                </a:outerShdw>
              </a:effectLst>
            </a:rPr>
            <a:t>(viable count)</a:t>
          </a:r>
          <a:endParaRPr lang="ar-SA" b="1" dirty="0">
            <a:effectLst>
              <a:outerShdw blurRad="38100" dist="38100" dir="2700000" algn="tl">
                <a:srgbClr val="000000">
                  <a:alpha val="43137"/>
                </a:srgbClr>
              </a:outerShdw>
            </a:effectLst>
          </a:endParaRPr>
        </a:p>
      </dgm:t>
    </dgm:pt>
    <dgm:pt modelId="{B46FDB52-E5E1-42D7-9667-CC468167195D}" type="parTrans" cxnId="{FA021D13-4CA3-481A-A337-54DCBD61D985}">
      <dgm:prSet/>
      <dgm:spPr/>
      <dgm:t>
        <a:bodyPr/>
        <a:lstStyle/>
        <a:p>
          <a:pPr rtl="1"/>
          <a:endParaRPr lang="ar-SA" b="1">
            <a:effectLst>
              <a:outerShdw blurRad="38100" dist="38100" dir="2700000" algn="tl">
                <a:srgbClr val="000000">
                  <a:alpha val="43137"/>
                </a:srgbClr>
              </a:outerShdw>
            </a:effectLst>
          </a:endParaRPr>
        </a:p>
      </dgm:t>
    </dgm:pt>
    <dgm:pt modelId="{EDD59D1C-8BCC-4EFB-8EC2-24D6A396937D}" type="sibTrans" cxnId="{FA021D13-4CA3-481A-A337-54DCBD61D985}">
      <dgm:prSet/>
      <dgm:spPr/>
      <dgm:t>
        <a:bodyPr/>
        <a:lstStyle/>
        <a:p>
          <a:pPr rtl="1"/>
          <a:endParaRPr lang="ar-SA" b="1">
            <a:effectLst>
              <a:outerShdw blurRad="38100" dist="38100" dir="2700000" algn="tl">
                <a:srgbClr val="000000">
                  <a:alpha val="43137"/>
                </a:srgbClr>
              </a:outerShdw>
            </a:effectLst>
          </a:endParaRPr>
        </a:p>
      </dgm:t>
    </dgm:pt>
    <dgm:pt modelId="{4D346FD4-BA51-4138-B181-F9CC47BDD68B}">
      <dgm:prSet>
        <dgm:style>
          <a:lnRef idx="1">
            <a:schemeClr val="accent6"/>
          </a:lnRef>
          <a:fillRef idx="3">
            <a:schemeClr val="accent6"/>
          </a:fillRef>
          <a:effectRef idx="2">
            <a:schemeClr val="accent6"/>
          </a:effectRef>
          <a:fontRef idx="minor">
            <a:schemeClr val="lt1"/>
          </a:fontRef>
        </dgm:style>
      </dgm:prSet>
      <dgm:spPr/>
      <dgm:t>
        <a:bodyPr/>
        <a:lstStyle/>
        <a:p>
          <a:pPr rtl="1"/>
          <a:r>
            <a:rPr lang="en-GB" b="1" dirty="0" smtClean="0">
              <a:effectLst>
                <a:outerShdw blurRad="38100" dist="38100" dir="2700000" algn="tl">
                  <a:srgbClr val="000000">
                    <a:alpha val="43137"/>
                  </a:srgbClr>
                </a:outerShdw>
              </a:effectLst>
            </a:rPr>
            <a:t>Spread plate</a:t>
          </a:r>
          <a:endParaRPr lang="ar-SA" b="1" dirty="0">
            <a:effectLst>
              <a:outerShdw blurRad="38100" dist="38100" dir="2700000" algn="tl">
                <a:srgbClr val="000000">
                  <a:alpha val="43137"/>
                </a:srgbClr>
              </a:outerShdw>
            </a:effectLst>
          </a:endParaRPr>
        </a:p>
      </dgm:t>
    </dgm:pt>
    <dgm:pt modelId="{FA0AF6F8-B42F-4F1F-AC5C-2077B96549D2}" type="parTrans" cxnId="{3E11B517-2365-4707-9CC3-FD9D497FC902}">
      <dgm:prSet/>
      <dgm:spPr/>
      <dgm:t>
        <a:bodyPr/>
        <a:lstStyle/>
        <a:p>
          <a:pPr rtl="1"/>
          <a:endParaRPr lang="ar-SA" b="1">
            <a:effectLst>
              <a:outerShdw blurRad="38100" dist="38100" dir="2700000" algn="tl">
                <a:srgbClr val="000000">
                  <a:alpha val="43137"/>
                </a:srgbClr>
              </a:outerShdw>
            </a:effectLst>
          </a:endParaRPr>
        </a:p>
      </dgm:t>
    </dgm:pt>
    <dgm:pt modelId="{F4890119-F918-4A7A-AEE3-7F99740EE244}" type="sibTrans" cxnId="{3E11B517-2365-4707-9CC3-FD9D497FC902}">
      <dgm:prSet/>
      <dgm:spPr/>
      <dgm:t>
        <a:bodyPr/>
        <a:lstStyle/>
        <a:p>
          <a:pPr rtl="1"/>
          <a:endParaRPr lang="ar-SA" b="1">
            <a:effectLst>
              <a:outerShdw blurRad="38100" dist="38100" dir="2700000" algn="tl">
                <a:srgbClr val="000000">
                  <a:alpha val="43137"/>
                </a:srgbClr>
              </a:outerShdw>
            </a:effectLst>
          </a:endParaRPr>
        </a:p>
      </dgm:t>
    </dgm:pt>
    <dgm:pt modelId="{0856BD80-CF4D-41A5-9E12-12DCD7AE558E}">
      <dgm:prSet/>
      <dgm:spPr/>
      <dgm:t>
        <a:bodyPr/>
        <a:lstStyle/>
        <a:p>
          <a:pPr rtl="1"/>
          <a:r>
            <a:rPr lang="en-GB" b="1" dirty="0" smtClean="0">
              <a:effectLst>
                <a:outerShdw blurRad="38100" dist="38100" dir="2700000" algn="tl">
                  <a:srgbClr val="000000">
                    <a:alpha val="43137"/>
                  </a:srgbClr>
                </a:outerShdw>
              </a:effectLst>
            </a:rPr>
            <a:t>Pour plate</a:t>
          </a:r>
          <a:endParaRPr lang="ar-SA" b="1" dirty="0">
            <a:effectLst>
              <a:outerShdw blurRad="38100" dist="38100" dir="2700000" algn="tl">
                <a:srgbClr val="000000">
                  <a:alpha val="43137"/>
                </a:srgbClr>
              </a:outerShdw>
            </a:effectLst>
          </a:endParaRPr>
        </a:p>
      </dgm:t>
    </dgm:pt>
    <dgm:pt modelId="{D09968CD-B234-448C-B078-787BAD7EF5BA}" type="parTrans" cxnId="{B994C978-5D27-445C-A31B-54A261D9F007}">
      <dgm:prSet/>
      <dgm:spPr/>
      <dgm:t>
        <a:bodyPr/>
        <a:lstStyle/>
        <a:p>
          <a:pPr rtl="1"/>
          <a:endParaRPr lang="ar-SA" b="1">
            <a:effectLst>
              <a:outerShdw blurRad="38100" dist="38100" dir="2700000" algn="tl">
                <a:srgbClr val="000000">
                  <a:alpha val="43137"/>
                </a:srgbClr>
              </a:outerShdw>
            </a:effectLst>
          </a:endParaRPr>
        </a:p>
      </dgm:t>
    </dgm:pt>
    <dgm:pt modelId="{56BDCBE3-E8A2-47C1-877F-1E16EEAFF006}" type="sibTrans" cxnId="{B994C978-5D27-445C-A31B-54A261D9F007}">
      <dgm:prSet/>
      <dgm:spPr/>
      <dgm:t>
        <a:bodyPr/>
        <a:lstStyle/>
        <a:p>
          <a:pPr rtl="1"/>
          <a:endParaRPr lang="ar-SA" b="1">
            <a:effectLst>
              <a:outerShdw blurRad="38100" dist="38100" dir="2700000" algn="tl">
                <a:srgbClr val="000000">
                  <a:alpha val="43137"/>
                </a:srgbClr>
              </a:outerShdw>
            </a:effectLst>
          </a:endParaRPr>
        </a:p>
      </dgm:t>
    </dgm:pt>
    <dgm:pt modelId="{8C4FCAB3-55F7-459E-BD34-9FAFE5B2AD1C}">
      <dgm:prSet/>
      <dgm:spPr/>
      <dgm:t>
        <a:bodyPr/>
        <a:lstStyle/>
        <a:p>
          <a:pPr rtl="0"/>
          <a:r>
            <a:rPr lang="en-GB" b="1" dirty="0" smtClean="0">
              <a:effectLst>
                <a:outerShdw blurRad="38100" dist="38100" dir="2700000" algn="tl">
                  <a:srgbClr val="000000">
                    <a:alpha val="43137"/>
                  </a:srgbClr>
                </a:outerShdw>
              </a:effectLst>
            </a:rPr>
            <a:t>Microscopic cell counts</a:t>
          </a:r>
          <a:endParaRPr lang="ar-SA" b="1" dirty="0">
            <a:effectLst>
              <a:outerShdw blurRad="38100" dist="38100" dir="2700000" algn="tl">
                <a:srgbClr val="000000">
                  <a:alpha val="43137"/>
                </a:srgbClr>
              </a:outerShdw>
            </a:effectLst>
          </a:endParaRPr>
        </a:p>
      </dgm:t>
    </dgm:pt>
    <dgm:pt modelId="{3D93B3EA-9192-479C-AF0E-CF6CB85BECAB}" type="parTrans" cxnId="{8FDBD8A9-8895-429B-B06E-1295C470E9E3}">
      <dgm:prSet/>
      <dgm:spPr/>
      <dgm:t>
        <a:bodyPr/>
        <a:lstStyle/>
        <a:p>
          <a:pPr rtl="1"/>
          <a:endParaRPr lang="ar-SA" b="1">
            <a:effectLst>
              <a:outerShdw blurRad="38100" dist="38100" dir="2700000" algn="tl">
                <a:srgbClr val="000000">
                  <a:alpha val="43137"/>
                </a:srgbClr>
              </a:outerShdw>
            </a:effectLst>
          </a:endParaRPr>
        </a:p>
      </dgm:t>
    </dgm:pt>
    <dgm:pt modelId="{C61102F6-BC19-4B4E-BC74-53C89C7AA884}" type="sibTrans" cxnId="{8FDBD8A9-8895-429B-B06E-1295C470E9E3}">
      <dgm:prSet/>
      <dgm:spPr/>
      <dgm:t>
        <a:bodyPr/>
        <a:lstStyle/>
        <a:p>
          <a:pPr rtl="1"/>
          <a:endParaRPr lang="ar-SA" b="1">
            <a:effectLst>
              <a:outerShdw blurRad="38100" dist="38100" dir="2700000" algn="tl">
                <a:srgbClr val="000000">
                  <a:alpha val="43137"/>
                </a:srgbClr>
              </a:outerShdw>
            </a:effectLst>
          </a:endParaRPr>
        </a:p>
      </dgm:t>
    </dgm:pt>
    <dgm:pt modelId="{C409BC84-DCA2-413B-B411-01D38529522E}">
      <dgm:prSet/>
      <dgm:spPr/>
      <dgm:t>
        <a:bodyPr/>
        <a:lstStyle/>
        <a:p>
          <a:pPr rtl="1"/>
          <a:r>
            <a:rPr lang="en-GB" b="1" dirty="0" smtClean="0">
              <a:solidFill>
                <a:srgbClr val="000000"/>
              </a:solidFill>
              <a:effectLst>
                <a:outerShdw blurRad="38100" dist="38100" dir="2700000" algn="tl">
                  <a:srgbClr val="000000">
                    <a:alpha val="43137"/>
                  </a:srgbClr>
                </a:outerShdw>
              </a:effectLst>
              <a:latin typeface="Times New Roman" pitchFamily="18" charset="0"/>
            </a:rPr>
            <a:t>Membrane filtration</a:t>
          </a:r>
        </a:p>
      </dgm:t>
    </dgm:pt>
    <dgm:pt modelId="{12BA8A51-BBC4-412B-BC23-A9B1F513CBF4}" type="parTrans" cxnId="{241ABE63-98FB-4C67-8148-91F158D96CCE}">
      <dgm:prSet/>
      <dgm:spPr/>
      <dgm:t>
        <a:bodyPr/>
        <a:lstStyle/>
        <a:p>
          <a:pPr rtl="1"/>
          <a:endParaRPr lang="ar-SA" b="1">
            <a:effectLst>
              <a:outerShdw blurRad="38100" dist="38100" dir="2700000" algn="tl">
                <a:srgbClr val="000000">
                  <a:alpha val="43137"/>
                </a:srgbClr>
              </a:outerShdw>
            </a:effectLst>
          </a:endParaRPr>
        </a:p>
      </dgm:t>
    </dgm:pt>
    <dgm:pt modelId="{9DB44833-A4B0-4476-87FE-F8784D718C59}" type="sibTrans" cxnId="{241ABE63-98FB-4C67-8148-91F158D96CCE}">
      <dgm:prSet/>
      <dgm:spPr/>
      <dgm:t>
        <a:bodyPr/>
        <a:lstStyle/>
        <a:p>
          <a:pPr rtl="1"/>
          <a:endParaRPr lang="ar-SA" b="1">
            <a:effectLst>
              <a:outerShdw blurRad="38100" dist="38100" dir="2700000" algn="tl">
                <a:srgbClr val="000000">
                  <a:alpha val="43137"/>
                </a:srgbClr>
              </a:outerShdw>
            </a:effectLst>
          </a:endParaRPr>
        </a:p>
      </dgm:t>
    </dgm:pt>
    <dgm:pt modelId="{106F4A74-2B48-4A6A-9B5B-505FA6032055}">
      <dgm:prSet/>
      <dgm:spPr/>
      <dgm:t>
        <a:bodyPr/>
        <a:lstStyle/>
        <a:p>
          <a:pPr rtl="1"/>
          <a:r>
            <a:rPr lang="en-GB" b="1" dirty="0" smtClean="0">
              <a:effectLst>
                <a:outerShdw blurRad="38100" dist="38100" dir="2700000" algn="tl">
                  <a:srgbClr val="000000">
                    <a:alpha val="43137"/>
                  </a:srgbClr>
                </a:outerShdw>
              </a:effectLst>
            </a:rPr>
            <a:t>Turbidity</a:t>
          </a:r>
          <a:endParaRPr lang="ar-SA" b="1" dirty="0">
            <a:effectLst>
              <a:outerShdw blurRad="38100" dist="38100" dir="2700000" algn="tl">
                <a:srgbClr val="000000">
                  <a:alpha val="43137"/>
                </a:srgbClr>
              </a:outerShdw>
            </a:effectLst>
          </a:endParaRPr>
        </a:p>
      </dgm:t>
    </dgm:pt>
    <dgm:pt modelId="{1E8000C5-DF69-4625-9E96-F47978F50E2F}" type="parTrans" cxnId="{5AFA1146-B80F-4A44-BE3E-6F03339C592A}">
      <dgm:prSet/>
      <dgm:spPr/>
      <dgm:t>
        <a:bodyPr/>
        <a:lstStyle/>
        <a:p>
          <a:pPr rtl="1"/>
          <a:endParaRPr lang="ar-SA" b="1">
            <a:effectLst>
              <a:outerShdw blurRad="38100" dist="38100" dir="2700000" algn="tl">
                <a:srgbClr val="000000">
                  <a:alpha val="43137"/>
                </a:srgbClr>
              </a:outerShdw>
            </a:effectLst>
          </a:endParaRPr>
        </a:p>
      </dgm:t>
    </dgm:pt>
    <dgm:pt modelId="{D2BEEB0E-056A-49E2-ABDE-9F280367DE2B}" type="sibTrans" cxnId="{5AFA1146-B80F-4A44-BE3E-6F03339C592A}">
      <dgm:prSet/>
      <dgm:spPr/>
      <dgm:t>
        <a:bodyPr/>
        <a:lstStyle/>
        <a:p>
          <a:pPr rtl="1"/>
          <a:endParaRPr lang="ar-SA" b="1">
            <a:effectLst>
              <a:outerShdw blurRad="38100" dist="38100" dir="2700000" algn="tl">
                <a:srgbClr val="000000">
                  <a:alpha val="43137"/>
                </a:srgbClr>
              </a:outerShdw>
            </a:effectLst>
          </a:endParaRPr>
        </a:p>
      </dgm:t>
    </dgm:pt>
    <dgm:pt modelId="{71A952C1-FFF0-41C8-9B83-7D96857AE1F4}">
      <dgm:prSet phldrT="[Text]"/>
      <dgm:spPr/>
      <dgm:t>
        <a:bodyPr/>
        <a:lstStyle/>
        <a:p>
          <a:pPr rtl="1"/>
          <a:r>
            <a:rPr lang="en-GB" b="1" smtClean="0">
              <a:effectLst>
                <a:outerShdw blurRad="38100" dist="38100" dir="2700000" algn="tl">
                  <a:srgbClr val="000000">
                    <a:alpha val="43137"/>
                  </a:srgbClr>
                </a:outerShdw>
              </a:effectLst>
            </a:rPr>
            <a:t>Microbial Growth Measurements</a:t>
          </a:r>
          <a:endParaRPr lang="ar-SA" b="1" dirty="0">
            <a:effectLst>
              <a:outerShdw blurRad="38100" dist="38100" dir="2700000" algn="tl">
                <a:srgbClr val="000000">
                  <a:alpha val="43137"/>
                </a:srgbClr>
              </a:outerShdw>
            </a:effectLst>
          </a:endParaRPr>
        </a:p>
      </dgm:t>
    </dgm:pt>
    <dgm:pt modelId="{67C251E5-F1E4-4F52-9F77-6E8E3651E954}" type="sibTrans" cxnId="{8B9E32EB-E8C1-4CC6-8BE6-85639AA3FE07}">
      <dgm:prSet/>
      <dgm:spPr/>
      <dgm:t>
        <a:bodyPr/>
        <a:lstStyle/>
        <a:p>
          <a:pPr rtl="1"/>
          <a:endParaRPr lang="ar-SA" b="1">
            <a:effectLst>
              <a:outerShdw blurRad="38100" dist="38100" dir="2700000" algn="tl">
                <a:srgbClr val="000000">
                  <a:alpha val="43137"/>
                </a:srgbClr>
              </a:outerShdw>
            </a:effectLst>
          </a:endParaRPr>
        </a:p>
      </dgm:t>
    </dgm:pt>
    <dgm:pt modelId="{866989CE-53F7-48E0-8899-5809DA7A5154}" type="parTrans" cxnId="{8B9E32EB-E8C1-4CC6-8BE6-85639AA3FE07}">
      <dgm:prSet/>
      <dgm:spPr/>
      <dgm:t>
        <a:bodyPr/>
        <a:lstStyle/>
        <a:p>
          <a:pPr rtl="1"/>
          <a:endParaRPr lang="ar-SA" b="1">
            <a:effectLst>
              <a:outerShdw blurRad="38100" dist="38100" dir="2700000" algn="tl">
                <a:srgbClr val="000000">
                  <a:alpha val="43137"/>
                </a:srgbClr>
              </a:outerShdw>
            </a:effectLst>
          </a:endParaRPr>
        </a:p>
      </dgm:t>
    </dgm:pt>
    <dgm:pt modelId="{C2F197D7-F57A-4537-92FA-11EA3F8FC3B7}" type="pres">
      <dgm:prSet presAssocID="{450C4F96-6BC6-4DE4-AD32-446518C873B7}" presName="diagram" presStyleCnt="0">
        <dgm:presLayoutVars>
          <dgm:chPref val="1"/>
          <dgm:dir/>
          <dgm:animOne val="branch"/>
          <dgm:animLvl val="lvl"/>
          <dgm:resizeHandles val="exact"/>
        </dgm:presLayoutVars>
      </dgm:prSet>
      <dgm:spPr/>
      <dgm:t>
        <a:bodyPr/>
        <a:lstStyle/>
        <a:p>
          <a:pPr rtl="1"/>
          <a:endParaRPr lang="ar-SY"/>
        </a:p>
      </dgm:t>
    </dgm:pt>
    <dgm:pt modelId="{93B0E74E-EA34-4E5C-BB8F-624742B3D39D}" type="pres">
      <dgm:prSet presAssocID="{71A952C1-FFF0-41C8-9B83-7D96857AE1F4}" presName="root1" presStyleCnt="0"/>
      <dgm:spPr/>
    </dgm:pt>
    <dgm:pt modelId="{DA725BA8-FA5C-448B-8DD3-D2A4C1584F00}" type="pres">
      <dgm:prSet presAssocID="{71A952C1-FFF0-41C8-9B83-7D96857AE1F4}" presName="LevelOneTextNode" presStyleLbl="node0" presStyleIdx="0" presStyleCnt="1">
        <dgm:presLayoutVars>
          <dgm:chPref val="3"/>
        </dgm:presLayoutVars>
      </dgm:prSet>
      <dgm:spPr/>
      <dgm:t>
        <a:bodyPr/>
        <a:lstStyle/>
        <a:p>
          <a:pPr rtl="1"/>
          <a:endParaRPr lang="ar-SA"/>
        </a:p>
      </dgm:t>
    </dgm:pt>
    <dgm:pt modelId="{4E530696-B657-4759-A14A-FC5A4AA5AA3F}" type="pres">
      <dgm:prSet presAssocID="{71A952C1-FFF0-41C8-9B83-7D96857AE1F4}" presName="level2hierChild" presStyleCnt="0"/>
      <dgm:spPr/>
    </dgm:pt>
    <dgm:pt modelId="{5E4F7967-F7BA-43DC-81FA-38AD3B481A6B}" type="pres">
      <dgm:prSet presAssocID="{D578A68D-1706-4112-88D4-625BC32BA210}" presName="conn2-1" presStyleLbl="parChTrans1D2" presStyleIdx="0" presStyleCnt="2"/>
      <dgm:spPr/>
      <dgm:t>
        <a:bodyPr/>
        <a:lstStyle/>
        <a:p>
          <a:pPr rtl="1"/>
          <a:endParaRPr lang="ar-SY"/>
        </a:p>
      </dgm:t>
    </dgm:pt>
    <dgm:pt modelId="{22564650-6D8D-400D-AF91-8FF3EC4EEF76}" type="pres">
      <dgm:prSet presAssocID="{D578A68D-1706-4112-88D4-625BC32BA210}" presName="connTx" presStyleLbl="parChTrans1D2" presStyleIdx="0" presStyleCnt="2"/>
      <dgm:spPr/>
      <dgm:t>
        <a:bodyPr/>
        <a:lstStyle/>
        <a:p>
          <a:pPr rtl="1"/>
          <a:endParaRPr lang="ar-SY"/>
        </a:p>
      </dgm:t>
    </dgm:pt>
    <dgm:pt modelId="{F5A0E60D-BB05-4A5C-BF9E-57FB6208A755}" type="pres">
      <dgm:prSet presAssocID="{1AFF646B-050A-4027-AE58-08016FB0B829}" presName="root2" presStyleCnt="0"/>
      <dgm:spPr/>
    </dgm:pt>
    <dgm:pt modelId="{5391B2DD-FE44-41B6-B3F8-43B7A8F6876F}" type="pres">
      <dgm:prSet presAssocID="{1AFF646B-050A-4027-AE58-08016FB0B829}" presName="LevelTwoTextNode" presStyleLbl="asst1" presStyleIdx="0" presStyleCnt="2">
        <dgm:presLayoutVars>
          <dgm:chPref val="3"/>
        </dgm:presLayoutVars>
      </dgm:prSet>
      <dgm:spPr/>
      <dgm:t>
        <a:bodyPr/>
        <a:lstStyle/>
        <a:p>
          <a:pPr rtl="1"/>
          <a:endParaRPr lang="ar-SA"/>
        </a:p>
      </dgm:t>
    </dgm:pt>
    <dgm:pt modelId="{A4E0AD63-D921-4647-8B36-F89103EC4928}" type="pres">
      <dgm:prSet presAssocID="{1AFF646B-050A-4027-AE58-08016FB0B829}" presName="level3hierChild" presStyleCnt="0"/>
      <dgm:spPr/>
    </dgm:pt>
    <dgm:pt modelId="{86811E32-9B4C-4947-BBB6-C459BCD9736E}" type="pres">
      <dgm:prSet presAssocID="{B46FDB52-E5E1-42D7-9667-CC468167195D}" presName="conn2-1" presStyleLbl="parChTrans1D3" presStyleIdx="0" presStyleCnt="4"/>
      <dgm:spPr/>
      <dgm:t>
        <a:bodyPr/>
        <a:lstStyle/>
        <a:p>
          <a:pPr rtl="1"/>
          <a:endParaRPr lang="ar-SY"/>
        </a:p>
      </dgm:t>
    </dgm:pt>
    <dgm:pt modelId="{72AB95EE-D44F-4A50-A918-9CF909FBE1D0}" type="pres">
      <dgm:prSet presAssocID="{B46FDB52-E5E1-42D7-9667-CC468167195D}" presName="connTx" presStyleLbl="parChTrans1D3" presStyleIdx="0" presStyleCnt="4"/>
      <dgm:spPr/>
      <dgm:t>
        <a:bodyPr/>
        <a:lstStyle/>
        <a:p>
          <a:pPr rtl="1"/>
          <a:endParaRPr lang="ar-SY"/>
        </a:p>
      </dgm:t>
    </dgm:pt>
    <dgm:pt modelId="{A1DA6179-B1F6-40F7-98F2-570AFA6A6DBD}" type="pres">
      <dgm:prSet presAssocID="{95B0B2A1-52C4-43CF-8B50-3EC7EB164065}" presName="root2" presStyleCnt="0"/>
      <dgm:spPr/>
    </dgm:pt>
    <dgm:pt modelId="{F63C9045-7860-4033-9A74-E89C7E8E6387}" type="pres">
      <dgm:prSet presAssocID="{95B0B2A1-52C4-43CF-8B50-3EC7EB164065}" presName="LevelTwoTextNode" presStyleLbl="node3" presStyleIdx="0" presStyleCnt="4">
        <dgm:presLayoutVars>
          <dgm:chPref val="3"/>
        </dgm:presLayoutVars>
      </dgm:prSet>
      <dgm:spPr/>
      <dgm:t>
        <a:bodyPr/>
        <a:lstStyle/>
        <a:p>
          <a:pPr rtl="1"/>
          <a:endParaRPr lang="ar-SA"/>
        </a:p>
      </dgm:t>
    </dgm:pt>
    <dgm:pt modelId="{8DDCBB6D-E42C-4377-8FA3-1A31E780E4CB}" type="pres">
      <dgm:prSet presAssocID="{95B0B2A1-52C4-43CF-8B50-3EC7EB164065}" presName="level3hierChild" presStyleCnt="0"/>
      <dgm:spPr/>
    </dgm:pt>
    <dgm:pt modelId="{2CCC8CBD-CFF6-4BB6-8E4F-A001F3876542}" type="pres">
      <dgm:prSet presAssocID="{D09968CD-B234-448C-B078-787BAD7EF5BA}" presName="conn2-1" presStyleLbl="parChTrans1D4" presStyleIdx="0" presStyleCnt="2"/>
      <dgm:spPr/>
      <dgm:t>
        <a:bodyPr/>
        <a:lstStyle/>
        <a:p>
          <a:pPr rtl="1"/>
          <a:endParaRPr lang="ar-SY"/>
        </a:p>
      </dgm:t>
    </dgm:pt>
    <dgm:pt modelId="{56EA6449-86DB-4214-BD78-2733D7EF8C65}" type="pres">
      <dgm:prSet presAssocID="{D09968CD-B234-448C-B078-787BAD7EF5BA}" presName="connTx" presStyleLbl="parChTrans1D4" presStyleIdx="0" presStyleCnt="2"/>
      <dgm:spPr/>
      <dgm:t>
        <a:bodyPr/>
        <a:lstStyle/>
        <a:p>
          <a:pPr rtl="1"/>
          <a:endParaRPr lang="ar-SY"/>
        </a:p>
      </dgm:t>
    </dgm:pt>
    <dgm:pt modelId="{7FB5F8AA-B31F-47F2-A3F0-0055238844E0}" type="pres">
      <dgm:prSet presAssocID="{0856BD80-CF4D-41A5-9E12-12DCD7AE558E}" presName="root2" presStyleCnt="0"/>
      <dgm:spPr/>
    </dgm:pt>
    <dgm:pt modelId="{E4ABBD92-9D26-49ED-8E7D-7DF2B9D3C038}" type="pres">
      <dgm:prSet presAssocID="{0856BD80-CF4D-41A5-9E12-12DCD7AE558E}" presName="LevelTwoTextNode" presStyleLbl="node4" presStyleIdx="0" presStyleCnt="2">
        <dgm:presLayoutVars>
          <dgm:chPref val="3"/>
        </dgm:presLayoutVars>
      </dgm:prSet>
      <dgm:spPr/>
      <dgm:t>
        <a:bodyPr/>
        <a:lstStyle/>
        <a:p>
          <a:pPr rtl="1"/>
          <a:endParaRPr lang="ar-SY"/>
        </a:p>
      </dgm:t>
    </dgm:pt>
    <dgm:pt modelId="{4AE01957-141C-41DF-887D-3CB32226CE14}" type="pres">
      <dgm:prSet presAssocID="{0856BD80-CF4D-41A5-9E12-12DCD7AE558E}" presName="level3hierChild" presStyleCnt="0"/>
      <dgm:spPr/>
    </dgm:pt>
    <dgm:pt modelId="{95211304-9738-4EAD-97C3-74ED1F9717B2}" type="pres">
      <dgm:prSet presAssocID="{FA0AF6F8-B42F-4F1F-AC5C-2077B96549D2}" presName="conn2-1" presStyleLbl="parChTrans1D4" presStyleIdx="1" presStyleCnt="2"/>
      <dgm:spPr/>
      <dgm:t>
        <a:bodyPr/>
        <a:lstStyle/>
        <a:p>
          <a:pPr rtl="1"/>
          <a:endParaRPr lang="ar-SY"/>
        </a:p>
      </dgm:t>
    </dgm:pt>
    <dgm:pt modelId="{96A500C2-E5F1-49C8-B006-BAC65DD30BCB}" type="pres">
      <dgm:prSet presAssocID="{FA0AF6F8-B42F-4F1F-AC5C-2077B96549D2}" presName="connTx" presStyleLbl="parChTrans1D4" presStyleIdx="1" presStyleCnt="2"/>
      <dgm:spPr/>
      <dgm:t>
        <a:bodyPr/>
        <a:lstStyle/>
        <a:p>
          <a:pPr rtl="1"/>
          <a:endParaRPr lang="ar-SY"/>
        </a:p>
      </dgm:t>
    </dgm:pt>
    <dgm:pt modelId="{320191A9-427A-4D4C-97E8-C95CEC8BF615}" type="pres">
      <dgm:prSet presAssocID="{4D346FD4-BA51-4138-B181-F9CC47BDD68B}" presName="root2" presStyleCnt="0"/>
      <dgm:spPr/>
    </dgm:pt>
    <dgm:pt modelId="{7880B489-11D6-45B2-A365-22BA036F67E6}" type="pres">
      <dgm:prSet presAssocID="{4D346FD4-BA51-4138-B181-F9CC47BDD68B}" presName="LevelTwoTextNode" presStyleLbl="node4" presStyleIdx="1" presStyleCnt="2">
        <dgm:presLayoutVars>
          <dgm:chPref val="3"/>
        </dgm:presLayoutVars>
      </dgm:prSet>
      <dgm:spPr/>
      <dgm:t>
        <a:bodyPr/>
        <a:lstStyle/>
        <a:p>
          <a:pPr rtl="1"/>
          <a:endParaRPr lang="ar-SY"/>
        </a:p>
      </dgm:t>
    </dgm:pt>
    <dgm:pt modelId="{59BC1CBB-D0E8-470E-B6B1-02E5ED7B4278}" type="pres">
      <dgm:prSet presAssocID="{4D346FD4-BA51-4138-B181-F9CC47BDD68B}" presName="level3hierChild" presStyleCnt="0"/>
      <dgm:spPr/>
    </dgm:pt>
    <dgm:pt modelId="{572BFB55-31DF-4FB7-BF4C-0FAB90A30186}" type="pres">
      <dgm:prSet presAssocID="{12BA8A51-BBC4-412B-BC23-A9B1F513CBF4}" presName="conn2-1" presStyleLbl="parChTrans1D3" presStyleIdx="1" presStyleCnt="4"/>
      <dgm:spPr/>
      <dgm:t>
        <a:bodyPr/>
        <a:lstStyle/>
        <a:p>
          <a:pPr rtl="1"/>
          <a:endParaRPr lang="ar-SY"/>
        </a:p>
      </dgm:t>
    </dgm:pt>
    <dgm:pt modelId="{63B3BEFE-9778-4810-8843-35FA64A20A72}" type="pres">
      <dgm:prSet presAssocID="{12BA8A51-BBC4-412B-BC23-A9B1F513CBF4}" presName="connTx" presStyleLbl="parChTrans1D3" presStyleIdx="1" presStyleCnt="4"/>
      <dgm:spPr/>
      <dgm:t>
        <a:bodyPr/>
        <a:lstStyle/>
        <a:p>
          <a:pPr rtl="1"/>
          <a:endParaRPr lang="ar-SY"/>
        </a:p>
      </dgm:t>
    </dgm:pt>
    <dgm:pt modelId="{F128B421-70A5-4B9A-A0B9-CCFD35035439}" type="pres">
      <dgm:prSet presAssocID="{C409BC84-DCA2-413B-B411-01D38529522E}" presName="root2" presStyleCnt="0"/>
      <dgm:spPr/>
    </dgm:pt>
    <dgm:pt modelId="{5E2921B9-058F-4130-8BCD-1EFB814F692C}" type="pres">
      <dgm:prSet presAssocID="{C409BC84-DCA2-413B-B411-01D38529522E}" presName="LevelTwoTextNode" presStyleLbl="node3" presStyleIdx="1" presStyleCnt="4">
        <dgm:presLayoutVars>
          <dgm:chPref val="3"/>
        </dgm:presLayoutVars>
      </dgm:prSet>
      <dgm:spPr/>
      <dgm:t>
        <a:bodyPr/>
        <a:lstStyle/>
        <a:p>
          <a:pPr rtl="1"/>
          <a:endParaRPr lang="ar-SA"/>
        </a:p>
      </dgm:t>
    </dgm:pt>
    <dgm:pt modelId="{11C6DD68-89A0-4D99-8421-CFC8A0450B2B}" type="pres">
      <dgm:prSet presAssocID="{C409BC84-DCA2-413B-B411-01D38529522E}" presName="level3hierChild" presStyleCnt="0"/>
      <dgm:spPr/>
    </dgm:pt>
    <dgm:pt modelId="{7DFDB02B-ABA6-46DB-B68D-F83687258C39}" type="pres">
      <dgm:prSet presAssocID="{1E8000C5-DF69-4625-9E96-F47978F50E2F}" presName="conn2-1" presStyleLbl="parChTrans1D3" presStyleIdx="2" presStyleCnt="4"/>
      <dgm:spPr/>
      <dgm:t>
        <a:bodyPr/>
        <a:lstStyle/>
        <a:p>
          <a:pPr rtl="1"/>
          <a:endParaRPr lang="ar-SY"/>
        </a:p>
      </dgm:t>
    </dgm:pt>
    <dgm:pt modelId="{5962D677-0BA8-43CC-95D0-80A955006916}" type="pres">
      <dgm:prSet presAssocID="{1E8000C5-DF69-4625-9E96-F47978F50E2F}" presName="connTx" presStyleLbl="parChTrans1D3" presStyleIdx="2" presStyleCnt="4"/>
      <dgm:spPr/>
      <dgm:t>
        <a:bodyPr/>
        <a:lstStyle/>
        <a:p>
          <a:pPr rtl="1"/>
          <a:endParaRPr lang="ar-SY"/>
        </a:p>
      </dgm:t>
    </dgm:pt>
    <dgm:pt modelId="{A1973E21-E26C-4E43-89D3-C64E5DF105FB}" type="pres">
      <dgm:prSet presAssocID="{106F4A74-2B48-4A6A-9B5B-505FA6032055}" presName="root2" presStyleCnt="0"/>
      <dgm:spPr/>
    </dgm:pt>
    <dgm:pt modelId="{4C07A525-6587-4104-989C-5E2025E74443}" type="pres">
      <dgm:prSet presAssocID="{106F4A74-2B48-4A6A-9B5B-505FA6032055}" presName="LevelTwoTextNode" presStyleLbl="node3" presStyleIdx="2" presStyleCnt="4">
        <dgm:presLayoutVars>
          <dgm:chPref val="3"/>
        </dgm:presLayoutVars>
      </dgm:prSet>
      <dgm:spPr/>
      <dgm:t>
        <a:bodyPr/>
        <a:lstStyle/>
        <a:p>
          <a:pPr rtl="1"/>
          <a:endParaRPr lang="ar-SY"/>
        </a:p>
      </dgm:t>
    </dgm:pt>
    <dgm:pt modelId="{C7210E55-2FA7-414A-A519-389F1EE1DEC3}" type="pres">
      <dgm:prSet presAssocID="{106F4A74-2B48-4A6A-9B5B-505FA6032055}" presName="level3hierChild" presStyleCnt="0"/>
      <dgm:spPr/>
    </dgm:pt>
    <dgm:pt modelId="{D65BA62B-D045-4262-A8C7-86EF86F3259C}" type="pres">
      <dgm:prSet presAssocID="{E4B646D4-2588-4E99-9B56-8BCA61944F66}" presName="conn2-1" presStyleLbl="parChTrans1D2" presStyleIdx="1" presStyleCnt="2"/>
      <dgm:spPr/>
      <dgm:t>
        <a:bodyPr/>
        <a:lstStyle/>
        <a:p>
          <a:pPr rtl="1"/>
          <a:endParaRPr lang="ar-SY"/>
        </a:p>
      </dgm:t>
    </dgm:pt>
    <dgm:pt modelId="{600AACF9-9F97-446F-A0D5-5AA6AB2529A6}" type="pres">
      <dgm:prSet presAssocID="{E4B646D4-2588-4E99-9B56-8BCA61944F66}" presName="connTx" presStyleLbl="parChTrans1D2" presStyleIdx="1" presStyleCnt="2"/>
      <dgm:spPr/>
      <dgm:t>
        <a:bodyPr/>
        <a:lstStyle/>
        <a:p>
          <a:pPr rtl="1"/>
          <a:endParaRPr lang="ar-SY"/>
        </a:p>
      </dgm:t>
    </dgm:pt>
    <dgm:pt modelId="{CDB2CE6E-0036-447A-822C-025789527D86}" type="pres">
      <dgm:prSet presAssocID="{1E5B6F63-3B96-4719-B115-C69A793A80E2}" presName="root2" presStyleCnt="0"/>
      <dgm:spPr/>
    </dgm:pt>
    <dgm:pt modelId="{D1941856-F0E5-4641-90B2-32837AAAD170}" type="pres">
      <dgm:prSet presAssocID="{1E5B6F63-3B96-4719-B115-C69A793A80E2}" presName="LevelTwoTextNode" presStyleLbl="asst1" presStyleIdx="1" presStyleCnt="2">
        <dgm:presLayoutVars>
          <dgm:chPref val="3"/>
        </dgm:presLayoutVars>
      </dgm:prSet>
      <dgm:spPr/>
      <dgm:t>
        <a:bodyPr/>
        <a:lstStyle/>
        <a:p>
          <a:pPr rtl="1"/>
          <a:endParaRPr lang="ar-SA"/>
        </a:p>
      </dgm:t>
    </dgm:pt>
    <dgm:pt modelId="{2C78C754-C53D-4826-85DD-1D7B4E76E464}" type="pres">
      <dgm:prSet presAssocID="{1E5B6F63-3B96-4719-B115-C69A793A80E2}" presName="level3hierChild" presStyleCnt="0"/>
      <dgm:spPr/>
    </dgm:pt>
    <dgm:pt modelId="{C38620A1-5F23-4AFE-B4E2-6BB330CA2EB0}" type="pres">
      <dgm:prSet presAssocID="{3D93B3EA-9192-479C-AF0E-CF6CB85BECAB}" presName="conn2-1" presStyleLbl="parChTrans1D3" presStyleIdx="3" presStyleCnt="4"/>
      <dgm:spPr/>
      <dgm:t>
        <a:bodyPr/>
        <a:lstStyle/>
        <a:p>
          <a:pPr rtl="1"/>
          <a:endParaRPr lang="ar-SY"/>
        </a:p>
      </dgm:t>
    </dgm:pt>
    <dgm:pt modelId="{9931FF3C-99B2-423F-BC45-A287FD552178}" type="pres">
      <dgm:prSet presAssocID="{3D93B3EA-9192-479C-AF0E-CF6CB85BECAB}" presName="connTx" presStyleLbl="parChTrans1D3" presStyleIdx="3" presStyleCnt="4"/>
      <dgm:spPr/>
      <dgm:t>
        <a:bodyPr/>
        <a:lstStyle/>
        <a:p>
          <a:pPr rtl="1"/>
          <a:endParaRPr lang="ar-SY"/>
        </a:p>
      </dgm:t>
    </dgm:pt>
    <dgm:pt modelId="{18D781D6-3D4D-4D4A-BF1D-50345869B0E5}" type="pres">
      <dgm:prSet presAssocID="{8C4FCAB3-55F7-459E-BD34-9FAFE5B2AD1C}" presName="root2" presStyleCnt="0"/>
      <dgm:spPr/>
    </dgm:pt>
    <dgm:pt modelId="{1FB27DDB-23FB-4AE2-B1A5-3105524CFE74}" type="pres">
      <dgm:prSet presAssocID="{8C4FCAB3-55F7-459E-BD34-9FAFE5B2AD1C}" presName="LevelTwoTextNode" presStyleLbl="node3" presStyleIdx="3" presStyleCnt="4">
        <dgm:presLayoutVars>
          <dgm:chPref val="3"/>
        </dgm:presLayoutVars>
      </dgm:prSet>
      <dgm:spPr/>
      <dgm:t>
        <a:bodyPr/>
        <a:lstStyle/>
        <a:p>
          <a:pPr rtl="1"/>
          <a:endParaRPr lang="ar-SA"/>
        </a:p>
      </dgm:t>
    </dgm:pt>
    <dgm:pt modelId="{EC2B2B30-F2F8-452D-8AF1-C85F1F9DCB90}" type="pres">
      <dgm:prSet presAssocID="{8C4FCAB3-55F7-459E-BD34-9FAFE5B2AD1C}" presName="level3hierChild" presStyleCnt="0"/>
      <dgm:spPr/>
    </dgm:pt>
  </dgm:ptLst>
  <dgm:cxnLst>
    <dgm:cxn modelId="{AEFCC183-B14B-4DD0-8563-C3D3C47273AB}" srcId="{71A952C1-FFF0-41C8-9B83-7D96857AE1F4}" destId="{1E5B6F63-3B96-4719-B115-C69A793A80E2}" srcOrd="1" destOrd="0" parTransId="{E4B646D4-2588-4E99-9B56-8BCA61944F66}" sibTransId="{D2C2C3C9-8D68-4F10-B693-958E835DB3A3}"/>
    <dgm:cxn modelId="{0B5C650E-8D79-470C-9A0C-351253738430}" type="presOf" srcId="{1E8000C5-DF69-4625-9E96-F47978F50E2F}" destId="{5962D677-0BA8-43CC-95D0-80A955006916}" srcOrd="1" destOrd="0" presId="urn:microsoft.com/office/officeart/2005/8/layout/hierarchy2"/>
    <dgm:cxn modelId="{3E11B517-2365-4707-9CC3-FD9D497FC902}" srcId="{95B0B2A1-52C4-43CF-8B50-3EC7EB164065}" destId="{4D346FD4-BA51-4138-B181-F9CC47BDD68B}" srcOrd="1" destOrd="0" parTransId="{FA0AF6F8-B42F-4F1F-AC5C-2077B96549D2}" sibTransId="{F4890119-F918-4A7A-AEE3-7F99740EE244}"/>
    <dgm:cxn modelId="{B994C978-5D27-445C-A31B-54A261D9F007}" srcId="{95B0B2A1-52C4-43CF-8B50-3EC7EB164065}" destId="{0856BD80-CF4D-41A5-9E12-12DCD7AE558E}" srcOrd="0" destOrd="0" parTransId="{D09968CD-B234-448C-B078-787BAD7EF5BA}" sibTransId="{56BDCBE3-E8A2-47C1-877F-1E16EEAFF006}"/>
    <dgm:cxn modelId="{8A693320-2314-4233-8C6A-B622392C2A22}" type="presOf" srcId="{71A952C1-FFF0-41C8-9B83-7D96857AE1F4}" destId="{DA725BA8-FA5C-448B-8DD3-D2A4C1584F00}" srcOrd="0" destOrd="0" presId="urn:microsoft.com/office/officeart/2005/8/layout/hierarchy2"/>
    <dgm:cxn modelId="{40AF762E-850E-4E48-8D98-3FD8ED850845}" type="presOf" srcId="{C409BC84-DCA2-413B-B411-01D38529522E}" destId="{5E2921B9-058F-4130-8BCD-1EFB814F692C}" srcOrd="0" destOrd="0" presId="urn:microsoft.com/office/officeart/2005/8/layout/hierarchy2"/>
    <dgm:cxn modelId="{930039F6-F4DC-4857-810E-69D9B664A444}" type="presOf" srcId="{12BA8A51-BBC4-412B-BC23-A9B1F513CBF4}" destId="{572BFB55-31DF-4FB7-BF4C-0FAB90A30186}" srcOrd="0" destOrd="0" presId="urn:microsoft.com/office/officeart/2005/8/layout/hierarchy2"/>
    <dgm:cxn modelId="{70829883-2645-449F-BCA2-E04870CF46CE}" type="presOf" srcId="{B46FDB52-E5E1-42D7-9667-CC468167195D}" destId="{86811E32-9B4C-4947-BBB6-C459BCD9736E}" srcOrd="0" destOrd="0" presId="urn:microsoft.com/office/officeart/2005/8/layout/hierarchy2"/>
    <dgm:cxn modelId="{F16B2467-7EE0-442D-84E3-B560B8B22563}" type="presOf" srcId="{D578A68D-1706-4112-88D4-625BC32BA210}" destId="{22564650-6D8D-400D-AF91-8FF3EC4EEF76}" srcOrd="1" destOrd="0" presId="urn:microsoft.com/office/officeart/2005/8/layout/hierarchy2"/>
    <dgm:cxn modelId="{0C471D28-CBBA-4F3F-94BE-4502A6063DB0}" type="presOf" srcId="{D578A68D-1706-4112-88D4-625BC32BA210}" destId="{5E4F7967-F7BA-43DC-81FA-38AD3B481A6B}" srcOrd="0" destOrd="0" presId="urn:microsoft.com/office/officeart/2005/8/layout/hierarchy2"/>
    <dgm:cxn modelId="{C2FA694E-18C2-4C0B-92A3-94DA34F44A46}" type="presOf" srcId="{D09968CD-B234-448C-B078-787BAD7EF5BA}" destId="{56EA6449-86DB-4214-BD78-2733D7EF8C65}" srcOrd="1" destOrd="0" presId="urn:microsoft.com/office/officeart/2005/8/layout/hierarchy2"/>
    <dgm:cxn modelId="{DFB8D4CE-4505-4976-9940-B0F363EB8E39}" type="presOf" srcId="{FA0AF6F8-B42F-4F1F-AC5C-2077B96549D2}" destId="{95211304-9738-4EAD-97C3-74ED1F9717B2}" srcOrd="0" destOrd="0" presId="urn:microsoft.com/office/officeart/2005/8/layout/hierarchy2"/>
    <dgm:cxn modelId="{DDF30590-C7B7-4B06-BDAF-756C73FB8F68}" type="presOf" srcId="{95B0B2A1-52C4-43CF-8B50-3EC7EB164065}" destId="{F63C9045-7860-4033-9A74-E89C7E8E6387}" srcOrd="0" destOrd="0" presId="urn:microsoft.com/office/officeart/2005/8/layout/hierarchy2"/>
    <dgm:cxn modelId="{57D809D8-F42B-448D-BF4B-7C09E3DB9A39}" type="presOf" srcId="{0856BD80-CF4D-41A5-9E12-12DCD7AE558E}" destId="{E4ABBD92-9D26-49ED-8E7D-7DF2B9D3C038}" srcOrd="0" destOrd="0" presId="urn:microsoft.com/office/officeart/2005/8/layout/hierarchy2"/>
    <dgm:cxn modelId="{02973C3B-11A2-4EFA-9C2C-5997213397B7}" type="presOf" srcId="{3D93B3EA-9192-479C-AF0E-CF6CB85BECAB}" destId="{C38620A1-5F23-4AFE-B4E2-6BB330CA2EB0}" srcOrd="0" destOrd="0" presId="urn:microsoft.com/office/officeart/2005/8/layout/hierarchy2"/>
    <dgm:cxn modelId="{FA021D13-4CA3-481A-A337-54DCBD61D985}" srcId="{1AFF646B-050A-4027-AE58-08016FB0B829}" destId="{95B0B2A1-52C4-43CF-8B50-3EC7EB164065}" srcOrd="0" destOrd="0" parTransId="{B46FDB52-E5E1-42D7-9667-CC468167195D}" sibTransId="{EDD59D1C-8BCC-4EFB-8EC2-24D6A396937D}"/>
    <dgm:cxn modelId="{08406E54-E3D1-40F1-8987-B850B56E611F}" type="presOf" srcId="{D09968CD-B234-448C-B078-787BAD7EF5BA}" destId="{2CCC8CBD-CFF6-4BB6-8E4F-A001F3876542}" srcOrd="0" destOrd="0" presId="urn:microsoft.com/office/officeart/2005/8/layout/hierarchy2"/>
    <dgm:cxn modelId="{126B26DB-A89E-47A9-AC41-AEC4C25D78E8}" type="presOf" srcId="{3D93B3EA-9192-479C-AF0E-CF6CB85BECAB}" destId="{9931FF3C-99B2-423F-BC45-A287FD552178}" srcOrd="1" destOrd="0" presId="urn:microsoft.com/office/officeart/2005/8/layout/hierarchy2"/>
    <dgm:cxn modelId="{21EA9A44-024C-4543-9B71-4B1F79CDC819}" srcId="{71A952C1-FFF0-41C8-9B83-7D96857AE1F4}" destId="{1AFF646B-050A-4027-AE58-08016FB0B829}" srcOrd="0" destOrd="0" parTransId="{D578A68D-1706-4112-88D4-625BC32BA210}" sibTransId="{3AAF457A-B7CC-42A5-92FA-444388A8DD8E}"/>
    <dgm:cxn modelId="{7CD93074-3E38-4631-8FC3-9700CBF03737}" type="presOf" srcId="{E4B646D4-2588-4E99-9B56-8BCA61944F66}" destId="{600AACF9-9F97-446F-A0D5-5AA6AB2529A6}" srcOrd="1" destOrd="0" presId="urn:microsoft.com/office/officeart/2005/8/layout/hierarchy2"/>
    <dgm:cxn modelId="{A439A960-470F-4F5F-882C-5DBD85DFE55B}" type="presOf" srcId="{1E8000C5-DF69-4625-9E96-F47978F50E2F}" destId="{7DFDB02B-ABA6-46DB-B68D-F83687258C39}" srcOrd="0" destOrd="0" presId="urn:microsoft.com/office/officeart/2005/8/layout/hierarchy2"/>
    <dgm:cxn modelId="{E02C4708-0DE4-4042-8D13-29E197FDC647}" type="presOf" srcId="{E4B646D4-2588-4E99-9B56-8BCA61944F66}" destId="{D65BA62B-D045-4262-A8C7-86EF86F3259C}" srcOrd="0" destOrd="0" presId="urn:microsoft.com/office/officeart/2005/8/layout/hierarchy2"/>
    <dgm:cxn modelId="{59DBF236-B59B-4D9A-9522-20C1C1F62A9D}" type="presOf" srcId="{12BA8A51-BBC4-412B-BC23-A9B1F513CBF4}" destId="{63B3BEFE-9778-4810-8843-35FA64A20A72}" srcOrd="1" destOrd="0" presId="urn:microsoft.com/office/officeart/2005/8/layout/hierarchy2"/>
    <dgm:cxn modelId="{64CF05CC-D3D5-4E13-8845-827AA1F51551}" type="presOf" srcId="{B46FDB52-E5E1-42D7-9667-CC468167195D}" destId="{72AB95EE-D44F-4A50-A918-9CF909FBE1D0}" srcOrd="1" destOrd="0" presId="urn:microsoft.com/office/officeart/2005/8/layout/hierarchy2"/>
    <dgm:cxn modelId="{8FDBD8A9-8895-429B-B06E-1295C470E9E3}" srcId="{1E5B6F63-3B96-4719-B115-C69A793A80E2}" destId="{8C4FCAB3-55F7-459E-BD34-9FAFE5B2AD1C}" srcOrd="0" destOrd="0" parTransId="{3D93B3EA-9192-479C-AF0E-CF6CB85BECAB}" sibTransId="{C61102F6-BC19-4B4E-BC74-53C89C7AA884}"/>
    <dgm:cxn modelId="{02864F47-9F9E-46B7-9642-3967F618BD68}" type="presOf" srcId="{8C4FCAB3-55F7-459E-BD34-9FAFE5B2AD1C}" destId="{1FB27DDB-23FB-4AE2-B1A5-3105524CFE74}" srcOrd="0" destOrd="0" presId="urn:microsoft.com/office/officeart/2005/8/layout/hierarchy2"/>
    <dgm:cxn modelId="{9FB0867A-D330-4B94-BE74-B90A60EF90F5}" type="presOf" srcId="{450C4F96-6BC6-4DE4-AD32-446518C873B7}" destId="{C2F197D7-F57A-4537-92FA-11EA3F8FC3B7}" srcOrd="0" destOrd="0" presId="urn:microsoft.com/office/officeart/2005/8/layout/hierarchy2"/>
    <dgm:cxn modelId="{48D2E366-71C3-4EC2-B24D-ACED3EA27542}" type="presOf" srcId="{FA0AF6F8-B42F-4F1F-AC5C-2077B96549D2}" destId="{96A500C2-E5F1-49C8-B006-BAC65DD30BCB}" srcOrd="1" destOrd="0" presId="urn:microsoft.com/office/officeart/2005/8/layout/hierarchy2"/>
    <dgm:cxn modelId="{D052857A-D343-4182-BC99-0E795A2AAF69}" type="presOf" srcId="{106F4A74-2B48-4A6A-9B5B-505FA6032055}" destId="{4C07A525-6587-4104-989C-5E2025E74443}" srcOrd="0" destOrd="0" presId="urn:microsoft.com/office/officeart/2005/8/layout/hierarchy2"/>
    <dgm:cxn modelId="{8B9E32EB-E8C1-4CC6-8BE6-85639AA3FE07}" srcId="{450C4F96-6BC6-4DE4-AD32-446518C873B7}" destId="{71A952C1-FFF0-41C8-9B83-7D96857AE1F4}" srcOrd="0" destOrd="0" parTransId="{866989CE-53F7-48E0-8899-5809DA7A5154}" sibTransId="{67C251E5-F1E4-4F52-9F77-6E8E3651E954}"/>
    <dgm:cxn modelId="{C7FD27B5-53D4-4899-8032-AEB6DF404AA1}" type="presOf" srcId="{4D346FD4-BA51-4138-B181-F9CC47BDD68B}" destId="{7880B489-11D6-45B2-A365-22BA036F67E6}" srcOrd="0" destOrd="0" presId="urn:microsoft.com/office/officeart/2005/8/layout/hierarchy2"/>
    <dgm:cxn modelId="{56528A2C-ECB1-45BB-A772-FA16C7C1BBA8}" type="presOf" srcId="{1E5B6F63-3B96-4719-B115-C69A793A80E2}" destId="{D1941856-F0E5-4641-90B2-32837AAAD170}" srcOrd="0" destOrd="0" presId="urn:microsoft.com/office/officeart/2005/8/layout/hierarchy2"/>
    <dgm:cxn modelId="{FE5FDD31-BAD2-4F1C-97DD-69C2E7B42AD8}" type="presOf" srcId="{1AFF646B-050A-4027-AE58-08016FB0B829}" destId="{5391B2DD-FE44-41B6-B3F8-43B7A8F6876F}" srcOrd="0" destOrd="0" presId="urn:microsoft.com/office/officeart/2005/8/layout/hierarchy2"/>
    <dgm:cxn modelId="{5AFA1146-B80F-4A44-BE3E-6F03339C592A}" srcId="{1AFF646B-050A-4027-AE58-08016FB0B829}" destId="{106F4A74-2B48-4A6A-9B5B-505FA6032055}" srcOrd="2" destOrd="0" parTransId="{1E8000C5-DF69-4625-9E96-F47978F50E2F}" sibTransId="{D2BEEB0E-056A-49E2-ABDE-9F280367DE2B}"/>
    <dgm:cxn modelId="{241ABE63-98FB-4C67-8148-91F158D96CCE}" srcId="{1AFF646B-050A-4027-AE58-08016FB0B829}" destId="{C409BC84-DCA2-413B-B411-01D38529522E}" srcOrd="1" destOrd="0" parTransId="{12BA8A51-BBC4-412B-BC23-A9B1F513CBF4}" sibTransId="{9DB44833-A4B0-4476-87FE-F8784D718C59}"/>
    <dgm:cxn modelId="{EEE81205-7881-4ACD-BDBF-0F225F6FFA34}" type="presParOf" srcId="{C2F197D7-F57A-4537-92FA-11EA3F8FC3B7}" destId="{93B0E74E-EA34-4E5C-BB8F-624742B3D39D}" srcOrd="0" destOrd="0" presId="urn:microsoft.com/office/officeart/2005/8/layout/hierarchy2"/>
    <dgm:cxn modelId="{3D69E1DB-3406-45C7-BB71-1316BB58E4F6}" type="presParOf" srcId="{93B0E74E-EA34-4E5C-BB8F-624742B3D39D}" destId="{DA725BA8-FA5C-448B-8DD3-D2A4C1584F00}" srcOrd="0" destOrd="0" presId="urn:microsoft.com/office/officeart/2005/8/layout/hierarchy2"/>
    <dgm:cxn modelId="{9D1B8CFF-EFAF-4FB9-830F-A71AE883882B}" type="presParOf" srcId="{93B0E74E-EA34-4E5C-BB8F-624742B3D39D}" destId="{4E530696-B657-4759-A14A-FC5A4AA5AA3F}" srcOrd="1" destOrd="0" presId="urn:microsoft.com/office/officeart/2005/8/layout/hierarchy2"/>
    <dgm:cxn modelId="{A551E5F1-A8E5-425C-8294-90177AF0BD0C}" type="presParOf" srcId="{4E530696-B657-4759-A14A-FC5A4AA5AA3F}" destId="{5E4F7967-F7BA-43DC-81FA-38AD3B481A6B}" srcOrd="0" destOrd="0" presId="urn:microsoft.com/office/officeart/2005/8/layout/hierarchy2"/>
    <dgm:cxn modelId="{EB24AA25-DE88-4BCD-A5D1-E203C9CA227C}" type="presParOf" srcId="{5E4F7967-F7BA-43DC-81FA-38AD3B481A6B}" destId="{22564650-6D8D-400D-AF91-8FF3EC4EEF76}" srcOrd="0" destOrd="0" presId="urn:microsoft.com/office/officeart/2005/8/layout/hierarchy2"/>
    <dgm:cxn modelId="{4A04F341-E144-48E9-9579-0016BDD6CB55}" type="presParOf" srcId="{4E530696-B657-4759-A14A-FC5A4AA5AA3F}" destId="{F5A0E60D-BB05-4A5C-BF9E-57FB6208A755}" srcOrd="1" destOrd="0" presId="urn:microsoft.com/office/officeart/2005/8/layout/hierarchy2"/>
    <dgm:cxn modelId="{FA08EACD-E2E0-49F5-8E22-D8157C70D90B}" type="presParOf" srcId="{F5A0E60D-BB05-4A5C-BF9E-57FB6208A755}" destId="{5391B2DD-FE44-41B6-B3F8-43B7A8F6876F}" srcOrd="0" destOrd="0" presId="urn:microsoft.com/office/officeart/2005/8/layout/hierarchy2"/>
    <dgm:cxn modelId="{177BFFCC-CA8E-4D2D-AF82-C9364FF302B8}" type="presParOf" srcId="{F5A0E60D-BB05-4A5C-BF9E-57FB6208A755}" destId="{A4E0AD63-D921-4647-8B36-F89103EC4928}" srcOrd="1" destOrd="0" presId="urn:microsoft.com/office/officeart/2005/8/layout/hierarchy2"/>
    <dgm:cxn modelId="{0BCD2CEA-5743-4C0B-8004-5D5A50CA15B2}" type="presParOf" srcId="{A4E0AD63-D921-4647-8B36-F89103EC4928}" destId="{86811E32-9B4C-4947-BBB6-C459BCD9736E}" srcOrd="0" destOrd="0" presId="urn:microsoft.com/office/officeart/2005/8/layout/hierarchy2"/>
    <dgm:cxn modelId="{B5C54560-6945-4312-AFEC-5E5C4ADA0CCC}" type="presParOf" srcId="{86811E32-9B4C-4947-BBB6-C459BCD9736E}" destId="{72AB95EE-D44F-4A50-A918-9CF909FBE1D0}" srcOrd="0" destOrd="0" presId="urn:microsoft.com/office/officeart/2005/8/layout/hierarchy2"/>
    <dgm:cxn modelId="{8E40C836-6B34-4BFD-88F3-63F6D9C2470B}" type="presParOf" srcId="{A4E0AD63-D921-4647-8B36-F89103EC4928}" destId="{A1DA6179-B1F6-40F7-98F2-570AFA6A6DBD}" srcOrd="1" destOrd="0" presId="urn:microsoft.com/office/officeart/2005/8/layout/hierarchy2"/>
    <dgm:cxn modelId="{88601211-7534-4038-99C8-4D1E062776C1}" type="presParOf" srcId="{A1DA6179-B1F6-40F7-98F2-570AFA6A6DBD}" destId="{F63C9045-7860-4033-9A74-E89C7E8E6387}" srcOrd="0" destOrd="0" presId="urn:microsoft.com/office/officeart/2005/8/layout/hierarchy2"/>
    <dgm:cxn modelId="{42105E71-4314-455B-94CC-FA9456235D68}" type="presParOf" srcId="{A1DA6179-B1F6-40F7-98F2-570AFA6A6DBD}" destId="{8DDCBB6D-E42C-4377-8FA3-1A31E780E4CB}" srcOrd="1" destOrd="0" presId="urn:microsoft.com/office/officeart/2005/8/layout/hierarchy2"/>
    <dgm:cxn modelId="{50C256FE-24DA-4C80-95BD-EE549CD01359}" type="presParOf" srcId="{8DDCBB6D-E42C-4377-8FA3-1A31E780E4CB}" destId="{2CCC8CBD-CFF6-4BB6-8E4F-A001F3876542}" srcOrd="0" destOrd="0" presId="urn:microsoft.com/office/officeart/2005/8/layout/hierarchy2"/>
    <dgm:cxn modelId="{801FCA47-BD53-4A46-BBC9-B0A5766E2687}" type="presParOf" srcId="{2CCC8CBD-CFF6-4BB6-8E4F-A001F3876542}" destId="{56EA6449-86DB-4214-BD78-2733D7EF8C65}" srcOrd="0" destOrd="0" presId="urn:microsoft.com/office/officeart/2005/8/layout/hierarchy2"/>
    <dgm:cxn modelId="{BF05D541-5D21-469C-9002-F3E14FBDD15E}" type="presParOf" srcId="{8DDCBB6D-E42C-4377-8FA3-1A31E780E4CB}" destId="{7FB5F8AA-B31F-47F2-A3F0-0055238844E0}" srcOrd="1" destOrd="0" presId="urn:microsoft.com/office/officeart/2005/8/layout/hierarchy2"/>
    <dgm:cxn modelId="{8B0D3C84-1D1B-4FBE-9169-26AC2AEF055A}" type="presParOf" srcId="{7FB5F8AA-B31F-47F2-A3F0-0055238844E0}" destId="{E4ABBD92-9D26-49ED-8E7D-7DF2B9D3C038}" srcOrd="0" destOrd="0" presId="urn:microsoft.com/office/officeart/2005/8/layout/hierarchy2"/>
    <dgm:cxn modelId="{6304039F-1D2A-49EA-9705-0507D2A023B6}" type="presParOf" srcId="{7FB5F8AA-B31F-47F2-A3F0-0055238844E0}" destId="{4AE01957-141C-41DF-887D-3CB32226CE14}" srcOrd="1" destOrd="0" presId="urn:microsoft.com/office/officeart/2005/8/layout/hierarchy2"/>
    <dgm:cxn modelId="{23AB124D-3167-40E9-91FD-D6C991516C0D}" type="presParOf" srcId="{8DDCBB6D-E42C-4377-8FA3-1A31E780E4CB}" destId="{95211304-9738-4EAD-97C3-74ED1F9717B2}" srcOrd="2" destOrd="0" presId="urn:microsoft.com/office/officeart/2005/8/layout/hierarchy2"/>
    <dgm:cxn modelId="{594E87C3-5BC4-4451-87DC-CC05BCB63C98}" type="presParOf" srcId="{95211304-9738-4EAD-97C3-74ED1F9717B2}" destId="{96A500C2-E5F1-49C8-B006-BAC65DD30BCB}" srcOrd="0" destOrd="0" presId="urn:microsoft.com/office/officeart/2005/8/layout/hierarchy2"/>
    <dgm:cxn modelId="{979C9B00-B313-44FA-ADE4-AF5FD32A5976}" type="presParOf" srcId="{8DDCBB6D-E42C-4377-8FA3-1A31E780E4CB}" destId="{320191A9-427A-4D4C-97E8-C95CEC8BF615}" srcOrd="3" destOrd="0" presId="urn:microsoft.com/office/officeart/2005/8/layout/hierarchy2"/>
    <dgm:cxn modelId="{59381B86-9F2A-4A79-9F12-7D981EA3D05C}" type="presParOf" srcId="{320191A9-427A-4D4C-97E8-C95CEC8BF615}" destId="{7880B489-11D6-45B2-A365-22BA036F67E6}" srcOrd="0" destOrd="0" presId="urn:microsoft.com/office/officeart/2005/8/layout/hierarchy2"/>
    <dgm:cxn modelId="{FC0E582D-8254-4D12-8722-5EA4CDB31CA4}" type="presParOf" srcId="{320191A9-427A-4D4C-97E8-C95CEC8BF615}" destId="{59BC1CBB-D0E8-470E-B6B1-02E5ED7B4278}" srcOrd="1" destOrd="0" presId="urn:microsoft.com/office/officeart/2005/8/layout/hierarchy2"/>
    <dgm:cxn modelId="{0D128B50-8537-4FBE-B5D6-88B80CE0A1A4}" type="presParOf" srcId="{A4E0AD63-D921-4647-8B36-F89103EC4928}" destId="{572BFB55-31DF-4FB7-BF4C-0FAB90A30186}" srcOrd="2" destOrd="0" presId="urn:microsoft.com/office/officeart/2005/8/layout/hierarchy2"/>
    <dgm:cxn modelId="{A582D7C4-C9A5-4F6B-AD65-70CCE8C602AB}" type="presParOf" srcId="{572BFB55-31DF-4FB7-BF4C-0FAB90A30186}" destId="{63B3BEFE-9778-4810-8843-35FA64A20A72}" srcOrd="0" destOrd="0" presId="urn:microsoft.com/office/officeart/2005/8/layout/hierarchy2"/>
    <dgm:cxn modelId="{6A3708A6-E1D0-45D0-9BDE-A5D58A895E66}" type="presParOf" srcId="{A4E0AD63-D921-4647-8B36-F89103EC4928}" destId="{F128B421-70A5-4B9A-A0B9-CCFD35035439}" srcOrd="3" destOrd="0" presId="urn:microsoft.com/office/officeart/2005/8/layout/hierarchy2"/>
    <dgm:cxn modelId="{CD38437D-5CA1-4226-AF60-14952286CA25}" type="presParOf" srcId="{F128B421-70A5-4B9A-A0B9-CCFD35035439}" destId="{5E2921B9-058F-4130-8BCD-1EFB814F692C}" srcOrd="0" destOrd="0" presId="urn:microsoft.com/office/officeart/2005/8/layout/hierarchy2"/>
    <dgm:cxn modelId="{2A6BC03D-BAAE-40B8-BA91-19B5834C1A66}" type="presParOf" srcId="{F128B421-70A5-4B9A-A0B9-CCFD35035439}" destId="{11C6DD68-89A0-4D99-8421-CFC8A0450B2B}" srcOrd="1" destOrd="0" presId="urn:microsoft.com/office/officeart/2005/8/layout/hierarchy2"/>
    <dgm:cxn modelId="{7B262E1A-43C7-4745-B63E-551E20051A74}" type="presParOf" srcId="{A4E0AD63-D921-4647-8B36-F89103EC4928}" destId="{7DFDB02B-ABA6-46DB-B68D-F83687258C39}" srcOrd="4" destOrd="0" presId="urn:microsoft.com/office/officeart/2005/8/layout/hierarchy2"/>
    <dgm:cxn modelId="{5FCA4BA6-071C-428A-A675-1C6DF2C8195A}" type="presParOf" srcId="{7DFDB02B-ABA6-46DB-B68D-F83687258C39}" destId="{5962D677-0BA8-43CC-95D0-80A955006916}" srcOrd="0" destOrd="0" presId="urn:microsoft.com/office/officeart/2005/8/layout/hierarchy2"/>
    <dgm:cxn modelId="{65535EAD-0EE7-4B77-AFBF-FAFB37B748B7}" type="presParOf" srcId="{A4E0AD63-D921-4647-8B36-F89103EC4928}" destId="{A1973E21-E26C-4E43-89D3-C64E5DF105FB}" srcOrd="5" destOrd="0" presId="urn:microsoft.com/office/officeart/2005/8/layout/hierarchy2"/>
    <dgm:cxn modelId="{A8284DD8-D269-4308-9B06-8BB7D7AE125B}" type="presParOf" srcId="{A1973E21-E26C-4E43-89D3-C64E5DF105FB}" destId="{4C07A525-6587-4104-989C-5E2025E74443}" srcOrd="0" destOrd="0" presId="urn:microsoft.com/office/officeart/2005/8/layout/hierarchy2"/>
    <dgm:cxn modelId="{753DFA07-8083-48EC-8B6C-8F8954F240D2}" type="presParOf" srcId="{A1973E21-E26C-4E43-89D3-C64E5DF105FB}" destId="{C7210E55-2FA7-414A-A519-389F1EE1DEC3}" srcOrd="1" destOrd="0" presId="urn:microsoft.com/office/officeart/2005/8/layout/hierarchy2"/>
    <dgm:cxn modelId="{3A1CF447-E9D0-4EB4-B833-C6FEAAFE1A18}" type="presParOf" srcId="{4E530696-B657-4759-A14A-FC5A4AA5AA3F}" destId="{D65BA62B-D045-4262-A8C7-86EF86F3259C}" srcOrd="2" destOrd="0" presId="urn:microsoft.com/office/officeart/2005/8/layout/hierarchy2"/>
    <dgm:cxn modelId="{7B0F7A34-FD81-40EF-8C40-38C0D3BDA8F5}" type="presParOf" srcId="{D65BA62B-D045-4262-A8C7-86EF86F3259C}" destId="{600AACF9-9F97-446F-A0D5-5AA6AB2529A6}" srcOrd="0" destOrd="0" presId="urn:microsoft.com/office/officeart/2005/8/layout/hierarchy2"/>
    <dgm:cxn modelId="{B7CBAEC9-8BEC-41B1-84C3-D5867A088B5E}" type="presParOf" srcId="{4E530696-B657-4759-A14A-FC5A4AA5AA3F}" destId="{CDB2CE6E-0036-447A-822C-025789527D86}" srcOrd="3" destOrd="0" presId="urn:microsoft.com/office/officeart/2005/8/layout/hierarchy2"/>
    <dgm:cxn modelId="{D7FDF5FE-1314-4C66-B063-C1D27CCFF154}" type="presParOf" srcId="{CDB2CE6E-0036-447A-822C-025789527D86}" destId="{D1941856-F0E5-4641-90B2-32837AAAD170}" srcOrd="0" destOrd="0" presId="urn:microsoft.com/office/officeart/2005/8/layout/hierarchy2"/>
    <dgm:cxn modelId="{09E62AF5-E5FB-469E-8BD9-7C2285D0DA39}" type="presParOf" srcId="{CDB2CE6E-0036-447A-822C-025789527D86}" destId="{2C78C754-C53D-4826-85DD-1D7B4E76E464}" srcOrd="1" destOrd="0" presId="urn:microsoft.com/office/officeart/2005/8/layout/hierarchy2"/>
    <dgm:cxn modelId="{B103F046-6939-4807-B111-118464ADBF4E}" type="presParOf" srcId="{2C78C754-C53D-4826-85DD-1D7B4E76E464}" destId="{C38620A1-5F23-4AFE-B4E2-6BB330CA2EB0}" srcOrd="0" destOrd="0" presId="urn:microsoft.com/office/officeart/2005/8/layout/hierarchy2"/>
    <dgm:cxn modelId="{3847D434-7809-4FC8-9021-E62E2613CF09}" type="presParOf" srcId="{C38620A1-5F23-4AFE-B4E2-6BB330CA2EB0}" destId="{9931FF3C-99B2-423F-BC45-A287FD552178}" srcOrd="0" destOrd="0" presId="urn:microsoft.com/office/officeart/2005/8/layout/hierarchy2"/>
    <dgm:cxn modelId="{BBACDB78-52E6-4763-ABFD-B70CA5A654CC}" type="presParOf" srcId="{2C78C754-C53D-4826-85DD-1D7B4E76E464}" destId="{18D781D6-3D4D-4D4A-BF1D-50345869B0E5}" srcOrd="1" destOrd="0" presId="urn:microsoft.com/office/officeart/2005/8/layout/hierarchy2"/>
    <dgm:cxn modelId="{7B62CCFF-59B8-4F00-B0CE-4779B0A98587}" type="presParOf" srcId="{18D781D6-3D4D-4D4A-BF1D-50345869B0E5}" destId="{1FB27DDB-23FB-4AE2-B1A5-3105524CFE74}" srcOrd="0" destOrd="0" presId="urn:microsoft.com/office/officeart/2005/8/layout/hierarchy2"/>
    <dgm:cxn modelId="{F77B1287-4E63-4FEF-A612-66EEAC90761D}" type="presParOf" srcId="{18D781D6-3D4D-4D4A-BF1D-50345869B0E5}" destId="{EC2B2B30-F2F8-452D-8AF1-C85F1F9DCB9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B80315-D7AB-4927-884D-2FB0577AEAE3}" type="doc">
      <dgm:prSet loTypeId="urn:microsoft.com/office/officeart/2005/8/layout/default#1" loCatId="list" qsTypeId="urn:microsoft.com/office/officeart/2005/8/quickstyle/simple1" qsCatId="simple" csTypeId="urn:microsoft.com/office/officeart/2005/8/colors/accent0_3" csCatId="mainScheme" phldr="1"/>
      <dgm:spPr/>
      <dgm:t>
        <a:bodyPr/>
        <a:lstStyle/>
        <a:p>
          <a:pPr rtl="1"/>
          <a:endParaRPr lang="ar-SA"/>
        </a:p>
      </dgm:t>
    </dgm:pt>
    <dgm:pt modelId="{A1BFBBBC-701B-45A9-963C-267696F0630E}">
      <dgm:prSet phldrT="[Text]"/>
      <dgm:spPr/>
      <dgm:t>
        <a:bodyPr/>
        <a:lstStyle/>
        <a:p>
          <a:pPr rtl="0"/>
          <a:r>
            <a:rPr lang="en-US" b="1" i="1" smtClean="0">
              <a:effectLst/>
              <a:latin typeface="Times New Roman" pitchFamily="18" charset="0"/>
              <a:cs typeface="Times New Roman" pitchFamily="18" charset="0"/>
            </a:rPr>
            <a:t>A- The standard plate count method.</a:t>
          </a:r>
          <a:endParaRPr lang="ar-SA" dirty="0">
            <a:effectLst/>
          </a:endParaRPr>
        </a:p>
      </dgm:t>
    </dgm:pt>
    <dgm:pt modelId="{6854DF61-F053-4A4F-A968-D87120A46E29}" type="parTrans" cxnId="{DDF9C19A-5128-42D2-A36C-465B088FC522}">
      <dgm:prSet/>
      <dgm:spPr/>
      <dgm:t>
        <a:bodyPr/>
        <a:lstStyle/>
        <a:p>
          <a:pPr rtl="1"/>
          <a:endParaRPr lang="ar-SA"/>
        </a:p>
      </dgm:t>
    </dgm:pt>
    <dgm:pt modelId="{A84B974D-E010-439D-820A-7BA8D85C09B9}" type="sibTrans" cxnId="{DDF9C19A-5128-42D2-A36C-465B088FC522}">
      <dgm:prSet/>
      <dgm:spPr/>
      <dgm:t>
        <a:bodyPr/>
        <a:lstStyle/>
        <a:p>
          <a:pPr rtl="1"/>
          <a:endParaRPr lang="ar-SA"/>
        </a:p>
      </dgm:t>
    </dgm:pt>
    <dgm:pt modelId="{30167076-5CA7-44CC-98D9-8AFE0EAD15E6}">
      <dgm:prSet phldrT="[Text]"/>
      <dgm:spPr/>
      <dgm:t>
        <a:bodyPr/>
        <a:lstStyle/>
        <a:p>
          <a:pPr rtl="0"/>
          <a:r>
            <a:rPr lang="en-US" b="1" i="1" dirty="0" smtClean="0">
              <a:effectLst/>
              <a:latin typeface="Times New Roman" pitchFamily="18" charset="0"/>
              <a:cs typeface="Times New Roman" pitchFamily="18" charset="0"/>
            </a:rPr>
            <a:t>B- Spectrophotometer (turbid metric) analysis.</a:t>
          </a:r>
          <a:endParaRPr lang="ar-SA" dirty="0">
            <a:effectLst/>
          </a:endParaRPr>
        </a:p>
      </dgm:t>
    </dgm:pt>
    <dgm:pt modelId="{EE739B5E-8DC8-488E-B279-6D4D356C2D55}" type="parTrans" cxnId="{09EF3E31-3766-41E2-9845-4A21B892F34C}">
      <dgm:prSet/>
      <dgm:spPr/>
      <dgm:t>
        <a:bodyPr/>
        <a:lstStyle/>
        <a:p>
          <a:pPr rtl="1"/>
          <a:endParaRPr lang="ar-SA"/>
        </a:p>
      </dgm:t>
    </dgm:pt>
    <dgm:pt modelId="{2D6B13DA-0697-44E1-9934-4AC33A12B37A}" type="sibTrans" cxnId="{09EF3E31-3766-41E2-9845-4A21B892F34C}">
      <dgm:prSet/>
      <dgm:spPr/>
      <dgm:t>
        <a:bodyPr/>
        <a:lstStyle/>
        <a:p>
          <a:pPr rtl="1"/>
          <a:endParaRPr lang="ar-SA"/>
        </a:p>
      </dgm:t>
    </dgm:pt>
    <dgm:pt modelId="{CA9D0027-AB58-4E17-B75E-289CA7CA82B5}">
      <dgm:prSet phldrT="[Text]">
        <dgm:style>
          <a:lnRef idx="2">
            <a:schemeClr val="dk1"/>
          </a:lnRef>
          <a:fillRef idx="1">
            <a:schemeClr val="lt1"/>
          </a:fillRef>
          <a:effectRef idx="0">
            <a:schemeClr val="dk1"/>
          </a:effectRef>
          <a:fontRef idx="minor">
            <a:schemeClr val="dk1"/>
          </a:fontRef>
        </dgm:style>
      </dgm:prSet>
      <dgm:spPr/>
      <dgm:t>
        <a:bodyPr/>
        <a:lstStyle/>
        <a:p>
          <a:pPr rtl="0"/>
          <a:r>
            <a:rPr lang="en-US" b="1" dirty="0" smtClean="0">
              <a:effectLst/>
              <a:latin typeface="Times New Roman" pitchFamily="18" charset="0"/>
              <a:cs typeface="Times New Roman" pitchFamily="18" charset="0"/>
            </a:rPr>
            <a:t>An indirect measurement of cell density ( live bacteria). </a:t>
          </a:r>
          <a:endParaRPr lang="ar-SA" b="1" dirty="0">
            <a:effectLst/>
          </a:endParaRPr>
        </a:p>
      </dgm:t>
    </dgm:pt>
    <dgm:pt modelId="{1CEB7C80-4F4A-4908-B6AF-BB46DB31DEDA}" type="parTrans" cxnId="{C63202E6-35E8-4384-B4AA-2C6E2084AA93}">
      <dgm:prSet/>
      <dgm:spPr/>
      <dgm:t>
        <a:bodyPr/>
        <a:lstStyle/>
        <a:p>
          <a:pPr rtl="1"/>
          <a:endParaRPr lang="ar-SA"/>
        </a:p>
      </dgm:t>
    </dgm:pt>
    <dgm:pt modelId="{5FE477AB-DCAB-4C72-A74B-470D56473BB2}" type="sibTrans" cxnId="{C63202E6-35E8-4384-B4AA-2C6E2084AA93}">
      <dgm:prSet/>
      <dgm:spPr/>
      <dgm:t>
        <a:bodyPr/>
        <a:lstStyle/>
        <a:p>
          <a:pPr rtl="1"/>
          <a:endParaRPr lang="ar-SA"/>
        </a:p>
      </dgm:t>
    </dgm:pt>
    <dgm:pt modelId="{481D9D6F-607A-46C3-A431-D6AA92F3F5F3}">
      <dgm:prSet phldrT="[Text]">
        <dgm:style>
          <a:lnRef idx="2">
            <a:schemeClr val="dk1"/>
          </a:lnRef>
          <a:fillRef idx="1">
            <a:schemeClr val="lt1"/>
          </a:fillRef>
          <a:effectRef idx="0">
            <a:schemeClr val="dk1"/>
          </a:effectRef>
          <a:fontRef idx="minor">
            <a:schemeClr val="dk1"/>
          </a:fontRef>
        </dgm:style>
      </dgm:prSet>
      <dgm:spPr/>
      <dgm:t>
        <a:bodyPr/>
        <a:lstStyle/>
        <a:p>
          <a:pPr rtl="0"/>
          <a:r>
            <a:rPr lang="en-US" b="1" dirty="0" smtClean="0">
              <a:effectLst/>
              <a:latin typeface="Times New Roman" pitchFamily="18" charset="0"/>
              <a:cs typeface="Times New Roman" pitchFamily="18" charset="0"/>
            </a:rPr>
            <a:t>based on turbidity and indirectly measures all bacteria (cell biomass), dead and alive</a:t>
          </a:r>
          <a:endParaRPr lang="ar-SA" b="1" dirty="0">
            <a:effectLst/>
          </a:endParaRPr>
        </a:p>
      </dgm:t>
    </dgm:pt>
    <dgm:pt modelId="{ECD71F9E-A59E-49A3-B72C-74EA220FD2FF}" type="parTrans" cxnId="{A782976E-10BF-4862-BE0D-A2251C9AD813}">
      <dgm:prSet/>
      <dgm:spPr/>
      <dgm:t>
        <a:bodyPr/>
        <a:lstStyle/>
        <a:p>
          <a:pPr rtl="1"/>
          <a:endParaRPr lang="ar-SA"/>
        </a:p>
      </dgm:t>
    </dgm:pt>
    <dgm:pt modelId="{95292720-13F1-485B-8C08-0B54AF4F96C0}" type="sibTrans" cxnId="{A782976E-10BF-4862-BE0D-A2251C9AD813}">
      <dgm:prSet/>
      <dgm:spPr/>
      <dgm:t>
        <a:bodyPr/>
        <a:lstStyle/>
        <a:p>
          <a:pPr rtl="1"/>
          <a:endParaRPr lang="ar-SA"/>
        </a:p>
      </dgm:t>
    </dgm:pt>
    <dgm:pt modelId="{899D28F5-6C81-4F2E-BC03-3C2C71C1631D}" type="pres">
      <dgm:prSet presAssocID="{88B80315-D7AB-4927-884D-2FB0577AEAE3}" presName="diagram" presStyleCnt="0">
        <dgm:presLayoutVars>
          <dgm:dir/>
          <dgm:resizeHandles val="exact"/>
        </dgm:presLayoutVars>
      </dgm:prSet>
      <dgm:spPr/>
      <dgm:t>
        <a:bodyPr/>
        <a:lstStyle/>
        <a:p>
          <a:pPr rtl="1"/>
          <a:endParaRPr lang="ar-SY"/>
        </a:p>
      </dgm:t>
    </dgm:pt>
    <dgm:pt modelId="{5FB7DFA8-844F-45AB-B8BE-339F0E11BD7F}" type="pres">
      <dgm:prSet presAssocID="{A1BFBBBC-701B-45A9-963C-267696F0630E}" presName="node" presStyleLbl="node1" presStyleIdx="0" presStyleCnt="4" custScaleX="73609" custScaleY="65288" custLinFactNeighborX="-21268">
        <dgm:presLayoutVars>
          <dgm:bulletEnabled val="1"/>
        </dgm:presLayoutVars>
      </dgm:prSet>
      <dgm:spPr>
        <a:prstGeom prst="downArrowCallout">
          <a:avLst/>
        </a:prstGeom>
      </dgm:spPr>
      <dgm:t>
        <a:bodyPr/>
        <a:lstStyle/>
        <a:p>
          <a:pPr rtl="1"/>
          <a:endParaRPr lang="ar-SA"/>
        </a:p>
      </dgm:t>
    </dgm:pt>
    <dgm:pt modelId="{FF4123C7-9DF3-4FA1-8E9F-731EF9A24D3B}" type="pres">
      <dgm:prSet presAssocID="{A84B974D-E010-439D-820A-7BA8D85C09B9}" presName="sibTrans" presStyleCnt="0"/>
      <dgm:spPr/>
      <dgm:t>
        <a:bodyPr/>
        <a:lstStyle/>
        <a:p>
          <a:pPr rtl="1"/>
          <a:endParaRPr lang="ar-SA"/>
        </a:p>
      </dgm:t>
    </dgm:pt>
    <dgm:pt modelId="{509C47FE-7C0D-4C1B-8DFA-819B042CC245}" type="pres">
      <dgm:prSet presAssocID="{30167076-5CA7-44CC-98D9-8AFE0EAD15E6}" presName="node" presStyleLbl="node1" presStyleIdx="1" presStyleCnt="4" custScaleX="92495" custScaleY="65763" custLinFactNeighborX="4443" custLinFactNeighborY="-3591">
        <dgm:presLayoutVars>
          <dgm:bulletEnabled val="1"/>
        </dgm:presLayoutVars>
      </dgm:prSet>
      <dgm:spPr>
        <a:prstGeom prst="downArrowCallout">
          <a:avLst/>
        </a:prstGeom>
      </dgm:spPr>
      <dgm:t>
        <a:bodyPr/>
        <a:lstStyle/>
        <a:p>
          <a:pPr rtl="1"/>
          <a:endParaRPr lang="ar-SA"/>
        </a:p>
      </dgm:t>
    </dgm:pt>
    <dgm:pt modelId="{15B10266-53F1-41BF-ACF9-F31851292F60}" type="pres">
      <dgm:prSet presAssocID="{2D6B13DA-0697-44E1-9934-4AC33A12B37A}" presName="sibTrans" presStyleCnt="0"/>
      <dgm:spPr/>
      <dgm:t>
        <a:bodyPr/>
        <a:lstStyle/>
        <a:p>
          <a:pPr rtl="1"/>
          <a:endParaRPr lang="ar-SA"/>
        </a:p>
      </dgm:t>
    </dgm:pt>
    <dgm:pt modelId="{43883961-0098-4CE0-A0A1-BE4C1CF3F320}" type="pres">
      <dgm:prSet presAssocID="{CA9D0027-AB58-4E17-B75E-289CA7CA82B5}" presName="node" presStyleLbl="node1" presStyleIdx="2" presStyleCnt="4" custScaleX="81715" custScaleY="83117" custLinFactNeighborX="-17668" custLinFactNeighborY="-20881">
        <dgm:presLayoutVars>
          <dgm:bulletEnabled val="1"/>
        </dgm:presLayoutVars>
      </dgm:prSet>
      <dgm:spPr/>
      <dgm:t>
        <a:bodyPr/>
        <a:lstStyle/>
        <a:p>
          <a:pPr rtl="1"/>
          <a:endParaRPr lang="ar-SA"/>
        </a:p>
      </dgm:t>
    </dgm:pt>
    <dgm:pt modelId="{5F80E45B-4492-4F60-8112-C29BF7FF734D}" type="pres">
      <dgm:prSet presAssocID="{5FE477AB-DCAB-4C72-A74B-470D56473BB2}" presName="sibTrans" presStyleCnt="0"/>
      <dgm:spPr/>
      <dgm:t>
        <a:bodyPr/>
        <a:lstStyle/>
        <a:p>
          <a:pPr rtl="1"/>
          <a:endParaRPr lang="ar-SA"/>
        </a:p>
      </dgm:t>
    </dgm:pt>
    <dgm:pt modelId="{37F1728A-284A-4A4F-8AEA-DFD4BA708839}" type="pres">
      <dgm:prSet presAssocID="{481D9D6F-607A-46C3-A431-D6AA92F3F5F3}" presName="node" presStyleLbl="node1" presStyleIdx="3" presStyleCnt="4" custLinFactNeighborX="-62" custLinFactNeighborY="-15943">
        <dgm:presLayoutVars>
          <dgm:bulletEnabled val="1"/>
        </dgm:presLayoutVars>
      </dgm:prSet>
      <dgm:spPr/>
      <dgm:t>
        <a:bodyPr/>
        <a:lstStyle/>
        <a:p>
          <a:pPr rtl="1"/>
          <a:endParaRPr lang="ar-SA"/>
        </a:p>
      </dgm:t>
    </dgm:pt>
  </dgm:ptLst>
  <dgm:cxnLst>
    <dgm:cxn modelId="{A782976E-10BF-4862-BE0D-A2251C9AD813}" srcId="{88B80315-D7AB-4927-884D-2FB0577AEAE3}" destId="{481D9D6F-607A-46C3-A431-D6AA92F3F5F3}" srcOrd="3" destOrd="0" parTransId="{ECD71F9E-A59E-49A3-B72C-74EA220FD2FF}" sibTransId="{95292720-13F1-485B-8C08-0B54AF4F96C0}"/>
    <dgm:cxn modelId="{9CC1C20E-622B-4B91-B9BA-FD587659BB9D}" type="presOf" srcId="{30167076-5CA7-44CC-98D9-8AFE0EAD15E6}" destId="{509C47FE-7C0D-4C1B-8DFA-819B042CC245}" srcOrd="0" destOrd="0" presId="urn:microsoft.com/office/officeart/2005/8/layout/default#1"/>
    <dgm:cxn modelId="{DDF9C19A-5128-42D2-A36C-465B088FC522}" srcId="{88B80315-D7AB-4927-884D-2FB0577AEAE3}" destId="{A1BFBBBC-701B-45A9-963C-267696F0630E}" srcOrd="0" destOrd="0" parTransId="{6854DF61-F053-4A4F-A968-D87120A46E29}" sibTransId="{A84B974D-E010-439D-820A-7BA8D85C09B9}"/>
    <dgm:cxn modelId="{0479B3AB-02A7-495D-B2D5-9BA3995069E7}" type="presOf" srcId="{481D9D6F-607A-46C3-A431-D6AA92F3F5F3}" destId="{37F1728A-284A-4A4F-8AEA-DFD4BA708839}" srcOrd="0" destOrd="0" presId="urn:microsoft.com/office/officeart/2005/8/layout/default#1"/>
    <dgm:cxn modelId="{64AD20A0-49C2-4C18-8D05-0F59937B689A}" type="presOf" srcId="{88B80315-D7AB-4927-884D-2FB0577AEAE3}" destId="{899D28F5-6C81-4F2E-BC03-3C2C71C1631D}" srcOrd="0" destOrd="0" presId="urn:microsoft.com/office/officeart/2005/8/layout/default#1"/>
    <dgm:cxn modelId="{C8B3BF71-3857-480E-8956-2ECA48F1ADB3}" type="presOf" srcId="{A1BFBBBC-701B-45A9-963C-267696F0630E}" destId="{5FB7DFA8-844F-45AB-B8BE-339F0E11BD7F}" srcOrd="0" destOrd="0" presId="urn:microsoft.com/office/officeart/2005/8/layout/default#1"/>
    <dgm:cxn modelId="{09EF3E31-3766-41E2-9845-4A21B892F34C}" srcId="{88B80315-D7AB-4927-884D-2FB0577AEAE3}" destId="{30167076-5CA7-44CC-98D9-8AFE0EAD15E6}" srcOrd="1" destOrd="0" parTransId="{EE739B5E-8DC8-488E-B279-6D4D356C2D55}" sibTransId="{2D6B13DA-0697-44E1-9934-4AC33A12B37A}"/>
    <dgm:cxn modelId="{C63202E6-35E8-4384-B4AA-2C6E2084AA93}" srcId="{88B80315-D7AB-4927-884D-2FB0577AEAE3}" destId="{CA9D0027-AB58-4E17-B75E-289CA7CA82B5}" srcOrd="2" destOrd="0" parTransId="{1CEB7C80-4F4A-4908-B6AF-BB46DB31DEDA}" sibTransId="{5FE477AB-DCAB-4C72-A74B-470D56473BB2}"/>
    <dgm:cxn modelId="{F93E8876-D8B1-4C3B-A592-FB6229D52B08}" type="presOf" srcId="{CA9D0027-AB58-4E17-B75E-289CA7CA82B5}" destId="{43883961-0098-4CE0-A0A1-BE4C1CF3F320}" srcOrd="0" destOrd="0" presId="urn:microsoft.com/office/officeart/2005/8/layout/default#1"/>
    <dgm:cxn modelId="{80EC5D27-6A79-431E-9A9B-DDC3D366F221}" type="presParOf" srcId="{899D28F5-6C81-4F2E-BC03-3C2C71C1631D}" destId="{5FB7DFA8-844F-45AB-B8BE-339F0E11BD7F}" srcOrd="0" destOrd="0" presId="urn:microsoft.com/office/officeart/2005/8/layout/default#1"/>
    <dgm:cxn modelId="{5266FAF9-858B-4DC4-AA51-43C61C160B30}" type="presParOf" srcId="{899D28F5-6C81-4F2E-BC03-3C2C71C1631D}" destId="{FF4123C7-9DF3-4FA1-8E9F-731EF9A24D3B}" srcOrd="1" destOrd="0" presId="urn:microsoft.com/office/officeart/2005/8/layout/default#1"/>
    <dgm:cxn modelId="{1E516F77-0D1B-4ED7-BF4C-F7E628D939D2}" type="presParOf" srcId="{899D28F5-6C81-4F2E-BC03-3C2C71C1631D}" destId="{509C47FE-7C0D-4C1B-8DFA-819B042CC245}" srcOrd="2" destOrd="0" presId="urn:microsoft.com/office/officeart/2005/8/layout/default#1"/>
    <dgm:cxn modelId="{9DB2108B-939B-41CB-A8D4-6B8B306913ED}" type="presParOf" srcId="{899D28F5-6C81-4F2E-BC03-3C2C71C1631D}" destId="{15B10266-53F1-41BF-ACF9-F31851292F60}" srcOrd="3" destOrd="0" presId="urn:microsoft.com/office/officeart/2005/8/layout/default#1"/>
    <dgm:cxn modelId="{D816DF53-7C3B-437B-9EEF-D863E16663B3}" type="presParOf" srcId="{899D28F5-6C81-4F2E-BC03-3C2C71C1631D}" destId="{43883961-0098-4CE0-A0A1-BE4C1CF3F320}" srcOrd="4" destOrd="0" presId="urn:microsoft.com/office/officeart/2005/8/layout/default#1"/>
    <dgm:cxn modelId="{B16603FD-F5AF-445E-AEA3-9632B53D1EC2}" type="presParOf" srcId="{899D28F5-6C81-4F2E-BC03-3C2C71C1631D}" destId="{5F80E45B-4492-4F60-8112-C29BF7FF734D}" srcOrd="5" destOrd="0" presId="urn:microsoft.com/office/officeart/2005/8/layout/default#1"/>
    <dgm:cxn modelId="{3975F34C-C64F-45FE-A4FC-4BE82C77FD50}" type="presParOf" srcId="{899D28F5-6C81-4F2E-BC03-3C2C71C1631D}" destId="{37F1728A-284A-4A4F-8AEA-DFD4BA708839}" srcOrd="6"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D08DB98-0CE9-41EE-AC81-8F978EFCE02B}" type="datetimeFigureOut">
              <a:rPr lang="ar-SA" smtClean="0"/>
              <a:pPr/>
              <a:t>10/06/1436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4646100-02BA-4DF2-AE5F-A564F2948505}" type="slidenum">
              <a:rPr lang="ar-SA" smtClean="0"/>
              <a:pPr/>
              <a:t>‹#›</a:t>
            </a:fld>
            <a:endParaRPr lang="ar-SA"/>
          </a:p>
        </p:txBody>
      </p:sp>
    </p:spTree>
    <p:extLst>
      <p:ext uri="{BB962C8B-B14F-4D97-AF65-F5344CB8AC3E}">
        <p14:creationId xmlns:p14="http://schemas.microsoft.com/office/powerpoint/2010/main" val="1136951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1</a:t>
            </a:fld>
            <a:endParaRPr lang="ar-SA"/>
          </a:p>
        </p:txBody>
      </p:sp>
    </p:spTree>
    <p:extLst>
      <p:ext uri="{BB962C8B-B14F-4D97-AF65-F5344CB8AC3E}">
        <p14:creationId xmlns:p14="http://schemas.microsoft.com/office/powerpoint/2010/main" val="1298103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10</a:t>
            </a:fld>
            <a:endParaRPr lang="ar-SA"/>
          </a:p>
        </p:txBody>
      </p:sp>
    </p:spTree>
    <p:extLst>
      <p:ext uri="{BB962C8B-B14F-4D97-AF65-F5344CB8AC3E}">
        <p14:creationId xmlns:p14="http://schemas.microsoft.com/office/powerpoint/2010/main" val="152708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11</a:t>
            </a:fld>
            <a:endParaRPr lang="ar-SA"/>
          </a:p>
        </p:txBody>
      </p:sp>
    </p:spTree>
    <p:extLst>
      <p:ext uri="{BB962C8B-B14F-4D97-AF65-F5344CB8AC3E}">
        <p14:creationId xmlns:p14="http://schemas.microsoft.com/office/powerpoint/2010/main" val="149435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12</a:t>
            </a:fld>
            <a:endParaRPr lang="ar-SA"/>
          </a:p>
        </p:txBody>
      </p:sp>
    </p:spTree>
    <p:extLst>
      <p:ext uri="{BB962C8B-B14F-4D97-AF65-F5344CB8AC3E}">
        <p14:creationId xmlns:p14="http://schemas.microsoft.com/office/powerpoint/2010/main" val="2946619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13</a:t>
            </a:fld>
            <a:endParaRPr lang="ar-SA"/>
          </a:p>
        </p:txBody>
      </p:sp>
    </p:spTree>
    <p:extLst>
      <p:ext uri="{BB962C8B-B14F-4D97-AF65-F5344CB8AC3E}">
        <p14:creationId xmlns:p14="http://schemas.microsoft.com/office/powerpoint/2010/main" val="1430245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14</a:t>
            </a:fld>
            <a:endParaRPr lang="ar-SA"/>
          </a:p>
        </p:txBody>
      </p:sp>
    </p:spTree>
    <p:extLst>
      <p:ext uri="{BB962C8B-B14F-4D97-AF65-F5344CB8AC3E}">
        <p14:creationId xmlns:p14="http://schemas.microsoft.com/office/powerpoint/2010/main" val="253483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15</a:t>
            </a:fld>
            <a:endParaRPr lang="ar-SA"/>
          </a:p>
        </p:txBody>
      </p:sp>
    </p:spTree>
    <p:extLst>
      <p:ext uri="{BB962C8B-B14F-4D97-AF65-F5344CB8AC3E}">
        <p14:creationId xmlns:p14="http://schemas.microsoft.com/office/powerpoint/2010/main" val="2552342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16</a:t>
            </a:fld>
            <a:endParaRPr lang="ar-SA"/>
          </a:p>
        </p:txBody>
      </p:sp>
    </p:spTree>
    <p:extLst>
      <p:ext uri="{BB962C8B-B14F-4D97-AF65-F5344CB8AC3E}">
        <p14:creationId xmlns:p14="http://schemas.microsoft.com/office/powerpoint/2010/main" val="1593529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17</a:t>
            </a:fld>
            <a:endParaRPr lang="ar-SA"/>
          </a:p>
        </p:txBody>
      </p:sp>
    </p:spTree>
    <p:extLst>
      <p:ext uri="{BB962C8B-B14F-4D97-AF65-F5344CB8AC3E}">
        <p14:creationId xmlns:p14="http://schemas.microsoft.com/office/powerpoint/2010/main" val="2335539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18</a:t>
            </a:fld>
            <a:endParaRPr lang="ar-SA"/>
          </a:p>
        </p:txBody>
      </p:sp>
    </p:spTree>
    <p:extLst>
      <p:ext uri="{BB962C8B-B14F-4D97-AF65-F5344CB8AC3E}">
        <p14:creationId xmlns:p14="http://schemas.microsoft.com/office/powerpoint/2010/main" val="3594274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19</a:t>
            </a:fld>
            <a:endParaRPr lang="ar-SA"/>
          </a:p>
        </p:txBody>
      </p:sp>
    </p:spTree>
    <p:extLst>
      <p:ext uri="{BB962C8B-B14F-4D97-AF65-F5344CB8AC3E}">
        <p14:creationId xmlns:p14="http://schemas.microsoft.com/office/powerpoint/2010/main" val="65316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2</a:t>
            </a:fld>
            <a:endParaRPr lang="ar-SA"/>
          </a:p>
        </p:txBody>
      </p:sp>
    </p:spTree>
    <p:extLst>
      <p:ext uri="{BB962C8B-B14F-4D97-AF65-F5344CB8AC3E}">
        <p14:creationId xmlns:p14="http://schemas.microsoft.com/office/powerpoint/2010/main" val="1237859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20</a:t>
            </a:fld>
            <a:endParaRPr lang="ar-SA"/>
          </a:p>
        </p:txBody>
      </p:sp>
    </p:spTree>
    <p:extLst>
      <p:ext uri="{BB962C8B-B14F-4D97-AF65-F5344CB8AC3E}">
        <p14:creationId xmlns:p14="http://schemas.microsoft.com/office/powerpoint/2010/main" val="547652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21</a:t>
            </a:fld>
            <a:endParaRPr lang="ar-SA"/>
          </a:p>
        </p:txBody>
      </p:sp>
    </p:spTree>
    <p:extLst>
      <p:ext uri="{BB962C8B-B14F-4D97-AF65-F5344CB8AC3E}">
        <p14:creationId xmlns:p14="http://schemas.microsoft.com/office/powerpoint/2010/main" val="2639738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22</a:t>
            </a:fld>
            <a:endParaRPr lang="ar-SA"/>
          </a:p>
        </p:txBody>
      </p:sp>
    </p:spTree>
    <p:extLst>
      <p:ext uri="{BB962C8B-B14F-4D97-AF65-F5344CB8AC3E}">
        <p14:creationId xmlns:p14="http://schemas.microsoft.com/office/powerpoint/2010/main" val="1482900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23</a:t>
            </a:fld>
            <a:endParaRPr lang="ar-SA"/>
          </a:p>
        </p:txBody>
      </p:sp>
    </p:spTree>
    <p:extLst>
      <p:ext uri="{BB962C8B-B14F-4D97-AF65-F5344CB8AC3E}">
        <p14:creationId xmlns:p14="http://schemas.microsoft.com/office/powerpoint/2010/main" val="847081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24</a:t>
            </a:fld>
            <a:endParaRPr lang="ar-SA"/>
          </a:p>
        </p:txBody>
      </p:sp>
    </p:spTree>
    <p:extLst>
      <p:ext uri="{BB962C8B-B14F-4D97-AF65-F5344CB8AC3E}">
        <p14:creationId xmlns:p14="http://schemas.microsoft.com/office/powerpoint/2010/main" val="2459572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http://www.ehow.com/how_7806269_calculate-cfu-dilution.html</a:t>
            </a:r>
            <a:endParaRPr lang="ar-SY"/>
          </a:p>
        </p:txBody>
      </p:sp>
      <p:sp>
        <p:nvSpPr>
          <p:cNvPr id="4" name="Slide Number Placeholder 3"/>
          <p:cNvSpPr>
            <a:spLocks noGrp="1"/>
          </p:cNvSpPr>
          <p:nvPr>
            <p:ph type="sldNum" sz="quarter" idx="10"/>
          </p:nvPr>
        </p:nvSpPr>
        <p:spPr/>
        <p:txBody>
          <a:bodyPr/>
          <a:lstStyle/>
          <a:p>
            <a:fld id="{34646100-02BA-4DF2-AE5F-A564F2948505}" type="slidenum">
              <a:rPr lang="ar-SA" smtClean="0"/>
              <a:pPr/>
              <a:t>25</a:t>
            </a:fld>
            <a:endParaRPr lang="ar-SA"/>
          </a:p>
        </p:txBody>
      </p:sp>
    </p:spTree>
    <p:extLst>
      <p:ext uri="{BB962C8B-B14F-4D97-AF65-F5344CB8AC3E}">
        <p14:creationId xmlns:p14="http://schemas.microsoft.com/office/powerpoint/2010/main" val="953225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26</a:t>
            </a:fld>
            <a:endParaRPr lang="ar-SA"/>
          </a:p>
        </p:txBody>
      </p:sp>
    </p:spTree>
    <p:extLst>
      <p:ext uri="{BB962C8B-B14F-4D97-AF65-F5344CB8AC3E}">
        <p14:creationId xmlns:p14="http://schemas.microsoft.com/office/powerpoint/2010/main" val="308999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3</a:t>
            </a:fld>
            <a:endParaRPr lang="ar-SA"/>
          </a:p>
        </p:txBody>
      </p:sp>
    </p:spTree>
    <p:extLst>
      <p:ext uri="{BB962C8B-B14F-4D97-AF65-F5344CB8AC3E}">
        <p14:creationId xmlns:p14="http://schemas.microsoft.com/office/powerpoint/2010/main" val="339755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4</a:t>
            </a:fld>
            <a:endParaRPr lang="ar-SA"/>
          </a:p>
        </p:txBody>
      </p:sp>
    </p:spTree>
    <p:extLst>
      <p:ext uri="{BB962C8B-B14F-4D97-AF65-F5344CB8AC3E}">
        <p14:creationId xmlns:p14="http://schemas.microsoft.com/office/powerpoint/2010/main" val="108568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5</a:t>
            </a:fld>
            <a:endParaRPr lang="ar-SA"/>
          </a:p>
        </p:txBody>
      </p:sp>
    </p:spTree>
    <p:extLst>
      <p:ext uri="{BB962C8B-B14F-4D97-AF65-F5344CB8AC3E}">
        <p14:creationId xmlns:p14="http://schemas.microsoft.com/office/powerpoint/2010/main" val="126883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6</a:t>
            </a:fld>
            <a:endParaRPr lang="ar-SA"/>
          </a:p>
        </p:txBody>
      </p:sp>
    </p:spTree>
    <p:extLst>
      <p:ext uri="{BB962C8B-B14F-4D97-AF65-F5344CB8AC3E}">
        <p14:creationId xmlns:p14="http://schemas.microsoft.com/office/powerpoint/2010/main" val="169276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Clr>
                <a:srgbClr val="000000"/>
              </a:buClr>
            </a:pPr>
            <a:r>
              <a:rPr lang="en-US" sz="2800" dirty="0" smtClean="0">
                <a:solidFill>
                  <a:srgbClr val="000000"/>
                </a:solidFill>
                <a:latin typeface="Times New Roman" pitchFamily="18" charset="0"/>
                <a:cs typeface="Times New Roman" pitchFamily="18" charset="0"/>
              </a:rPr>
              <a:t>Colonies forming units</a:t>
            </a:r>
          </a:p>
          <a:p>
            <a:pPr lvl="1" algn="l" rtl="0">
              <a:buClr>
                <a:srgbClr val="000000"/>
              </a:buClr>
            </a:pPr>
            <a:r>
              <a:rPr lang="en-US" sz="2400" dirty="0" smtClean="0">
                <a:solidFill>
                  <a:srgbClr val="0000FF"/>
                </a:solidFill>
                <a:latin typeface="Times New Roman" pitchFamily="18" charset="0"/>
                <a:cs typeface="Times New Roman" pitchFamily="18" charset="0"/>
              </a:rPr>
              <a:t>Not the same as bacteria.</a:t>
            </a:r>
          </a:p>
          <a:p>
            <a:pPr lvl="1" algn="l" rtl="0">
              <a:buClr>
                <a:srgbClr val="000000"/>
              </a:buClr>
            </a:pPr>
            <a:r>
              <a:rPr lang="en-US" sz="2400" dirty="0" smtClean="0">
                <a:solidFill>
                  <a:srgbClr val="0000FF"/>
                </a:solidFill>
                <a:latin typeface="Times New Roman" pitchFamily="18" charset="0"/>
                <a:cs typeface="Times New Roman" pitchFamily="18" charset="0"/>
              </a:rPr>
              <a:t>2 bacteria might have been very close and formed one colony</a:t>
            </a:r>
            <a:endParaRPr lang="ar-SA" dirty="0"/>
          </a:p>
        </p:txBody>
      </p:sp>
      <p:sp>
        <p:nvSpPr>
          <p:cNvPr id="4" name="Slide Number Placeholder 3"/>
          <p:cNvSpPr>
            <a:spLocks noGrp="1"/>
          </p:cNvSpPr>
          <p:nvPr>
            <p:ph type="sldNum" sz="quarter" idx="10"/>
          </p:nvPr>
        </p:nvSpPr>
        <p:spPr/>
        <p:txBody>
          <a:bodyPr/>
          <a:lstStyle/>
          <a:p>
            <a:fld id="{34646100-02BA-4DF2-AE5F-A564F2948505}" type="slidenum">
              <a:rPr lang="ar-SA" smtClean="0"/>
              <a:pPr/>
              <a:t>7</a:t>
            </a:fld>
            <a:endParaRPr lang="ar-SA"/>
          </a:p>
        </p:txBody>
      </p:sp>
    </p:spTree>
    <p:extLst>
      <p:ext uri="{BB962C8B-B14F-4D97-AF65-F5344CB8AC3E}">
        <p14:creationId xmlns:p14="http://schemas.microsoft.com/office/powerpoint/2010/main" val="409147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8</a:t>
            </a:fld>
            <a:endParaRPr lang="ar-SA"/>
          </a:p>
        </p:txBody>
      </p:sp>
    </p:spTree>
    <p:extLst>
      <p:ext uri="{BB962C8B-B14F-4D97-AF65-F5344CB8AC3E}">
        <p14:creationId xmlns:p14="http://schemas.microsoft.com/office/powerpoint/2010/main" val="361987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4646100-02BA-4DF2-AE5F-A564F2948505}" type="slidenum">
              <a:rPr lang="ar-SA" smtClean="0"/>
              <a:pPr/>
              <a:t>9</a:t>
            </a:fld>
            <a:endParaRPr lang="ar-SA"/>
          </a:p>
        </p:txBody>
      </p:sp>
    </p:spTree>
    <p:extLst>
      <p:ext uri="{BB962C8B-B14F-4D97-AF65-F5344CB8AC3E}">
        <p14:creationId xmlns:p14="http://schemas.microsoft.com/office/powerpoint/2010/main" val="107952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مستدير الزوايا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وان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ar-SA" smtClean="0"/>
              <a:t>انقر لتحرير نمط العنوان الرئيسي</a:t>
            </a:r>
            <a:endParaRPr kumimoji="0" lang="en-US"/>
          </a:p>
        </p:txBody>
      </p:sp>
      <p:sp>
        <p:nvSpPr>
          <p:cNvPr id="20" name="عنوان فرعي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19" name="عنصر نائب للتاريخ 18"/>
          <p:cNvSpPr>
            <a:spLocks noGrp="1"/>
          </p:cNvSpPr>
          <p:nvPr>
            <p:ph type="dt" sz="half" idx="10"/>
          </p:nvPr>
        </p:nvSpPr>
        <p:spPr/>
        <p:txBody>
          <a:bodyPr/>
          <a:lstStyle>
            <a:extLst/>
          </a:lstStyle>
          <a:p>
            <a:fld id="{25614B3A-3B56-48DE-9E6E-89949CF66716}" type="datetimeFigureOut">
              <a:rPr lang="ar-SA" smtClean="0"/>
              <a:pPr/>
              <a:t>10/06/1436</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11" name="عنصر نائب لرقم الشريحة 10"/>
          <p:cNvSpPr>
            <a:spLocks noGrp="1"/>
          </p:cNvSpPr>
          <p:nvPr>
            <p:ph type="sldNum" sz="quarter" idx="12"/>
          </p:nvPr>
        </p:nvSpPr>
        <p:spPr/>
        <p:txBody>
          <a:bodyPr/>
          <a:lstStyle>
            <a:extLst/>
          </a:lstStyle>
          <a:p>
            <a:fld id="{6D5E0721-2D7B-45EC-9A99-E0E563C60E5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02920" y="530352"/>
            <a:ext cx="8183880" cy="4187952"/>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5614B3A-3B56-48DE-9E6E-89949CF66716}" type="datetimeFigureOut">
              <a:rPr lang="ar-SA" smtClean="0"/>
              <a:pPr/>
              <a:t>10/06/1436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6D5E0721-2D7B-45EC-9A99-E0E563C60E5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533404"/>
            <a:ext cx="1981200" cy="5257799"/>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33400" y="533402"/>
            <a:ext cx="5943600" cy="525780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5614B3A-3B56-48DE-9E6E-89949CF66716}" type="datetimeFigureOut">
              <a:rPr lang="ar-SA" smtClean="0"/>
              <a:pPr/>
              <a:t>10/06/1436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6D5E0721-2D7B-45EC-9A99-E0E563C60E5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502920" y="530352"/>
            <a:ext cx="8183880" cy="4187952"/>
          </a:xfrm>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5614B3A-3B56-48DE-9E6E-89949CF66716}" type="datetimeFigureOut">
              <a:rPr lang="ar-SA" smtClean="0"/>
              <a:pPr/>
              <a:t>10/06/1436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6D5E0721-2D7B-45EC-9A99-E0E563C60E57}"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مستطيل مستدير الزوايا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مستدير الزوايا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25614B3A-3B56-48DE-9E6E-89949CF66716}" type="datetimeFigureOut">
              <a:rPr lang="ar-SA" smtClean="0"/>
              <a:pPr/>
              <a:t>10/06/1436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6D5E0721-2D7B-45EC-9A99-E0E563C60E57}"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5614B3A-3B56-48DE-9E6E-89949CF66716}" type="datetimeFigureOut">
              <a:rPr lang="ar-SA" smtClean="0"/>
              <a:pPr/>
              <a:t>10/06/1436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6D5E0721-2D7B-45EC-9A99-E0E563C60E57}"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nchor="b"/>
          <a:lstStyle>
            <a:lvl1pPr>
              <a:defRPr b="1"/>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25614B3A-3B56-48DE-9E6E-89949CF66716}" type="datetimeFigureOut">
              <a:rPr lang="ar-SA" smtClean="0"/>
              <a:pPr/>
              <a:t>10/06/1436</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6D5E0721-2D7B-45EC-9A99-E0E563C60E57}"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25614B3A-3B56-48DE-9E6E-89949CF66716}" type="datetimeFigureOut">
              <a:rPr lang="ar-SA" smtClean="0"/>
              <a:pPr/>
              <a:t>10/06/1436</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6D5E0721-2D7B-45EC-9A99-E0E563C60E57}"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25614B3A-3B56-48DE-9E6E-89949CF66716}" type="datetimeFigureOut">
              <a:rPr lang="ar-SA" smtClean="0"/>
              <a:pPr/>
              <a:t>10/06/1436</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6D5E0721-2D7B-45EC-9A99-E0E563C60E5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5614B3A-3B56-48DE-9E6E-89949CF66716}" type="datetimeFigureOut">
              <a:rPr lang="ar-SA" smtClean="0"/>
              <a:pPr/>
              <a:t>10/06/1436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6D5E0721-2D7B-45EC-9A99-E0E563C60E57}"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ذو زاوية واحدة مستديرة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5614B3A-3B56-48DE-9E6E-89949CF66716}" type="datetimeFigureOut">
              <a:rPr lang="ar-SA" smtClean="0"/>
              <a:pPr/>
              <a:t>10/06/1436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6D5E0721-2D7B-45EC-9A99-E0E563C60E57}" type="slidenum">
              <a:rPr lang="ar-SA" smtClean="0"/>
              <a:pPr/>
              <a:t>‹#›</a:t>
            </a:fld>
            <a:endParaRPr lang="ar-SA"/>
          </a:p>
        </p:txBody>
      </p:sp>
      <p:sp>
        <p:nvSpPr>
          <p:cNvPr id="3" name="عنصر نائب للصورة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ar-SA" smtClean="0"/>
              <a:t>انقر فوق الرمز لإضافة صورة</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مستدير الزوايا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عنصر نائب للعنوان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5" name="عنصر نائب للتاريخ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5614B3A-3B56-48DE-9E6E-89949CF66716}" type="datetimeFigureOut">
              <a:rPr lang="ar-SA" smtClean="0"/>
              <a:pPr/>
              <a:t>10/06/1436</a:t>
            </a:fld>
            <a:endParaRPr lang="ar-SA"/>
          </a:p>
        </p:txBody>
      </p:sp>
      <p:sp>
        <p:nvSpPr>
          <p:cNvPr id="18" name="عنصر نائب للتذييل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SA"/>
          </a:p>
        </p:txBody>
      </p:sp>
      <p:sp>
        <p:nvSpPr>
          <p:cNvPr id="5" name="عنصر نائب لرقم الشريحة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D5E0721-2D7B-45EC-9A99-E0E563C60E5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حليب (لبن)"/>
          <p:cNvPicPr>
            <a:picLocks noChangeAspect="1" noChangeArrowheads="1"/>
          </p:cNvPicPr>
          <p:nvPr/>
        </p:nvPicPr>
        <p:blipFill>
          <a:blip r:embed="rId3" cstate="print"/>
          <a:srcRect/>
          <a:stretch>
            <a:fillRect/>
          </a:stretch>
        </p:blipFill>
        <p:spPr bwMode="auto">
          <a:xfrm>
            <a:off x="395536" y="404664"/>
            <a:ext cx="8391818" cy="6048672"/>
          </a:xfrm>
          <a:prstGeom prst="rect">
            <a:avLst/>
          </a:prstGeom>
          <a:noFill/>
        </p:spPr>
      </p:pic>
      <p:sp>
        <p:nvSpPr>
          <p:cNvPr id="2" name="عنوان 1"/>
          <p:cNvSpPr>
            <a:spLocks noGrp="1"/>
          </p:cNvSpPr>
          <p:nvPr>
            <p:ph type="ctrTitle"/>
          </p:nvPr>
        </p:nvSpPr>
        <p:spPr>
          <a:xfrm>
            <a:off x="755576" y="548680"/>
            <a:ext cx="7772400" cy="1152128"/>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4800" dirty="0" smtClean="0">
                <a:ln>
                  <a:prstDash val="solid"/>
                </a:ln>
                <a:solidFill>
                  <a:schemeClr val="tx1">
                    <a:lumMod val="95000"/>
                    <a:lumOff val="5000"/>
                  </a:schemeClr>
                </a:solidFill>
                <a:effectLst>
                  <a:outerShdw blurRad="88000" dist="50800" dir="5040000" algn="tl">
                    <a:schemeClr val="accent4">
                      <a:tint val="80000"/>
                      <a:satMod val="250000"/>
                      <a:alpha val="45000"/>
                    </a:schemeClr>
                  </a:outerShdw>
                </a:effectLst>
                <a:cs typeface="DecoType Naskh" pitchFamily="2" charset="-78"/>
              </a:rPr>
              <a:t>بسم الله الرحمن الرحيم</a:t>
            </a:r>
            <a:endParaRPr lang="ar-SA" sz="4400" dirty="0">
              <a:ln>
                <a:prstDash val="solid"/>
              </a:ln>
              <a:solidFill>
                <a:schemeClr val="tx1">
                  <a:lumMod val="95000"/>
                  <a:lumOff val="5000"/>
                </a:schemeClr>
              </a:solidFill>
              <a:effectLst>
                <a:outerShdw blurRad="88000" dist="50800" dir="5040000" algn="tl">
                  <a:schemeClr val="accent4">
                    <a:tint val="80000"/>
                    <a:satMod val="250000"/>
                    <a:alpha val="45000"/>
                  </a:schemeClr>
                </a:outerShdw>
              </a:effectLst>
              <a:cs typeface="DecoType Naskh" pitchFamily="2" charset="-78"/>
            </a:endParaRPr>
          </a:p>
        </p:txBody>
      </p:sp>
      <p:sp>
        <p:nvSpPr>
          <p:cNvPr id="3" name="عنوان فرعي 2"/>
          <p:cNvSpPr>
            <a:spLocks noGrp="1"/>
          </p:cNvSpPr>
          <p:nvPr>
            <p:ph type="subTitle" idx="1"/>
          </p:nvPr>
        </p:nvSpPr>
        <p:spPr>
          <a:xfrm>
            <a:off x="755576" y="2348880"/>
            <a:ext cx="7772400" cy="3528392"/>
          </a:xfrm>
        </p:spPr>
        <p:txBody>
          <a:bodyPr/>
          <a:lstStyle/>
          <a:p>
            <a:pPr algn="ctr"/>
            <a:r>
              <a:rPr lang="en-US" sz="3200" b="1" dirty="0" smtClean="0">
                <a:ln/>
                <a:solidFill>
                  <a:srgbClr val="CC0066"/>
                </a:solidFill>
              </a:rPr>
              <a:t>140 micro</a:t>
            </a:r>
            <a:endParaRPr lang="ar-SA" sz="3200" b="1" dirty="0" smtClean="0">
              <a:ln/>
              <a:solidFill>
                <a:srgbClr val="CC0066"/>
              </a:solidFill>
            </a:endParaRPr>
          </a:p>
          <a:p>
            <a:endParaRPr lang="ar-SA" dirty="0" smtClean="0">
              <a:ln/>
              <a:solidFill>
                <a:srgbClr val="CC0066"/>
              </a:solidFill>
            </a:endParaRPr>
          </a:p>
          <a:p>
            <a:pPr algn="ctr"/>
            <a:endParaRPr lang="en-US" sz="3200" b="1" dirty="0" smtClean="0">
              <a:ln w="17780" cmpd="sng">
                <a:solidFill>
                  <a:srgbClr val="FFFFFF"/>
                </a:solidFill>
                <a:prstDash val="solid"/>
                <a:miter lim="800000"/>
              </a:ln>
              <a:solidFill>
                <a:schemeClr val="tx2">
                  <a:lumMod val="75000"/>
                </a:schemeClr>
              </a:solidFill>
              <a:effectLst>
                <a:outerShdw blurRad="50800" algn="tl" rotWithShape="0">
                  <a:srgbClr val="000000"/>
                </a:outerShdw>
              </a:effectLst>
              <a:latin typeface="Arial Black" pitchFamily="34" charset="0"/>
            </a:endParaRPr>
          </a:p>
          <a:p>
            <a:pPr algn="ctr"/>
            <a:r>
              <a:rPr lang="en-US" sz="3200" b="1" dirty="0" smtClean="0">
                <a:ln w="17780" cmpd="sng">
                  <a:solidFill>
                    <a:srgbClr val="FFFFFF"/>
                  </a:solidFill>
                  <a:prstDash val="solid"/>
                  <a:miter lim="800000"/>
                </a:ln>
                <a:solidFill>
                  <a:schemeClr val="tx2">
                    <a:lumMod val="75000"/>
                  </a:schemeClr>
                </a:solidFill>
                <a:effectLst>
                  <a:outerShdw blurRad="50800" algn="tl" rotWithShape="0">
                    <a:srgbClr val="000000"/>
                  </a:outerShdw>
                </a:effectLst>
                <a:latin typeface="Arial Black" pitchFamily="34" charset="0"/>
              </a:rPr>
              <a:t>Lab 8 :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Counting of bacteria in Milk</a:t>
            </a:r>
            <a:endParaRPr lang="ar-SA"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ot Milk? 6 Non-Dairy Alternatives"/>
          <p:cNvPicPr>
            <a:picLocks noChangeAspect="1" noChangeArrowheads="1"/>
          </p:cNvPicPr>
          <p:nvPr/>
        </p:nvPicPr>
        <p:blipFill>
          <a:blip r:embed="rId3" cstate="print">
            <a:lum bright="14000" contrast="-20000"/>
          </a:blip>
          <a:srcRect/>
          <a:stretch>
            <a:fillRect/>
          </a:stretch>
        </p:blipFill>
        <p:spPr bwMode="auto">
          <a:xfrm>
            <a:off x="251520" y="332656"/>
            <a:ext cx="8568952" cy="61206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عنوان 1"/>
          <p:cNvSpPr>
            <a:spLocks noGrp="1"/>
          </p:cNvSpPr>
          <p:nvPr>
            <p:ph type="title"/>
          </p:nvPr>
        </p:nvSpPr>
        <p:spPr>
          <a:xfrm>
            <a:off x="395536" y="620688"/>
            <a:ext cx="8183880" cy="1051560"/>
          </a:xfrm>
        </p:spPr>
        <p:txBody>
          <a:bodyPr>
            <a:normAutofit/>
          </a:bodyPr>
          <a:lstStyle/>
          <a:p>
            <a:pPr lvl="0"/>
            <a:r>
              <a:rPr lang="ar-SA" dirty="0" smtClean="0">
                <a:solidFill>
                  <a:srgbClr val="800080"/>
                </a:solidFill>
              </a:rPr>
              <a:t> </a:t>
            </a:r>
            <a:r>
              <a:rPr lang="en-US" dirty="0" smtClean="0">
                <a:solidFill>
                  <a:srgbClr val="800080"/>
                </a:solidFill>
              </a:rPr>
              <a:t>Materials</a:t>
            </a:r>
            <a:endParaRPr lang="ar-SA" dirty="0">
              <a:solidFill>
                <a:srgbClr val="800080"/>
              </a:solidFill>
            </a:endParaRPr>
          </a:p>
        </p:txBody>
      </p:sp>
      <p:sp>
        <p:nvSpPr>
          <p:cNvPr id="3" name="عنصر نائب للمحتوى 2"/>
          <p:cNvSpPr>
            <a:spLocks noGrp="1"/>
          </p:cNvSpPr>
          <p:nvPr>
            <p:ph idx="1"/>
          </p:nvPr>
        </p:nvSpPr>
        <p:spPr>
          <a:xfrm>
            <a:off x="395536" y="1905344"/>
            <a:ext cx="3528392" cy="4187952"/>
          </a:xfrm>
        </p:spPr>
        <p:txBody>
          <a:bodyPr>
            <a:normAutofit fontScale="92500" lnSpcReduction="20000"/>
          </a:bodyPr>
          <a:lstStyle/>
          <a:p>
            <a:pPr algn="l" rtl="0">
              <a:lnSpc>
                <a:spcPct val="150000"/>
              </a:lnSpc>
            </a:pPr>
            <a:r>
              <a:rPr lang="en-US" dirty="0" smtClean="0">
                <a:latin typeface="Aharoni" pitchFamily="2" charset="-79"/>
                <a:cs typeface="Aharoni" pitchFamily="2" charset="-79"/>
              </a:rPr>
              <a:t>Test tubes</a:t>
            </a:r>
          </a:p>
          <a:p>
            <a:pPr algn="l" rtl="0">
              <a:lnSpc>
                <a:spcPct val="150000"/>
              </a:lnSpc>
            </a:pPr>
            <a:r>
              <a:rPr lang="en-US" dirty="0" smtClean="0">
                <a:latin typeface="Aharoni" pitchFamily="2" charset="-79"/>
                <a:cs typeface="Aharoni" pitchFamily="2" charset="-79"/>
              </a:rPr>
              <a:t>Pipettes (1 ml, graduated).</a:t>
            </a:r>
          </a:p>
          <a:p>
            <a:pPr algn="l" rtl="0">
              <a:lnSpc>
                <a:spcPct val="150000"/>
              </a:lnSpc>
            </a:pPr>
            <a:r>
              <a:rPr lang="en-US" dirty="0" smtClean="0">
                <a:latin typeface="Aharoni" pitchFamily="2" charset="-79"/>
                <a:cs typeface="Aharoni" pitchFamily="2" charset="-79"/>
              </a:rPr>
              <a:t>Petri plates</a:t>
            </a:r>
          </a:p>
          <a:p>
            <a:pPr algn="l" rtl="0">
              <a:lnSpc>
                <a:spcPct val="150000"/>
              </a:lnSpc>
            </a:pPr>
            <a:r>
              <a:rPr lang="en-US" dirty="0" smtClean="0">
                <a:latin typeface="Aharoni" pitchFamily="2" charset="-79"/>
                <a:cs typeface="Aharoni" pitchFamily="2" charset="-79"/>
              </a:rPr>
              <a:t>Nutrient milk agar</a:t>
            </a:r>
          </a:p>
          <a:p>
            <a:pPr algn="l" rtl="0">
              <a:lnSpc>
                <a:spcPct val="150000"/>
              </a:lnSpc>
            </a:pPr>
            <a:r>
              <a:rPr lang="en-GB" dirty="0" smtClean="0">
                <a:latin typeface="Aharoni" pitchFamily="2" charset="-79"/>
                <a:cs typeface="Aharoni" pitchFamily="2" charset="-79"/>
              </a:rPr>
              <a:t>Bent glass rod.</a:t>
            </a:r>
          </a:p>
          <a:p>
            <a:pPr algn="l" rtl="0">
              <a:lnSpc>
                <a:spcPct val="150000"/>
              </a:lnSpc>
            </a:pPr>
            <a:r>
              <a:rPr lang="en-GB" dirty="0" smtClean="0">
                <a:latin typeface="Aharoni" pitchFamily="2" charset="-79"/>
                <a:cs typeface="Aharoni" pitchFamily="2" charset="-79"/>
              </a:rPr>
              <a:t>Alcohol 70%.</a:t>
            </a:r>
            <a:endParaRPr lang="en-US" dirty="0" smtClean="0">
              <a:latin typeface="Aharoni" pitchFamily="2" charset="-79"/>
              <a:cs typeface="Aharoni" pitchFamily="2" charset="-79"/>
            </a:endParaRPr>
          </a:p>
          <a:p>
            <a:endParaRPr lang="ar-SA" dirty="0"/>
          </a:p>
        </p:txBody>
      </p:sp>
      <p:pic>
        <p:nvPicPr>
          <p:cNvPr id="68610" name="Picture 2" descr="http://www.miniscience.com/projects/bacteriagrowth/BacteriaGrowthKit1new.jpg"/>
          <p:cNvPicPr>
            <a:picLocks noChangeAspect="1" noChangeArrowheads="1"/>
          </p:cNvPicPr>
          <p:nvPr/>
        </p:nvPicPr>
        <p:blipFill>
          <a:blip r:embed="rId4" cstate="print"/>
          <a:srcRect/>
          <a:stretch>
            <a:fillRect/>
          </a:stretch>
        </p:blipFill>
        <p:spPr bwMode="auto">
          <a:xfrm>
            <a:off x="3851920" y="1412776"/>
            <a:ext cx="4752528" cy="3726161"/>
          </a:xfrm>
          <a:prstGeom prst="rect">
            <a:avLst/>
          </a:prstGeom>
          <a:ln w="127000" cap="sq">
            <a:no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ot Milk? 6 Non-Dairy Alternatives"/>
          <p:cNvPicPr>
            <a:picLocks noChangeAspect="1" noChangeArrowheads="1"/>
          </p:cNvPicPr>
          <p:nvPr/>
        </p:nvPicPr>
        <p:blipFill>
          <a:blip r:embed="rId3" cstate="print">
            <a:lum bright="14000" contrast="-20000"/>
          </a:blip>
          <a:srcRect/>
          <a:stretch>
            <a:fillRect/>
          </a:stretch>
        </p:blipFill>
        <p:spPr bwMode="auto">
          <a:xfrm>
            <a:off x="251520" y="332656"/>
            <a:ext cx="8568952" cy="61206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4578" name="Picture 2" descr="http://cccmkc.edu.hk/~kei-kph/Microbiology/Microbiology_basic%20technique/Estimation%20of%20bacterial%20population%20in%20milk_Dec%2014,%202011/Nurtients%20agar%20plates%20cooling%20down_800.jpg"/>
          <p:cNvPicPr>
            <a:picLocks noChangeAspect="1" noChangeArrowheads="1"/>
          </p:cNvPicPr>
          <p:nvPr/>
        </p:nvPicPr>
        <p:blipFill>
          <a:blip r:embed="rId4" cstate="print">
            <a:lum bright="22000" contrast="-4000"/>
          </a:blip>
          <a:srcRect/>
          <a:stretch>
            <a:fillRect/>
          </a:stretch>
        </p:blipFill>
        <p:spPr bwMode="auto">
          <a:xfrm>
            <a:off x="323528" y="404664"/>
            <a:ext cx="8430203" cy="5976664"/>
          </a:xfrm>
          <a:prstGeom prst="rect">
            <a:avLst/>
          </a:prstGeom>
          <a:noFill/>
        </p:spPr>
      </p:pic>
      <p:sp>
        <p:nvSpPr>
          <p:cNvPr id="3" name="عنصر نائب للمحتوى 2"/>
          <p:cNvSpPr>
            <a:spLocks noGrp="1"/>
          </p:cNvSpPr>
          <p:nvPr>
            <p:ph idx="1"/>
          </p:nvPr>
        </p:nvSpPr>
        <p:spPr>
          <a:xfrm>
            <a:off x="395536" y="2553416"/>
            <a:ext cx="8183880" cy="3611888"/>
          </a:xfrm>
        </p:spPr>
        <p:txBody>
          <a:bodyPr>
            <a:normAutofit/>
          </a:bodyPr>
          <a:lstStyle/>
          <a:p>
            <a:pPr lvl="0" algn="l" rtl="0">
              <a:lnSpc>
                <a:spcPct val="150000"/>
              </a:lnSpc>
              <a:buClr>
                <a:schemeClr val="bg1"/>
              </a:buClr>
            </a:pPr>
            <a:r>
              <a:rPr lang="en-US" sz="2400" dirty="0" smtClean="0">
                <a:latin typeface="Aharoni" pitchFamily="2" charset="-79"/>
                <a:cs typeface="Aharoni" pitchFamily="2" charset="-79"/>
              </a:rPr>
              <a:t>Prepare </a:t>
            </a:r>
            <a:r>
              <a:rPr lang="en-US" sz="2400" b="1" dirty="0" smtClean="0">
                <a:solidFill>
                  <a:srgbClr val="1A578E"/>
                </a:solidFill>
                <a:latin typeface="Andalus" pitchFamily="2" charset="-78"/>
                <a:cs typeface="Andalus" pitchFamily="2" charset="-78"/>
              </a:rPr>
              <a:t>200ml</a:t>
            </a:r>
            <a:r>
              <a:rPr lang="en-US" sz="2400" dirty="0" smtClean="0">
                <a:latin typeface="Aharoni" pitchFamily="2" charset="-79"/>
                <a:cs typeface="Aharoni" pitchFamily="2" charset="-79"/>
              </a:rPr>
              <a:t> nutrient agar media</a:t>
            </a:r>
          </a:p>
          <a:p>
            <a:pPr lvl="0" algn="l" rtl="0">
              <a:lnSpc>
                <a:spcPct val="150000"/>
              </a:lnSpc>
              <a:buClr>
                <a:schemeClr val="bg1"/>
              </a:buClr>
            </a:pPr>
            <a:r>
              <a:rPr lang="en-US" sz="2400" dirty="0" smtClean="0">
                <a:latin typeface="Aharoni" pitchFamily="2" charset="-79"/>
                <a:cs typeface="Aharoni" pitchFamily="2" charset="-79"/>
              </a:rPr>
              <a:t>Add </a:t>
            </a:r>
            <a:r>
              <a:rPr lang="en-US" sz="2400" b="1" dirty="0" smtClean="0">
                <a:solidFill>
                  <a:srgbClr val="1A578E"/>
                </a:solidFill>
                <a:latin typeface="Andalus" pitchFamily="2" charset="-78"/>
                <a:cs typeface="Andalus" pitchFamily="2" charset="-78"/>
              </a:rPr>
              <a:t>1ml</a:t>
            </a:r>
            <a:r>
              <a:rPr lang="en-US" sz="2400" dirty="0" smtClean="0">
                <a:latin typeface="Aharoni" pitchFamily="2" charset="-79"/>
                <a:cs typeface="Aharoni" pitchFamily="2" charset="-79"/>
              </a:rPr>
              <a:t> of sterilized milk in the prepared sterilized media</a:t>
            </a:r>
          </a:p>
          <a:p>
            <a:pPr lvl="0" algn="l" rtl="0">
              <a:lnSpc>
                <a:spcPct val="150000"/>
              </a:lnSpc>
              <a:buClr>
                <a:schemeClr val="bg1"/>
              </a:buClr>
            </a:pPr>
            <a:r>
              <a:rPr lang="en-US" sz="2400" dirty="0" smtClean="0">
                <a:latin typeface="Aharoni" pitchFamily="2" charset="-79"/>
                <a:cs typeface="Aharoni" pitchFamily="2" charset="-79"/>
              </a:rPr>
              <a:t>Mix it thoroughly</a:t>
            </a:r>
          </a:p>
          <a:p>
            <a:pPr lvl="0" algn="l" rtl="0">
              <a:lnSpc>
                <a:spcPct val="150000"/>
              </a:lnSpc>
              <a:buClr>
                <a:schemeClr val="bg1"/>
              </a:buClr>
            </a:pPr>
            <a:r>
              <a:rPr lang="en-US" sz="2400" dirty="0" smtClean="0">
                <a:latin typeface="Aharoni" pitchFamily="2" charset="-79"/>
                <a:cs typeface="Aharoni" pitchFamily="2" charset="-79"/>
              </a:rPr>
              <a:t>Pour the media in petri plates and let them solidify</a:t>
            </a:r>
            <a:endParaRPr lang="ar-SA" sz="2400" dirty="0" smtClean="0">
              <a:latin typeface="Aharoni" pitchFamily="2" charset="-79"/>
              <a:cs typeface="Aharoni" pitchFamily="2" charset="-79"/>
            </a:endParaRPr>
          </a:p>
        </p:txBody>
      </p:sp>
      <p:sp>
        <p:nvSpPr>
          <p:cNvPr id="2" name="عنوان 1"/>
          <p:cNvSpPr>
            <a:spLocks noGrp="1"/>
          </p:cNvSpPr>
          <p:nvPr>
            <p:ph type="title"/>
          </p:nvPr>
        </p:nvSpPr>
        <p:spPr>
          <a:xfrm>
            <a:off x="395536" y="980728"/>
            <a:ext cx="8183880" cy="864096"/>
          </a:xfrm>
        </p:spPr>
        <p:txBody>
          <a:bodyPr>
            <a:normAutofit fontScale="90000"/>
          </a:bodyPr>
          <a:lstStyle/>
          <a:p>
            <a:pPr algn="ct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First, Preparation of milk agar media</a:t>
            </a:r>
            <a:endParaRPr lang="ar-SA"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ot Milk? 6 Non-Dairy Alternatives"/>
          <p:cNvPicPr>
            <a:picLocks noChangeAspect="1" noChangeArrowheads="1"/>
          </p:cNvPicPr>
          <p:nvPr/>
        </p:nvPicPr>
        <p:blipFill>
          <a:blip r:embed="rId3" cstate="print">
            <a:lum bright="14000" contrast="-20000"/>
          </a:blip>
          <a:srcRect/>
          <a:stretch>
            <a:fillRect/>
          </a:stretch>
        </p:blipFill>
        <p:spPr bwMode="auto">
          <a:xfrm>
            <a:off x="251520" y="332656"/>
            <a:ext cx="8568952" cy="61206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عنوان 1"/>
          <p:cNvSpPr>
            <a:spLocks noGrp="1"/>
          </p:cNvSpPr>
          <p:nvPr>
            <p:ph type="title"/>
          </p:nvPr>
        </p:nvSpPr>
        <p:spPr>
          <a:xfrm>
            <a:off x="323528" y="404664"/>
            <a:ext cx="8183880" cy="720080"/>
          </a:xfrm>
        </p:spPr>
        <p:txBody>
          <a:bodyPr>
            <a:normAutofit/>
          </a:bodyPr>
          <a:lstStyle/>
          <a:p>
            <a:pPr lvl="0" rtl="0"/>
            <a:r>
              <a:rPr lang="ar-SA" sz="2800" dirty="0" smtClean="0">
                <a:solidFill>
                  <a:srgbClr val="800080"/>
                </a:solidFill>
              </a:rPr>
              <a:t> </a:t>
            </a:r>
            <a:r>
              <a:rPr lang="en-US" sz="2800" dirty="0" smtClean="0">
                <a:solidFill>
                  <a:srgbClr val="800080"/>
                </a:solidFill>
              </a:rPr>
              <a:t>Preparation of dilutions :</a:t>
            </a:r>
            <a:endParaRPr lang="ar-SA" sz="2800" dirty="0">
              <a:solidFill>
                <a:srgbClr val="800080"/>
              </a:solidFill>
            </a:endParaRPr>
          </a:p>
        </p:txBody>
      </p:sp>
      <p:sp>
        <p:nvSpPr>
          <p:cNvPr id="3" name="عنصر نائب للمحتوى 2"/>
          <p:cNvSpPr>
            <a:spLocks noGrp="1"/>
          </p:cNvSpPr>
          <p:nvPr>
            <p:ph idx="1"/>
          </p:nvPr>
        </p:nvSpPr>
        <p:spPr>
          <a:xfrm>
            <a:off x="395536" y="1340768"/>
            <a:ext cx="8183880" cy="4896544"/>
          </a:xfrm>
        </p:spPr>
        <p:txBody>
          <a:bodyPr>
            <a:normAutofit/>
          </a:bodyPr>
          <a:lstStyle/>
          <a:p>
            <a:pPr marL="355600" lvl="0" indent="-355600" algn="l" rtl="0">
              <a:buClr>
                <a:srgbClr val="800080"/>
              </a:buClr>
              <a:buSzPct val="90000"/>
              <a:buFont typeface="+mj-lt"/>
              <a:buAutoNum type="arabicPeriod"/>
            </a:pPr>
            <a:r>
              <a:rPr lang="en-US" sz="3200" b="1" dirty="0" smtClean="0">
                <a:latin typeface="Angsana New" pitchFamily="18" charset="-34"/>
                <a:cs typeface="Angsana New" pitchFamily="18" charset="-34"/>
              </a:rPr>
              <a:t>Take six test tubes and add </a:t>
            </a:r>
            <a:r>
              <a:rPr lang="en-US" sz="3200" b="1" dirty="0" smtClean="0">
                <a:solidFill>
                  <a:srgbClr val="800080"/>
                </a:solidFill>
                <a:latin typeface="Angsana New" pitchFamily="18" charset="-34"/>
                <a:cs typeface="Angsana New" pitchFamily="18" charset="-34"/>
              </a:rPr>
              <a:t>9 ml </a:t>
            </a:r>
            <a:r>
              <a:rPr lang="en-US" sz="3200" b="1" dirty="0" smtClean="0">
                <a:latin typeface="Angsana New" pitchFamily="18" charset="-34"/>
                <a:cs typeface="Angsana New" pitchFamily="18" charset="-34"/>
              </a:rPr>
              <a:t>of </a:t>
            </a:r>
            <a:r>
              <a:rPr lang="en-US" sz="3200" b="1" dirty="0" err="1" smtClean="0">
                <a:latin typeface="Angsana New" pitchFamily="18" charset="-34"/>
                <a:cs typeface="Angsana New" pitchFamily="18" charset="-34"/>
              </a:rPr>
              <a:t>ditilled</a:t>
            </a:r>
            <a:r>
              <a:rPr lang="en-US" sz="3200" b="1" dirty="0" smtClean="0">
                <a:latin typeface="Angsana New" pitchFamily="18" charset="-34"/>
                <a:cs typeface="Angsana New" pitchFamily="18" charset="-34"/>
              </a:rPr>
              <a:t> sterilized water (DDW) in each tube and label them as 1,2,3,4,5,6</a:t>
            </a:r>
          </a:p>
          <a:p>
            <a:pPr marL="355600" indent="-355600" algn="l" rtl="0">
              <a:buClr>
                <a:srgbClr val="800080"/>
              </a:buClr>
              <a:buSzPct val="90000"/>
              <a:buFont typeface="+mj-lt"/>
              <a:buAutoNum type="arabicPeriod"/>
            </a:pPr>
            <a:r>
              <a:rPr lang="en-US" sz="3200" b="1" dirty="0" smtClean="0">
                <a:latin typeface="Angsana New" pitchFamily="18" charset="-34"/>
                <a:cs typeface="Angsana New" pitchFamily="18" charset="-34"/>
              </a:rPr>
              <a:t>Transfer </a:t>
            </a:r>
            <a:r>
              <a:rPr lang="en-US" sz="3200" b="1" dirty="0" smtClean="0">
                <a:solidFill>
                  <a:srgbClr val="800080"/>
                </a:solidFill>
                <a:latin typeface="Angsana New" pitchFamily="18" charset="-34"/>
                <a:cs typeface="Angsana New" pitchFamily="18" charset="-34"/>
              </a:rPr>
              <a:t>1ml </a:t>
            </a:r>
            <a:r>
              <a:rPr lang="en-US" sz="3200" b="1" dirty="0" smtClean="0">
                <a:latin typeface="Angsana New" pitchFamily="18" charset="-34"/>
                <a:cs typeface="Angsana New" pitchFamily="18" charset="-34"/>
              </a:rPr>
              <a:t>of  the sample (unsterilized milk) to tube no.1 contained </a:t>
            </a:r>
            <a:r>
              <a:rPr lang="en-US" sz="3200" b="1" dirty="0" smtClean="0">
                <a:solidFill>
                  <a:srgbClr val="FF0000"/>
                </a:solidFill>
                <a:latin typeface="Angsana New" pitchFamily="18" charset="-34"/>
                <a:cs typeface="Angsana New" pitchFamily="18" charset="-34"/>
              </a:rPr>
              <a:t>9ml</a:t>
            </a:r>
            <a:r>
              <a:rPr lang="en-US" sz="3200" b="1" dirty="0" smtClean="0">
                <a:latin typeface="Angsana New" pitchFamily="18" charset="-34"/>
                <a:cs typeface="Angsana New" pitchFamily="18" charset="-34"/>
              </a:rPr>
              <a:t> DDW and </a:t>
            </a:r>
            <a:r>
              <a:rPr lang="en-US" sz="3200" b="1" dirty="0" err="1">
                <a:latin typeface="Angsana New" pitchFamily="18" charset="-34"/>
                <a:cs typeface="Angsana New" pitchFamily="18" charset="-34"/>
              </a:rPr>
              <a:t>Reflame</a:t>
            </a:r>
            <a:r>
              <a:rPr lang="en-US" sz="3200" b="1" dirty="0">
                <a:latin typeface="Angsana New" pitchFamily="18" charset="-34"/>
                <a:cs typeface="Angsana New" pitchFamily="18" charset="-34"/>
              </a:rPr>
              <a:t> and cap the </a:t>
            </a:r>
            <a:r>
              <a:rPr lang="en-US" sz="3200" b="1" dirty="0" smtClean="0">
                <a:latin typeface="Angsana New" pitchFamily="18" charset="-34"/>
                <a:cs typeface="Angsana New" pitchFamily="18" charset="-34"/>
              </a:rPr>
              <a:t>sample.</a:t>
            </a:r>
            <a:endParaRPr lang="en-US" sz="3200" b="1" dirty="0">
              <a:latin typeface="Angsana New" pitchFamily="18" charset="-34"/>
              <a:cs typeface="Angsana New" pitchFamily="18" charset="-34"/>
            </a:endParaRPr>
          </a:p>
          <a:p>
            <a:pPr marL="355600" lvl="0" indent="-355600" algn="l" rtl="0">
              <a:buClr>
                <a:srgbClr val="800080"/>
              </a:buClr>
              <a:buSzPct val="90000"/>
              <a:buFont typeface="+mj-lt"/>
              <a:buAutoNum type="arabicPeriod"/>
            </a:pPr>
            <a:r>
              <a:rPr lang="en-US" sz="3200" b="1" dirty="0">
                <a:latin typeface="Angsana New" pitchFamily="18" charset="-34"/>
                <a:cs typeface="Angsana New" pitchFamily="18" charset="-34"/>
              </a:rPr>
              <a:t>M</a:t>
            </a:r>
            <a:r>
              <a:rPr lang="en-US" sz="3200" b="1" dirty="0" smtClean="0">
                <a:latin typeface="Angsana New" pitchFamily="18" charset="-34"/>
                <a:cs typeface="Angsana New" pitchFamily="18" charset="-34"/>
              </a:rPr>
              <a:t>ix the tube </a:t>
            </a:r>
            <a:r>
              <a:rPr lang="en-US" sz="3200" b="1" dirty="0" err="1" smtClean="0">
                <a:latin typeface="Angsana New" pitchFamily="18" charset="-34"/>
                <a:cs typeface="Angsana New" pitchFamily="18" charset="-34"/>
              </a:rPr>
              <a:t>throughlty</a:t>
            </a:r>
            <a:r>
              <a:rPr lang="en-US" sz="3200" b="1" dirty="0" smtClean="0">
                <a:latin typeface="Angsana New" pitchFamily="18" charset="-34"/>
                <a:cs typeface="Angsana New" pitchFamily="18" charset="-34"/>
              </a:rPr>
              <a:t>. And this makes the first dilution.</a:t>
            </a:r>
          </a:p>
          <a:p>
            <a:pPr marL="355600" lvl="0" indent="-355600" algn="l" rtl="0">
              <a:buClr>
                <a:srgbClr val="800080"/>
              </a:buClr>
              <a:buSzPct val="90000"/>
              <a:buFont typeface="+mj-lt"/>
              <a:buAutoNum type="arabicPeriod"/>
            </a:pPr>
            <a:r>
              <a:rPr lang="en-US" sz="3200" b="1" dirty="0" smtClean="0">
                <a:latin typeface="Angsana New" pitchFamily="18" charset="-34"/>
                <a:cs typeface="Angsana New" pitchFamily="18" charset="-34"/>
              </a:rPr>
              <a:t>Transfer1 </a:t>
            </a:r>
            <a:r>
              <a:rPr lang="en-US" sz="3200" b="1" dirty="0">
                <a:latin typeface="Angsana New" pitchFamily="18" charset="-34"/>
                <a:cs typeface="Angsana New" pitchFamily="18" charset="-34"/>
              </a:rPr>
              <a:t>ml </a:t>
            </a:r>
            <a:r>
              <a:rPr lang="en-US" sz="3200" b="1" dirty="0" smtClean="0">
                <a:latin typeface="Angsana New" pitchFamily="18" charset="-34"/>
                <a:cs typeface="Angsana New" pitchFamily="18" charset="-34"/>
              </a:rPr>
              <a:t>from the 1</a:t>
            </a:r>
            <a:r>
              <a:rPr lang="en-US" sz="3200" b="1" baseline="30000" dirty="0" smtClean="0">
                <a:latin typeface="Angsana New" pitchFamily="18" charset="-34"/>
                <a:cs typeface="Angsana New" pitchFamily="18" charset="-34"/>
              </a:rPr>
              <a:t>st</a:t>
            </a:r>
            <a:r>
              <a:rPr lang="en-US" sz="3200" b="1" dirty="0" smtClean="0">
                <a:latin typeface="Angsana New" pitchFamily="18" charset="-34"/>
                <a:cs typeface="Angsana New" pitchFamily="18" charset="-34"/>
              </a:rPr>
              <a:t> dilution to test tube no.2</a:t>
            </a:r>
            <a:r>
              <a:rPr lang="en-US" sz="3200" b="1" dirty="0">
                <a:latin typeface="Angsana New" pitchFamily="18" charset="-34"/>
                <a:cs typeface="Angsana New" pitchFamily="18" charset="-34"/>
              </a:rPr>
              <a:t>. And this makes the </a:t>
            </a:r>
            <a:r>
              <a:rPr lang="en-US" sz="3200" b="1" dirty="0" smtClean="0">
                <a:latin typeface="Angsana New" pitchFamily="18" charset="-34"/>
                <a:cs typeface="Angsana New" pitchFamily="18" charset="-34"/>
              </a:rPr>
              <a:t>second dilution</a:t>
            </a:r>
            <a:r>
              <a:rPr lang="en-US" sz="3200" b="1" dirty="0">
                <a:latin typeface="Angsana New" pitchFamily="18" charset="-34"/>
                <a:cs typeface="Angsana New" pitchFamily="18" charset="-34"/>
              </a:rPr>
              <a:t>.</a:t>
            </a:r>
            <a:endParaRPr lang="en-US" sz="3200" b="1" dirty="0" smtClean="0">
              <a:latin typeface="Angsana New" pitchFamily="18" charset="-34"/>
              <a:cs typeface="Angsana New" pitchFamily="18" charset="-34"/>
            </a:endParaRPr>
          </a:p>
          <a:p>
            <a:pPr marL="355600" lvl="0" indent="-355600" algn="l" rtl="0">
              <a:buClr>
                <a:srgbClr val="800080"/>
              </a:buClr>
              <a:buSzPct val="90000"/>
              <a:buFont typeface="+mj-lt"/>
              <a:buAutoNum type="arabicPeriod"/>
            </a:pPr>
            <a:r>
              <a:rPr lang="en-US" sz="3200" b="1" dirty="0" smtClean="0">
                <a:solidFill>
                  <a:srgbClr val="FF0000"/>
                </a:solidFill>
                <a:latin typeface="Angsana New" pitchFamily="18" charset="-34"/>
                <a:cs typeface="Angsana New" pitchFamily="18" charset="-34"/>
              </a:rPr>
              <a:t>Repeat</a:t>
            </a:r>
            <a:r>
              <a:rPr lang="en-US" sz="3200" b="1" dirty="0" smtClean="0">
                <a:latin typeface="Angsana New" pitchFamily="18" charset="-34"/>
                <a:cs typeface="Angsana New" pitchFamily="18" charset="-34"/>
              </a:rPr>
              <a:t> the same pattern with other tubes as shown in the diagram.</a:t>
            </a:r>
          </a:p>
          <a:p>
            <a:pPr marL="355600" lvl="0" indent="-355600" algn="l" rtl="0">
              <a:buClr>
                <a:srgbClr val="800080"/>
              </a:buClr>
              <a:buSzPct val="90000"/>
              <a:buFont typeface="+mj-lt"/>
              <a:buAutoNum type="arabicPeriod"/>
            </a:pPr>
            <a:endParaRPr lang="en-US" sz="3200" b="1" dirty="0" smtClean="0">
              <a:latin typeface="Angsana New" pitchFamily="18" charset="-34"/>
              <a:cs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3733" y="1268760"/>
            <a:ext cx="3657600" cy="458115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5319933" y="5926114"/>
            <a:ext cx="3352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en-US" b="1" dirty="0">
                <a:solidFill>
                  <a:srgbClr val="000000"/>
                </a:solidFill>
              </a:rPr>
              <a:t>Using a Vortex Mixer to Mix Bacteria Throughout a Tube</a:t>
            </a:r>
            <a:r>
              <a:rPr lang="en-US" dirty="0">
                <a:solidFill>
                  <a:srgbClr val="000000"/>
                </a:solidFill>
              </a:rPr>
              <a:t> </a:t>
            </a: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268760"/>
            <a:ext cx="3610479" cy="40571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60" y="5445224"/>
            <a:ext cx="3635896" cy="646331"/>
          </a:xfrm>
          <a:prstGeom prst="rect">
            <a:avLst/>
          </a:prstGeom>
        </p:spPr>
        <p:txBody>
          <a:bodyPr wrap="square">
            <a:spAutoFit/>
          </a:bodyPr>
          <a:lstStyle/>
          <a:p>
            <a:pPr>
              <a:spcBef>
                <a:spcPct val="50000"/>
              </a:spcBef>
            </a:pPr>
            <a:r>
              <a:rPr lang="en-US" dirty="0" smtClean="0">
                <a:solidFill>
                  <a:srgbClr val="000000"/>
                </a:solidFill>
              </a:rPr>
              <a:t>Using a Pipette to Remove Bacteria from a Tube </a:t>
            </a:r>
            <a:endParaRPr lang="en-US" dirty="0">
              <a:solidFill>
                <a:srgbClr val="000000"/>
              </a:solidFill>
            </a:endParaRPr>
          </a:p>
        </p:txBody>
      </p:sp>
    </p:spTree>
    <p:extLst>
      <p:ext uri="{BB962C8B-B14F-4D97-AF65-F5344CB8AC3E}">
        <p14:creationId xmlns:p14="http://schemas.microsoft.com/office/powerpoint/2010/main" val="154855229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268760"/>
            <a:ext cx="7696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816" y="1628800"/>
            <a:ext cx="8371656" cy="4381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81140"/>
          <a:stretch/>
        </p:blipFill>
        <p:spPr bwMode="auto">
          <a:xfrm>
            <a:off x="4932040" y="5248619"/>
            <a:ext cx="3528392" cy="7616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933" b="68517"/>
          <a:stretch/>
        </p:blipFill>
        <p:spPr bwMode="auto">
          <a:xfrm>
            <a:off x="971600" y="2204864"/>
            <a:ext cx="7488832" cy="7491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Grp="1" noChangeArrowheads="1"/>
          </p:cNvSpPr>
          <p:nvPr>
            <p:ph sz="quarter" idx="1"/>
          </p:nvPr>
        </p:nvSpPr>
        <p:spPr>
          <a:xfrm>
            <a:off x="172536" y="6159552"/>
            <a:ext cx="8503920" cy="581816"/>
          </a:xfrm>
        </p:spPr>
        <p:txBody>
          <a:bodyPr>
            <a:normAutofit fontScale="85000" lnSpcReduction="20000"/>
          </a:bodyPr>
          <a:lstStyle/>
          <a:p>
            <a:pPr algn="l" rtl="0">
              <a:lnSpc>
                <a:spcPct val="90000"/>
              </a:lnSpc>
            </a:pPr>
            <a:r>
              <a:rPr lang="en-US" sz="2400" dirty="0">
                <a:solidFill>
                  <a:srgbClr val="000000"/>
                </a:solidFill>
                <a:latin typeface="Times New Roman" pitchFamily="18" charset="0"/>
                <a:cs typeface="Times New Roman" pitchFamily="18" charset="0"/>
              </a:rPr>
              <a:t>For a more accurate count it is advisable to plate each dilution in duplicate or triplicate and then find an average count. </a:t>
            </a:r>
          </a:p>
        </p:txBody>
      </p:sp>
    </p:spTree>
    <p:extLst>
      <p:ext uri="{BB962C8B-B14F-4D97-AF65-F5344CB8AC3E}">
        <p14:creationId xmlns:p14="http://schemas.microsoft.com/office/powerpoint/2010/main" val="240233646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ot Milk? 6 Non-Dairy Alternatives"/>
          <p:cNvPicPr>
            <a:picLocks noChangeAspect="1" noChangeArrowheads="1"/>
          </p:cNvPicPr>
          <p:nvPr/>
        </p:nvPicPr>
        <p:blipFill>
          <a:blip r:embed="rId3" cstate="print">
            <a:lum bright="14000" contrast="-20000"/>
          </a:blip>
          <a:srcRect/>
          <a:stretch>
            <a:fillRect/>
          </a:stretch>
        </p:blipFill>
        <p:spPr bwMode="auto">
          <a:xfrm>
            <a:off x="251520" y="332656"/>
            <a:ext cx="8568952" cy="61206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2465" name="Picture 1" descr="C:\Users\user\Desktop\المعامل\140\figure_06_16_labeled.jpg"/>
          <p:cNvPicPr>
            <a:picLocks noChangeAspect="1" noChangeArrowheads="1"/>
          </p:cNvPicPr>
          <p:nvPr/>
        </p:nvPicPr>
        <p:blipFill>
          <a:blip r:embed="rId4" cstate="print"/>
          <a:srcRect b="57123"/>
          <a:stretch>
            <a:fillRect/>
          </a:stretch>
        </p:blipFill>
        <p:spPr bwMode="auto">
          <a:xfrm>
            <a:off x="251520" y="1340768"/>
            <a:ext cx="8546592" cy="2600712"/>
          </a:xfrm>
          <a:prstGeom prst="rect">
            <a:avLst/>
          </a:prstGeom>
          <a:noFill/>
        </p:spPr>
      </p:pic>
      <p:sp>
        <p:nvSpPr>
          <p:cNvPr id="7" name="مستطيل 6"/>
          <p:cNvSpPr/>
          <p:nvPr/>
        </p:nvSpPr>
        <p:spPr>
          <a:xfrm>
            <a:off x="2195736" y="1988840"/>
            <a:ext cx="720080" cy="28803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1400" dirty="0" smtClean="0">
                <a:latin typeface="Arial Rounded MT Bold" pitchFamily="34" charset="0"/>
              </a:rPr>
              <a:t>water</a:t>
            </a:r>
            <a:endParaRPr lang="ar-SA" sz="1400" dirty="0">
              <a:latin typeface="Arial Rounded MT Bold" pitchFamily="34" charset="0"/>
            </a:endParaRPr>
          </a:p>
        </p:txBody>
      </p:sp>
      <p:pic>
        <p:nvPicPr>
          <p:cNvPr id="16386" name="Picture 2" descr="http://arabic.irib.ir/image/news/2011815092832.jpg"/>
          <p:cNvPicPr>
            <a:picLocks noChangeAspect="1" noChangeArrowheads="1"/>
          </p:cNvPicPr>
          <p:nvPr/>
        </p:nvPicPr>
        <p:blipFill>
          <a:blip r:embed="rId5" cstate="print"/>
          <a:srcRect/>
          <a:stretch>
            <a:fillRect/>
          </a:stretch>
        </p:blipFill>
        <p:spPr bwMode="auto">
          <a:xfrm>
            <a:off x="179512" y="2636912"/>
            <a:ext cx="1152128" cy="13537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ot Milk? 6 Non-Dairy Alternatives"/>
          <p:cNvPicPr>
            <a:picLocks noChangeAspect="1" noChangeArrowheads="1"/>
          </p:cNvPicPr>
          <p:nvPr/>
        </p:nvPicPr>
        <p:blipFill>
          <a:blip r:embed="rId3" cstate="print">
            <a:lum bright="14000" contrast="-20000"/>
          </a:blip>
          <a:srcRect/>
          <a:stretch>
            <a:fillRect/>
          </a:stretch>
        </p:blipFill>
        <p:spPr bwMode="auto">
          <a:xfrm>
            <a:off x="251520" y="332656"/>
            <a:ext cx="8568952" cy="61206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467544" y="260648"/>
            <a:ext cx="8183880" cy="792088"/>
          </a:xfrm>
        </p:spPr>
        <p:txBody>
          <a:bodyPr>
            <a:normAutofit/>
          </a:bodyPr>
          <a:lstStyle/>
          <a:p>
            <a:pPr algn="ctr"/>
            <a:r>
              <a:rPr lang="en-GB" sz="3200" dirty="0" smtClean="0">
                <a:solidFill>
                  <a:srgbClr val="FF0000"/>
                </a:solidFill>
                <a:latin typeface="Aharoni" pitchFamily="2" charset="-79"/>
                <a:cs typeface="Aharoni" pitchFamily="2" charset="-79"/>
              </a:rPr>
              <a:t>Inoculation of Diluted Sample </a:t>
            </a:r>
            <a:endParaRPr lang="ar-SA" sz="3200" dirty="0">
              <a:solidFill>
                <a:srgbClr val="FF0000"/>
              </a:solidFill>
              <a:latin typeface="Aharoni" pitchFamily="2" charset="-79"/>
            </a:endParaRPr>
          </a:p>
        </p:txBody>
      </p:sp>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22" y="1412776"/>
            <a:ext cx="3600450" cy="3505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5436096" y="4994176"/>
            <a:ext cx="3200400" cy="91598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rtl="0">
              <a:spcBef>
                <a:spcPct val="50000"/>
              </a:spcBef>
            </a:pPr>
            <a:r>
              <a:rPr lang="en-US" b="1" dirty="0">
                <a:solidFill>
                  <a:srgbClr val="000000"/>
                </a:solidFill>
                <a:latin typeface="Times New Roman" pitchFamily="18" charset="0"/>
                <a:cs typeface="Times New Roman" pitchFamily="18" charset="0"/>
              </a:rPr>
              <a:t>Using a Bent Glass Rod and a Turntable to Spread a Bacterial Sample </a:t>
            </a:r>
          </a:p>
        </p:txBody>
      </p:sp>
      <p:sp>
        <p:nvSpPr>
          <p:cNvPr id="6" name="Rectangle 5"/>
          <p:cNvSpPr/>
          <p:nvPr/>
        </p:nvSpPr>
        <p:spPr>
          <a:xfrm>
            <a:off x="323528" y="1340768"/>
            <a:ext cx="4896494" cy="5047536"/>
          </a:xfrm>
          <a:prstGeom prst="rect">
            <a:avLst/>
          </a:prstGeom>
        </p:spPr>
        <p:txBody>
          <a:bodyPr wrap="square">
            <a:spAutoFit/>
          </a:bodyPr>
          <a:lstStyle/>
          <a:p>
            <a:pPr marL="457200" indent="-457200" algn="l" rtl="0">
              <a:buFont typeface="+mj-lt"/>
              <a:buAutoNum type="arabicPeriod" startAt="6"/>
            </a:pPr>
            <a:r>
              <a:rPr lang="en-US" sz="2300" dirty="0">
                <a:solidFill>
                  <a:srgbClr val="000000"/>
                </a:solidFill>
                <a:latin typeface="Times New Roman" pitchFamily="18" charset="0"/>
                <a:cs typeface="Times New Roman" pitchFamily="18" charset="0"/>
              </a:rPr>
              <a:t>From the last three dilutions, transfer</a:t>
            </a:r>
            <a:r>
              <a:rPr lang="en-US" sz="2300" b="1" dirty="0">
                <a:solidFill>
                  <a:srgbClr val="FF0000"/>
                </a:solidFill>
                <a:latin typeface="Times New Roman" pitchFamily="18" charset="0"/>
                <a:cs typeface="Times New Roman" pitchFamily="18" charset="0"/>
              </a:rPr>
              <a:t> 1ml </a:t>
            </a:r>
            <a:r>
              <a:rPr lang="en-US" sz="2300" dirty="0">
                <a:solidFill>
                  <a:srgbClr val="000000"/>
                </a:solidFill>
                <a:latin typeface="Times New Roman" pitchFamily="18" charset="0"/>
                <a:cs typeface="Times New Roman" pitchFamily="18" charset="0"/>
              </a:rPr>
              <a:t>to prepared milk agar plate </a:t>
            </a:r>
          </a:p>
          <a:p>
            <a:pPr marL="342900" indent="-342900" algn="l" rtl="0">
              <a:buFont typeface="+mj-lt"/>
              <a:buAutoNum type="arabicPeriod" startAt="6"/>
            </a:pPr>
            <a:r>
              <a:rPr lang="en-US" sz="2300" dirty="0">
                <a:solidFill>
                  <a:srgbClr val="000000"/>
                </a:solidFill>
                <a:latin typeface="Times New Roman" pitchFamily="18" charset="0"/>
                <a:cs typeface="Times New Roman" pitchFamily="18" charset="0"/>
              </a:rPr>
              <a:t>Using </a:t>
            </a:r>
            <a:r>
              <a:rPr lang="en-US" sz="2300" b="1" dirty="0">
                <a:solidFill>
                  <a:srgbClr val="FF0000"/>
                </a:solidFill>
                <a:latin typeface="Times New Roman" pitchFamily="18" charset="0"/>
                <a:cs typeface="Times New Roman" pitchFamily="18" charset="0"/>
              </a:rPr>
              <a:t>a turntable </a:t>
            </a:r>
            <a:r>
              <a:rPr lang="en-US" sz="2300" dirty="0">
                <a:solidFill>
                  <a:srgbClr val="000000"/>
                </a:solidFill>
                <a:latin typeface="Times New Roman" pitchFamily="18" charset="0"/>
                <a:cs typeface="Times New Roman" pitchFamily="18" charset="0"/>
              </a:rPr>
              <a:t>and sterile bent glass rod, immediately spread the solution over the surface of the plates.</a:t>
            </a:r>
          </a:p>
          <a:p>
            <a:pPr marL="342900" indent="-342900" algn="l" rtl="0">
              <a:buFont typeface="+mj-lt"/>
              <a:buAutoNum type="arabicPeriod" startAt="6"/>
            </a:pPr>
            <a:r>
              <a:rPr lang="en-US" sz="2300" dirty="0">
                <a:solidFill>
                  <a:srgbClr val="000000"/>
                </a:solidFill>
                <a:latin typeface="Times New Roman" pitchFamily="18" charset="0"/>
                <a:cs typeface="Times New Roman" pitchFamily="18" charset="0"/>
              </a:rPr>
              <a:t>Replace the lid and re-sterilize the glass rod with alcohol and flaming. </a:t>
            </a:r>
          </a:p>
          <a:p>
            <a:pPr marL="342900" indent="-342900" algn="l" rtl="0">
              <a:buFont typeface="+mj-lt"/>
              <a:buAutoNum type="arabicPeriod" startAt="6"/>
            </a:pPr>
            <a:r>
              <a:rPr lang="en-US" sz="2300" dirty="0">
                <a:solidFill>
                  <a:srgbClr val="000000"/>
                </a:solidFill>
                <a:latin typeface="Times New Roman" pitchFamily="18" charset="0"/>
                <a:cs typeface="Times New Roman" pitchFamily="18" charset="0"/>
              </a:rPr>
              <a:t>Repeat for each plate.</a:t>
            </a:r>
          </a:p>
          <a:p>
            <a:pPr marL="342900" indent="-342900" algn="l" rtl="0">
              <a:buFont typeface="+mj-lt"/>
              <a:buAutoNum type="arabicPeriod" startAt="6"/>
            </a:pPr>
            <a:r>
              <a:rPr lang="en-US" sz="2300" dirty="0" smtClean="0">
                <a:solidFill>
                  <a:srgbClr val="000000"/>
                </a:solidFill>
                <a:latin typeface="Times New Roman" pitchFamily="18" charset="0"/>
                <a:cs typeface="Times New Roman" pitchFamily="18" charset="0"/>
              </a:rPr>
              <a:t> </a:t>
            </a:r>
            <a:r>
              <a:rPr lang="en-US" sz="2300" b="1" dirty="0" smtClean="0">
                <a:solidFill>
                  <a:srgbClr val="7030A0"/>
                </a:solidFill>
                <a:latin typeface="Times New Roman" pitchFamily="18" charset="0"/>
                <a:cs typeface="Times New Roman" pitchFamily="18" charset="0"/>
              </a:rPr>
              <a:t>Incubate</a:t>
            </a:r>
            <a:r>
              <a:rPr lang="en-US" sz="2300" dirty="0" smtClean="0">
                <a:solidFill>
                  <a:srgbClr val="000000"/>
                </a:solidFill>
                <a:latin typeface="Times New Roman" pitchFamily="18" charset="0"/>
                <a:cs typeface="Times New Roman" pitchFamily="18" charset="0"/>
              </a:rPr>
              <a:t> </a:t>
            </a:r>
            <a:r>
              <a:rPr lang="en-US" sz="2300" dirty="0">
                <a:solidFill>
                  <a:srgbClr val="000000"/>
                </a:solidFill>
                <a:latin typeface="Times New Roman" pitchFamily="18" charset="0"/>
                <a:cs typeface="Times New Roman" pitchFamily="18" charset="0"/>
              </a:rPr>
              <a:t>the plates converted for 24 hrs at 37°C.</a:t>
            </a:r>
          </a:p>
          <a:p>
            <a:pPr marL="342900" indent="-342900" algn="l" rtl="0">
              <a:buFont typeface="+mj-lt"/>
              <a:buAutoNum type="arabicPeriod" startAt="6"/>
            </a:pPr>
            <a:r>
              <a:rPr lang="en-US" sz="2300" dirty="0">
                <a:solidFill>
                  <a:srgbClr val="000000"/>
                </a:solidFill>
                <a:latin typeface="Times New Roman" pitchFamily="18" charset="0"/>
                <a:cs typeface="Times New Roman" pitchFamily="18" charset="0"/>
              </a:rPr>
              <a:t>Count the colonies of bacteria after incubation.</a:t>
            </a:r>
          </a:p>
        </p:txBody>
      </p:sp>
    </p:spTree>
    <p:extLst>
      <p:ext uri="{BB962C8B-B14F-4D97-AF65-F5344CB8AC3E}">
        <p14:creationId xmlns:p14="http://schemas.microsoft.com/office/powerpoint/2010/main" val="184389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ot Milk? 6 Non-Dairy Alternatives"/>
          <p:cNvPicPr>
            <a:picLocks noChangeAspect="1" noChangeArrowheads="1"/>
          </p:cNvPicPr>
          <p:nvPr/>
        </p:nvPicPr>
        <p:blipFill>
          <a:blip r:embed="rId3" cstate="print">
            <a:lum bright="14000" contrast="-20000"/>
          </a:blip>
          <a:srcRect/>
          <a:stretch>
            <a:fillRect/>
          </a:stretch>
        </p:blipFill>
        <p:spPr bwMode="auto">
          <a:xfrm>
            <a:off x="251520" y="332656"/>
            <a:ext cx="8568952" cy="61206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عنوان 1"/>
          <p:cNvSpPr>
            <a:spLocks noGrp="1"/>
          </p:cNvSpPr>
          <p:nvPr>
            <p:ph type="title"/>
          </p:nvPr>
        </p:nvSpPr>
        <p:spPr>
          <a:xfrm>
            <a:off x="395536" y="620688"/>
            <a:ext cx="8183880" cy="1051560"/>
          </a:xfrm>
        </p:spPr>
        <p:txBody>
          <a:bodyPr/>
          <a:lstStyle/>
          <a:p>
            <a:endParaRPr lang="ar-SA" dirty="0"/>
          </a:p>
        </p:txBody>
      </p:sp>
      <p:sp>
        <p:nvSpPr>
          <p:cNvPr id="3" name="عنصر نائب للمحتوى 2"/>
          <p:cNvSpPr>
            <a:spLocks noGrp="1"/>
          </p:cNvSpPr>
          <p:nvPr>
            <p:ph idx="1"/>
          </p:nvPr>
        </p:nvSpPr>
        <p:spPr>
          <a:xfrm>
            <a:off x="395536" y="1905344"/>
            <a:ext cx="8183880" cy="4187952"/>
          </a:xfrm>
        </p:spPr>
        <p:txBody>
          <a:bodyPr/>
          <a:lstStyle/>
          <a:p>
            <a:endParaRPr lang="ar-SA" dirty="0"/>
          </a:p>
        </p:txBody>
      </p:sp>
      <p:pic>
        <p:nvPicPr>
          <p:cNvPr id="62465" name="Picture 1" descr="C:\Users\user\Desktop\المعامل\140\figure_06_16_labeled.jpg"/>
          <p:cNvPicPr>
            <a:picLocks noChangeAspect="1" noChangeArrowheads="1"/>
          </p:cNvPicPr>
          <p:nvPr/>
        </p:nvPicPr>
        <p:blipFill>
          <a:blip r:embed="rId4" cstate="print"/>
          <a:srcRect b="13198"/>
          <a:stretch>
            <a:fillRect/>
          </a:stretch>
        </p:blipFill>
        <p:spPr bwMode="auto">
          <a:xfrm>
            <a:off x="298704" y="396240"/>
            <a:ext cx="8546592" cy="5265008"/>
          </a:xfrm>
          <a:prstGeom prst="rect">
            <a:avLst/>
          </a:prstGeom>
          <a:noFill/>
        </p:spPr>
      </p:pic>
      <p:sp>
        <p:nvSpPr>
          <p:cNvPr id="7" name="مستطيل 6"/>
          <p:cNvSpPr/>
          <p:nvPr/>
        </p:nvSpPr>
        <p:spPr>
          <a:xfrm>
            <a:off x="2267744" y="980728"/>
            <a:ext cx="720080" cy="28803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1400" dirty="0" smtClean="0">
                <a:latin typeface="Arial Rounded MT Bold" pitchFamily="34" charset="0"/>
              </a:rPr>
              <a:t>water</a:t>
            </a:r>
            <a:endParaRPr lang="ar-SA" sz="1400" dirty="0">
              <a:latin typeface="Arial Rounded MT Bold" pitchFamily="34" charset="0"/>
            </a:endParaRPr>
          </a:p>
        </p:txBody>
      </p:sp>
      <p:pic>
        <p:nvPicPr>
          <p:cNvPr id="8" name="Picture 2" descr="http://arabic.irib.ir/image/news/2011815092832.jpg"/>
          <p:cNvPicPr>
            <a:picLocks noChangeAspect="1" noChangeArrowheads="1"/>
          </p:cNvPicPr>
          <p:nvPr/>
        </p:nvPicPr>
        <p:blipFill>
          <a:blip r:embed="rId5" cstate="print"/>
          <a:srcRect/>
          <a:stretch>
            <a:fillRect/>
          </a:stretch>
        </p:blipFill>
        <p:spPr bwMode="auto">
          <a:xfrm>
            <a:off x="179512" y="1556792"/>
            <a:ext cx="1152128" cy="13537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ot Milk? 6 Non-Dairy Alternatives"/>
          <p:cNvPicPr>
            <a:picLocks noChangeAspect="1" noChangeArrowheads="1"/>
          </p:cNvPicPr>
          <p:nvPr/>
        </p:nvPicPr>
        <p:blipFill>
          <a:blip r:embed="rId3" cstate="print">
            <a:lum bright="14000" contrast="-20000"/>
          </a:blip>
          <a:srcRect/>
          <a:stretch>
            <a:fillRect/>
          </a:stretch>
        </p:blipFill>
        <p:spPr bwMode="auto">
          <a:xfrm>
            <a:off x="251520" y="332656"/>
            <a:ext cx="8568952" cy="61206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عنوان 1"/>
          <p:cNvSpPr>
            <a:spLocks noGrp="1"/>
          </p:cNvSpPr>
          <p:nvPr>
            <p:ph type="title"/>
          </p:nvPr>
        </p:nvSpPr>
        <p:spPr>
          <a:xfrm>
            <a:off x="395536" y="1124744"/>
            <a:ext cx="8183880" cy="1051560"/>
          </a:xfrm>
        </p:spPr>
        <p:txBody>
          <a:bodyPr>
            <a:normAutofit/>
          </a:bodyPr>
          <a:lstStyle/>
          <a:p>
            <a:pPr algn="ctr"/>
            <a:r>
              <a:rPr lang="en-US" sz="4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After incubation</a:t>
            </a:r>
            <a:endParaRPr lang="ar-SA"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8434" name="Picture 2" descr="http://cccmkc.edu.hk/~kei-kph/Microbiology/Microbiology_basic%20technique/Estimation%20of%20bacterial%20population%20in%20milk_Dec%2014,%202011/Plate%205_group%20Cyan_48%20hours_900.jpg"/>
          <p:cNvPicPr>
            <a:picLocks noChangeAspect="1" noChangeArrowheads="1"/>
          </p:cNvPicPr>
          <p:nvPr/>
        </p:nvPicPr>
        <p:blipFill>
          <a:blip r:embed="rId4" cstate="print"/>
          <a:srcRect l="12600" r="24401" b="2981"/>
          <a:stretch>
            <a:fillRect/>
          </a:stretch>
        </p:blipFill>
        <p:spPr bwMode="auto">
          <a:xfrm>
            <a:off x="2627784" y="2420888"/>
            <a:ext cx="3764055" cy="36004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ot Milk? 6 Non-Dairy Alternatives"/>
          <p:cNvPicPr>
            <a:picLocks noChangeAspect="1" noChangeArrowheads="1"/>
          </p:cNvPicPr>
          <p:nvPr/>
        </p:nvPicPr>
        <p:blipFill>
          <a:blip r:embed="rId3" cstate="print">
            <a:lum bright="14000" contrast="-20000"/>
          </a:blip>
          <a:srcRect/>
          <a:stretch>
            <a:fillRect/>
          </a:stretch>
        </p:blipFill>
        <p:spPr bwMode="auto">
          <a:xfrm>
            <a:off x="251520" y="332656"/>
            <a:ext cx="8568952" cy="61206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Content Placeholder 6"/>
          <p:cNvSpPr>
            <a:spLocks noGrp="1"/>
          </p:cNvSpPr>
          <p:nvPr>
            <p:ph idx="1"/>
          </p:nvPr>
        </p:nvSpPr>
        <p:spPr>
          <a:xfrm>
            <a:off x="539552" y="1916832"/>
            <a:ext cx="8183880" cy="4187952"/>
          </a:xfrm>
        </p:spPr>
        <p:txBody>
          <a:bodyPr/>
          <a:lstStyle/>
          <a:p>
            <a:pPr algn="l" rtl="0"/>
            <a:r>
              <a:rPr lang="en-CA" dirty="0" smtClean="0">
                <a:solidFill>
                  <a:srgbClr val="000000"/>
                </a:solidFill>
                <a:latin typeface="Times New Roman" pitchFamily="18" charset="0"/>
                <a:cs typeface="Times New Roman" pitchFamily="18" charset="0"/>
              </a:rPr>
              <a:t>Count the colonies on each plate.</a:t>
            </a:r>
          </a:p>
          <a:p>
            <a:pPr algn="l" rtl="0"/>
            <a:endParaRPr lang="en-CA" dirty="0" smtClean="0">
              <a:solidFill>
                <a:srgbClr val="000000"/>
              </a:solidFill>
              <a:latin typeface="Times New Roman" pitchFamily="18" charset="0"/>
              <a:cs typeface="Times New Roman" pitchFamily="18" charset="0"/>
            </a:endParaRPr>
          </a:p>
          <a:p>
            <a:pPr algn="l" rtl="0"/>
            <a:r>
              <a:rPr lang="en-CA" dirty="0" smtClean="0">
                <a:solidFill>
                  <a:srgbClr val="000000"/>
                </a:solidFill>
                <a:latin typeface="Times New Roman" pitchFamily="18" charset="0"/>
                <a:cs typeface="Times New Roman" pitchFamily="18" charset="0"/>
              </a:rPr>
              <a:t>Select all of the Petri plates containing between 30 and 300 colonies.</a:t>
            </a:r>
          </a:p>
          <a:p>
            <a:pPr algn="l" rtl="0"/>
            <a:endParaRPr lang="en-CA" dirty="0" smtClean="0">
              <a:solidFill>
                <a:srgbClr val="000000"/>
              </a:solidFill>
              <a:latin typeface="Times New Roman" pitchFamily="18" charset="0"/>
              <a:cs typeface="Times New Roman" pitchFamily="18" charset="0"/>
            </a:endParaRPr>
          </a:p>
          <a:p>
            <a:pPr algn="l" rtl="0"/>
            <a:endParaRPr lang="ar-SY" dirty="0"/>
          </a:p>
        </p:txBody>
      </p:sp>
      <p:sp>
        <p:nvSpPr>
          <p:cNvPr id="8" name="Title 1"/>
          <p:cNvSpPr txBox="1">
            <a:spLocks/>
          </p:cNvSpPr>
          <p:nvPr/>
        </p:nvSpPr>
        <p:spPr>
          <a:xfrm>
            <a:off x="502920" y="476672"/>
            <a:ext cx="8183880" cy="1051560"/>
          </a:xfrm>
          <a:prstGeom prst="rect">
            <a:avLst/>
          </a:prstGeom>
        </p:spPr>
        <p:txBody>
          <a:bodyPr vert="horz"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chemeClr val="accent1">
                    <a:lumMod val="50000"/>
                  </a:schemeClr>
                </a:solidFill>
                <a:effectLst>
                  <a:outerShdw blurRad="53975" dist="22860" dir="5400000" algn="tl" rotWithShape="0">
                    <a:srgbClr val="000000">
                      <a:alpha val="55000"/>
                    </a:srgbClr>
                  </a:outerShdw>
                </a:effectLst>
                <a:uLnTx/>
                <a:uFillTx/>
                <a:latin typeface="+mj-lt"/>
                <a:ea typeface="+mj-ea"/>
                <a:cs typeface="+mj-cs"/>
              </a:rPr>
              <a:t>Colony counting</a:t>
            </a:r>
            <a:endParaRPr kumimoji="0" lang="ar-SA" sz="3600" b="1" i="0" u="none" strike="noStrike" kern="1200" cap="none" spc="0" normalizeH="0" baseline="0" noProof="0" dirty="0">
              <a:ln>
                <a:noFill/>
              </a:ln>
              <a:solidFill>
                <a:schemeClr val="accent1">
                  <a:lumMod val="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4034" name="Picture 2" descr="http://t3.gstatic.com/images?q=tbn:ANd9GcSGPNQEBmFtk_VlyK1MwCMll2bmdp_0YesTRbxmseb3FIw1ztuE-Q"/>
          <p:cNvPicPr>
            <a:picLocks noChangeAspect="1" noChangeArrowheads="1"/>
          </p:cNvPicPr>
          <p:nvPr/>
        </p:nvPicPr>
        <p:blipFill>
          <a:blip r:embed="rId4" cstate="print"/>
          <a:srcRect/>
          <a:stretch>
            <a:fillRect/>
          </a:stretch>
        </p:blipFill>
        <p:spPr bwMode="auto">
          <a:xfrm>
            <a:off x="4277278" y="3717032"/>
            <a:ext cx="3679098" cy="2448272"/>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حليب (لبن)"/>
          <p:cNvPicPr>
            <a:picLocks noChangeAspect="1" noChangeArrowheads="1"/>
          </p:cNvPicPr>
          <p:nvPr/>
        </p:nvPicPr>
        <p:blipFill>
          <a:blip r:embed="rId3" cstate="print"/>
          <a:srcRect/>
          <a:stretch>
            <a:fillRect/>
          </a:stretch>
        </p:blipFill>
        <p:spPr bwMode="auto">
          <a:xfrm>
            <a:off x="395536" y="404664"/>
            <a:ext cx="8391818" cy="6048672"/>
          </a:xfrm>
          <a:prstGeom prst="rect">
            <a:avLst/>
          </a:prstGeom>
          <a:noFill/>
        </p:spPr>
      </p:pic>
      <p:sp>
        <p:nvSpPr>
          <p:cNvPr id="3" name="Subtitle 2"/>
          <p:cNvSpPr>
            <a:spLocks noGrp="1"/>
          </p:cNvSpPr>
          <p:nvPr>
            <p:ph type="subTitle" idx="1"/>
          </p:nvPr>
        </p:nvSpPr>
        <p:spPr>
          <a:xfrm>
            <a:off x="722376" y="4077072"/>
            <a:ext cx="7772400" cy="1616176"/>
          </a:xfrm>
        </p:spPr>
        <p:txBody>
          <a:bodyPr>
            <a:normAutofit/>
          </a:bodyPr>
          <a:lstStyle/>
          <a:p>
            <a:pPr algn="ctr" rtl="0"/>
            <a:r>
              <a:rPr lang="ar-SA" sz="2000" b="1" dirty="0" smtClean="0">
                <a:solidFill>
                  <a:schemeClr val="tx1"/>
                </a:solidFill>
                <a:effectLst>
                  <a:outerShdw blurRad="38100" dist="38100" dir="2700000" algn="tl">
                    <a:srgbClr val="000000">
                      <a:alpha val="43137"/>
                    </a:srgbClr>
                  </a:outerShdw>
                </a:effectLst>
              </a:rPr>
              <a:t>العد الحيوي للخلايا البكتيرية بطريقة التخفيف </a:t>
            </a:r>
          </a:p>
          <a:p>
            <a:pPr algn="ctr" rtl="0"/>
            <a:r>
              <a:rPr lang="ar-SA" sz="2000" b="1" dirty="0" smtClean="0">
                <a:solidFill>
                  <a:schemeClr val="tx1"/>
                </a:solidFill>
                <a:effectLst>
                  <a:outerShdw blurRad="38100" dist="38100" dir="2700000" algn="tl">
                    <a:srgbClr val="000000">
                      <a:alpha val="43137"/>
                    </a:srgbClr>
                  </a:outerShdw>
                </a:effectLst>
              </a:rPr>
              <a:t>المتسلسل على الأطباق </a:t>
            </a:r>
            <a:endParaRPr lang="en-US" sz="2000" b="1" dirty="0" smtClean="0">
              <a:solidFill>
                <a:schemeClr val="tx1"/>
              </a:solidFill>
              <a:effectLst>
                <a:outerShdw blurRad="38100" dist="38100" dir="2700000" algn="tl">
                  <a:srgbClr val="000000">
                    <a:alpha val="43137"/>
                  </a:srgbClr>
                </a:outerShdw>
              </a:effectLst>
            </a:endParaRPr>
          </a:p>
          <a:p>
            <a:pPr algn="ctr" rtl="0"/>
            <a:endParaRPr lang="ar-SA" sz="2000" b="1" dirty="0" smtClean="0">
              <a:solidFill>
                <a:schemeClr val="tx1"/>
              </a:solidFill>
              <a:effectLst>
                <a:outerShdw blurRad="38100" dist="38100" dir="2700000" algn="tl">
                  <a:srgbClr val="000000">
                    <a:alpha val="43137"/>
                  </a:srgbClr>
                </a:outerShdw>
              </a:effectLst>
            </a:endParaRPr>
          </a:p>
          <a:p>
            <a:pPr algn="ctr" rtl="0"/>
            <a:r>
              <a:rPr lang="en-GB" b="1" dirty="0" smtClean="0">
                <a:solidFill>
                  <a:schemeClr val="tx1"/>
                </a:solidFill>
                <a:effectLst>
                  <a:outerShdw blurRad="38100" dist="38100" dir="2700000" algn="tl">
                    <a:srgbClr val="000000">
                      <a:alpha val="43137"/>
                    </a:srgbClr>
                  </a:outerShdw>
                </a:effectLst>
              </a:rPr>
              <a:t>Viable plate count</a:t>
            </a:r>
            <a:r>
              <a:rPr lang="ar-SA" b="1" dirty="0" smtClean="0">
                <a:solidFill>
                  <a:schemeClr val="tx1"/>
                </a:solidFill>
                <a:effectLst>
                  <a:outerShdw blurRad="38100" dist="38100" dir="2700000" algn="tl">
                    <a:srgbClr val="000000">
                      <a:alpha val="43137"/>
                    </a:srgbClr>
                  </a:outerShdw>
                </a:effectLst>
              </a:rPr>
              <a:t> </a:t>
            </a:r>
            <a:r>
              <a:rPr lang="en-GB" b="1" dirty="0" smtClean="0">
                <a:solidFill>
                  <a:schemeClr val="tx1"/>
                </a:solidFill>
                <a:effectLst>
                  <a:outerShdw blurRad="38100" dist="38100" dir="2700000" algn="tl">
                    <a:srgbClr val="000000">
                      <a:alpha val="43137"/>
                    </a:srgbClr>
                  </a:outerShdw>
                </a:effectLst>
              </a:rPr>
              <a:t> by serial Dilution Method</a:t>
            </a:r>
            <a:endParaRPr lang="ar-SA" b="1" dirty="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p:txBody>
          <a:bodyPr>
            <a:normAutofit fontScale="90000"/>
          </a:bodyPr>
          <a:lstStyle/>
          <a:p>
            <a:pPr algn="ctr"/>
            <a:r>
              <a:rPr lang="ar-SA" b="1" dirty="0" smtClean="0">
                <a:solidFill>
                  <a:srgbClr val="C00000"/>
                </a:solidFill>
                <a:effectLst>
                  <a:outerShdw blurRad="38100" dist="38100" dir="2700000" algn="tl">
                    <a:srgbClr val="000000">
                      <a:alpha val="43137"/>
                    </a:srgbClr>
                  </a:outerShdw>
                </a:effectLst>
              </a:rPr>
              <a:t>طرق قياس النمو البكتيري</a:t>
            </a:r>
            <a:br>
              <a:rPr lang="ar-SA" b="1" dirty="0" smtClean="0">
                <a:solidFill>
                  <a:srgbClr val="C00000"/>
                </a:solidFill>
                <a:effectLst>
                  <a:outerShdw blurRad="38100" dist="38100" dir="2700000" algn="tl">
                    <a:srgbClr val="000000">
                      <a:alpha val="43137"/>
                    </a:srgbClr>
                  </a:outerShdw>
                </a:effectLst>
              </a:rPr>
            </a:br>
            <a:r>
              <a:rPr lang="en-GB" b="1" dirty="0" smtClean="0">
                <a:solidFill>
                  <a:srgbClr val="C00000"/>
                </a:solidFill>
                <a:effectLst>
                  <a:outerShdw blurRad="38100" dist="38100" dir="2700000" algn="tl">
                    <a:srgbClr val="000000">
                      <a:alpha val="43137"/>
                    </a:srgbClr>
                  </a:outerShdw>
                </a:effectLst>
              </a:rPr>
              <a:t>Measurements of </a:t>
            </a:r>
            <a:r>
              <a:rPr lang="ar-SA" b="1" dirty="0">
                <a:solidFill>
                  <a:srgbClr val="C00000"/>
                </a:solidFill>
                <a:effectLst>
                  <a:outerShdw blurRad="38100" dist="38100" dir="2700000" algn="tl">
                    <a:srgbClr val="000000">
                      <a:alpha val="43137"/>
                    </a:srgbClr>
                  </a:outerShdw>
                </a:effectLst>
              </a:rPr>
              <a:t/>
            </a:r>
            <a:br>
              <a:rPr lang="ar-SA" b="1" dirty="0">
                <a:solidFill>
                  <a:srgbClr val="C00000"/>
                </a:solidFill>
                <a:effectLst>
                  <a:outerShdw blurRad="38100" dist="38100" dir="2700000" algn="tl">
                    <a:srgbClr val="000000">
                      <a:alpha val="43137"/>
                    </a:srgbClr>
                  </a:outerShdw>
                </a:effectLst>
              </a:rPr>
            </a:br>
            <a:r>
              <a:rPr lang="en-GB" b="1" dirty="0" smtClean="0">
                <a:solidFill>
                  <a:srgbClr val="C00000"/>
                </a:solidFill>
                <a:effectLst>
                  <a:outerShdw blurRad="38100" dist="38100" dir="2700000" algn="tl">
                    <a:srgbClr val="000000">
                      <a:alpha val="43137"/>
                    </a:srgbClr>
                  </a:outerShdw>
                </a:effectLst>
              </a:rPr>
              <a:t>bacterial growth</a:t>
            </a:r>
            <a:endParaRPr lang="ar-SA"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0052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76672"/>
            <a:ext cx="8183880" cy="1051560"/>
          </a:xfrm>
        </p:spPr>
        <p:txBody>
          <a:bodyPr/>
          <a:lstStyle/>
          <a:p>
            <a:pPr algn="ctr"/>
            <a:r>
              <a:rPr lang="en-GB" dirty="0" smtClean="0"/>
              <a:t>Colony counting</a:t>
            </a:r>
            <a:endParaRPr lang="ar-SA" dirty="0"/>
          </a:p>
        </p:txBody>
      </p:sp>
      <p:sp>
        <p:nvSpPr>
          <p:cNvPr id="3" name="Content Placeholder 2"/>
          <p:cNvSpPr>
            <a:spLocks noGrp="1"/>
          </p:cNvSpPr>
          <p:nvPr>
            <p:ph sz="quarter" idx="1"/>
          </p:nvPr>
        </p:nvSpPr>
        <p:spPr>
          <a:xfrm>
            <a:off x="502920" y="1689320"/>
            <a:ext cx="8183880" cy="4187952"/>
          </a:xfrm>
        </p:spPr>
        <p:txBody>
          <a:bodyPr/>
          <a:lstStyle/>
          <a:p>
            <a:pPr algn="l" rtl="0">
              <a:lnSpc>
                <a:spcPct val="80000"/>
              </a:lnSpc>
              <a:buClr>
                <a:srgbClr val="000000"/>
              </a:buClr>
            </a:pPr>
            <a:r>
              <a:rPr lang="en-CA" sz="2800" dirty="0">
                <a:solidFill>
                  <a:srgbClr val="000000"/>
                </a:solidFill>
                <a:latin typeface="Times New Roman" pitchFamily="18" charset="0"/>
                <a:cs typeface="Times New Roman" pitchFamily="18" charset="0"/>
              </a:rPr>
              <a:t>At the end of the incubation period, Count by looking at the bottom of the plate (while keeping the Petri plate closed).</a:t>
            </a:r>
          </a:p>
          <a:p>
            <a:pPr algn="l" rtl="0">
              <a:lnSpc>
                <a:spcPct val="80000"/>
              </a:lnSpc>
              <a:buClr>
                <a:srgbClr val="000000"/>
              </a:buClr>
            </a:pPr>
            <a:r>
              <a:rPr lang="en-CA" sz="2800" dirty="0">
                <a:solidFill>
                  <a:srgbClr val="000000"/>
                </a:solidFill>
                <a:latin typeface="Times New Roman" pitchFamily="18" charset="0"/>
                <a:cs typeface="Times New Roman" pitchFamily="18" charset="0"/>
              </a:rPr>
              <a:t>Agar is translucent you should not have to open the plate</a:t>
            </a:r>
          </a:p>
          <a:p>
            <a:pPr algn="l" rtl="0">
              <a:lnSpc>
                <a:spcPct val="80000"/>
              </a:lnSpc>
              <a:buClr>
                <a:srgbClr val="000000"/>
              </a:buClr>
              <a:buFont typeface="Wingdings" pitchFamily="2" charset="2"/>
              <a:buNone/>
            </a:pPr>
            <a:endParaRPr lang="en-CA" sz="1800" dirty="0">
              <a:solidFill>
                <a:srgbClr val="000000"/>
              </a:solidFill>
              <a:latin typeface="Times New Roman" pitchFamily="18" charset="0"/>
              <a:cs typeface="Times New Roman" pitchFamily="18" charset="0"/>
            </a:endParaRPr>
          </a:p>
          <a:p>
            <a:pPr algn="l" rtl="0">
              <a:lnSpc>
                <a:spcPct val="80000"/>
              </a:lnSpc>
              <a:buClr>
                <a:srgbClr val="000000"/>
              </a:buClr>
            </a:pPr>
            <a:r>
              <a:rPr lang="en-CA" sz="2800" dirty="0">
                <a:solidFill>
                  <a:srgbClr val="000000"/>
                </a:solidFill>
                <a:latin typeface="Times New Roman" pitchFamily="18" charset="0"/>
                <a:cs typeface="Times New Roman" pitchFamily="18" charset="0"/>
              </a:rPr>
              <a:t>Select all of the Petri plates containing between 30 and 300 colonies. Count the colonies on each plate.</a:t>
            </a:r>
          </a:p>
          <a:p>
            <a:pPr algn="l" rtl="0"/>
            <a:endParaRPr lang="ar-SA" dirty="0"/>
          </a:p>
        </p:txBody>
      </p:sp>
    </p:spTree>
    <p:extLst>
      <p:ext uri="{BB962C8B-B14F-4D97-AF65-F5344CB8AC3E}">
        <p14:creationId xmlns:p14="http://schemas.microsoft.com/office/powerpoint/2010/main" val="118972507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ot Milk? 6 Non-Dairy Alternatives"/>
          <p:cNvPicPr>
            <a:picLocks noChangeAspect="1" noChangeArrowheads="1"/>
          </p:cNvPicPr>
          <p:nvPr/>
        </p:nvPicPr>
        <p:blipFill>
          <a:blip r:embed="rId3" cstate="print">
            <a:lum bright="14000" contrast="-20000"/>
          </a:blip>
          <a:srcRect/>
          <a:stretch>
            <a:fillRect/>
          </a:stretch>
        </p:blipFill>
        <p:spPr bwMode="auto">
          <a:xfrm>
            <a:off x="251520" y="332656"/>
            <a:ext cx="8568952" cy="61206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عنوان 1"/>
          <p:cNvSpPr>
            <a:spLocks noGrp="1"/>
          </p:cNvSpPr>
          <p:nvPr>
            <p:ph type="title"/>
          </p:nvPr>
        </p:nvSpPr>
        <p:spPr>
          <a:xfrm>
            <a:off x="395536" y="332656"/>
            <a:ext cx="8183880" cy="1080120"/>
          </a:xfrm>
        </p:spPr>
        <p:txBody>
          <a:bodyPr>
            <a:normAutofit/>
          </a:bodyPr>
          <a:lstStyle/>
          <a:p>
            <a:pPr algn="ctr" rtl="0"/>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Counting of bacteria in Milk</a:t>
            </a:r>
            <a:b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br>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 CFU )</a:t>
            </a:r>
            <a:endParaRPr lang="ar-SA" sz="32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ndParaRPr>
          </a:p>
        </p:txBody>
      </p:sp>
      <p:sp>
        <p:nvSpPr>
          <p:cNvPr id="3" name="عنصر نائب للمحتوى 2"/>
          <p:cNvSpPr>
            <a:spLocks noGrp="1"/>
          </p:cNvSpPr>
          <p:nvPr>
            <p:ph idx="1"/>
          </p:nvPr>
        </p:nvSpPr>
        <p:spPr>
          <a:xfrm>
            <a:off x="395536" y="1340768"/>
            <a:ext cx="8183880" cy="5112568"/>
          </a:xfrm>
        </p:spPr>
        <p:txBody>
          <a:bodyPr>
            <a:normAutofit lnSpcReduction="10000"/>
          </a:bodyPr>
          <a:lstStyle/>
          <a:p>
            <a:pPr algn="l" rtl="0">
              <a:buNone/>
            </a:pPr>
            <a:r>
              <a:rPr lang="en-US"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Calculation :</a:t>
            </a:r>
          </a:p>
          <a:p>
            <a:pPr algn="l" rtl="0">
              <a:lnSpc>
                <a:spcPct val="150000"/>
              </a:lnSpc>
              <a:buNone/>
            </a:pPr>
            <a:r>
              <a:rPr lang="en-US" sz="2000" b="1" dirty="0" smtClean="0">
                <a:latin typeface="Comic Sans MS" pitchFamily="66" charset="0"/>
                <a:cs typeface="Aharoni" pitchFamily="2" charset="-79"/>
              </a:rPr>
              <a:t>Count of cell =</a:t>
            </a:r>
          </a:p>
          <a:p>
            <a:pPr rtl="0">
              <a:lnSpc>
                <a:spcPct val="150000"/>
              </a:lnSpc>
              <a:buNone/>
            </a:pPr>
            <a:r>
              <a:rPr lang="en-US" sz="2000" b="1" dirty="0" smtClean="0">
                <a:latin typeface="Comic Sans MS" pitchFamily="66" charset="0"/>
                <a:cs typeface="Aharoni" pitchFamily="2" charset="-79"/>
              </a:rPr>
              <a:t>Number of colonies in plate </a:t>
            </a:r>
            <a:r>
              <a:rPr lang="en-US"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strangelo Edessa" pitchFamily="66" charset="0"/>
                <a:cs typeface="Estrangelo Edessa" pitchFamily="66" charset="0"/>
              </a:rPr>
              <a:t>÷</a:t>
            </a:r>
            <a:r>
              <a:rPr lang="en-US" sz="2000" b="1" dirty="0" smtClean="0">
                <a:latin typeface="Agency FB"/>
                <a:cs typeface="Aharoni" pitchFamily="2" charset="-79"/>
              </a:rPr>
              <a:t> </a:t>
            </a:r>
            <a:r>
              <a:rPr lang="en-US" sz="2600" b="1" dirty="0" smtClean="0">
                <a:latin typeface="Agency FB"/>
                <a:cs typeface="Aharoni" pitchFamily="2" charset="-79"/>
              </a:rPr>
              <a:t>(</a:t>
            </a:r>
            <a:r>
              <a:rPr lang="en-US" sz="2000" b="1" dirty="0" smtClean="0">
                <a:latin typeface="Comic Sans MS" pitchFamily="66" charset="0"/>
                <a:cs typeface="Aharoni" pitchFamily="2" charset="-79"/>
              </a:rPr>
              <a:t>dilution of sample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haroni" pitchFamily="2" charset="-79"/>
              </a:rPr>
              <a:t>x </a:t>
            </a:r>
            <a:r>
              <a:rPr lang="en-US" sz="2000" b="1" dirty="0" smtClean="0">
                <a:latin typeface="Comic Sans MS" pitchFamily="66" charset="0"/>
                <a:cs typeface="Aharoni" pitchFamily="2" charset="-79"/>
              </a:rPr>
              <a:t>volume plated in ml </a:t>
            </a:r>
            <a:r>
              <a:rPr lang="en-US" sz="2600" b="1" dirty="0" smtClean="0">
                <a:latin typeface="Comic Sans MS" pitchFamily="66" charset="0"/>
                <a:cs typeface="Aharoni" pitchFamily="2" charset="-79"/>
              </a:rPr>
              <a:t>)</a:t>
            </a:r>
            <a:r>
              <a:rPr lang="en-US" sz="2000" b="1" dirty="0" smtClean="0">
                <a:latin typeface="Comic Sans MS" pitchFamily="66" charset="0"/>
                <a:cs typeface="Aharoni" pitchFamily="2" charset="-79"/>
              </a:rPr>
              <a:t> </a:t>
            </a:r>
          </a:p>
          <a:p>
            <a:pPr algn="ctr" rtl="0">
              <a:lnSpc>
                <a:spcPct val="160000"/>
              </a:lnSpc>
              <a:buNone/>
            </a:pPr>
            <a:r>
              <a:rPr lang="en-US" sz="2400" b="1" dirty="0" smtClean="0">
                <a:latin typeface="Comic Sans MS" pitchFamily="66" charset="0"/>
                <a:cs typeface="Aharoni" pitchFamily="2" charset="-79"/>
              </a:rPr>
              <a:t>=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haroni" pitchFamily="2" charset="-79"/>
              </a:rPr>
              <a:t>Number of bacteria /ml. </a:t>
            </a:r>
            <a:endParaRPr lang="en-US" sz="2400" b="1" dirty="0" smtClean="0">
              <a:latin typeface="Comic Sans MS" pitchFamily="66" charset="0"/>
              <a:cs typeface="Aharoni" pitchFamily="2" charset="-79"/>
            </a:endParaRPr>
          </a:p>
          <a:p>
            <a:pPr algn="l" rtl="0">
              <a:buNone/>
            </a:pPr>
            <a:endParaRPr lang="en-US" dirty="0" smtClean="0">
              <a:latin typeface="Times New Roman" pitchFamily="18" charset="0"/>
              <a:cs typeface="Times New Roman" pitchFamily="18" charset="0"/>
            </a:endParaRPr>
          </a:p>
          <a:p>
            <a:pPr algn="l" rtl="0">
              <a:buNone/>
            </a:pPr>
            <a:r>
              <a:rPr lang="en-US"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for example</a:t>
            </a:r>
            <a:r>
              <a:rPr lang="en-US" b="1" dirty="0" smtClean="0">
                <a:solidFill>
                  <a:srgbClr val="660066"/>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if </a:t>
            </a:r>
            <a:r>
              <a:rPr lang="en-US" b="1" dirty="0" smtClean="0">
                <a:solidFill>
                  <a:srgbClr val="FF0066"/>
                </a:solidFill>
                <a:latin typeface="Times New Roman" pitchFamily="18" charset="0"/>
                <a:cs typeface="Times New Roman" pitchFamily="18" charset="0"/>
              </a:rPr>
              <a:t>32</a:t>
            </a:r>
            <a:r>
              <a:rPr lang="en-US" b="1" dirty="0" smtClean="0">
                <a:latin typeface="Times New Roman" pitchFamily="18" charset="0"/>
                <a:cs typeface="Times New Roman" pitchFamily="18" charset="0"/>
              </a:rPr>
              <a:t> colonies in plate of </a:t>
            </a:r>
            <a:r>
              <a:rPr lang="en-US" b="1" dirty="0" smtClean="0">
                <a:solidFill>
                  <a:srgbClr val="FF0066"/>
                </a:solidFill>
                <a:latin typeface="Times New Roman" pitchFamily="18" charset="0"/>
                <a:cs typeface="Times New Roman" pitchFamily="18" charset="0"/>
              </a:rPr>
              <a:t>1/10,000</a:t>
            </a:r>
            <a:r>
              <a:rPr lang="en-US" b="1" dirty="0" smtClean="0">
                <a:latin typeface="Times New Roman" pitchFamily="18" charset="0"/>
                <a:cs typeface="Times New Roman" pitchFamily="18" charset="0"/>
              </a:rPr>
              <a:t> dilution and volume plated </a:t>
            </a:r>
            <a:r>
              <a:rPr lang="en-US" b="1" dirty="0" smtClean="0">
                <a:solidFill>
                  <a:srgbClr val="FF0066"/>
                </a:solidFill>
                <a:latin typeface="Times New Roman" pitchFamily="18" charset="0"/>
                <a:cs typeface="Times New Roman" pitchFamily="18" charset="0"/>
              </a:rPr>
              <a:t>0,5</a:t>
            </a:r>
            <a:r>
              <a:rPr lang="en-US" b="1" dirty="0" smtClean="0">
                <a:latin typeface="Times New Roman" pitchFamily="18" charset="0"/>
                <a:cs typeface="Times New Roman" pitchFamily="18" charset="0"/>
              </a:rPr>
              <a:t> then the count is :</a:t>
            </a:r>
          </a:p>
          <a:p>
            <a:pPr algn="l" rtl="0">
              <a:buNone/>
            </a:pPr>
            <a:endParaRPr lang="en-US" dirty="0" smtClean="0">
              <a:latin typeface="Times New Roman" pitchFamily="18" charset="0"/>
              <a:cs typeface="Times New Roman" pitchFamily="18" charset="0"/>
            </a:endParaRPr>
          </a:p>
          <a:p>
            <a:pPr algn="ctr" rtl="0">
              <a:buNone/>
            </a:pPr>
            <a:r>
              <a:rPr lang="en-US" b="1" dirty="0" smtClean="0">
                <a:latin typeface="Times New Roman" pitchFamily="18" charset="0"/>
                <a:cs typeface="Times New Roman" pitchFamily="18" charset="0"/>
              </a:rPr>
              <a:t>32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strangelo Edessa" pitchFamily="66" charset="0"/>
                <a:cs typeface="Estrangelo Edessa" pitchFamily="66" charset="0"/>
              </a:rPr>
              <a:t>÷ </a:t>
            </a:r>
            <a:r>
              <a:rPr lang="en-US"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strangelo Edessa" pitchFamily="66" charset="0"/>
                <a:cs typeface="Estrangelo Edessa" pitchFamily="66" charset="0"/>
              </a:rPr>
              <a:t>(</a:t>
            </a:r>
            <a:r>
              <a:rPr lang="en-US" b="1" dirty="0" smtClean="0">
                <a:latin typeface="Times New Roman" pitchFamily="18" charset="0"/>
                <a:cs typeface="Times New Roman" pitchFamily="18" charset="0"/>
              </a:rPr>
              <a:t>1/10,000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haroni" pitchFamily="2" charset="-79"/>
              </a:rPr>
              <a:t>x</a:t>
            </a:r>
            <a:r>
              <a:rPr lang="en-US" b="1" dirty="0" smtClean="0">
                <a:latin typeface="Times New Roman" pitchFamily="18" charset="0"/>
                <a:cs typeface="Times New Roman" pitchFamily="18" charset="0"/>
              </a:rPr>
              <a:t>0.5</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cs typeface="Aharoni" pitchFamily="2" charset="-79"/>
              </a:rPr>
              <a:t>)</a:t>
            </a:r>
            <a:r>
              <a:rPr lang="en-US" b="1" dirty="0" smtClean="0">
                <a:latin typeface="Times New Roman" pitchFamily="18" charset="0"/>
                <a:cs typeface="Times New Roman" pitchFamily="18" charset="0"/>
              </a:rPr>
              <a:t> = 640,000 </a:t>
            </a:r>
            <a:r>
              <a:rPr lang="en-US" b="1" dirty="0" smtClean="0">
                <a:solidFill>
                  <a:srgbClr val="FF0066"/>
                </a:solidFill>
                <a:latin typeface="Times New Roman" pitchFamily="18" charset="0"/>
                <a:cs typeface="Times New Roman" pitchFamily="18" charset="0"/>
              </a:rPr>
              <a:t>cell /ml</a:t>
            </a:r>
            <a:endParaRPr lang="en-US" b="1" dirty="0" smtClean="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Scale>
                                      <p:cBhvr>
                                        <p:cTn id="7"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5" end="5"/>
                                            </p:txEl>
                                          </p:spTgt>
                                        </p:tgtEl>
                                        <p:attrNameLst>
                                          <p:attrName>ppt_x</p:attrName>
                                          <p:attrName>ppt_y</p:attrName>
                                        </p:attrNameLst>
                                      </p:cBhvr>
                                    </p:animMotion>
                                    <p:animEffect transition="in" filter="fade">
                                      <p:cBhvr>
                                        <p:cTn id="9" dur="1000"/>
                                        <p:tgtEl>
                                          <p:spTgt spid="3">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Scale>
                                      <p:cBhvr>
                                        <p:cTn id="14"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7" end="7"/>
                                            </p:txEl>
                                          </p:spTgt>
                                        </p:tgtEl>
                                        <p:attrNameLst>
                                          <p:attrName>ppt_x</p:attrName>
                                          <p:attrName>ppt_y</p:attrName>
                                        </p:attrNameLst>
                                      </p:cBhvr>
                                    </p:animMotion>
                                    <p:animEffect transition="in" filter="fade">
                                      <p:cBhvr>
                                        <p:cTn id="1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ar-SA"/>
              <a:t>Mohammed laqqan</a:t>
            </a:r>
            <a:endParaRPr lang="en-US"/>
          </a:p>
        </p:txBody>
      </p:sp>
      <p:sp>
        <p:nvSpPr>
          <p:cNvPr id="56322" name="Rectangle 2"/>
          <p:cNvSpPr>
            <a:spLocks noGrp="1" noChangeArrowheads="1"/>
          </p:cNvSpPr>
          <p:nvPr>
            <p:ph type="title"/>
          </p:nvPr>
        </p:nvSpPr>
        <p:spPr>
          <a:xfrm>
            <a:off x="564584" y="-70832"/>
            <a:ext cx="8183880" cy="1051560"/>
          </a:xfrm>
        </p:spPr>
        <p:txBody>
          <a:bodyPr/>
          <a:lstStyle/>
          <a:p>
            <a:pPr algn="ctr"/>
            <a:r>
              <a:rPr lang="en-US" sz="3200" b="1" i="1" dirty="0">
                <a:effectLst>
                  <a:outerShdw blurRad="38100" dist="38100" dir="2700000" algn="tl">
                    <a:srgbClr val="C0C0C0"/>
                  </a:outerShdw>
                </a:effectLst>
                <a:latin typeface="Times New Roman" pitchFamily="18" charset="0"/>
                <a:cs typeface="Times New Roman" pitchFamily="18" charset="0"/>
              </a:rPr>
              <a:t>CFU</a:t>
            </a:r>
          </a:p>
        </p:txBody>
      </p:sp>
      <p:sp>
        <p:nvSpPr>
          <p:cNvPr id="56323" name="Rectangle 3"/>
          <p:cNvSpPr>
            <a:spLocks noGrp="1" noChangeArrowheads="1"/>
          </p:cNvSpPr>
          <p:nvPr>
            <p:ph type="body" idx="1"/>
          </p:nvPr>
        </p:nvSpPr>
        <p:spPr>
          <a:xfrm>
            <a:off x="277688" y="1484784"/>
            <a:ext cx="8686800" cy="4680520"/>
          </a:xfrm>
        </p:spPr>
        <p:txBody>
          <a:bodyPr/>
          <a:lstStyle/>
          <a:p>
            <a:pPr algn="l" rtl="0">
              <a:buClr>
                <a:srgbClr val="000000"/>
              </a:buClr>
            </a:pPr>
            <a:r>
              <a:rPr lang="en-US" sz="2800" dirty="0" smtClean="0">
                <a:solidFill>
                  <a:srgbClr val="000000"/>
                </a:solidFill>
                <a:latin typeface="Times New Roman" pitchFamily="18" charset="0"/>
                <a:cs typeface="Times New Roman" pitchFamily="18" charset="0"/>
              </a:rPr>
              <a:t>Calculate </a:t>
            </a:r>
            <a:r>
              <a:rPr lang="en-US" sz="2800" dirty="0">
                <a:solidFill>
                  <a:srgbClr val="000000"/>
                </a:solidFill>
                <a:latin typeface="Times New Roman" pitchFamily="18" charset="0"/>
                <a:cs typeface="Times New Roman" pitchFamily="18" charset="0"/>
              </a:rPr>
              <a:t>the number of bacteria (CFU) per milliliter or gram of sample by dividing the number of colonies by the dilution factor multiplied by the amount of specimen added to agar plate</a:t>
            </a:r>
            <a:r>
              <a:rPr lang="en-US" sz="2800" dirty="0" smtClean="0">
                <a:solidFill>
                  <a:srgbClr val="000000"/>
                </a:solidFill>
                <a:latin typeface="Times New Roman" pitchFamily="18" charset="0"/>
                <a:cs typeface="Times New Roman" pitchFamily="18" charset="0"/>
              </a:rPr>
              <a:t>.</a:t>
            </a:r>
          </a:p>
          <a:p>
            <a:pPr marL="0" indent="0" algn="l" rtl="0">
              <a:buClr>
                <a:srgbClr val="000000"/>
              </a:buClr>
              <a:buNone/>
            </a:pPr>
            <a:endParaRPr lang="en-US" sz="2800" dirty="0" smtClean="0">
              <a:solidFill>
                <a:srgbClr val="000000"/>
              </a:solidFill>
              <a:latin typeface="Times New Roman" pitchFamily="18" charset="0"/>
              <a:cs typeface="Times New Roman" pitchFamily="18" charset="0"/>
            </a:endParaRPr>
          </a:p>
          <a:p>
            <a:pPr marL="265176" lvl="1" indent="-265176" algn="l" rtl="0">
              <a:buClr>
                <a:srgbClr val="000000"/>
              </a:buClr>
              <a:buSzPct val="80000"/>
              <a:buFont typeface="Wingdings 2"/>
              <a:buChar char=""/>
            </a:pPr>
            <a:r>
              <a:rPr lang="en-GB" dirty="0"/>
              <a:t>A simple calculation is given below:</a:t>
            </a:r>
          </a:p>
          <a:p>
            <a:pPr marL="0" indent="0" algn="l" rtl="0">
              <a:buClr>
                <a:srgbClr val="000000"/>
              </a:buClr>
              <a:buNone/>
            </a:pPr>
            <a:endParaRPr lang="en-US" sz="2800" dirty="0">
              <a:solidFill>
                <a:srgbClr val="000000"/>
              </a:solidFill>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32223623"/>
              </p:ext>
            </p:extLst>
          </p:nvPr>
        </p:nvGraphicFramePr>
        <p:xfrm>
          <a:off x="390525" y="5016500"/>
          <a:ext cx="8401050" cy="774700"/>
        </p:xfrm>
        <a:graphic>
          <a:graphicData uri="http://schemas.openxmlformats.org/presentationml/2006/ole">
            <mc:AlternateContent xmlns:mc="http://schemas.openxmlformats.org/markup-compatibility/2006">
              <mc:Choice xmlns:v="urn:schemas-microsoft-com:vml" Requires="v">
                <p:oleObj spid="_x0000_s2055" name="Denklem" r:id="rId4" imgW="4508280" imgH="419040" progId="Equation.3">
                  <p:embed/>
                </p:oleObj>
              </mc:Choice>
              <mc:Fallback>
                <p:oleObj name="Denklem" r:id="rId4" imgW="4508280" imgH="41904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5016500"/>
                        <a:ext cx="8401050" cy="7747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334784936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ar-SA"/>
              <a:t>Mohammed laqqan</a:t>
            </a:r>
            <a:endParaRPr lang="en-US"/>
          </a:p>
        </p:txBody>
      </p:sp>
      <p:sp>
        <p:nvSpPr>
          <p:cNvPr id="57346" name="Rectangle 2"/>
          <p:cNvSpPr>
            <a:spLocks noGrp="1" noChangeArrowheads="1"/>
          </p:cNvSpPr>
          <p:nvPr>
            <p:ph type="title"/>
          </p:nvPr>
        </p:nvSpPr>
        <p:spPr>
          <a:xfrm>
            <a:off x="467544" y="476672"/>
            <a:ext cx="8183880" cy="1051560"/>
          </a:xfrm>
        </p:spPr>
        <p:txBody>
          <a:bodyPr>
            <a:normAutofit/>
          </a:bodyPr>
          <a:lstStyle/>
          <a:p>
            <a:pPr algn="ctr" rtl="0"/>
            <a:r>
              <a:rPr lang="en-US" sz="3200" b="1" i="1" dirty="0" smtClean="0">
                <a:effectLst>
                  <a:outerShdw blurRad="38100" dist="38100" dir="2700000" algn="tl">
                    <a:srgbClr val="C0C0C0"/>
                  </a:outerShdw>
                </a:effectLst>
                <a:latin typeface="Times New Roman" pitchFamily="18" charset="0"/>
                <a:cs typeface="Times New Roman" pitchFamily="18" charset="0"/>
              </a:rPr>
              <a:t>Example: CFU calculation</a:t>
            </a:r>
            <a:endParaRPr lang="en-US" sz="3200" b="1" i="1" dirty="0">
              <a:effectLst>
                <a:outerShdw blurRad="38100" dist="38100" dir="2700000" algn="tl">
                  <a:srgbClr val="C0C0C0"/>
                </a:outerShdw>
              </a:effectLst>
              <a:latin typeface="Times New Roman" pitchFamily="18" charset="0"/>
              <a:cs typeface="Times New Roman" pitchFamily="18" charset="0"/>
            </a:endParaRPr>
          </a:p>
        </p:txBody>
      </p:sp>
      <p:sp>
        <p:nvSpPr>
          <p:cNvPr id="57347" name="Rectangle 3"/>
          <p:cNvSpPr>
            <a:spLocks noGrp="1" noChangeArrowheads="1"/>
          </p:cNvSpPr>
          <p:nvPr>
            <p:ph type="body" idx="1"/>
          </p:nvPr>
        </p:nvSpPr>
        <p:spPr>
          <a:xfrm>
            <a:off x="539552" y="1709117"/>
            <a:ext cx="7772400" cy="5248275"/>
          </a:xfrm>
        </p:spPr>
        <p:txBody>
          <a:bodyPr/>
          <a:lstStyle/>
          <a:p>
            <a:pPr algn="l" rtl="0">
              <a:buClr>
                <a:srgbClr val="000000"/>
              </a:buClr>
            </a:pPr>
            <a:r>
              <a:rPr lang="en-US" dirty="0">
                <a:solidFill>
                  <a:srgbClr val="000000"/>
                </a:solidFill>
                <a:latin typeface="Times New Roman" pitchFamily="18" charset="0"/>
                <a:cs typeface="Times New Roman" pitchFamily="18" charset="0"/>
              </a:rPr>
              <a:t>You count 46 colonies on your plate</a:t>
            </a:r>
          </a:p>
          <a:p>
            <a:pPr algn="l" rtl="0">
              <a:buClr>
                <a:srgbClr val="000000"/>
              </a:buClr>
            </a:pPr>
            <a:r>
              <a:rPr lang="en-US" dirty="0">
                <a:solidFill>
                  <a:srgbClr val="000000"/>
                </a:solidFill>
                <a:latin typeface="Times New Roman" pitchFamily="18" charset="0"/>
                <a:cs typeface="Times New Roman" pitchFamily="18" charset="0"/>
              </a:rPr>
              <a:t>You put 1 ml of bacterial culture into 99 ml of saline and plated 0.1 ml</a:t>
            </a:r>
          </a:p>
          <a:p>
            <a:pPr algn="l" rtl="0">
              <a:buClr>
                <a:srgbClr val="000000"/>
              </a:buClr>
            </a:pPr>
            <a:r>
              <a:rPr lang="en-US" dirty="0">
                <a:solidFill>
                  <a:srgbClr val="000000"/>
                </a:solidFill>
                <a:latin typeface="Times New Roman" pitchFamily="18" charset="0"/>
                <a:cs typeface="Times New Roman" pitchFamily="18" charset="0"/>
              </a:rPr>
              <a:t>Dilution 1/100</a:t>
            </a:r>
          </a:p>
          <a:p>
            <a:pPr algn="l" rtl="0">
              <a:buClr>
                <a:srgbClr val="000000"/>
              </a:buClr>
            </a:pPr>
            <a:r>
              <a:rPr lang="en-US" dirty="0">
                <a:solidFill>
                  <a:srgbClr val="000000"/>
                </a:solidFill>
                <a:latin typeface="Times New Roman" pitchFamily="18" charset="0"/>
                <a:cs typeface="Times New Roman" pitchFamily="18" charset="0"/>
              </a:rPr>
              <a:t>CFU= </a:t>
            </a:r>
            <a:r>
              <a:rPr lang="en-US" u="sng" dirty="0">
                <a:solidFill>
                  <a:srgbClr val="000000"/>
                </a:solidFill>
                <a:latin typeface="Times New Roman" pitchFamily="18" charset="0"/>
                <a:cs typeface="Times New Roman" pitchFamily="18" charset="0"/>
              </a:rPr>
              <a:t>46</a:t>
            </a:r>
          </a:p>
          <a:p>
            <a:pPr lvl="2" algn="l" rtl="0">
              <a:buClr>
                <a:srgbClr val="000000"/>
              </a:buClr>
              <a:buFontTx/>
              <a:buNone/>
            </a:pPr>
            <a:r>
              <a:rPr lang="en-US" dirty="0">
                <a:solidFill>
                  <a:srgbClr val="000000"/>
                </a:solidFill>
                <a:latin typeface="Times New Roman" pitchFamily="18" charset="0"/>
                <a:cs typeface="Times New Roman" pitchFamily="18" charset="0"/>
              </a:rPr>
              <a:t>     1/100 * 0.1</a:t>
            </a:r>
          </a:p>
          <a:p>
            <a:pPr lvl="2" algn="l" rtl="0">
              <a:buClr>
                <a:srgbClr val="000000"/>
              </a:buClr>
              <a:buFontTx/>
              <a:buNone/>
            </a:pPr>
            <a:r>
              <a:rPr lang="en-US" dirty="0">
                <a:solidFill>
                  <a:srgbClr val="000000"/>
                </a:solidFill>
                <a:latin typeface="Times New Roman" pitchFamily="18" charset="0"/>
                <a:cs typeface="Times New Roman" pitchFamily="18" charset="0"/>
              </a:rPr>
              <a:t>     = 46 * 100 * 10 =46 000</a:t>
            </a:r>
          </a:p>
        </p:txBody>
      </p:sp>
    </p:spTree>
    <p:extLst>
      <p:ext uri="{BB962C8B-B14F-4D97-AF65-F5344CB8AC3E}">
        <p14:creationId xmlns:p14="http://schemas.microsoft.com/office/powerpoint/2010/main" val="114501835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3131840" y="3356992"/>
            <a:ext cx="3048000" cy="288032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4" name="Text Box 7"/>
          <p:cNvSpPr txBox="1">
            <a:spLocks noChangeArrowheads="1"/>
          </p:cNvSpPr>
          <p:nvPr/>
        </p:nvSpPr>
        <p:spPr bwMode="auto">
          <a:xfrm>
            <a:off x="2699792" y="2348880"/>
            <a:ext cx="3888432" cy="92333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rtl="0">
              <a:spcBef>
                <a:spcPct val="50000"/>
              </a:spcBef>
            </a:pPr>
            <a:r>
              <a:rPr lang="en-US" dirty="0">
                <a:solidFill>
                  <a:srgbClr val="0000FF"/>
                </a:solidFill>
              </a:rPr>
              <a:t>This plate has between 30 and 300 colonies and is a suitable plate for counting. </a:t>
            </a:r>
          </a:p>
        </p:txBody>
      </p:sp>
      <p:sp>
        <p:nvSpPr>
          <p:cNvPr id="6" name="Rectangle 5"/>
          <p:cNvSpPr/>
          <p:nvPr/>
        </p:nvSpPr>
        <p:spPr>
          <a:xfrm>
            <a:off x="2388468" y="1209526"/>
            <a:ext cx="4572000" cy="923330"/>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l" rtl="0">
              <a:buClr>
                <a:srgbClr val="000000"/>
              </a:buClr>
            </a:pPr>
            <a:r>
              <a:rPr lang="en-US" dirty="0">
                <a:solidFill>
                  <a:srgbClr val="000000"/>
                </a:solidFill>
                <a:latin typeface="Times New Roman" pitchFamily="18" charset="0"/>
                <a:cs typeface="Times New Roman" pitchFamily="18" charset="0"/>
              </a:rPr>
              <a:t>A plate having 30-300 </a:t>
            </a:r>
            <a:r>
              <a:rPr lang="en-US" dirty="0" smtClean="0">
                <a:solidFill>
                  <a:srgbClr val="000000"/>
                </a:solidFill>
                <a:latin typeface="Times New Roman" pitchFamily="18" charset="0"/>
                <a:cs typeface="Times New Roman" pitchFamily="18" charset="0"/>
              </a:rPr>
              <a:t>colonies </a:t>
            </a:r>
            <a:r>
              <a:rPr lang="en-US" dirty="0">
                <a:solidFill>
                  <a:srgbClr val="000000"/>
                </a:solidFill>
                <a:latin typeface="Times New Roman" pitchFamily="18" charset="0"/>
                <a:cs typeface="Times New Roman" pitchFamily="18" charset="0"/>
              </a:rPr>
              <a:t>is chosen </a:t>
            </a:r>
            <a:r>
              <a:rPr lang="en-US" dirty="0" smtClean="0">
                <a:solidFill>
                  <a:srgbClr val="000000"/>
                </a:solidFill>
                <a:latin typeface="Times New Roman" pitchFamily="18" charset="0"/>
                <a:cs typeface="Times New Roman" pitchFamily="18" charset="0"/>
              </a:rPr>
              <a:t>because this </a:t>
            </a:r>
            <a:r>
              <a:rPr lang="en-US" dirty="0">
                <a:solidFill>
                  <a:srgbClr val="000000"/>
                </a:solidFill>
                <a:latin typeface="Times New Roman" pitchFamily="18" charset="0"/>
                <a:cs typeface="Times New Roman" pitchFamily="18" charset="0"/>
              </a:rPr>
              <a:t>range is </a:t>
            </a:r>
            <a:r>
              <a:rPr lang="en-US" dirty="0" smtClean="0">
                <a:solidFill>
                  <a:srgbClr val="000000"/>
                </a:solidFill>
                <a:latin typeface="Times New Roman" pitchFamily="18" charset="0"/>
                <a:cs typeface="Times New Roman" pitchFamily="18" charset="0"/>
              </a:rPr>
              <a:t>considered </a:t>
            </a:r>
            <a:r>
              <a:rPr lang="en-US" dirty="0">
                <a:solidFill>
                  <a:srgbClr val="000000"/>
                </a:solidFill>
                <a:latin typeface="Times New Roman" pitchFamily="18" charset="0"/>
                <a:cs typeface="Times New Roman" pitchFamily="18" charset="0"/>
              </a:rPr>
              <a:t>statistically significant. </a:t>
            </a:r>
          </a:p>
        </p:txBody>
      </p:sp>
      <p:sp>
        <p:nvSpPr>
          <p:cNvPr id="7" name="Title 1"/>
          <p:cNvSpPr txBox="1">
            <a:spLocks/>
          </p:cNvSpPr>
          <p:nvPr/>
        </p:nvSpPr>
        <p:spPr>
          <a:xfrm>
            <a:off x="502920" y="260648"/>
            <a:ext cx="8183880" cy="864096"/>
          </a:xfrm>
          <a:prstGeom prst="rect">
            <a:avLst/>
          </a:prstGeom>
        </p:spPr>
        <p:txBody>
          <a:bodyPr vert="horz" anchor="b">
            <a:normAutofit/>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GB"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Colony counting</a:t>
            </a:r>
            <a:endParaRPr lang="ar-SA"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22765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758220" y="3696772"/>
            <a:ext cx="3019048" cy="282857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9"/>
          <p:cNvSpPr txBox="1">
            <a:spLocks noChangeArrowheads="1"/>
          </p:cNvSpPr>
          <p:nvPr/>
        </p:nvSpPr>
        <p:spPr bwMode="auto">
          <a:xfrm>
            <a:off x="395536" y="2854677"/>
            <a:ext cx="3785964" cy="64633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rtl="0">
              <a:spcBef>
                <a:spcPct val="50000"/>
              </a:spcBef>
            </a:pPr>
            <a:r>
              <a:rPr lang="en-US" b="1" dirty="0">
                <a:solidFill>
                  <a:schemeClr val="tx1">
                    <a:lumMod val="95000"/>
                    <a:lumOff val="5000"/>
                  </a:schemeClr>
                </a:solidFill>
                <a:latin typeface="Times New Roman" pitchFamily="18" charset="0"/>
                <a:cs typeface="Times New Roman" pitchFamily="18" charset="0"/>
              </a:rPr>
              <a:t>This plate less than 30 colonies and is unsuitable plate for counting.</a:t>
            </a:r>
          </a:p>
        </p:txBody>
      </p:sp>
      <p:sp>
        <p:nvSpPr>
          <p:cNvPr id="6" name="Rectangle 5"/>
          <p:cNvSpPr/>
          <p:nvPr/>
        </p:nvSpPr>
        <p:spPr>
          <a:xfrm>
            <a:off x="179512" y="1412776"/>
            <a:ext cx="4176464" cy="120032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l" rtl="0">
              <a:lnSpc>
                <a:spcPct val="80000"/>
              </a:lnSpc>
              <a:buClr>
                <a:srgbClr val="000000"/>
              </a:buClr>
            </a:pPr>
            <a:r>
              <a:rPr lang="en-US" dirty="0">
                <a:solidFill>
                  <a:srgbClr val="000000"/>
                </a:solidFill>
                <a:latin typeface="Times New Roman" pitchFamily="18" charset="0"/>
                <a:cs typeface="Times New Roman" pitchFamily="18" charset="0"/>
              </a:rPr>
              <a:t>If there are less than 30 colonies on the plate, small errors in dilution technique or the presence of a few contaminants will have a drastic effect on the final count. </a:t>
            </a:r>
            <a:r>
              <a:rPr lang="en-US" dirty="0" smtClean="0">
                <a:solidFill>
                  <a:srgbClr val="000000"/>
                </a:solidFill>
                <a:latin typeface="Times New Roman" pitchFamily="18" charset="0"/>
                <a:cs typeface="Times New Roman" pitchFamily="18" charset="0"/>
              </a:rPr>
              <a:t>‘too </a:t>
            </a:r>
            <a:r>
              <a:rPr lang="en-US" dirty="0">
                <a:solidFill>
                  <a:srgbClr val="000000"/>
                </a:solidFill>
                <a:latin typeface="Times New Roman" pitchFamily="18" charset="0"/>
                <a:cs typeface="Times New Roman" pitchFamily="18" charset="0"/>
              </a:rPr>
              <a:t>few to count (TFTC</a:t>
            </a:r>
            <a:r>
              <a:rPr lang="en-US" dirty="0" smtClean="0">
                <a:solidFill>
                  <a:srgbClr val="000000"/>
                </a:solidFill>
                <a:latin typeface="Times New Roman" pitchFamily="18" charset="0"/>
                <a:cs typeface="Times New Roman" pitchFamily="18" charset="0"/>
              </a:rPr>
              <a:t>)’.</a:t>
            </a:r>
            <a:endParaRPr lang="en-US" dirty="0">
              <a:solidFill>
                <a:srgbClr val="000000"/>
              </a:solidFill>
              <a:latin typeface="Times New Roman" pitchFamily="18" charset="0"/>
              <a:cs typeface="Times New Roman" pitchFamily="18" charset="0"/>
            </a:endParaRP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3789040"/>
            <a:ext cx="3000375" cy="27813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5436096" y="2708920"/>
            <a:ext cx="2895600" cy="91598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rtl="0">
              <a:spcBef>
                <a:spcPct val="50000"/>
              </a:spcBef>
            </a:pPr>
            <a:r>
              <a:rPr lang="en-US" b="1" dirty="0">
                <a:solidFill>
                  <a:schemeClr val="tx1">
                    <a:lumMod val="95000"/>
                    <a:lumOff val="5000"/>
                  </a:schemeClr>
                </a:solidFill>
                <a:latin typeface="Times New Roman" pitchFamily="18" charset="0"/>
                <a:cs typeface="Times New Roman" pitchFamily="18" charset="0"/>
              </a:rPr>
              <a:t>This plate has over 300 colonies and cannot be used for counting. </a:t>
            </a:r>
          </a:p>
        </p:txBody>
      </p:sp>
      <p:sp>
        <p:nvSpPr>
          <p:cNvPr id="9" name="Rectangle 8"/>
          <p:cNvSpPr/>
          <p:nvPr/>
        </p:nvSpPr>
        <p:spPr>
          <a:xfrm>
            <a:off x="4860031" y="1412776"/>
            <a:ext cx="4085335" cy="120032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l" rtl="0">
              <a:lnSpc>
                <a:spcPct val="80000"/>
              </a:lnSpc>
              <a:buClr>
                <a:srgbClr val="000000"/>
              </a:buClr>
            </a:pPr>
            <a:r>
              <a:rPr lang="en-US" dirty="0">
                <a:solidFill>
                  <a:srgbClr val="000000"/>
                </a:solidFill>
                <a:latin typeface="Times New Roman" pitchFamily="18" charset="0"/>
                <a:cs typeface="Times New Roman" pitchFamily="18" charset="0"/>
              </a:rPr>
              <a:t>Likewise, if there are more than 300 colonies on the plate, there will be poor isolation and colonies will have grown together. </a:t>
            </a:r>
            <a:r>
              <a:rPr lang="en-US" dirty="0" smtClean="0">
                <a:solidFill>
                  <a:srgbClr val="000000"/>
                </a:solidFill>
                <a:latin typeface="Times New Roman" pitchFamily="18" charset="0"/>
                <a:cs typeface="Times New Roman" pitchFamily="18" charset="0"/>
              </a:rPr>
              <a:t>‘too </a:t>
            </a:r>
            <a:r>
              <a:rPr lang="en-US" dirty="0">
                <a:solidFill>
                  <a:srgbClr val="000000"/>
                </a:solidFill>
                <a:latin typeface="Times New Roman" pitchFamily="18" charset="0"/>
                <a:cs typeface="Times New Roman" pitchFamily="18" charset="0"/>
              </a:rPr>
              <a:t>numerous to count (TNTC</a:t>
            </a:r>
            <a:r>
              <a:rPr lang="en-US" dirty="0" smtClean="0">
                <a:solidFill>
                  <a:srgbClr val="000000"/>
                </a:solidFill>
                <a:latin typeface="Times New Roman" pitchFamily="18" charset="0"/>
                <a:cs typeface="Times New Roman" pitchFamily="18" charset="0"/>
              </a:rPr>
              <a:t>)’.</a:t>
            </a:r>
            <a:endParaRPr lang="en-US" dirty="0">
              <a:solidFill>
                <a:srgbClr val="000000"/>
              </a:solidFill>
              <a:latin typeface="Times New Roman" pitchFamily="18" charset="0"/>
              <a:cs typeface="Times New Roman" pitchFamily="18" charset="0"/>
            </a:endParaRPr>
          </a:p>
        </p:txBody>
      </p:sp>
      <p:sp>
        <p:nvSpPr>
          <p:cNvPr id="10" name="Title 1"/>
          <p:cNvSpPr>
            <a:spLocks noGrp="1"/>
          </p:cNvSpPr>
          <p:nvPr>
            <p:ph type="title"/>
          </p:nvPr>
        </p:nvSpPr>
        <p:spPr>
          <a:xfrm>
            <a:off x="467544" y="116632"/>
            <a:ext cx="8183880" cy="1051560"/>
          </a:xfrm>
        </p:spPr>
        <p:txBody>
          <a:bodyPr>
            <a:normAutofit/>
          </a:bodyPr>
          <a:lstStyle/>
          <a:p>
            <a:pPr algn="ctr"/>
            <a:r>
              <a:rPr lang="en-GB"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Colony counting</a:t>
            </a:r>
            <a:endParaRPr lang="ar-SA"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94780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images.sciencedaily.com/2008/11/081117082051-large.jpg"/>
          <p:cNvPicPr>
            <a:picLocks noChangeAspect="1" noChangeArrowheads="1"/>
          </p:cNvPicPr>
          <p:nvPr/>
        </p:nvPicPr>
        <p:blipFill>
          <a:blip r:embed="rId3" cstate="print">
            <a:lum bright="8000" contrast="-17000"/>
          </a:blip>
          <a:srcRect/>
          <a:stretch>
            <a:fillRect/>
          </a:stretch>
        </p:blipFill>
        <p:spPr bwMode="auto">
          <a:xfrm>
            <a:off x="395536" y="456896"/>
            <a:ext cx="8379296" cy="5996440"/>
          </a:xfrm>
          <a:prstGeom prst="rect">
            <a:avLst/>
          </a:prstGeom>
          <a:noFill/>
        </p:spPr>
      </p:pic>
      <p:sp>
        <p:nvSpPr>
          <p:cNvPr id="3" name="عنصر نائب للمحتوى 2"/>
          <p:cNvSpPr>
            <a:spLocks noGrp="1"/>
          </p:cNvSpPr>
          <p:nvPr>
            <p:ph idx="1"/>
          </p:nvPr>
        </p:nvSpPr>
        <p:spPr/>
        <p:txBody>
          <a:bodyPr>
            <a:normAutofit/>
          </a:bodyPr>
          <a:lstStyle/>
          <a:p>
            <a:pPr>
              <a:buNone/>
            </a:pP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rench Script MT" pitchFamily="66" charset="0"/>
              </a:rPr>
              <a:t>Good luck</a:t>
            </a:r>
            <a:endParaRPr lang="ar-SA"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rench Script MT" pitchFamily="66" charset="0"/>
            </a:endParaRPr>
          </a:p>
          <a:p>
            <a:pPr>
              <a:buNone/>
            </a:pPr>
            <a:endParaRPr lang="ar-SA"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a:p>
            <a:pPr>
              <a:buNone/>
            </a:pPr>
            <a:r>
              <a:rPr lang="ar-SA"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abic Typesetting" pitchFamily="66" charset="-78"/>
                <a:cs typeface="Arabic Typesetting" pitchFamily="66" charset="-78"/>
              </a:rPr>
              <a:t>أ.شروق الشهراني</a:t>
            </a:r>
          </a:p>
          <a:p>
            <a:pPr>
              <a:buNone/>
            </a:pPr>
            <a:r>
              <a:rPr lang="ar-SA" sz="54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abic Typesetting" pitchFamily="66" charset="-78"/>
                <a:cs typeface="Arabic Typesetting" pitchFamily="66" charset="-78"/>
              </a:rPr>
              <a:t>أ.أمل الغامدي</a:t>
            </a:r>
            <a:endParaRPr lang="ar-SA"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50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3">
                                            <p:txEl>
                                              <p:pRg st="2" end="2"/>
                                            </p:txEl>
                                          </p:spTgt>
                                        </p:tgtEl>
                                        <p:attrNameLst>
                                          <p:attrName>style.visibility</p:attrName>
                                        </p:attrNameLst>
                                      </p:cBhvr>
                                      <p:to>
                                        <p:strVal val="visible"/>
                                      </p:to>
                                    </p:set>
                                    <p:set>
                                      <p:cBhvr>
                                        <p:cTn id="15" dur="455" fill="hold">
                                          <p:stCondLst>
                                            <p:cond delay="0"/>
                                          </p:stCondLst>
                                        </p:cTn>
                                        <p:tgtEl>
                                          <p:spTgt spid="3">
                                            <p:txEl>
                                              <p:pRg st="2" end="2"/>
                                            </p:txEl>
                                          </p:spTgt>
                                        </p:tgtEl>
                                        <p:attrNameLst>
                                          <p:attrName>style.rotation</p:attrName>
                                        </p:attrNameLst>
                                      </p:cBhvr>
                                      <p:to>
                                        <p:strVal val="-45.0"/>
                                      </p:to>
                                    </p:set>
                                    <p:anim calcmode="lin" valueType="num">
                                      <p:cBhvr>
                                        <p:cTn id="16"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12000"/>
                            </p:stCondLst>
                            <p:childTnLst>
                              <p:par>
                                <p:cTn id="21" presetID="38" presetClass="entr" presetSubtype="0" accel="50000" fill="hold" nodeType="afterEffect">
                                  <p:stCondLst>
                                    <p:cond delay="0"/>
                                  </p:stCondLst>
                                  <p:iterate type="lt">
                                    <p:tmPct val="50000"/>
                                  </p:iterate>
                                  <p:childTnLst>
                                    <p:set>
                                      <p:cBhvr>
                                        <p:cTn id="22" dur="1" fill="hold">
                                          <p:stCondLst>
                                            <p:cond delay="0"/>
                                          </p:stCondLst>
                                        </p:cTn>
                                        <p:tgtEl>
                                          <p:spTgt spid="3">
                                            <p:txEl>
                                              <p:pRg st="3" end="3"/>
                                            </p:txEl>
                                          </p:spTgt>
                                        </p:tgtEl>
                                        <p:attrNameLst>
                                          <p:attrName>style.visibility</p:attrName>
                                        </p:attrNameLst>
                                      </p:cBhvr>
                                      <p:to>
                                        <p:strVal val="visible"/>
                                      </p:to>
                                    </p:set>
                                    <p:set>
                                      <p:cBhvr>
                                        <p:cTn id="23" dur="455" fill="hold">
                                          <p:stCondLst>
                                            <p:cond delay="0"/>
                                          </p:stCondLst>
                                        </p:cTn>
                                        <p:tgtEl>
                                          <p:spTgt spid="3">
                                            <p:txEl>
                                              <p:pRg st="3" end="3"/>
                                            </p:txEl>
                                          </p:spTgt>
                                        </p:tgtEl>
                                        <p:attrNameLst>
                                          <p:attrName>style.rotation</p:attrName>
                                        </p:attrNameLst>
                                      </p:cBhvr>
                                      <p:to>
                                        <p:strVal val="-45.0"/>
                                      </p:to>
                                    </p:set>
                                    <p:anim calcmode="lin" valueType="num">
                                      <p:cBhvr>
                                        <p:cTn id="24"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01253202"/>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04403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ot Milk? 6 Non-Dairy Alternatives"/>
          <p:cNvPicPr>
            <a:picLocks noChangeAspect="1" noChangeArrowheads="1"/>
          </p:cNvPicPr>
          <p:nvPr/>
        </p:nvPicPr>
        <p:blipFill>
          <a:blip r:embed="rId3" cstate="print">
            <a:lum bright="14000" contrast="-24000"/>
          </a:blip>
          <a:srcRect/>
          <a:stretch>
            <a:fillRect/>
          </a:stretch>
        </p:blipFill>
        <p:spPr bwMode="auto">
          <a:xfrm>
            <a:off x="251520" y="332656"/>
            <a:ext cx="8568952" cy="61206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a:xfrm>
            <a:off x="502920" y="476672"/>
            <a:ext cx="8183880" cy="4187952"/>
          </a:xfrm>
        </p:spPr>
        <p:txBody>
          <a:bodyPr/>
          <a:lstStyle/>
          <a:p>
            <a:pPr algn="l" rtl="0">
              <a:lnSpc>
                <a:spcPct val="90000"/>
              </a:lnSpc>
              <a:buClr>
                <a:srgbClr val="000000"/>
              </a:buClr>
            </a:pPr>
            <a:r>
              <a:rPr lang="en-US" dirty="0">
                <a:solidFill>
                  <a:srgbClr val="000000"/>
                </a:solidFill>
                <a:latin typeface="Times New Roman" pitchFamily="18" charset="0"/>
                <a:cs typeface="Times New Roman" pitchFamily="18" charset="0"/>
              </a:rPr>
              <a:t>Many studies require the quantitative determination of bacterial populations. The two most widely used methods for determining bacterial numbers are:</a:t>
            </a:r>
          </a:p>
          <a:p>
            <a:pPr algn="l" rtl="0"/>
            <a:endParaRPr lang="ar-SA" dirty="0"/>
          </a:p>
        </p:txBody>
      </p:sp>
      <p:graphicFrame>
        <p:nvGraphicFramePr>
          <p:cNvPr id="4" name="Diagram 3"/>
          <p:cNvGraphicFramePr/>
          <p:nvPr>
            <p:extLst>
              <p:ext uri="{D42A27DB-BD31-4B8C-83A1-F6EECF244321}">
                <p14:modId xmlns:p14="http://schemas.microsoft.com/office/powerpoint/2010/main" val="2506646329"/>
              </p:ext>
            </p:extLst>
          </p:nvPr>
        </p:nvGraphicFramePr>
        <p:xfrm>
          <a:off x="827584" y="2196580"/>
          <a:ext cx="7776864" cy="3752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537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ot Milk? 6 Non-Dairy Alternatives"/>
          <p:cNvPicPr>
            <a:picLocks noChangeAspect="1" noChangeArrowheads="1"/>
          </p:cNvPicPr>
          <p:nvPr/>
        </p:nvPicPr>
        <p:blipFill>
          <a:blip r:embed="rId3" cstate="print">
            <a:lum bright="14000" contrast="-24000"/>
          </a:blip>
          <a:srcRect/>
          <a:stretch>
            <a:fillRect/>
          </a:stretch>
        </p:blipFill>
        <p:spPr bwMode="auto">
          <a:xfrm>
            <a:off x="251520" y="332656"/>
            <a:ext cx="8568952" cy="61206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عنصر نائب للمحتوى 2"/>
          <p:cNvSpPr>
            <a:spLocks noGrp="1"/>
          </p:cNvSpPr>
          <p:nvPr>
            <p:ph idx="1"/>
          </p:nvPr>
        </p:nvSpPr>
        <p:spPr>
          <a:xfrm>
            <a:off x="467544" y="476672"/>
            <a:ext cx="8183880" cy="4187952"/>
          </a:xfrm>
        </p:spPr>
        <p:txBody>
          <a:bodyPr>
            <a:normAutofit/>
          </a:bodyPr>
          <a:lstStyle/>
          <a:p>
            <a:pPr algn="ctr">
              <a:lnSpc>
                <a:spcPct val="200000"/>
              </a:lnSpc>
              <a:buNone/>
            </a:pPr>
            <a:r>
              <a:rPr lang="en-US" sz="3600" dirty="0" smtClean="0">
                <a:latin typeface="Tw Cen MT Condensed Extra Bold" pitchFamily="34" charset="0"/>
              </a:rPr>
              <a:t>The bacteriological tests used most often are the </a:t>
            </a:r>
            <a:r>
              <a:rPr lang="en-US" sz="3600" u="sng" dirty="0" smtClean="0">
                <a:solidFill>
                  <a:srgbClr val="C00000"/>
                </a:solidFill>
                <a:latin typeface="Tw Cen MT Condensed Extra Bold" pitchFamily="34" charset="0"/>
              </a:rPr>
              <a:t>S</a:t>
            </a:r>
            <a:r>
              <a:rPr lang="en-US" sz="3600" u="sng" dirty="0" smtClean="0">
                <a:latin typeface="Tw Cen MT Condensed Extra Bold" pitchFamily="34" charset="0"/>
              </a:rPr>
              <a:t>tandard </a:t>
            </a:r>
            <a:r>
              <a:rPr lang="en-US" sz="3600" u="sng" dirty="0" smtClean="0">
                <a:solidFill>
                  <a:srgbClr val="C00000"/>
                </a:solidFill>
                <a:latin typeface="Tw Cen MT Condensed Extra Bold" pitchFamily="34" charset="0"/>
              </a:rPr>
              <a:t>P</a:t>
            </a:r>
            <a:r>
              <a:rPr lang="en-US" sz="3600" u="sng" dirty="0" smtClean="0">
                <a:latin typeface="Tw Cen MT Condensed Extra Bold" pitchFamily="34" charset="0"/>
              </a:rPr>
              <a:t>late </a:t>
            </a:r>
            <a:r>
              <a:rPr lang="en-US" sz="3600" u="sng" dirty="0" smtClean="0">
                <a:solidFill>
                  <a:srgbClr val="C00000"/>
                </a:solidFill>
                <a:latin typeface="Tw Cen MT Condensed Extra Bold" pitchFamily="34" charset="0"/>
              </a:rPr>
              <a:t>C</a:t>
            </a:r>
            <a:r>
              <a:rPr lang="en-US" sz="3600" u="sng" dirty="0" smtClean="0">
                <a:latin typeface="Tw Cen MT Condensed Extra Bold" pitchFamily="34" charset="0"/>
              </a:rPr>
              <a:t>ount </a:t>
            </a:r>
            <a:r>
              <a:rPr lang="en-US" sz="3600" dirty="0" smtClean="0">
                <a:latin typeface="Tw Cen MT Condensed Extra Bold" pitchFamily="34" charset="0"/>
              </a:rPr>
              <a:t>(</a:t>
            </a:r>
            <a:r>
              <a:rPr lang="en-US" sz="3600" dirty="0" smtClean="0">
                <a:solidFill>
                  <a:srgbClr val="C00000"/>
                </a:solidFill>
                <a:latin typeface="Tw Cen MT Condensed Extra Bold" pitchFamily="34" charset="0"/>
              </a:rPr>
              <a:t>SPC</a:t>
            </a:r>
            <a:r>
              <a:rPr lang="en-US" sz="3600" dirty="0" smtClean="0">
                <a:latin typeface="Tw Cen MT Condensed Extra Bold" pitchFamily="34" charset="0"/>
              </a:rPr>
              <a:t>)</a:t>
            </a:r>
            <a:endParaRPr lang="ar-SA" sz="3600" dirty="0">
              <a:latin typeface="Tw Cen MT Condensed Extra Bold" pitchFamily="34" charset="0"/>
            </a:endParaRPr>
          </a:p>
        </p:txBody>
      </p:sp>
      <p:pic>
        <p:nvPicPr>
          <p:cNvPr id="14338" name="Picture 2" descr="http://imc02.hccs.edu/biologylabs/Micro/04CountingBacteria/SPC_milk_Quiz/Milk2.jpg"/>
          <p:cNvPicPr>
            <a:picLocks noChangeAspect="1" noChangeArrowheads="1"/>
          </p:cNvPicPr>
          <p:nvPr/>
        </p:nvPicPr>
        <p:blipFill>
          <a:blip r:embed="rId4" cstate="print"/>
          <a:srcRect/>
          <a:stretch>
            <a:fillRect/>
          </a:stretch>
        </p:blipFill>
        <p:spPr bwMode="auto">
          <a:xfrm>
            <a:off x="1259632" y="2924944"/>
            <a:ext cx="6363072" cy="212102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ot Milk? 6 Non-Dairy Alternatives"/>
          <p:cNvPicPr>
            <a:picLocks noChangeAspect="1" noChangeArrowheads="1"/>
          </p:cNvPicPr>
          <p:nvPr/>
        </p:nvPicPr>
        <p:blipFill>
          <a:blip r:embed="rId3" cstate="print">
            <a:lum bright="14000" contrast="-24000"/>
          </a:blip>
          <a:srcRect/>
          <a:stretch>
            <a:fillRect/>
          </a:stretch>
        </p:blipFill>
        <p:spPr bwMode="auto">
          <a:xfrm>
            <a:off x="251520" y="332656"/>
            <a:ext cx="8568952" cy="61206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611560" y="404664"/>
            <a:ext cx="8183880" cy="1051560"/>
          </a:xfrm>
        </p:spPr>
        <p:txBody>
          <a:bodyPr/>
          <a:lstStyle/>
          <a:p>
            <a:r>
              <a:rPr lang="en-US" sz="3600" b="1" i="1" dirty="0">
                <a:solidFill>
                  <a:srgbClr val="FF0000"/>
                </a:solidFill>
                <a:effectLst>
                  <a:outerShdw blurRad="38100" dist="38100" dir="2700000" algn="tl">
                    <a:srgbClr val="C0C0C0"/>
                  </a:outerShdw>
                </a:effectLst>
                <a:latin typeface="Times New Roman" pitchFamily="18" charset="0"/>
                <a:cs typeface="Times New Roman" pitchFamily="18" charset="0"/>
              </a:rPr>
              <a:t>The plate count (VIABLE COUNT)</a:t>
            </a:r>
            <a:r>
              <a:rPr lang="en-US" sz="3600" dirty="0">
                <a:solidFill>
                  <a:srgbClr val="FF0000"/>
                </a:solidFill>
                <a:latin typeface="Times New Roman" pitchFamily="18" charset="0"/>
                <a:cs typeface="Times New Roman" pitchFamily="18" charset="0"/>
              </a:rPr>
              <a:t> </a:t>
            </a:r>
            <a:endParaRPr lang="ar-SA" dirty="0">
              <a:solidFill>
                <a:srgbClr val="FF0000"/>
              </a:solidFill>
            </a:endParaRPr>
          </a:p>
        </p:txBody>
      </p:sp>
      <p:sp>
        <p:nvSpPr>
          <p:cNvPr id="3" name="Content Placeholder 2"/>
          <p:cNvSpPr>
            <a:spLocks noGrp="1"/>
          </p:cNvSpPr>
          <p:nvPr>
            <p:ph sz="quarter" idx="1"/>
          </p:nvPr>
        </p:nvSpPr>
        <p:spPr>
          <a:xfrm>
            <a:off x="539552" y="1628800"/>
            <a:ext cx="8183880" cy="4187952"/>
          </a:xfrm>
        </p:spPr>
        <p:txBody>
          <a:bodyPr/>
          <a:lstStyle/>
          <a:p>
            <a:pPr algn="l" rtl="0">
              <a:buClr>
                <a:srgbClr val="FF0000"/>
              </a:buClr>
            </a:pPr>
            <a:r>
              <a:rPr lang="en-US" sz="2400" dirty="0">
                <a:solidFill>
                  <a:srgbClr val="000000"/>
                </a:solidFill>
                <a:latin typeface="Times New Roman" pitchFamily="18" charset="0"/>
                <a:cs typeface="Times New Roman" pitchFamily="18" charset="0"/>
              </a:rPr>
              <a:t>However, if the sample is serially diluted and then plated out on an agar surface in such a manner that </a:t>
            </a:r>
            <a:r>
              <a:rPr lang="en-US" sz="2400" b="1" dirty="0">
                <a:solidFill>
                  <a:srgbClr val="000000"/>
                </a:solidFill>
                <a:latin typeface="Times New Roman" pitchFamily="18" charset="0"/>
                <a:cs typeface="Times New Roman" pitchFamily="18" charset="0"/>
              </a:rPr>
              <a:t>single isolated bacteria form visible isolated colonies</a:t>
            </a:r>
            <a:r>
              <a:rPr lang="en-US" sz="2400" dirty="0">
                <a:solidFill>
                  <a:srgbClr val="000000"/>
                </a:solidFill>
                <a:latin typeface="Times New Roman" pitchFamily="18" charset="0"/>
                <a:cs typeface="Times New Roman" pitchFamily="18" charset="0"/>
              </a:rPr>
              <a:t>, the number of colonies can be used as a measure of the number of viable (living) cells in that known dilution. </a:t>
            </a:r>
            <a:endParaRPr lang="en-US" sz="2400" dirty="0" smtClean="0">
              <a:solidFill>
                <a:srgbClr val="000000"/>
              </a:solidFill>
              <a:latin typeface="Times New Roman" pitchFamily="18" charset="0"/>
              <a:cs typeface="Times New Roman" pitchFamily="18" charset="0"/>
            </a:endParaRPr>
          </a:p>
          <a:p>
            <a:pPr algn="l" rtl="0">
              <a:buClr>
                <a:srgbClr val="FF0000"/>
              </a:buClr>
            </a:pPr>
            <a:endParaRPr lang="en-US" sz="2400" dirty="0" smtClean="0">
              <a:solidFill>
                <a:srgbClr val="000000"/>
              </a:solidFill>
              <a:latin typeface="Times New Roman" pitchFamily="18" charset="0"/>
              <a:cs typeface="Times New Roman" pitchFamily="18" charset="0"/>
            </a:endParaRPr>
          </a:p>
          <a:p>
            <a:pPr algn="l" rtl="0">
              <a:buClr>
                <a:srgbClr val="FF0000"/>
              </a:buClr>
            </a:pPr>
            <a:r>
              <a:rPr lang="en-US" sz="2400" dirty="0" smtClean="0">
                <a:solidFill>
                  <a:srgbClr val="000000"/>
                </a:solidFill>
                <a:latin typeface="Times New Roman" pitchFamily="18" charset="0"/>
                <a:cs typeface="Times New Roman" pitchFamily="18" charset="0"/>
              </a:rPr>
              <a:t>We are determining the number of </a:t>
            </a:r>
            <a:r>
              <a:rPr lang="en-US" sz="2400" b="1" i="1" u="sng" dirty="0" smtClean="0">
                <a:solidFill>
                  <a:srgbClr val="0000FF"/>
                </a:solidFill>
                <a:effectLst>
                  <a:outerShdw blurRad="38100" dist="38100" dir="2700000" algn="tl">
                    <a:srgbClr val="C0C0C0"/>
                  </a:outerShdw>
                </a:effectLst>
                <a:latin typeface="Times New Roman" pitchFamily="18" charset="0"/>
                <a:cs typeface="Times New Roman" pitchFamily="18" charset="0"/>
              </a:rPr>
              <a:t>Colony-Forming Units (CFUs)</a:t>
            </a:r>
            <a:r>
              <a:rPr lang="en-US" sz="2400" b="1" dirty="0" smtClean="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in that known dilution.</a:t>
            </a:r>
          </a:p>
          <a:p>
            <a:pPr algn="l" rtl="0"/>
            <a:endParaRPr lang="en-US" sz="2400" dirty="0">
              <a:solidFill>
                <a:srgbClr val="000000"/>
              </a:solidFill>
              <a:latin typeface="Times New Roman" pitchFamily="18" charset="0"/>
              <a:cs typeface="Times New Roman" pitchFamily="18" charset="0"/>
            </a:endParaRPr>
          </a:p>
          <a:p>
            <a:pPr algn="l" rtl="0"/>
            <a:endParaRPr lang="ar-SA" dirty="0"/>
          </a:p>
        </p:txBody>
      </p:sp>
    </p:spTree>
    <p:extLst>
      <p:ext uri="{BB962C8B-B14F-4D97-AF65-F5344CB8AC3E}">
        <p14:creationId xmlns:p14="http://schemas.microsoft.com/office/powerpoint/2010/main" val="724684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2920" y="2049360"/>
            <a:ext cx="8183880" cy="4187952"/>
          </a:xfrm>
        </p:spPr>
        <p:txBody>
          <a:bodyPr/>
          <a:lstStyle/>
          <a:p>
            <a:pPr algn="l" rtl="0"/>
            <a:r>
              <a:rPr lang="en-US" sz="2400" dirty="0">
                <a:solidFill>
                  <a:srgbClr val="000000"/>
                </a:solidFill>
                <a:latin typeface="Times New Roman" pitchFamily="18" charset="0"/>
                <a:cs typeface="Times New Roman" pitchFamily="18" charset="0"/>
              </a:rPr>
              <a:t>bacteria may be clumped together. Therefore, when doing the plate count technique, we generally say we are determining the number of </a:t>
            </a:r>
            <a:r>
              <a:rPr lang="en-US" sz="2400" b="1" i="1" u="sng" dirty="0">
                <a:solidFill>
                  <a:srgbClr val="0000FF"/>
                </a:solidFill>
                <a:effectLst>
                  <a:outerShdw blurRad="38100" dist="38100" dir="2700000" algn="tl">
                    <a:srgbClr val="C0C0C0"/>
                  </a:outerShdw>
                </a:effectLst>
                <a:latin typeface="Times New Roman" pitchFamily="18" charset="0"/>
                <a:cs typeface="Times New Roman" pitchFamily="18" charset="0"/>
              </a:rPr>
              <a:t>Colony-Forming Units (CFUs)</a:t>
            </a:r>
            <a:r>
              <a:rPr lang="en-US" sz="2400" b="1"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in that known dilution. </a:t>
            </a:r>
            <a:endParaRPr lang="en-GB" dirty="0" smtClean="0"/>
          </a:p>
          <a:p>
            <a:pPr algn="l" rtl="0">
              <a:buClr>
                <a:srgbClr val="000000"/>
              </a:buClr>
            </a:pPr>
            <a:r>
              <a:rPr lang="en-US" sz="2400" dirty="0">
                <a:solidFill>
                  <a:srgbClr val="000000"/>
                </a:solidFill>
                <a:latin typeface="Times New Roman" pitchFamily="18" charset="0"/>
                <a:cs typeface="Times New Roman" pitchFamily="18" charset="0"/>
              </a:rPr>
              <a:t>the bacterial sample is diluted by factors of 10 and plated on agar. </a:t>
            </a:r>
          </a:p>
          <a:p>
            <a:pPr algn="l" rtl="0">
              <a:buClr>
                <a:srgbClr val="000000"/>
              </a:buClr>
            </a:pPr>
            <a:r>
              <a:rPr lang="en-US" sz="2400" dirty="0">
                <a:solidFill>
                  <a:srgbClr val="000000"/>
                </a:solidFill>
                <a:latin typeface="Times New Roman" pitchFamily="18" charset="0"/>
                <a:cs typeface="Times New Roman" pitchFamily="18" charset="0"/>
              </a:rPr>
              <a:t>After incubation, the number of colonies on a dilution plate showing </a:t>
            </a:r>
            <a:r>
              <a:rPr lang="en-US" sz="2400" b="1" i="1" u="sng" dirty="0">
                <a:solidFill>
                  <a:srgbClr val="000000"/>
                </a:solidFill>
                <a:effectLst>
                  <a:outerShdw blurRad="38100" dist="38100" dir="2700000" algn="tl">
                    <a:srgbClr val="C0C0C0"/>
                  </a:outerShdw>
                </a:effectLst>
                <a:latin typeface="Times New Roman" pitchFamily="18" charset="0"/>
                <a:cs typeface="Times New Roman" pitchFamily="18" charset="0"/>
              </a:rPr>
              <a:t>between 30 and 300 colonies</a:t>
            </a:r>
            <a:r>
              <a:rPr lang="en-US" sz="2400" b="1"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is determined</a:t>
            </a:r>
            <a:r>
              <a:rPr lang="en-US" sz="2400" dirty="0" smtClean="0">
                <a:solidFill>
                  <a:srgbClr val="000000"/>
                </a:solidFill>
                <a:latin typeface="Times New Roman" pitchFamily="18" charset="0"/>
                <a:cs typeface="Times New Roman" pitchFamily="18" charset="0"/>
              </a:rPr>
              <a:t>.</a:t>
            </a:r>
            <a:endParaRPr lang="en-US" sz="2400" dirty="0">
              <a:solidFill>
                <a:srgbClr val="000000"/>
              </a:solidFill>
              <a:latin typeface="Times New Roman" pitchFamily="18" charset="0"/>
              <a:cs typeface="Times New Roman" pitchFamily="18" charset="0"/>
            </a:endParaRPr>
          </a:p>
        </p:txBody>
      </p:sp>
      <p:sp>
        <p:nvSpPr>
          <p:cNvPr id="5" name="Title 1"/>
          <p:cNvSpPr>
            <a:spLocks noGrp="1"/>
          </p:cNvSpPr>
          <p:nvPr>
            <p:ph type="title"/>
          </p:nvPr>
        </p:nvSpPr>
        <p:spPr>
          <a:xfrm>
            <a:off x="502920" y="476672"/>
            <a:ext cx="8183880" cy="1051560"/>
          </a:xfrm>
        </p:spPr>
        <p:txBody>
          <a:bodyPr/>
          <a:lstStyle/>
          <a:p>
            <a:pPr algn="ctr"/>
            <a:r>
              <a:rPr lang="en-GB" dirty="0" smtClean="0"/>
              <a:t>Colony counting</a:t>
            </a:r>
            <a:endParaRPr lang="ar-SA" dirty="0"/>
          </a:p>
        </p:txBody>
      </p:sp>
    </p:spTree>
    <p:extLst>
      <p:ext uri="{BB962C8B-B14F-4D97-AF65-F5344CB8AC3E}">
        <p14:creationId xmlns:p14="http://schemas.microsoft.com/office/powerpoint/2010/main" val="293134048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ot Milk? 6 Non-Dairy Alternatives"/>
          <p:cNvPicPr>
            <a:picLocks noChangeAspect="1" noChangeArrowheads="1"/>
          </p:cNvPicPr>
          <p:nvPr/>
        </p:nvPicPr>
        <p:blipFill>
          <a:blip r:embed="rId3" cstate="print">
            <a:lum bright="14000" contrast="-20000"/>
          </a:blip>
          <a:srcRect/>
          <a:stretch>
            <a:fillRect/>
          </a:stretch>
        </p:blipFill>
        <p:spPr bwMode="auto">
          <a:xfrm>
            <a:off x="251520" y="332656"/>
            <a:ext cx="8568952" cy="61206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عنصر نائب للمحتوى 2"/>
          <p:cNvSpPr>
            <a:spLocks noGrp="1"/>
          </p:cNvSpPr>
          <p:nvPr>
            <p:ph idx="1"/>
          </p:nvPr>
        </p:nvSpPr>
        <p:spPr>
          <a:xfrm>
            <a:off x="179512" y="548680"/>
            <a:ext cx="8183880" cy="5544616"/>
          </a:xfrm>
        </p:spPr>
        <p:txBody>
          <a:bodyPr/>
          <a:lstStyle/>
          <a:p>
            <a:pPr algn="l" rtl="0">
              <a:buNone/>
            </a:pPr>
            <a:r>
              <a:rPr lang="en-US" dirty="0" smtClean="0">
                <a:latin typeface="Aharoni" pitchFamily="2" charset="-79"/>
                <a:cs typeface="Aharoni" pitchFamily="2" charset="-79"/>
              </a:rPr>
              <a:t>Bacterial contamination of raw milk can generally occur from three main sources: </a:t>
            </a:r>
          </a:p>
          <a:p>
            <a:pPr algn="l" rtl="0"/>
            <a:endParaRPr lang="en-US" dirty="0" smtClean="0"/>
          </a:p>
          <a:p>
            <a:pPr marL="514350" indent="-514350" algn="l" rtl="0">
              <a:buFont typeface="+mj-lt"/>
              <a:buAutoNum type="arabicPeriod"/>
            </a:pPr>
            <a:endParaRPr lang="en-US" dirty="0" smtClean="0">
              <a:latin typeface="Times New Roman" pitchFamily="18" charset="0"/>
              <a:cs typeface="Times New Roman" pitchFamily="18" charset="0"/>
            </a:endParaRPr>
          </a:p>
          <a:p>
            <a:pPr marL="514350" indent="-514350" algn="l" rtl="0">
              <a:buClr>
                <a:srgbClr val="FF0000"/>
              </a:buClr>
              <a:buSzPct val="100000"/>
              <a:buFont typeface="+mj-lt"/>
              <a:buAutoNum type="arabicPeriod"/>
            </a:pPr>
            <a:r>
              <a:rPr lang="en-US" dirty="0" smtClean="0">
                <a:latin typeface="Times New Roman" pitchFamily="18" charset="0"/>
                <a:cs typeface="Times New Roman" pitchFamily="18" charset="0"/>
              </a:rPr>
              <a:t>within the udder.</a:t>
            </a:r>
          </a:p>
          <a:p>
            <a:pPr marL="514350" indent="-514350" algn="l" rtl="0">
              <a:buClr>
                <a:srgbClr val="FF0000"/>
              </a:buClr>
              <a:buSzPct val="100000"/>
              <a:buFont typeface="+mj-lt"/>
              <a:buAutoNum type="arabicPeriod"/>
            </a:pPr>
            <a:endParaRPr lang="en-US" dirty="0" smtClean="0">
              <a:latin typeface="Times New Roman" pitchFamily="18" charset="0"/>
              <a:cs typeface="Times New Roman" pitchFamily="18" charset="0"/>
            </a:endParaRPr>
          </a:p>
          <a:p>
            <a:pPr marL="514350" indent="-514350" algn="l" rtl="0">
              <a:buClr>
                <a:srgbClr val="FF0000"/>
              </a:buClr>
              <a:buSzPct val="100000"/>
              <a:buFont typeface="+mj-lt"/>
              <a:buAutoNum type="arabicPeriod"/>
            </a:pPr>
            <a:r>
              <a:rPr lang="en-US" dirty="0" smtClean="0">
                <a:latin typeface="Times New Roman" pitchFamily="18" charset="0"/>
                <a:cs typeface="Times New Roman" pitchFamily="18" charset="0"/>
              </a:rPr>
              <a:t>outside the udder. </a:t>
            </a:r>
          </a:p>
          <a:p>
            <a:pPr marL="514350" indent="-514350" algn="l" rtl="0">
              <a:buClr>
                <a:srgbClr val="FF0000"/>
              </a:buClr>
              <a:buSzPct val="100000"/>
              <a:buFont typeface="+mj-lt"/>
              <a:buAutoNum type="arabicPeriod"/>
            </a:pPr>
            <a:endParaRPr lang="en-US" dirty="0" smtClean="0">
              <a:latin typeface="Times New Roman" pitchFamily="18" charset="0"/>
              <a:cs typeface="Times New Roman" pitchFamily="18" charset="0"/>
            </a:endParaRPr>
          </a:p>
          <a:p>
            <a:pPr marL="514350" indent="-514350" algn="l" rtl="0">
              <a:buClr>
                <a:srgbClr val="FF0000"/>
              </a:buClr>
              <a:buSzPct val="100000"/>
              <a:buFont typeface="+mj-lt"/>
              <a:buAutoNum type="arabicPeriod"/>
            </a:pPr>
            <a:r>
              <a:rPr lang="en-US" dirty="0" smtClean="0">
                <a:latin typeface="Times New Roman" pitchFamily="18" charset="0"/>
                <a:cs typeface="Times New Roman" pitchFamily="18" charset="0"/>
              </a:rPr>
              <a:t>From the surface of </a:t>
            </a:r>
          </a:p>
          <a:p>
            <a:pPr marL="514350" indent="-514350" algn="l" rtl="0">
              <a:buClr>
                <a:srgbClr val="FF0000"/>
              </a:buClr>
              <a:buSzPct val="100000"/>
              <a:buNone/>
            </a:pPr>
            <a:r>
              <a:rPr lang="en-US" dirty="0" smtClean="0">
                <a:latin typeface="Times New Roman" pitchFamily="18" charset="0"/>
                <a:cs typeface="Times New Roman" pitchFamily="18" charset="0"/>
              </a:rPr>
              <a:t>    equipment used for milk</a:t>
            </a:r>
          </a:p>
          <a:p>
            <a:pPr marL="514350" indent="-514350" algn="l" rtl="0">
              <a:buNone/>
            </a:pPr>
            <a:r>
              <a:rPr lang="en-US" dirty="0" smtClean="0">
                <a:latin typeface="Times New Roman" pitchFamily="18" charset="0"/>
                <a:cs typeface="Times New Roman" pitchFamily="18" charset="0"/>
              </a:rPr>
              <a:t>    handling and storage.</a:t>
            </a:r>
          </a:p>
          <a:p>
            <a:endParaRPr lang="ar-SA" dirty="0"/>
          </a:p>
        </p:txBody>
      </p:sp>
      <p:pic>
        <p:nvPicPr>
          <p:cNvPr id="28674" name="Picture 2" descr="http://static7.depositphotos.com/1010340/787/v/450/dep_7871771-Smiling-cow-cartoon.jpg"/>
          <p:cNvPicPr>
            <a:picLocks noChangeAspect="1" noChangeArrowheads="1"/>
          </p:cNvPicPr>
          <p:nvPr/>
        </p:nvPicPr>
        <p:blipFill>
          <a:blip r:embed="rId4" cstate="print"/>
          <a:srcRect/>
          <a:stretch>
            <a:fillRect/>
          </a:stretch>
        </p:blipFill>
        <p:spPr bwMode="auto">
          <a:xfrm>
            <a:off x="5364088" y="1556792"/>
            <a:ext cx="3410904" cy="3024336"/>
          </a:xfrm>
          <a:prstGeom prst="rect">
            <a:avLst/>
          </a:prstGeom>
          <a:noFill/>
        </p:spPr>
      </p:pic>
      <p:pic>
        <p:nvPicPr>
          <p:cNvPr id="28676" name="Picture 4" descr="https://encrypted-tbn3.gstatic.com/images?q=tbn:ANd9GcTX_eUAj3B-xujzWi_MN9sEntwdA6X7eU3WZ3zLQp9TVaSUpbY"/>
          <p:cNvPicPr>
            <a:picLocks noChangeAspect="1" noChangeArrowheads="1"/>
          </p:cNvPicPr>
          <p:nvPr/>
        </p:nvPicPr>
        <p:blipFill>
          <a:blip r:embed="rId5" cstate="print"/>
          <a:srcRect/>
          <a:stretch>
            <a:fillRect/>
          </a:stretch>
        </p:blipFill>
        <p:spPr bwMode="auto">
          <a:xfrm>
            <a:off x="4283968" y="3717032"/>
            <a:ext cx="1997199" cy="2634233"/>
          </a:xfrm>
          <a:prstGeom prst="rect">
            <a:avLst/>
          </a:prstGeom>
          <a:noFill/>
        </p:spPr>
      </p:pic>
      <p:sp>
        <p:nvSpPr>
          <p:cNvPr id="7" name="شكل بيضاوي 6"/>
          <p:cNvSpPr/>
          <p:nvPr/>
        </p:nvSpPr>
        <p:spPr>
          <a:xfrm>
            <a:off x="7092280" y="3501008"/>
            <a:ext cx="1152128" cy="10081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p:cTn id="2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7" end="7"/>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p:cTn id="2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8" end="8"/>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p:cTn id="3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9" end="9"/>
                                            </p:txEl>
                                          </p:spTgt>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8676"/>
                                        </p:tgtEl>
                                        <p:attrNameLst>
                                          <p:attrName>style.visibility</p:attrName>
                                        </p:attrNameLst>
                                      </p:cBhvr>
                                      <p:to>
                                        <p:strVal val="visible"/>
                                      </p:to>
                                    </p:set>
                                    <p:anim calcmode="lin" valueType="num">
                                      <p:cBhvr>
                                        <p:cTn id="35" dur="500" fill="hold"/>
                                        <p:tgtEl>
                                          <p:spTgt spid="28676"/>
                                        </p:tgtEl>
                                        <p:attrNameLst>
                                          <p:attrName>ppt_w</p:attrName>
                                        </p:attrNameLst>
                                      </p:cBhvr>
                                      <p:tavLst>
                                        <p:tav tm="0">
                                          <p:val>
                                            <p:fltVal val="0"/>
                                          </p:val>
                                        </p:tav>
                                        <p:tav tm="100000">
                                          <p:val>
                                            <p:strVal val="#ppt_w"/>
                                          </p:val>
                                        </p:tav>
                                      </p:tavLst>
                                    </p:anim>
                                    <p:anim calcmode="lin" valueType="num">
                                      <p:cBhvr>
                                        <p:cTn id="36" dur="500" fill="hold"/>
                                        <p:tgtEl>
                                          <p:spTgt spid="286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ot Milk? 6 Non-Dairy Alternatives"/>
          <p:cNvPicPr>
            <a:picLocks noChangeAspect="1" noChangeArrowheads="1"/>
          </p:cNvPicPr>
          <p:nvPr/>
        </p:nvPicPr>
        <p:blipFill>
          <a:blip r:embed="rId3" cstate="print">
            <a:lum bright="14000" contrast="-20000"/>
          </a:blip>
          <a:srcRect/>
          <a:stretch>
            <a:fillRect/>
          </a:stretch>
        </p:blipFill>
        <p:spPr bwMode="auto">
          <a:xfrm>
            <a:off x="251520" y="332656"/>
            <a:ext cx="8568952" cy="61206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Content Placeholder 7"/>
          <p:cNvSpPr>
            <a:spLocks noGrp="1"/>
          </p:cNvSpPr>
          <p:nvPr>
            <p:ph idx="1"/>
          </p:nvPr>
        </p:nvSpPr>
        <p:spPr/>
        <p:txBody>
          <a:bodyPr/>
          <a:lstStyle/>
          <a:p>
            <a:pPr algn="l" rtl="0">
              <a:buNone/>
            </a:pPr>
            <a:endParaRPr lang="en-US" dirty="0" smtClean="0"/>
          </a:p>
          <a:p>
            <a:pPr algn="l" rtl="0">
              <a:buNone/>
            </a:pPr>
            <a:endParaRPr lang="en-US" dirty="0" smtClean="0"/>
          </a:p>
          <a:p>
            <a:pPr algn="l" rtl="0">
              <a:buNone/>
            </a:pPr>
            <a:endParaRPr lang="en-US" dirty="0" smtClean="0"/>
          </a:p>
          <a:p>
            <a:pPr algn="ctr" rtl="0">
              <a:buNone/>
            </a:pPr>
            <a:endParaRPr lang="en-US" dirty="0" smtClean="0"/>
          </a:p>
          <a:p>
            <a:pPr algn="ctr" rtl="0">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roadway" pitchFamily="82" charset="0"/>
              </a:rPr>
              <a:t>(( The experiment ))</a:t>
            </a:r>
            <a:endParaRPr lang="ar-SY"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roadway" pitchFamily="8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جهة">
  <a:themeElements>
    <a:clrScheme name="Slik-1">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واجهة">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واجهة">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790</TotalTime>
  <Words>1036</Words>
  <Application>Microsoft Office PowerPoint</Application>
  <PresentationFormat>On-screen Show (4:3)</PresentationFormat>
  <Paragraphs>154</Paragraphs>
  <Slides>26</Slides>
  <Notes>26</Notes>
  <HiddenSlides>7</HiddenSlides>
  <MMClips>0</MMClips>
  <ScaleCrop>false</ScaleCrop>
  <HeadingPairs>
    <vt:vector size="8" baseType="variant">
      <vt:variant>
        <vt:lpstr>Fonts Used</vt:lpstr>
      </vt:variant>
      <vt:variant>
        <vt:i4>20</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48" baseType="lpstr">
      <vt:lpstr>Agency FB</vt:lpstr>
      <vt:lpstr>Aharoni</vt:lpstr>
      <vt:lpstr>Andalus</vt:lpstr>
      <vt:lpstr>Angsana New</vt:lpstr>
      <vt:lpstr>Arabic Typesetting</vt:lpstr>
      <vt:lpstr>Arial</vt:lpstr>
      <vt:lpstr>Arial Black</vt:lpstr>
      <vt:lpstr>Arial Rounded MT Bold</vt:lpstr>
      <vt:lpstr>Broadway</vt:lpstr>
      <vt:lpstr>Calibri</vt:lpstr>
      <vt:lpstr>Comic Sans MS</vt:lpstr>
      <vt:lpstr>DecoType Naskh</vt:lpstr>
      <vt:lpstr>Estrangelo Edessa</vt:lpstr>
      <vt:lpstr>French Script MT</vt:lpstr>
      <vt:lpstr>Tahoma</vt:lpstr>
      <vt:lpstr>Times New Roman</vt:lpstr>
      <vt:lpstr>Tw Cen MT Condensed Extra Bold</vt:lpstr>
      <vt:lpstr>Verdana</vt:lpstr>
      <vt:lpstr>Wingdings</vt:lpstr>
      <vt:lpstr>Wingdings 2</vt:lpstr>
      <vt:lpstr>واجهة</vt:lpstr>
      <vt:lpstr>Denklem</vt:lpstr>
      <vt:lpstr>بسم الله الرحمن الرحيم</vt:lpstr>
      <vt:lpstr>طرق قياس النمو البكتيري Measurements of  bacterial growth</vt:lpstr>
      <vt:lpstr>PowerPoint Presentation</vt:lpstr>
      <vt:lpstr>PowerPoint Presentation</vt:lpstr>
      <vt:lpstr>PowerPoint Presentation</vt:lpstr>
      <vt:lpstr>The plate count (VIABLE COUNT) </vt:lpstr>
      <vt:lpstr>Colony counting</vt:lpstr>
      <vt:lpstr>PowerPoint Presentation</vt:lpstr>
      <vt:lpstr>PowerPoint Presentation</vt:lpstr>
      <vt:lpstr> Materials</vt:lpstr>
      <vt:lpstr> First, Preparation of milk agar media</vt:lpstr>
      <vt:lpstr> Preparation of dilutions :</vt:lpstr>
      <vt:lpstr>PowerPoint Presentation</vt:lpstr>
      <vt:lpstr>PowerPoint Presentation</vt:lpstr>
      <vt:lpstr>PowerPoint Presentation</vt:lpstr>
      <vt:lpstr>Inoculation of Diluted Sample </vt:lpstr>
      <vt:lpstr>PowerPoint Presentation</vt:lpstr>
      <vt:lpstr>After incubation</vt:lpstr>
      <vt:lpstr>PowerPoint Presentation</vt:lpstr>
      <vt:lpstr>Colony counting</vt:lpstr>
      <vt:lpstr>Counting of bacteria in Milk ( CFU )</vt:lpstr>
      <vt:lpstr>CFU</vt:lpstr>
      <vt:lpstr>Example: CFU calculation</vt:lpstr>
      <vt:lpstr>PowerPoint Presentation</vt:lpstr>
      <vt:lpstr>Colony counting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m e l o</cp:lastModifiedBy>
  <cp:revision>90</cp:revision>
  <dcterms:created xsi:type="dcterms:W3CDTF">2012-11-14T19:36:39Z</dcterms:created>
  <dcterms:modified xsi:type="dcterms:W3CDTF">2015-03-29T21:45:57Z</dcterms:modified>
</cp:coreProperties>
</file>