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0"/>
  </p:notesMasterIdLst>
  <p:handoutMasterIdLst>
    <p:handoutMasterId r:id="rId21"/>
  </p:handoutMasterIdLst>
  <p:sldIdLst>
    <p:sldId id="338" r:id="rId6"/>
    <p:sldId id="417" r:id="rId7"/>
    <p:sldId id="418" r:id="rId8"/>
    <p:sldId id="419" r:id="rId9"/>
    <p:sldId id="429" r:id="rId10"/>
    <p:sldId id="420" r:id="rId11"/>
    <p:sldId id="421" r:id="rId12"/>
    <p:sldId id="423" r:id="rId13"/>
    <p:sldId id="424" r:id="rId14"/>
    <p:sldId id="425" r:id="rId15"/>
    <p:sldId id="426" r:id="rId16"/>
    <p:sldId id="427" r:id="rId17"/>
    <p:sldId id="428" r:id="rId18"/>
    <p:sldId id="35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3" autoAdjust="0"/>
    <p:restoredTop sz="90929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7/74/Aspergillus_niger_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6/66/Penicillium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9/9a/Structure_of_Rhizopus_spp.-english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~gbarron/MISCELLANEOUS/penici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7/74/Aspergillus_niger_01.jpg/800px-Aspergillus_niger_01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7/74/Aspergillus_niger_0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uoguelph.ca/~gbarron/MISCELLANEOUS/penici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7/74/Aspergillus_niger_01.jpg/800px-Aspergillus_niger_01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7/74/Aspergillus_niger_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9552" y="980728"/>
            <a:ext cx="7992888" cy="32403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4800" b="1" dirty="0">
                <a:latin typeface="Andalus" pitchFamily="18" charset="-78"/>
                <a:cs typeface="Andalus" pitchFamily="18" charset="-78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Microbiology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4800" b="1" i="1" dirty="0" smtClean="0">
                <a:latin typeface="Andalus" pitchFamily="18" charset="-78"/>
                <a:cs typeface="Andalus" pitchFamily="18" charset="-78"/>
              </a:rPr>
              <a:t>Introduction to Mycology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fung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93096"/>
            <a:ext cx="2381625" cy="2564904"/>
          </a:xfrm>
          <a:prstGeom prst="rect">
            <a:avLst/>
          </a:prstGeom>
        </p:spPr>
      </p:pic>
      <p:pic>
        <p:nvPicPr>
          <p:cNvPr id="9" name="Picture 8" descr="Aspergil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314393"/>
            <a:ext cx="2267744" cy="254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95114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importance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3" cy="4492799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Aspergillus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utilized in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 of food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other materials useful to humans. </a:t>
            </a:r>
          </a:p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Citric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other organic acids are produced by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sp. grown on sugar.</a:t>
            </a:r>
          </a:p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enzyme,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Taka-Diastase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used in medicine, is formed by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Aspergillus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Certain kinds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cheeses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such as Roquefort, Camembert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Gorogonzola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have special taste and flavor due to the action of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spp.</a:t>
            </a:r>
          </a:p>
          <a:p>
            <a:pPr algn="just" rtl="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powerful antibiotic, is produced by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notatum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Basidiomyceteae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95536" y="1988841"/>
            <a:ext cx="7920880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Characterization: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Septated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mycelium.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Production of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exogenous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basidiospores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.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Basidia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are either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septated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or non-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septated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.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Examples: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Agaricus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(Mushroom).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5487"/>
          </a:xfrm>
        </p:spPr>
        <p:txBody>
          <a:bodyPr/>
          <a:lstStyle/>
          <a:p>
            <a:pPr algn="ctr" rtl="0" eaLnBrk="1" hangingPunct="1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Agaricus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(Mushroom)</a:t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فطرة عيش الغراب أو المشروم</a:t>
            </a:r>
            <a:endParaRPr lang="ar-S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4686300" cy="4968552"/>
          </a:xfrm>
        </p:spPr>
        <p:txBody>
          <a:bodyPr/>
          <a:lstStyle/>
          <a:p>
            <a:pPr algn="just" rtl="0" eaLnBrk="1" hangingPunct="1">
              <a:buFont typeface="Arial" charset="0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Characterization</a:t>
            </a:r>
          </a:p>
          <a:p>
            <a:pPr algn="just" rtl="0" eaLnBrk="1" hangingPunct="1">
              <a:buClrTx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Saprophytic fungus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appearing initially as mats or masses of subterranean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feed on organic matter.</a:t>
            </a:r>
          </a:p>
          <a:p>
            <a:pPr algn="just" rtl="0" eaLnBrk="1" hangingPunct="1">
              <a:buClrTx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Mushrooms grow best around decayed trees or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fertilizied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soils. It grows wild in fields and gardens, and a variety of it is cultivated. </a:t>
            </a:r>
          </a:p>
          <a:p>
            <a:pPr algn="just" rtl="0" eaLnBrk="1" hangingPunct="1">
              <a:buClrTx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underground mycelium gives rise to 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overground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body composed of compact interwoven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called the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fruit body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sporophore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hangingPunct="1">
              <a:buClrTx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young stages the whole fruit body is covered by a membrane which ruptures due to growth , leaving a remnant of it at the base of the fruit body called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volva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The fruit body then becomes differentiated into a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stalk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stipe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pileus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 eaLnBrk="1" hangingPunct="1">
              <a:buClrTx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rim of the pileus is attached to the upper part of the stalk by a membrane which ruptures, due to the horizontal growth of pileus, leaving a remnant on the stalk known as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annulus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Picture 5" descr="C:\Users\DTK\Pictures\mus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1714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DTK\Pictures\m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72816"/>
            <a:ext cx="1714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DTK\Pictures\fruiting body before it has opened 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17637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DTK\Pictures\mushroo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77072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5487"/>
          </a:xfrm>
        </p:spPr>
        <p:txBody>
          <a:bodyPr/>
          <a:lstStyle/>
          <a:p>
            <a:pPr algn="ctr" rtl="0" eaLnBrk="1" hangingPunct="1"/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importance</a:t>
            </a:r>
            <a:endParaRPr lang="ar-SA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 rtlCol="1">
            <a:normAutofit fontScale="92500" lnSpcReduction="10000"/>
          </a:bodyPr>
          <a:lstStyle/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economic importance of members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garicales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revealed by the following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points: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of them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edible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due to their nice flavor, taste and valuable content of protein and vitamin.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Mushroom-growing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industry has developed in many countries of the world as the United States and France.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members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poisonous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parasitic on higher plants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 diseases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root rot of apple and wood destruction of many forest trees.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mushrooms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hallucinogenic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mushrooms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being used experimentally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medicine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an aid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psychotherapy.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substance called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psilocybin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extracted from such mushrooms, is being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the study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schizophrenia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dirty="0">
              <a:latin typeface="Aparajit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152128"/>
          </a:xfrm>
        </p:spPr>
        <p:txBody>
          <a:bodyPr rtlCol="0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Eumycota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-True Fungi </a:t>
            </a:r>
            <a:r>
              <a:rPr lang="en-US" altLang="ar-SA" sz="4000" dirty="0" smtClean="0">
                <a:solidFill>
                  <a:schemeClr val="tx1"/>
                </a:solidFill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</a:rPr>
            </a:b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2" descr="File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71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584" y="5877272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Non </a:t>
            </a:r>
            <a:r>
              <a:rPr lang="en-US" dirty="0" err="1">
                <a:solidFill>
                  <a:srgbClr val="FF0000"/>
                </a:solidFill>
              </a:rPr>
              <a:t>septated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Hyphae</a:t>
            </a:r>
            <a:endParaRPr 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i="1" dirty="0" err="1">
                <a:solidFill>
                  <a:srgbClr val="FF0000"/>
                </a:solidFill>
              </a:rPr>
              <a:t>Aspergillus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niger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File:Penicill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071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004048" y="5877272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Septated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Hyphae</a:t>
            </a:r>
            <a:endParaRPr 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i="1" dirty="0" err="1">
                <a:solidFill>
                  <a:srgbClr val="FF0000"/>
                </a:solidFill>
              </a:rPr>
              <a:t>Penicillium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84290"/>
          </a:xfrm>
        </p:spPr>
        <p:txBody>
          <a:bodyPr rtlCol="0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Eumycota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-True Fungi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4" descr="http://classconnection.s3.amazonaws.com/181/flashcards/794181/png/61334767348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8" y="1772817"/>
            <a:ext cx="402872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594928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i="1" dirty="0" err="1">
                <a:cs typeface="Times New Roman" pitchFamily="18" charset="0"/>
              </a:rPr>
              <a:t>Rhizopus</a:t>
            </a:r>
            <a:r>
              <a:rPr lang="en-US" i="1" dirty="0"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en-US" b="1" dirty="0">
                <a:cs typeface="Times New Roman" pitchFamily="18" charset="0"/>
              </a:rPr>
              <a:t>Similar </a:t>
            </a:r>
            <a:r>
              <a:rPr lang="en-US" b="1" dirty="0" err="1">
                <a:cs typeface="Times New Roman" pitchFamily="18" charset="0"/>
              </a:rPr>
              <a:t>gametangia</a:t>
            </a:r>
            <a:endParaRPr lang="ar-SA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 </a:t>
            </a:r>
            <a:endParaRPr lang="ar-SA" dirty="0">
              <a:cs typeface="Times New Roman" pitchFamily="18" charset="0"/>
            </a:endParaRPr>
          </a:p>
        </p:txBody>
      </p:sp>
      <p:pic>
        <p:nvPicPr>
          <p:cNvPr id="9" name="Picture 4" descr="bitun.jpg (439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065087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80112" y="5949280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cs typeface="Times New Roman" pitchFamily="18" charset="0"/>
              </a:rPr>
              <a:t>Endogenous Spores (Ascus)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 rtlCol="0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Eumycota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-True Fungi </a:t>
            </a:r>
            <a:r>
              <a:rPr lang="en-US" altLang="ar-SA" sz="4000" dirty="0" smtClean="0">
                <a:solidFill>
                  <a:schemeClr val="tx1"/>
                </a:solidFill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</a:rPr>
            </a:b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177281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 </a:t>
            </a:r>
            <a:r>
              <a:rPr lang="en-US" sz="2800" b="1" dirty="0" smtClean="0"/>
              <a:t>The Primary Structures of a Fungi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048672" cy="116129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251520" y="3789040"/>
            <a:ext cx="3888432" cy="2880320"/>
            <a:chOff x="0" y="0"/>
            <a:chExt cx="35258" cy="21732"/>
          </a:xfrm>
        </p:grpSpPr>
        <p:pic>
          <p:nvPicPr>
            <p:cNvPr id="43" name="Picture 12" descr="31-02x1-Septa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5258" cy="21732"/>
            </a:xfrm>
            <a:prstGeom prst="rect">
              <a:avLst/>
            </a:prstGeom>
            <a:noFill/>
          </p:spPr>
        </p:pic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4778" y="766"/>
              <a:ext cx="19045" cy="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ts val="1075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Septated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4932040" y="3717032"/>
            <a:ext cx="3528392" cy="2952328"/>
            <a:chOff x="0" y="0"/>
            <a:chExt cx="36163" cy="24590"/>
          </a:xfrm>
        </p:grpSpPr>
        <p:pic>
          <p:nvPicPr>
            <p:cNvPr id="46" name="Picture 20" descr="31-02x2-Nonsept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6163" cy="24590"/>
            </a:xfrm>
            <a:prstGeom prst="rect">
              <a:avLst/>
            </a:prstGeom>
            <a:noFill/>
          </p:spPr>
        </p:pic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873" y="1127"/>
              <a:ext cx="30481" cy="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ts val="1075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Unseptated - coenocytic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 rtlCol="0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en-US" altLang="ar-SA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Eumycota</a:t>
            </a:r>
            <a:r>
              <a:rPr lang="en-US" alt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-True Fungi </a:t>
            </a:r>
            <a:r>
              <a:rPr lang="en-US" altLang="ar-SA" sz="4000" dirty="0" smtClean="0">
                <a:solidFill>
                  <a:schemeClr val="tx1"/>
                </a:solidFill>
              </a:rPr>
              <a:t/>
            </a:r>
            <a:br>
              <a:rPr lang="en-US" altLang="ar-SA" sz="4000" dirty="0" smtClean="0">
                <a:solidFill>
                  <a:schemeClr val="tx1"/>
                </a:solidFill>
              </a:rPr>
            </a:b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12" descr="athfo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92488" cy="45365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16424" cy="4536504"/>
          </a:xfrm>
          <a:prstGeom prst="rect">
            <a:avLst/>
          </a:prstGeom>
          <a:ln w="190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55576" y="260648"/>
            <a:ext cx="7632848" cy="992312"/>
          </a:xfrm>
          <a:prstGeom prst="rect">
            <a:avLst/>
          </a:prstGeom>
          <a:solidFill>
            <a:schemeClr val="bg1"/>
          </a:solidFill>
        </p:spPr>
        <p:txBody>
          <a:bodyPr rtlCol="1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2800" b="1" dirty="0">
                <a:cs typeface="Times New Roman" pitchFamily="18" charset="0"/>
              </a:rPr>
              <a:t>Class: </a:t>
            </a:r>
            <a:r>
              <a:rPr lang="en-US" sz="2800" b="1" dirty="0" err="1">
                <a:cs typeface="Times New Roman" pitchFamily="18" charset="0"/>
              </a:rPr>
              <a:t>Zygomycetes</a:t>
            </a:r>
            <a:endParaRPr lang="en-US" sz="2800" b="1" dirty="0"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cs typeface="Times New Roman" pitchFamily="18" charset="0"/>
              </a:rPr>
              <a:t>Rhizopus</a:t>
            </a:r>
            <a:r>
              <a:rPr lang="en-US" sz="2800" b="1" i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( Black bread mould ) </a:t>
            </a:r>
            <a:r>
              <a:rPr lang="ar-SA" sz="2800" b="1" dirty="0">
                <a:cs typeface="Times New Roman" pitchFamily="18" charset="0"/>
              </a:rPr>
              <a:t>عفن الخُبز الأسود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ar-SA" sz="2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8001000" cy="84869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It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saprophytic fungus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which can grow on moist bread, stored fruits,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vegetables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synthetic nutritive media.</a:t>
            </a:r>
            <a:b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It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 called bread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mold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since it is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mostly growing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on damp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bread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(moist).</a:t>
            </a:r>
            <a:endParaRPr lang="ar-S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7188" y="2420888"/>
            <a:ext cx="5150916" cy="432048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1">
            <a:noAutofit/>
          </a:bodyPr>
          <a:lstStyle/>
          <a:p>
            <a:pPr algn="just" rt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Vegetative structure.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mycelium consists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non-septate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coenocytic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hyphae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grow creeping upon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substratum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called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stolon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stolon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sends branched rhizoids to the substratum for absorption of the necessary food material.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Opposite to the rhizoids, clusters of erect aerial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sporangiophores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arise, each terminating with a single sporangium.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hypha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full of multinucleated protoplasm. </a:t>
            </a:r>
          </a:p>
        </p:txBody>
      </p:sp>
      <p:pic>
        <p:nvPicPr>
          <p:cNvPr id="17" name="Picture 2" descr="http://upload.wikimedia.org/wikipedia/commons/9/9a/Structure_of_Rhizopus_spp.-english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590408" y="2780928"/>
            <a:ext cx="3140172" cy="33078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14760" y="682314"/>
            <a:ext cx="7772400" cy="11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1" hangingPunct="1"/>
            <a:endParaRPr lang="en-US" sz="4000" b="1" i="1" dirty="0" smtClean="0">
              <a:cs typeface="Times New Roman" pitchFamily="18" charset="0"/>
            </a:endParaRPr>
          </a:p>
          <a:p>
            <a:pPr lvl="0" algn="ctr" eaLnBrk="1" hangingPunct="1"/>
            <a:r>
              <a:rPr lang="en-US" sz="4000" b="1" dirty="0" smtClean="0">
                <a:cs typeface="Times New Roman" pitchFamily="18" charset="0"/>
              </a:rPr>
              <a:t>Class: Ascomycetes</a:t>
            </a:r>
            <a:endParaRPr lang="en-US" sz="4000" b="1" dirty="0">
              <a:cs typeface="Times New Roman" pitchFamily="18" charset="0"/>
            </a:endParaRPr>
          </a:p>
          <a:p>
            <a:pPr lvl="0" algn="ctr" eaLnBrk="1" hangingPunct="1"/>
            <a:r>
              <a:rPr lang="en-US" sz="3600" b="1" i="1" dirty="0" err="1" smtClean="0">
                <a:cs typeface="Times New Roman" pitchFamily="18" charset="0"/>
              </a:rPr>
              <a:t>Penicillium</a:t>
            </a:r>
            <a:r>
              <a:rPr lang="en-US" sz="3600" b="1" dirty="0" smtClean="0">
                <a:cs typeface="Times New Roman" pitchFamily="18" charset="0"/>
              </a:rPr>
              <a:t>   and   </a:t>
            </a:r>
            <a:r>
              <a:rPr lang="en-US" sz="3600" b="1" i="1" dirty="0" smtClean="0">
                <a:cs typeface="Times New Roman" pitchFamily="18" charset="0"/>
              </a:rPr>
              <a:t>Aspergillus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endParaRPr kumimoji="0" lang="ar-S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763" cy="302433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 rtl="0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Theses genera are commonly known as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molds. </a:t>
            </a:r>
          </a:p>
          <a:p>
            <a:pPr algn="just" rtl="0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species have different other colors such 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blue-green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hangingPunct="1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very widely distributed in all habitats.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692696"/>
            <a:ext cx="4791968" cy="5976664"/>
          </a:xfrm>
        </p:spPr>
        <p:txBody>
          <a:bodyPr rtlCol="1">
            <a:normAutofit fontScale="92500" lnSpcReduction="10000"/>
          </a:bodyPr>
          <a:lstStyle/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Similar characters for both genera are listed below : 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mycelium of both genera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branched and septate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grow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saprophytically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all kinds of organic materials such as jams, bread, meats, grains and wood.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can grow also as saprophytes on stored fruits and vegetables causing their decay.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can be sub-cultured easily on synthetic nutritive media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multiply asexually by conidia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which are carried on conidiophores.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conidia are carried by air-currents, and they are capable of immediate germination if they fall upon the proper substratum.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Sexual reproduction has been observed in several species of both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S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wpe358.jpg (83711 byte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86375" y="500063"/>
            <a:ext cx="356393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File:Aspergillus niger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57813" y="3714750"/>
            <a:ext cx="35639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5357813" y="2962275"/>
            <a:ext cx="36449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>
              <a:spcBef>
                <a:spcPct val="20000"/>
              </a:spcBef>
              <a:buFont typeface="Arial" charset="0"/>
              <a:buNone/>
            </a:pPr>
            <a:r>
              <a:rPr lang="en-US" sz="3200" b="1" u="sng">
                <a:latin typeface="Calibri" pitchFamily="34" charset="0"/>
              </a:rPr>
              <a:t>Penicillium</a:t>
            </a:r>
            <a:r>
              <a:rPr lang="en-US" sz="3200" b="1">
                <a:latin typeface="Calibri" pitchFamily="34" charset="0"/>
              </a:rPr>
              <a:t> sp.</a:t>
            </a:r>
            <a:endParaRPr lang="ar-SA" sz="3200">
              <a:latin typeface="Calibri" pitchFamily="34" charset="0"/>
            </a:endParaRPr>
          </a:p>
        </p:txBody>
      </p:sp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5357813" y="6175375"/>
            <a:ext cx="3238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 </a:t>
            </a:r>
            <a:r>
              <a:rPr lang="en-US" sz="3200" b="1" i="1" u="sng">
                <a:latin typeface="Calibri" pitchFamily="34" charset="0"/>
              </a:rPr>
              <a:t>Aspergillus</a:t>
            </a:r>
            <a:r>
              <a:rPr lang="en-US" sz="3200" b="1">
                <a:latin typeface="Calibri" pitchFamily="34" charset="0"/>
              </a:rPr>
              <a:t> sp. </a:t>
            </a:r>
            <a:endParaRPr lang="ar-SA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31527"/>
            <a:ext cx="4829175" cy="5809257"/>
          </a:xfrm>
        </p:spPr>
        <p:txBody>
          <a:bodyPr rtlCol="1">
            <a:noAutofit/>
          </a:bodyPr>
          <a:lstStyle/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Differences characters for both genera are listed below :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Penicillium (fig. A)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conidiophores are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septated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branched.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last branches terminate with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(called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phialides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 which carry the chains of conidia.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sterigmate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in clusters, which may be in the order of primary, secondary and sometimes tertiary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conidiophores are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non-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terminate with swollen heads, each of which carries radiating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Chains of conidia, arranged in acropetal succession (the larger being terminal ) are carried by such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sterigmata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allover appearance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Apergillus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conidiophore is a radiating head while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look like a broom. </a:t>
            </a:r>
          </a:p>
        </p:txBody>
      </p:sp>
      <p:pic>
        <p:nvPicPr>
          <p:cNvPr id="7171" name="Picture 2" descr="wpe358.jpg (83711 byte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52689" y="500063"/>
            <a:ext cx="2997624" cy="22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2"/>
          <p:cNvSpPr txBox="1">
            <a:spLocks/>
          </p:cNvSpPr>
          <p:nvPr/>
        </p:nvSpPr>
        <p:spPr bwMode="auto">
          <a:xfrm>
            <a:off x="8143875" y="500063"/>
            <a:ext cx="7048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A</a:t>
            </a:r>
            <a:endParaRPr lang="ar-SA" sz="3200">
              <a:latin typeface="Calibri" pitchFamily="34" charset="0"/>
            </a:endParaRPr>
          </a:p>
        </p:txBody>
      </p:sp>
      <p:pic>
        <p:nvPicPr>
          <p:cNvPr id="7173" name="Picture 3" descr="File:Aspergillus niger 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5000" y="3214688"/>
            <a:ext cx="32781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ontent Placeholder 2"/>
          <p:cNvSpPr txBox="1">
            <a:spLocks/>
          </p:cNvSpPr>
          <p:nvPr/>
        </p:nvSpPr>
        <p:spPr bwMode="auto">
          <a:xfrm>
            <a:off x="8439150" y="3214688"/>
            <a:ext cx="4905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B</a:t>
            </a:r>
            <a:endParaRPr lang="ar-SA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0DE3D19-86C1-4F00-A78F-C432EC13E97D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4736</TotalTime>
  <Words>806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  Division Eumycota-True Fungi  </vt:lpstr>
      <vt:lpstr>    Division Eumycota-True Fungi </vt:lpstr>
      <vt:lpstr>  Division Eumycota-True Fungi  </vt:lpstr>
      <vt:lpstr>  Division Eumycota-True Fungi  </vt:lpstr>
      <vt:lpstr>- It is a saprophytic fungus, which can grow on moist bread, stored fruits,      vegetables, and synthetic nutritive media. - It is called bread mold since it is mostly growing on damp bread (moist).</vt:lpstr>
      <vt:lpstr>PowerPoint Presentation</vt:lpstr>
      <vt:lpstr>PowerPoint Presentation</vt:lpstr>
      <vt:lpstr>PowerPoint Presentation</vt:lpstr>
      <vt:lpstr>Economic importance</vt:lpstr>
      <vt:lpstr>Class: Basidiomyceteae</vt:lpstr>
      <vt:lpstr> Agaricus (Mushroom) فطرة عيش الغراب أو المشروم</vt:lpstr>
      <vt:lpstr> Economic importance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277</cp:revision>
  <dcterms:created xsi:type="dcterms:W3CDTF">1999-08-16T21:13:34Z</dcterms:created>
  <dcterms:modified xsi:type="dcterms:W3CDTF">2018-11-05T05:23:39Z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