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5"/>
  </p:sldMasterIdLst>
  <p:notesMasterIdLst>
    <p:notesMasterId r:id="rId22"/>
  </p:notesMasterIdLst>
  <p:handoutMasterIdLst>
    <p:handoutMasterId r:id="rId23"/>
  </p:handoutMasterIdLst>
  <p:sldIdLst>
    <p:sldId id="338" r:id="rId6"/>
    <p:sldId id="350" r:id="rId7"/>
    <p:sldId id="372" r:id="rId8"/>
    <p:sldId id="373" r:id="rId9"/>
    <p:sldId id="374" r:id="rId10"/>
    <p:sldId id="385" r:id="rId11"/>
    <p:sldId id="376" r:id="rId12"/>
    <p:sldId id="377" r:id="rId13"/>
    <p:sldId id="379" r:id="rId14"/>
    <p:sldId id="378" r:id="rId15"/>
    <p:sldId id="380" r:id="rId16"/>
    <p:sldId id="381" r:id="rId17"/>
    <p:sldId id="382" r:id="rId18"/>
    <p:sldId id="383" r:id="rId19"/>
    <p:sldId id="384" r:id="rId20"/>
    <p:sldId id="35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E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0929"/>
  </p:normalViewPr>
  <p:slideViewPr>
    <p:cSldViewPr>
      <p:cViewPr varScale="1">
        <p:scale>
          <a:sx n="66" d="100"/>
          <a:sy n="66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9AA68-DFAB-4193-B0F8-7B7B387F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1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C58FF5-257F-47D4-914A-C3DE4C7B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1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0362-E9EF-4864-937B-0145750A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7E6-153B-4E99-A7D9-F1230FA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ACB8-85EF-465D-A923-FF294084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3C97-74ED-4583-9507-B5127C3D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EF5-2EEF-43EC-90E6-EA153233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25D-6B25-461B-BE9C-0610DF57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EEDA-6C73-4087-836D-46BB398F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4BC9-10BA-4F5C-A4AB-55E4199A8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00C0-0705-4A5B-8EE4-9B2C94F7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A3CF-361F-4BB0-A48E-4A22FAE1E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65F5-4551-4C6F-A9B9-EAA9F3F5B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10D20F-4E85-43A9-AA1E-FD4345348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 descr="http://t1.gstatic.com/images?q=tbn:ANd9GcQcaMY54kd1ajfIEseC1gkrlKH0IgfiT7qv1h0VIz6KZqh4aD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132" y="4371568"/>
            <a:ext cx="2342828" cy="172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http://t1.gstatic.com/images?q=tbn:ANd9GcRGTa96getQniEPzDfmX6Qb1KYKKMEASKpcrjLJ3t0OklcB57H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25" y="4371567"/>
            <a:ext cx="2445392" cy="17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9552" y="908720"/>
            <a:ext cx="7560840" cy="27363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علم الأحياء الدقيقة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Microbiology</a:t>
            </a:r>
          </a:p>
          <a:p>
            <a:pPr marL="273050" indent="-273050" algn="ctr" rtl="1"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Bacteriology</a:t>
            </a:r>
          </a:p>
          <a:p>
            <a:pPr marL="273050" lvl="0" indent="-273050" algn="ctr" rtl="1">
              <a:buClr>
                <a:srgbClr val="0BD0D9"/>
              </a:buClr>
              <a:buSzPct val="95000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The bacterial structures may be divided into three categories: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536" y="1412776"/>
            <a:ext cx="7920880" cy="3888432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Essential structures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present in all bacteria.</a:t>
            </a: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Structures present in some species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(primary taxonomic characters).</a:t>
            </a: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Structures present in some strains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some species.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ar-S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/>
                <a:ea typeface="Times New Roman"/>
                <a:cs typeface="Arial"/>
              </a:rPr>
              <a:t>The bacterial structures may be divided into three categories: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2425" y="1340767"/>
            <a:ext cx="4147567" cy="4824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Essential structures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present in all bacteria</a:t>
            </a: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GB" sz="28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Protoplast  (cytoplasm and nuclear body).</a:t>
            </a:r>
            <a:endParaRPr lang="en-US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GB" sz="28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GB" sz="2800" dirty="0" err="1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Cytoplasmic</a:t>
            </a:r>
            <a:r>
              <a:rPr lang="en-GB" sz="28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membrane.</a:t>
            </a:r>
            <a:endParaRPr lang="en-US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GB" sz="28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Cell wall.</a:t>
            </a:r>
            <a:endParaRPr lang="en-US" sz="28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ar-SA" sz="2800" dirty="0" smtClean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788024" y="1340768"/>
            <a:ext cx="4105275" cy="4824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l" rtl="0" eaLnBrk="1" fontAlgn="auto" hangingPunct="1">
              <a:lnSpc>
                <a:spcPct val="150000"/>
              </a:lnSpc>
              <a:spcAft>
                <a:spcPts val="100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Structures </a:t>
            </a:r>
            <a:r>
              <a:rPr lang="en-US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present in some 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species</a:t>
            </a: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150000"/>
              </a:lnSpc>
              <a:spcAft>
                <a:spcPts val="1000"/>
              </a:spcAft>
              <a:buClr>
                <a:schemeClr val="accent5"/>
              </a:buClr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Flagella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150000"/>
              </a:lnSpc>
              <a:spcAft>
                <a:spcPts val="1000"/>
              </a:spcAft>
              <a:buClr>
                <a:schemeClr val="accent5"/>
              </a:buClr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Spores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150000"/>
              </a:lnSpc>
              <a:spcAft>
                <a:spcPts val="1000"/>
              </a:spcAft>
              <a:buClr>
                <a:schemeClr val="accent5"/>
              </a:buClr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Inclusion 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granules.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None/>
              <a:defRPr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31641" y="1916832"/>
            <a:ext cx="5616623" cy="4537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Fimbriae.</a:t>
            </a: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Pili.</a:t>
            </a:r>
          </a:p>
          <a:p>
            <a:pPr marL="0" indent="0" algn="l" rtl="0" eaLnBrk="1" hangingPunct="1">
              <a:lnSpc>
                <a:spcPct val="150000"/>
              </a:lnSpc>
              <a:spcAft>
                <a:spcPts val="100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Glicocalix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(capsule, microcapsule, etc.).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ar-S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680325" cy="1066800"/>
          </a:xfrm>
        </p:spPr>
        <p:txBody>
          <a:bodyPr rtlCol="0"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Structures present in some strains of some species:</a:t>
            </a:r>
            <a:r>
              <a:rPr lang="en-US" sz="3200" dirty="0">
                <a:latin typeface="Calibri"/>
                <a:ea typeface="Times New Roman"/>
                <a:cs typeface="Arial"/>
              </a:rPr>
              <a:t/>
            </a:r>
            <a:br>
              <a:rPr lang="en-US" sz="3200" dirty="0">
                <a:latin typeface="Calibri"/>
                <a:ea typeface="Times New Roman"/>
                <a:cs typeface="Arial"/>
              </a:rPr>
            </a:br>
            <a:endParaRPr lang="ar-S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28800"/>
            <a:ext cx="7992566" cy="4177059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rtl="0" eaLnBrk="1" hangingPunct="1">
              <a:lnSpc>
                <a:spcPct val="15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 are either non-motile or motile. Motile forms are either creeping or swimming. </a:t>
            </a:r>
          </a:p>
          <a:p>
            <a:pPr marL="0" indent="0" algn="just" rtl="0" eaLnBrk="1" hangingPunct="1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Creeping bacteria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(e.g.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Myobacterium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move or creep slowly on a supporting surface as a result of wave-like contractions (contract and relax) of their bodies.</a:t>
            </a:r>
          </a:p>
          <a:p>
            <a:pPr marL="0" indent="0" algn="just" rtl="0" eaLnBrk="1" hangingPunct="1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Swimming bacteria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move freely in a liquid medium due to the presence of flagella.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80325" cy="1066800"/>
          </a:xfrm>
        </p:spPr>
        <p:txBody>
          <a:bodyPr rtlCol="0"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Motility in bacteria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12777"/>
            <a:ext cx="7680325" cy="403244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 rtl="0" eaLnBrk="1" hangingPunct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Flagellated forms differ with respect to number and pattern  of attachment of flagella. The following forms can be to:</a:t>
            </a:r>
          </a:p>
          <a:p>
            <a:pPr marL="0" indent="0" algn="just" rtl="0" eaLnBrk="1" hangingPunct="1"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Monotrichous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One flagellum attached to one pole of the cell. </a:t>
            </a:r>
          </a:p>
          <a:p>
            <a:pPr algn="l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Lophotrichous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tuft of flagella at one pole of the cell. </a:t>
            </a:r>
          </a:p>
          <a:p>
            <a:pPr algn="l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Amphitrichous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single or a tuft of flagella at the two poles of the cell. </a:t>
            </a:r>
          </a:p>
          <a:p>
            <a:pPr algn="l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Peritrichous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flagella distributed over the whole surface of the cell.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80325" cy="1066800"/>
          </a:xfrm>
        </p:spPr>
        <p:txBody>
          <a:bodyPr rtlCol="0"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Motility in bacteria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4981583" y="5333777"/>
            <a:ext cx="2528887" cy="5000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043608" y="1149018"/>
            <a:ext cx="1653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Monotrichous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019074" y="2494241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Lophotrichuos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971600" y="3861048"/>
            <a:ext cx="1725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 b="1" dirty="0" err="1" smtClean="0">
                <a:cs typeface="Times New Roman" pitchFamily="18" charset="0"/>
              </a:rPr>
              <a:t>Amphitrichous</a:t>
            </a:r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043608" y="5399937"/>
            <a:ext cx="1402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Peritrichous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57695" y="2292073"/>
            <a:ext cx="3143250" cy="571500"/>
            <a:chOff x="4214810" y="2428869"/>
            <a:chExt cx="3143272" cy="571503"/>
          </a:xfrm>
        </p:grpSpPr>
        <p:sp>
          <p:nvSpPr>
            <p:cNvPr id="8228" name="Oval 2"/>
            <p:cNvSpPr>
              <a:spLocks noChangeArrowheads="1"/>
            </p:cNvSpPr>
            <p:nvPr/>
          </p:nvSpPr>
          <p:spPr bwMode="auto">
            <a:xfrm>
              <a:off x="4829184" y="2500306"/>
              <a:ext cx="2528898" cy="500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SA">
                <a:latin typeface="Calibri" pitchFamily="34" charset="0"/>
              </a:endParaRPr>
            </a:p>
          </p:txBody>
        </p:sp>
        <p:cxnSp>
          <p:nvCxnSpPr>
            <p:cNvPr id="11" name="Curved Connector 10"/>
            <p:cNvCxnSpPr>
              <a:stCxn id="8228" idx="2"/>
            </p:cNvCxnSpPr>
            <p:nvPr/>
          </p:nvCxnSpPr>
          <p:spPr>
            <a:xfrm rot="10800000" flipV="1">
              <a:off x="4214810" y="2749546"/>
              <a:ext cx="614366" cy="10795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8228" idx="2"/>
            </p:cNvCxnSpPr>
            <p:nvPr/>
          </p:nvCxnSpPr>
          <p:spPr>
            <a:xfrm rot="10800000">
              <a:off x="4214810" y="2714621"/>
              <a:ext cx="614366" cy="36513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228" idx="2"/>
            </p:cNvCxnSpPr>
            <p:nvPr/>
          </p:nvCxnSpPr>
          <p:spPr>
            <a:xfrm rot="10800000">
              <a:off x="4214810" y="2643183"/>
              <a:ext cx="614366" cy="10795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8228" idx="2"/>
            </p:cNvCxnSpPr>
            <p:nvPr/>
          </p:nvCxnSpPr>
          <p:spPr>
            <a:xfrm rot="10800000">
              <a:off x="4214810" y="2428869"/>
              <a:ext cx="614366" cy="32226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29113" y="1071563"/>
            <a:ext cx="3143250" cy="571500"/>
            <a:chOff x="4286248" y="1071546"/>
            <a:chExt cx="3143272" cy="571504"/>
          </a:xfrm>
        </p:grpSpPr>
        <p:sp>
          <p:nvSpPr>
            <p:cNvPr id="8226" name="Oval 2"/>
            <p:cNvSpPr>
              <a:spLocks noChangeArrowheads="1"/>
            </p:cNvSpPr>
            <p:nvPr/>
          </p:nvSpPr>
          <p:spPr bwMode="auto">
            <a:xfrm>
              <a:off x="4900622" y="1142984"/>
              <a:ext cx="2528898" cy="500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ar-SA">
                <a:latin typeface="Calibri" pitchFamily="34" charset="0"/>
              </a:endParaRPr>
            </a:p>
          </p:txBody>
        </p:sp>
        <p:cxnSp>
          <p:nvCxnSpPr>
            <p:cNvPr id="17" name="Curved Connector 16"/>
            <p:cNvCxnSpPr/>
            <p:nvPr/>
          </p:nvCxnSpPr>
          <p:spPr>
            <a:xfrm rot="10800000">
              <a:off x="4286248" y="1071546"/>
              <a:ext cx="614367" cy="322264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57688" y="3500438"/>
            <a:ext cx="3671887" cy="571500"/>
            <a:chOff x="4357686" y="3500438"/>
            <a:chExt cx="3671905" cy="571504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4357686" y="3500438"/>
              <a:ext cx="3143272" cy="571504"/>
              <a:chOff x="4286248" y="1071546"/>
              <a:chExt cx="3143272" cy="571504"/>
            </a:xfrm>
          </p:grpSpPr>
          <p:sp>
            <p:nvSpPr>
              <p:cNvPr id="8224" name="Oval 2"/>
              <p:cNvSpPr>
                <a:spLocks noChangeArrowheads="1"/>
              </p:cNvSpPr>
              <p:nvPr/>
            </p:nvSpPr>
            <p:spPr bwMode="auto">
              <a:xfrm>
                <a:off x="4900622" y="1142984"/>
                <a:ext cx="2528898" cy="5000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SA">
                  <a:latin typeface="Calibri" pitchFamily="34" charset="0"/>
                </a:endParaRPr>
              </a:p>
            </p:txBody>
          </p:sp>
          <p:cxnSp>
            <p:nvCxnSpPr>
              <p:cNvPr id="22" name="Curved Connector 21"/>
              <p:cNvCxnSpPr/>
              <p:nvPr/>
            </p:nvCxnSpPr>
            <p:spPr>
              <a:xfrm rot="10800000">
                <a:off x="4286248" y="1071546"/>
                <a:ext cx="614365" cy="32226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urved Connector 19"/>
            <p:cNvCxnSpPr/>
            <p:nvPr/>
          </p:nvCxnSpPr>
          <p:spPr>
            <a:xfrm flipV="1">
              <a:off x="7500951" y="3571875"/>
              <a:ext cx="528640" cy="250827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367213" y="4143375"/>
            <a:ext cx="3776662" cy="571500"/>
            <a:chOff x="4367210" y="4143380"/>
            <a:chExt cx="3776690" cy="571503"/>
          </a:xfrm>
        </p:grpSpPr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4367210" y="4143380"/>
              <a:ext cx="3143272" cy="571503"/>
              <a:chOff x="4214810" y="2428869"/>
              <a:chExt cx="3143272" cy="571503"/>
            </a:xfrm>
          </p:grpSpPr>
          <p:sp>
            <p:nvSpPr>
              <p:cNvPr id="8217" name="Oval 2"/>
              <p:cNvSpPr>
                <a:spLocks noChangeArrowheads="1"/>
              </p:cNvSpPr>
              <p:nvPr/>
            </p:nvSpPr>
            <p:spPr bwMode="auto">
              <a:xfrm>
                <a:off x="4829184" y="2500306"/>
                <a:ext cx="2528898" cy="5000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/>
                <a:endParaRPr lang="ar-SA">
                  <a:latin typeface="Calibri" pitchFamily="34" charset="0"/>
                </a:endParaRPr>
              </a:p>
            </p:txBody>
          </p:sp>
          <p:cxnSp>
            <p:nvCxnSpPr>
              <p:cNvPr id="30" name="Curved Connector 29"/>
              <p:cNvCxnSpPr>
                <a:stCxn id="8217" idx="2"/>
              </p:cNvCxnSpPr>
              <p:nvPr/>
            </p:nvCxnSpPr>
            <p:spPr>
              <a:xfrm rot="10800000" flipV="1">
                <a:off x="4214810" y="2749546"/>
                <a:ext cx="614366" cy="107951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/>
              <p:cNvCxnSpPr>
                <a:stCxn id="8217" idx="2"/>
              </p:cNvCxnSpPr>
              <p:nvPr/>
            </p:nvCxnSpPr>
            <p:spPr>
              <a:xfrm rot="10800000">
                <a:off x="4214810" y="2714621"/>
                <a:ext cx="614366" cy="36513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/>
              <p:cNvCxnSpPr>
                <a:stCxn id="8217" idx="2"/>
              </p:cNvCxnSpPr>
              <p:nvPr/>
            </p:nvCxnSpPr>
            <p:spPr>
              <a:xfrm rot="10800000">
                <a:off x="4214810" y="2643183"/>
                <a:ext cx="614366" cy="107951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urved Connector 32"/>
              <p:cNvCxnSpPr>
                <a:stCxn id="8217" idx="2"/>
              </p:cNvCxnSpPr>
              <p:nvPr/>
            </p:nvCxnSpPr>
            <p:spPr>
              <a:xfrm rot="10800000">
                <a:off x="4214810" y="2428869"/>
                <a:ext cx="614366" cy="322265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urved Connector 24"/>
            <p:cNvCxnSpPr/>
            <p:nvPr/>
          </p:nvCxnSpPr>
          <p:spPr>
            <a:xfrm flipV="1">
              <a:off x="7472383" y="4429132"/>
              <a:ext cx="600079" cy="34925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/>
            <p:nvPr/>
          </p:nvCxnSpPr>
          <p:spPr>
            <a:xfrm flipV="1">
              <a:off x="7472383" y="4286256"/>
              <a:ext cx="671517" cy="179389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>
              <a:off x="7472383" y="4465645"/>
              <a:ext cx="600079" cy="106363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8217" idx="6"/>
            </p:cNvCxnSpPr>
            <p:nvPr/>
          </p:nvCxnSpPr>
          <p:spPr>
            <a:xfrm flipV="1">
              <a:off x="7510483" y="4143380"/>
              <a:ext cx="490541" cy="320677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urved Connector 33"/>
          <p:cNvCxnSpPr>
            <a:stCxn id="8194" idx="2"/>
          </p:cNvCxnSpPr>
          <p:nvPr/>
        </p:nvCxnSpPr>
        <p:spPr>
          <a:xfrm rot="10800000">
            <a:off x="4767270" y="5548090"/>
            <a:ext cx="214313" cy="365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8194" idx="0"/>
          </p:cNvCxnSpPr>
          <p:nvPr/>
        </p:nvCxnSpPr>
        <p:spPr>
          <a:xfrm rot="16200000" flipV="1">
            <a:off x="6078546" y="5165502"/>
            <a:ext cx="214312" cy="1222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8194" idx="1"/>
          </p:cNvCxnSpPr>
          <p:nvPr/>
        </p:nvCxnSpPr>
        <p:spPr>
          <a:xfrm rot="16200000" flipV="1">
            <a:off x="5237171" y="5292502"/>
            <a:ext cx="144462" cy="841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8194" idx="7"/>
          </p:cNvCxnSpPr>
          <p:nvPr/>
        </p:nvCxnSpPr>
        <p:spPr>
          <a:xfrm rot="5400000" flipH="1" flipV="1">
            <a:off x="7060414" y="5271071"/>
            <a:ext cx="215900" cy="555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8194" idx="4"/>
          </p:cNvCxnSpPr>
          <p:nvPr/>
        </p:nvCxnSpPr>
        <p:spPr>
          <a:xfrm rot="16200000" flipH="1">
            <a:off x="6149983" y="5930677"/>
            <a:ext cx="214312" cy="20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8194" idx="5"/>
          </p:cNvCxnSpPr>
          <p:nvPr/>
        </p:nvCxnSpPr>
        <p:spPr>
          <a:xfrm rot="16200000" flipH="1">
            <a:off x="7060414" y="5840984"/>
            <a:ext cx="215900" cy="5556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8194" idx="6"/>
          </p:cNvCxnSpPr>
          <p:nvPr/>
        </p:nvCxnSpPr>
        <p:spPr>
          <a:xfrm flipV="1">
            <a:off x="7510470" y="5548090"/>
            <a:ext cx="257175" cy="365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8194" idx="3"/>
          </p:cNvCxnSpPr>
          <p:nvPr/>
        </p:nvCxnSpPr>
        <p:spPr>
          <a:xfrm rot="5400000">
            <a:off x="5201452" y="5755258"/>
            <a:ext cx="144462" cy="15557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61464" y="1393826"/>
            <a:ext cx="86694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161465" y="5639708"/>
            <a:ext cx="86694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213033" y="4114007"/>
            <a:ext cx="86694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055329" y="2691608"/>
            <a:ext cx="866949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52800" cy="41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296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Occurrence &amp; distribution of bacteria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7632848" cy="4389437"/>
          </a:xfrm>
        </p:spPr>
        <p:txBody>
          <a:bodyPr/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live everywhere. They occur in water (fresh and salty), in soil and air.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types live as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SAPROPHYTES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others are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plants, animals and humans causing </a:t>
            </a:r>
            <a:r>
              <a:rPr lang="en-US" sz="2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some are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SYMBIOTIC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organisms. Some of them can survive in ice and others can live in hot water. They can form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spores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are very resistant to drought, chemical, rays and temperature variations.</a:t>
            </a:r>
          </a:p>
          <a:p>
            <a:pPr algn="l">
              <a:lnSpc>
                <a:spcPct val="15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84784"/>
            <a:ext cx="7632848" cy="4752528"/>
          </a:xfrm>
        </p:spPr>
        <p:txBody>
          <a:bodyPr/>
          <a:lstStyle/>
          <a:p>
            <a:pPr algn="just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Eubacteria have three main shape categories:</a:t>
            </a:r>
          </a:p>
          <a:p>
            <a:pPr algn="just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Rod-shaped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known as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bacilli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These are short rods.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their arrangement, they are divided to: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Mono-bacilli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Some of them have pin-head thickenings and they give an impression of branched structure and they causes diseases in human.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Diplo-bacilli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They occur in pairs, also causing diseases in humans.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Strepto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-bacilli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That occur in chains of different lengths, arranged in end-to-end chains.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Coryne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-form bacillus: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bacterium with irregularly rod-shaped cells arranged at angles (V- and/or L-shaped).</a:t>
            </a:r>
          </a:p>
          <a:p>
            <a:pPr algn="just" rtl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6"/>
          </a:xfrm>
        </p:spPr>
        <p:txBody>
          <a:bodyPr/>
          <a:lstStyle/>
          <a:p>
            <a:pPr algn="just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2-Spherical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cocci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divided in six groups depending on the cell arrangement and cell division:</a:t>
            </a:r>
          </a:p>
          <a:p>
            <a:pPr algn="just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Mono-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single celled and lives as saprophytes.</a:t>
            </a:r>
          </a:p>
          <a:p>
            <a:pPr algn="just" rtl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Diplo-cocci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cell divides in one plane and the pairs remain attached or cells arranged in pairs.</a:t>
            </a:r>
          </a:p>
          <a:p>
            <a:pPr algn="just" rtl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Strepto-cocci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Division of cell in one plane and causes diseases in humans.</a:t>
            </a:r>
          </a:p>
          <a:p>
            <a:pPr algn="just" rtl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Tetra-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(Tetrad)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cell divides in two planes resulting in four cells and causes diseases in humans. Looks almost like a square under the microscope.</a:t>
            </a:r>
          </a:p>
          <a:p>
            <a:pPr algn="just" rtl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Sarcinae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cell divides in three planes resulting in 8 cells. Look like small cubes and may be difficult to distinguish from tetrads.</a:t>
            </a:r>
          </a:p>
          <a:p>
            <a:pPr algn="just" rtl="0"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Staphylo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-cocci: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Division in several planes resulting in cluster of cells like cluster of grape.</a:t>
            </a:r>
          </a:p>
          <a:p>
            <a:pPr algn="just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en-US" sz="2000" dirty="0" smtClean="0"/>
              <a:t>		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called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spirilla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They can be divided into: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Vibrion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cell resemble a comma or curved  in appearance.</a:t>
            </a:r>
          </a:p>
          <a:p>
            <a:pPr lvl="1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Spirillia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Coiled forms exhibiting twists with one or more turns. They have constant shapes and they move by flagella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Spirochaets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They are intermediate between bacteria and protozoa, they don’t have cell wall and flagella. Their  movement is like a worm with helical or corkscrew-shaped.  </a:t>
            </a:r>
          </a:p>
          <a:p>
            <a:pPr algn="l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789981"/>
          </a:xfrm>
        </p:spPr>
        <p:txBody>
          <a:bodyPr/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Actinomycetes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(Filamentous/Mold-like bacteria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): Their body consists of mycelium just like fungi. Streptomyces group belongs to these molds like bacteria. Streptomycin, an antibiotic is produced by Streptomyces.</a:t>
            </a:r>
          </a:p>
          <a:p>
            <a:pPr algn="just" rtl="0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44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41956" r="38612" b="20293"/>
          <a:stretch>
            <a:fillRect/>
          </a:stretch>
        </p:blipFill>
        <p:spPr bwMode="auto">
          <a:xfrm>
            <a:off x="4499992" y="1700808"/>
            <a:ext cx="446402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38612" b="58177"/>
          <a:stretch>
            <a:fillRect/>
          </a:stretch>
        </p:blipFill>
        <p:spPr bwMode="auto">
          <a:xfrm>
            <a:off x="179512" y="1340768"/>
            <a:ext cx="4320480" cy="51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3415" y="548680"/>
            <a:ext cx="8229600" cy="491902"/>
          </a:xfrm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Bacterial Cells Morphology 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3927" r="4041"/>
          <a:stretch>
            <a:fillRect/>
          </a:stretch>
        </p:blipFill>
        <p:spPr bwMode="auto">
          <a:xfrm>
            <a:off x="4518215" y="1196752"/>
            <a:ext cx="315012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11411"/>
            <a:ext cx="34878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Bacterial Structures</a:t>
            </a:r>
            <a:endParaRPr lang="ar-SA" sz="3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356612" cy="40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67569"/>
            <a:ext cx="3203848" cy="39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69ADAEBE1C241AD59B87024C743E7" ma:contentTypeVersion="0" ma:contentTypeDescription="Create a new document." ma:contentTypeScope="" ma:versionID="b8add1493b006c5ae43dea1cc9c377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58AF14-2F1D-4ED2-9764-37ECD74F32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E3D19-86C1-4F00-A78F-C432EC13E97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353C8B-D018-43EB-913A-542B00E1397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8BC0C3B-0D86-4E3E-A539-3FFBA7D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5983</TotalTime>
  <Words>600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Occurrence &amp; distribution of bacteria</vt:lpstr>
      <vt:lpstr> Bacterial Cells Morphology </vt:lpstr>
      <vt:lpstr> Bacterial Cells Morphology </vt:lpstr>
      <vt:lpstr> Bacterial Cells Morphology </vt:lpstr>
      <vt:lpstr>Bacterial Cells Morphology </vt:lpstr>
      <vt:lpstr> Bacterial Cells Morphology </vt:lpstr>
      <vt:lpstr> Bacterial Cells Morphology </vt:lpstr>
      <vt:lpstr>  Bacterial Structures</vt:lpstr>
      <vt:lpstr>  The bacterial structures may be divided into three categories:</vt:lpstr>
      <vt:lpstr>  The bacterial structures may be divided into three categories:</vt:lpstr>
      <vt:lpstr>Structures present in some strains of some species: </vt:lpstr>
      <vt:lpstr>Motility in bacteria</vt:lpstr>
      <vt:lpstr>Motility in bacteria</vt:lpstr>
      <vt:lpstr>PowerPoint Presentation</vt:lpstr>
      <vt:lpstr>QUESTIONS??</vt:lpstr>
    </vt:vector>
  </TitlesOfParts>
  <Company>Illinois Valley Comm.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World and You</dc:title>
  <dc:creator>snett</dc:creator>
  <cp:lastModifiedBy>ابو ايهم</cp:lastModifiedBy>
  <cp:revision>199</cp:revision>
  <dcterms:created xsi:type="dcterms:W3CDTF">1999-08-16T21:13:34Z</dcterms:created>
  <dcterms:modified xsi:type="dcterms:W3CDTF">2018-09-27T07:22:42Z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nett@ivcc.edu</vt:lpwstr>
  </property>
  <property fmtid="{D5CDD505-2E9C-101B-9397-08002B2CF9AE}" pid="8" name="HomePage">
    <vt:lpwstr>www.ivcc.edu/nett/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">
    <vt:lpwstr>Document</vt:lpwstr>
  </property>
</Properties>
</file>