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5"/>
  </p:sldMasterIdLst>
  <p:notesMasterIdLst>
    <p:notesMasterId r:id="rId29"/>
  </p:notesMasterIdLst>
  <p:handoutMasterIdLst>
    <p:handoutMasterId r:id="rId30"/>
  </p:handoutMasterIdLst>
  <p:sldIdLst>
    <p:sldId id="375" r:id="rId6"/>
    <p:sldId id="338" r:id="rId7"/>
    <p:sldId id="372" r:id="rId8"/>
    <p:sldId id="373" r:id="rId9"/>
    <p:sldId id="357" r:id="rId10"/>
    <p:sldId id="358" r:id="rId11"/>
    <p:sldId id="359" r:id="rId12"/>
    <p:sldId id="360" r:id="rId13"/>
    <p:sldId id="361" r:id="rId14"/>
    <p:sldId id="374" r:id="rId15"/>
    <p:sldId id="350" r:id="rId16"/>
    <p:sldId id="356" r:id="rId17"/>
    <p:sldId id="362" r:id="rId18"/>
    <p:sldId id="368" r:id="rId19"/>
    <p:sldId id="363" r:id="rId20"/>
    <p:sldId id="364" r:id="rId21"/>
    <p:sldId id="365" r:id="rId22"/>
    <p:sldId id="366" r:id="rId23"/>
    <p:sldId id="367" r:id="rId24"/>
    <p:sldId id="369" r:id="rId25"/>
    <p:sldId id="370" r:id="rId26"/>
    <p:sldId id="371" r:id="rId27"/>
    <p:sldId id="35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E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0929"/>
  </p:normalViewPr>
  <p:slideViewPr>
    <p:cSldViewPr>
      <p:cViewPr varScale="1">
        <p:scale>
          <a:sx n="66" d="100"/>
          <a:sy n="66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9AA68-DFAB-4193-B0F8-7B7B387F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8FF5-257F-47D4-914A-C3DE4C7B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362-E9EF-4864-937B-0145750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7E6-153B-4E99-A7D9-F1230FA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CB8-85EF-465D-A923-FF294084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C97-74ED-4583-9507-B5127C3D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EF5-2EEF-43EC-90E6-EA153233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25D-6B25-461B-BE9C-0610DF57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EDA-6C73-4087-836D-46BB398F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BC9-10BA-4F5C-A4AB-55E4199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00C0-0705-4A5B-8EE4-9B2C94F7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3CF-361F-4BB0-A48E-4A22FAE1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65F5-4551-4C6F-A9B9-EAA9F3F5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0D20F-4E85-43A9-AA1E-FD434534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555776" y="2276872"/>
            <a:ext cx="42484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marR="0" lvl="0" indent="-27305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Mbio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140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Lecture-2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391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67710" y="620688"/>
            <a:ext cx="5184576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Microbial Cells Staining</a:t>
            </a:r>
            <a:endParaRPr lang="ar-S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5717253" y="1875559"/>
            <a:ext cx="2592288" cy="8572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الصبغ البسيط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 Stain</a:t>
            </a:r>
            <a:endParaRPr lang="ar-S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667710" y="1772816"/>
            <a:ext cx="3024336" cy="9418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ar-S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الصبغ المركب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Complex Stain</a:t>
            </a:r>
            <a:endParaRPr lang="ar-S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6"/>
          <p:cNvSpPr/>
          <p:nvPr/>
        </p:nvSpPr>
        <p:spPr>
          <a:xfrm>
            <a:off x="803614" y="2996952"/>
            <a:ext cx="2448272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التفريقي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 Stain</a:t>
            </a:r>
            <a:endParaRPr lang="ar-S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مستدير الزوايا 7"/>
          <p:cNvSpPr/>
          <p:nvPr/>
        </p:nvSpPr>
        <p:spPr>
          <a:xfrm>
            <a:off x="3767342" y="3071810"/>
            <a:ext cx="2508880" cy="8572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صبغ التراكيب الخاصة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 Stain</a:t>
            </a:r>
            <a:endParaRPr lang="ar-S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مستدير الزوايا 8"/>
          <p:cNvSpPr/>
          <p:nvPr/>
        </p:nvSpPr>
        <p:spPr>
          <a:xfrm>
            <a:off x="803614" y="4357694"/>
            <a:ext cx="2088232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صبغة جرام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 Stain</a:t>
            </a:r>
            <a:endParaRPr lang="ar-S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مستدير الزوايا 9"/>
          <p:cNvSpPr/>
          <p:nvPr/>
        </p:nvSpPr>
        <p:spPr>
          <a:xfrm>
            <a:off x="803614" y="5500702"/>
            <a:ext cx="2035034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الصبغ المقاوم للأحماض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Acid-Fast  Stain</a:t>
            </a:r>
            <a:endParaRPr lang="ar-S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مستدير الزوايا 10"/>
          <p:cNvSpPr/>
          <p:nvPr/>
        </p:nvSpPr>
        <p:spPr>
          <a:xfrm>
            <a:off x="5940152" y="4432126"/>
            <a:ext cx="2506308" cy="12144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 violet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Methylene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Blue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Malachite green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Safranin</a:t>
            </a:r>
            <a:endParaRPr lang="ar-S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مستدير الزوايا 12"/>
          <p:cNvSpPr/>
          <p:nvPr/>
        </p:nvSpPr>
        <p:spPr>
          <a:xfrm>
            <a:off x="3323894" y="4357694"/>
            <a:ext cx="2256218" cy="16635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Capsule Stain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Endospore Stain (Schaeffer-Fulton endospore Stain).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Flagella Stain</a:t>
            </a:r>
          </a:p>
        </p:txBody>
      </p:sp>
      <p:cxnSp>
        <p:nvCxnSpPr>
          <p:cNvPr id="11" name="رابط كسهم مستقيم 14"/>
          <p:cNvCxnSpPr/>
          <p:nvPr/>
        </p:nvCxnSpPr>
        <p:spPr>
          <a:xfrm>
            <a:off x="7014107" y="2732815"/>
            <a:ext cx="0" cy="172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22"/>
          <p:cNvCxnSpPr>
            <a:stCxn id="4" idx="4"/>
          </p:cNvCxnSpPr>
          <p:nvPr/>
        </p:nvCxnSpPr>
        <p:spPr>
          <a:xfrm>
            <a:off x="3179878" y="2714620"/>
            <a:ext cx="936104" cy="282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24"/>
          <p:cNvCxnSpPr>
            <a:stCxn id="4" idx="4"/>
          </p:cNvCxnSpPr>
          <p:nvPr/>
        </p:nvCxnSpPr>
        <p:spPr>
          <a:xfrm flipH="1">
            <a:off x="2747830" y="2714620"/>
            <a:ext cx="432048" cy="210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26"/>
          <p:cNvCxnSpPr>
            <a:stCxn id="6" idx="2"/>
          </p:cNvCxnSpPr>
          <p:nvPr/>
        </p:nvCxnSpPr>
        <p:spPr>
          <a:xfrm flipH="1">
            <a:off x="4624598" y="3929066"/>
            <a:ext cx="3971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28"/>
          <p:cNvCxnSpPr/>
          <p:nvPr/>
        </p:nvCxnSpPr>
        <p:spPr>
          <a:xfrm rot="5400000">
            <a:off x="1731359" y="410766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/>
            <a:r>
              <a:rPr lang="en-US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of studying microorganisms</a:t>
            </a:r>
            <a:endParaRPr lang="ar-SA" sz="4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5184576" cy="440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84713"/>
            <a:ext cx="4248472" cy="5112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5743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692696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Classification of living organisms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5029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modern classification of five Kingdoms system of living organisms, according to Whittaker (1969), classify the living organisms to five kingdoms: 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Living Organisms</a:t>
            </a:r>
          </a:p>
          <a:p>
            <a:pPr algn="ctr">
              <a:buFont typeface="Arial" pitchFamily="34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63688" y="3286125"/>
            <a:ext cx="2522562" cy="135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857500" y="3286125"/>
            <a:ext cx="1428750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286250" y="3306607"/>
            <a:ext cx="25738" cy="1336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4" idx="0"/>
          </p:cNvCxnSpPr>
          <p:nvPr/>
        </p:nvCxnSpPr>
        <p:spPr>
          <a:xfrm>
            <a:off x="4286250" y="3286125"/>
            <a:ext cx="1714500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86250" y="3286125"/>
            <a:ext cx="2950046" cy="146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9592" y="4740503"/>
            <a:ext cx="121443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Monera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28875" y="4714875"/>
            <a:ext cx="12144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Protista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67277" y="4698093"/>
            <a:ext cx="1214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Fungi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2661" y="4714875"/>
            <a:ext cx="127617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Plantae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4248" y="4755017"/>
            <a:ext cx="1390401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Animalia</a:t>
            </a:r>
          </a:p>
        </p:txBody>
      </p:sp>
    </p:spTree>
    <p:extLst>
      <p:ext uri="{BB962C8B-B14F-4D97-AF65-F5344CB8AC3E}">
        <p14:creationId xmlns:p14="http://schemas.microsoft.com/office/powerpoint/2010/main" val="25756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692696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Classification of living organisms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/>
          <a:stretch/>
        </p:blipFill>
        <p:spPr bwMode="auto">
          <a:xfrm>
            <a:off x="755576" y="1700808"/>
            <a:ext cx="7128792" cy="432048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6021288"/>
            <a:ext cx="250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Carl Woese </a:t>
            </a:r>
            <a:r>
              <a:rPr lang="nl-NL" sz="1800" i="1" dirty="0">
                <a:solidFill>
                  <a:srgbClr val="FF0000"/>
                </a:solidFill>
              </a:rPr>
              <a:t>et al</a:t>
            </a:r>
            <a:r>
              <a:rPr lang="nl-NL" sz="1800" dirty="0">
                <a:solidFill>
                  <a:srgbClr val="FF0000"/>
                </a:solidFill>
              </a:rPr>
              <a:t>. in 1977</a:t>
            </a:r>
            <a:endParaRPr lang="ar-S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627784" y="888952"/>
            <a:ext cx="3495968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Microorganisms</a:t>
            </a:r>
            <a:endParaRPr lang="x-non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27584" y="2420888"/>
            <a:ext cx="2952327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Prokaryotic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x-non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028214" y="2455950"/>
            <a:ext cx="2764168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Eukaryotic cells</a:t>
            </a:r>
            <a:endParaRPr lang="x-non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مستدير الزوايا 5"/>
          <p:cNvSpPr/>
          <p:nvPr/>
        </p:nvSpPr>
        <p:spPr>
          <a:xfrm>
            <a:off x="755576" y="3675828"/>
            <a:ext cx="3168352" cy="1337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tx1"/>
                </a:solidFill>
              </a:rPr>
              <a:t>Cyanobacteria</a:t>
            </a:r>
          </a:p>
          <a:p>
            <a:r>
              <a:rPr lang="en-US" sz="2000" dirty="0">
                <a:solidFill>
                  <a:schemeClr val="tx1"/>
                </a:solidFill>
              </a:rPr>
              <a:t>Bacteria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Archaea</a:t>
            </a:r>
            <a:endParaRPr lang="x-none" sz="2000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6"/>
          <p:cNvSpPr/>
          <p:nvPr/>
        </p:nvSpPr>
        <p:spPr>
          <a:xfrm>
            <a:off x="4463988" y="3532952"/>
            <a:ext cx="3492388" cy="1624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Fungi (Molds  and Yeast)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Algae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Protozoa</a:t>
            </a:r>
          </a:p>
          <a:p>
            <a:pPr algn="l"/>
            <a:r>
              <a:rPr lang="x-none" sz="200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Parasitic </a:t>
            </a:r>
            <a:r>
              <a:rPr lang="en-US" sz="2000" dirty="0">
                <a:solidFill>
                  <a:schemeClr val="tx1"/>
                </a:solidFill>
              </a:rPr>
              <a:t>worms</a:t>
            </a:r>
            <a:r>
              <a:rPr lang="x-none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Helminths </a:t>
            </a:r>
          </a:p>
          <a:p>
            <a:pPr algn="l"/>
            <a:endParaRPr 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8"/>
          <p:cNvCxnSpPr>
            <a:stCxn id="2" idx="5"/>
          </p:cNvCxnSpPr>
          <p:nvPr/>
        </p:nvCxnSpPr>
        <p:spPr>
          <a:xfrm>
            <a:off x="5611779" y="1742618"/>
            <a:ext cx="760421" cy="60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10"/>
          <p:cNvCxnSpPr>
            <a:stCxn id="2" idx="3"/>
          </p:cNvCxnSpPr>
          <p:nvPr/>
        </p:nvCxnSpPr>
        <p:spPr>
          <a:xfrm flipH="1">
            <a:off x="2627784" y="1742618"/>
            <a:ext cx="511973" cy="678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12"/>
          <p:cNvCxnSpPr/>
          <p:nvPr/>
        </p:nvCxnSpPr>
        <p:spPr>
          <a:xfrm rot="5400000">
            <a:off x="2051786" y="34607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14"/>
          <p:cNvCxnSpPr/>
          <p:nvPr/>
        </p:nvCxnSpPr>
        <p:spPr>
          <a:xfrm rot="5400000">
            <a:off x="6266628" y="338928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2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9780323054706-002-f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688632" cy="5256584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28600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Major Differences between Prokaryotic and Eukaryotic microorganisms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40713"/>
              </p:ext>
            </p:extLst>
          </p:nvPr>
        </p:nvGraphicFramePr>
        <p:xfrm>
          <a:off x="1111424" y="1371600"/>
          <a:ext cx="6768752" cy="51116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81892"/>
                <a:gridCol w="3586860"/>
              </a:tblGrid>
              <a:tr h="7244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Prokaryotes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Eukaryotes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12551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Lack membrane bound </a:t>
                      </a: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nucleiod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region</a:t>
                      </a:r>
                    </a:p>
                    <a:p>
                      <a:pPr algn="l">
                        <a:buFontTx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1- Membrane bound nucleus</a:t>
                      </a: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containing DNA</a:t>
                      </a:r>
                    </a:p>
                    <a:p>
                      <a:pPr algn="l">
                        <a:buFontTx/>
                        <a:buAutoNum type="arabicPeriod" startAt="3"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5782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 DNA-one circular molecule</a:t>
                      </a: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one chromosome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2- DNA-linear molecules arranged</a:t>
                      </a: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to form several chromosomes</a:t>
                      </a:r>
                    </a:p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50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 Haploid-One copy of a gene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2- Diploid-Two copies of a gene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5782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 Plasma membrane does not </a:t>
                      </a: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contain sterols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4- Plasma membrane contains </a:t>
                      </a: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	sterols</a:t>
                      </a:r>
                    </a:p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633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 Reproduction—simple binary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5- Reproduction—meiosis and </a:t>
                      </a: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  mitosis</a:t>
                      </a:r>
                    </a:p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28600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Major Differences between Prokaryotic and Eukaryotic microorganisms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62438"/>
              </p:ext>
            </p:extLst>
          </p:nvPr>
        </p:nvGraphicFramePr>
        <p:xfrm>
          <a:off x="971600" y="1683920"/>
          <a:ext cx="7128792" cy="38090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4396"/>
                <a:gridCol w="3564396"/>
              </a:tblGrid>
              <a:tr h="7451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Prokaryotes</a:t>
                      </a:r>
                    </a:p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Eukaryotes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00462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  lack membrane bound organelles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 Presence of membrane bound</a:t>
                      </a: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	organelles such as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chloroplasts </a:t>
                      </a:r>
                    </a:p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	and mitochondria</a:t>
                      </a:r>
                    </a:p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40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7-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Cell walls almost contain complex polysaccharide Peptidoglycan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7- Cell wall is chemically simple when present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3186"/>
          </a:xfrm>
        </p:spPr>
        <p:txBody>
          <a:bodyPr/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of Microorganisms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Microorganisms vary in size ranging from 10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(nanometers) to 100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µm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(micrometers):</a:t>
            </a:r>
          </a:p>
          <a:p>
            <a:pPr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Viruses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-9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(meter)</a:t>
            </a:r>
          </a:p>
          <a:p>
            <a:pPr lvl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Bacteria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µm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Helminths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http://t1.gstatic.com/images?q=tbn:ANd9GcQcaMY54kd1ajfIEseC1gkrlKH0IgfiT7qv1h0VIz6KZqh4aD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02297"/>
            <a:ext cx="2399316" cy="176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://t1.gstatic.com/images?q=tbn:ANd9GcRGTa96getQniEPzDfmX6Qb1KYKKMEASKpcrjLJ3t0OklcB57H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02297"/>
            <a:ext cx="2592289" cy="18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899592" y="908720"/>
            <a:ext cx="7200800" cy="2232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ar-S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علم 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الأحياء الدقيقة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Microbiology</a:t>
            </a:r>
          </a:p>
          <a:p>
            <a:pPr marL="27305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Introduction to Bacteriology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443186"/>
          </a:xfrm>
        </p:spPr>
        <p:txBody>
          <a:bodyPr/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of Microorganisms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01_07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484784"/>
            <a:ext cx="5472608" cy="4464496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3186"/>
          </a:xfrm>
        </p:spPr>
        <p:txBody>
          <a:bodyPr/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935163"/>
            <a:ext cx="8507288" cy="3654077"/>
          </a:xfrm>
        </p:spPr>
        <p:txBody>
          <a:bodyPr/>
          <a:lstStyle/>
          <a:p>
            <a:pPr lvl="0" algn="l" rtl="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Binomial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(scientific) nomenclature </a:t>
            </a:r>
          </a:p>
          <a:p>
            <a:pPr lvl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Escherichia,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always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capitalized</a:t>
            </a:r>
          </a:p>
          <a:p>
            <a:pPr lvl="0" algn="l" rtl="0">
              <a:buFontTx/>
              <a:buChar char="-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Species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lowercase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italicized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underlined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Escherichia coli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3186"/>
          </a:xfrm>
        </p:spPr>
        <p:txBody>
          <a:bodyPr/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Identification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99592" y="1844824"/>
            <a:ext cx="6984776" cy="4104456"/>
          </a:xfrm>
        </p:spPr>
        <p:txBody>
          <a:bodyPr/>
          <a:lstStyle/>
          <a:p>
            <a:pPr lvl="0" algn="l" rtl="0">
              <a:buFontTx/>
              <a:buChar char="-"/>
            </a:pPr>
            <a:r>
              <a:rPr lang="en-US" sz="2400" dirty="0" smtClean="0"/>
              <a:t>Morphological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characteristics.</a:t>
            </a:r>
          </a:p>
          <a:p>
            <a:pPr lvl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Physiological/Metabolic characteristics.</a:t>
            </a:r>
          </a:p>
          <a:p>
            <a:pPr lvl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Ecological characteristics.</a:t>
            </a:r>
          </a:p>
          <a:p>
            <a:pPr lvl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Genetic characteristics.</a:t>
            </a:r>
          </a:p>
          <a:p>
            <a:pPr lvl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Molecular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4060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152800" cy="41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548680"/>
            <a:ext cx="8568952" cy="7200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of studying microorganisms</a:t>
            </a:r>
            <a:endParaRPr lang="ar-SA" sz="40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0152" y="1412776"/>
            <a:ext cx="5915000" cy="4536504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Microscopes, Centrifugation, Filtration.</a:t>
            </a:r>
          </a:p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Solid and liquid media-simple and complex. </a:t>
            </a:r>
          </a:p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ive cell cultures, animal models.</a:t>
            </a:r>
          </a:p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Samples collection:</a:t>
            </a:r>
          </a:p>
          <a:p>
            <a:pPr marL="366713" lvl="1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Inoculation.</a:t>
            </a:r>
          </a:p>
          <a:p>
            <a:pPr marL="366713" lvl="1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Incubation.</a:t>
            </a:r>
          </a:p>
          <a:p>
            <a:pPr marL="366713" lvl="1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Isolation.</a:t>
            </a:r>
          </a:p>
          <a:p>
            <a:pPr marL="366713" lvl="1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Inspection.</a:t>
            </a:r>
          </a:p>
          <a:p>
            <a:pPr marL="366713" lvl="1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Identification.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tabLst>
                <a:tab pos="457200" algn="l"/>
              </a:tabLs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195736" y="260648"/>
            <a:ext cx="3429024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أنواع المجاهر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Microscopes Types</a:t>
            </a:r>
            <a:endParaRPr lang="ar-S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6326171" y="548680"/>
            <a:ext cx="2339752" cy="6657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الضوئي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endParaRPr lang="ar-SA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4810111" y="1214422"/>
            <a:ext cx="2021354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متحد البؤر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Confocal</a:t>
            </a:r>
            <a:endParaRPr lang="ar-SA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419872" y="1857364"/>
            <a:ext cx="2088232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ar-S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الالكتروني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</a:p>
          <a:p>
            <a:pPr algn="ctr"/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115616" y="2285992"/>
            <a:ext cx="249292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الصوتي الماسح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Scanning acoustic</a:t>
            </a:r>
            <a:endParaRPr lang="ar-SA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755576" y="3571876"/>
            <a:ext cx="2232248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المسبار</a:t>
            </a:r>
            <a:r>
              <a:rPr lang="ar-SA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الممسوح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Scanned-probe</a:t>
            </a:r>
            <a:endParaRPr lang="ar-SA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17960" y="1643050"/>
            <a:ext cx="1714480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الساطع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Bright field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72579" y="2428868"/>
            <a:ext cx="241290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المظلم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Dark field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084168" y="3143248"/>
            <a:ext cx="2448272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متباين </a:t>
            </a:r>
            <a:r>
              <a:rPr lang="ar-S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الطور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Phase contrast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225619" y="3929066"/>
            <a:ext cx="2306821" cy="796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متباين التداخل التفريقي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 interference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contrast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334913" y="4877140"/>
            <a:ext cx="2088232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الوميضي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Fluoresence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608536" y="3357562"/>
            <a:ext cx="2016224" cy="785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النفاذ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10000-100000x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608536" y="4489076"/>
            <a:ext cx="1872208" cy="776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الماسح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Scanning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1000-10000x</a:t>
            </a:r>
            <a:endParaRPr lang="ar-S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55576" y="4869160"/>
            <a:ext cx="2232248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المسح النفقي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Scanning tunneling</a:t>
            </a:r>
            <a:endParaRPr lang="ar-S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رابط كسهم مستقيم 17"/>
          <p:cNvCxnSpPr/>
          <p:nvPr/>
        </p:nvCxnSpPr>
        <p:spPr>
          <a:xfrm rot="5400000">
            <a:off x="7372132" y="14279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9"/>
          <p:cNvCxnSpPr/>
          <p:nvPr/>
        </p:nvCxnSpPr>
        <p:spPr>
          <a:xfrm rot="5400000">
            <a:off x="4143311" y="30352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22"/>
          <p:cNvCxnSpPr/>
          <p:nvPr/>
        </p:nvCxnSpPr>
        <p:spPr>
          <a:xfrm rot="5400000">
            <a:off x="1656592" y="4606683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720080"/>
          </a:xfrm>
        </p:spPr>
        <p:txBody>
          <a:bodyPr rtlCol="0"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of studying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microorganisms</a:t>
            </a:r>
            <a:endParaRPr lang="ar-SA" sz="40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007097"/>
            <a:ext cx="3086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 Phase</a:t>
            </a:r>
            <a:r>
              <a:rPr lang="en-US" sz="2000" dirty="0"/>
              <a:t>-Contrast </a:t>
            </a:r>
            <a:r>
              <a:rPr lang="en-US" sz="2000" dirty="0" smtClean="0"/>
              <a:t>Microscopy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530" y="2742410"/>
            <a:ext cx="3132447" cy="30480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7507" y="2007097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Dark-Field Microscopy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42410"/>
            <a:ext cx="3458565" cy="304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720080"/>
          </a:xfrm>
        </p:spPr>
        <p:txBody>
          <a:bodyPr rtlCol="0"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of studying microorganisms</a:t>
            </a:r>
            <a:endParaRPr lang="ar-SA" sz="40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1628800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Fluorescence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8144" y="2276872"/>
            <a:ext cx="4449066" cy="278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720080"/>
          </a:xfrm>
        </p:spPr>
        <p:txBody>
          <a:bodyPr rtlCol="0"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of studying microorganisms</a:t>
            </a:r>
            <a:endParaRPr lang="ar-SA" sz="40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412776"/>
            <a:ext cx="57606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The </a:t>
            </a:r>
            <a:r>
              <a:rPr lang="en-US" b="1" dirty="0">
                <a:cs typeface="Times New Roman" pitchFamily="18" charset="0"/>
              </a:rPr>
              <a:t>E</a:t>
            </a:r>
            <a:r>
              <a:rPr lang="en-US" b="1" dirty="0" smtClean="0">
                <a:cs typeface="Times New Roman" pitchFamily="18" charset="0"/>
              </a:rPr>
              <a:t>lectron Microscope:</a:t>
            </a:r>
            <a:endParaRPr lang="en-US" b="1" dirty="0"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cs typeface="Times New Roman" pitchFamily="18" charset="0"/>
              </a:rPr>
              <a:t>1- Transmission </a:t>
            </a:r>
            <a:r>
              <a:rPr lang="en-US" sz="2000" dirty="0">
                <a:cs typeface="Times New Roman" pitchFamily="18" charset="0"/>
              </a:rPr>
              <a:t>Electron </a:t>
            </a:r>
            <a:r>
              <a:rPr lang="en-US" sz="2000" dirty="0" smtClean="0">
                <a:cs typeface="Times New Roman" pitchFamily="18" charset="0"/>
              </a:rPr>
              <a:t>Microscopy (TEM)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cs typeface="Times New Roman" pitchFamily="18" charset="0"/>
              </a:rPr>
              <a:t>2- Scanning Electron Microscopy (SEM)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174618"/>
            <a:ext cx="2056262" cy="273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98108"/>
            <a:ext cx="2944421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692696"/>
            <a:ext cx="606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Imaging Cells in Three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Dimensions (3D)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306" y="2276872"/>
            <a:ext cx="3361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Differential Interference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Contrast Microscopy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4599696"/>
            <a:ext cx="336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tomic force Microscopy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8247" y="1502809"/>
            <a:ext cx="2954153" cy="1930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1048"/>
            <a:ext cx="3043396" cy="2151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1124744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Confocal Scanning Laser Microscopy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123" y="1988840"/>
            <a:ext cx="5109687" cy="329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69ADAEBE1C241AD59B87024C743E7" ma:contentTypeVersion="0" ma:contentTypeDescription="Create a new document." ma:contentTypeScope="" ma:versionID="b8add1493b006c5ae43dea1cc9c377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0DE3D19-86C1-4F00-A78F-C432EC13E97D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458AF14-2F1D-4ED2-9764-37ECD74F3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C0C3B-0D86-4E3E-A539-3FFBA7D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2353C8B-D018-43EB-913A-542B00E1397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4222</TotalTime>
  <Words>460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PowerPoint Presentation</vt:lpstr>
      <vt:lpstr>PowerPoint Presentation</vt:lpstr>
      <vt:lpstr>Methods of studying microorganisms</vt:lpstr>
      <vt:lpstr>Methods of studying microorganisms</vt:lpstr>
      <vt:lpstr>Methods of studying microorganisms</vt:lpstr>
      <vt:lpstr>PowerPoint Presentation</vt:lpstr>
      <vt:lpstr>PowerPoint Presentation</vt:lpstr>
      <vt:lpstr>PowerPoint Presentation</vt:lpstr>
      <vt:lpstr>Methods of studying microorganisms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Size of Microorganisms </vt:lpstr>
      <vt:lpstr>     Size of Microorganisms </vt:lpstr>
      <vt:lpstr>       Nomenclature  </vt:lpstr>
      <vt:lpstr>       Identification  </vt:lpstr>
      <vt:lpstr>QUESTIONS??</vt:lpstr>
    </vt:vector>
  </TitlesOfParts>
  <Company>Illinois Valley Comm.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World and You</dc:title>
  <dc:creator>snett</dc:creator>
  <cp:lastModifiedBy>ابو ايهم</cp:lastModifiedBy>
  <cp:revision>183</cp:revision>
  <dcterms:created xsi:type="dcterms:W3CDTF">1999-08-16T21:13:34Z</dcterms:created>
  <dcterms:modified xsi:type="dcterms:W3CDTF">2018-09-16T20:31:33Z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nett@ivcc.edu</vt:lpwstr>
  </property>
  <property fmtid="{D5CDD505-2E9C-101B-9397-08002B2CF9AE}" pid="8" name="HomePage">
    <vt:lpwstr>www.ivcc.edu/nett/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">
    <vt:lpwstr>Document</vt:lpwstr>
  </property>
</Properties>
</file>