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35"/>
  </p:notes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56" r:id="rId19"/>
    <p:sldId id="264" r:id="rId20"/>
    <p:sldId id="263" r:id="rId21"/>
    <p:sldId id="260" r:id="rId22"/>
    <p:sldId id="273" r:id="rId23"/>
    <p:sldId id="257" r:id="rId24"/>
    <p:sldId id="266" r:id="rId25"/>
    <p:sldId id="259" r:id="rId26"/>
    <p:sldId id="262" r:id="rId27"/>
    <p:sldId id="269" r:id="rId28"/>
    <p:sldId id="267" r:id="rId29"/>
    <p:sldId id="258" r:id="rId30"/>
    <p:sldId id="274" r:id="rId31"/>
    <p:sldId id="275" r:id="rId32"/>
    <p:sldId id="271" r:id="rId33"/>
    <p:sldId id="268" r:id="rId3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400"/>
    <a:srgbClr val="663300"/>
    <a:srgbClr val="552579"/>
    <a:srgbClr val="48259F"/>
    <a:srgbClr val="FF111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61" autoAdjust="0"/>
    <p:restoredTop sz="89712" autoAdjust="0"/>
  </p:normalViewPr>
  <p:slideViewPr>
    <p:cSldViewPr>
      <p:cViewPr varScale="1">
        <p:scale>
          <a:sx n="73" d="100"/>
          <a:sy n="73" d="100"/>
        </p:scale>
        <p:origin x="106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10FD7FEE-875F-11D6-83D2-525400E80BD5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A69E8A-748A-433E-8108-478DF000247E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605D6B-CE28-466F-A61E-FF95029D85D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730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28</a:t>
            </a:fld>
            <a:endParaRPr lang="ar-SA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29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30</a:t>
            </a:fld>
            <a:endParaRPr lang="ar-SA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31</a:t>
            </a:fld>
            <a:endParaRPr lang="ar-SA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32</a:t>
            </a:fld>
            <a:endParaRPr lang="ar-SA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05D6B-CE28-466F-A61E-FF95029D85D4}" type="slidenum">
              <a:rPr lang="ar-SA" smtClean="0"/>
              <a:pPr/>
              <a:t>33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388FC0-10E4-4591-A7C0-D9D0C06CA49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9989B-6A52-4668-AD58-3A8E17FDC432}" type="datetimeFigureOut">
              <a:rPr lang="ar-SA" smtClean="0"/>
              <a:pPr/>
              <a:t>10/07/1445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E93653A-DECF-4C5E-8D1B-33EFAE66AB25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ontrol" Target="../activeX/activeX1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575;&#1604;&#1605;&#1593;&#1575;&#1605;&#1604;\140\140%20&#1581;&#1583;&#1602;\video.avi" TargetMode="Externa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Lab 7:</a:t>
            </a:r>
            <a:r>
              <a:rPr kumimoji="1" lang="ar-SA" sz="4400" b="1" kern="0" spc="0" dirty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kumimoji="1" lang="en-US" sz="4400" b="1" kern="0" spc="0">
                <a:solidFill>
                  <a:schemeClr val="bg2">
                    <a:lumMod val="50000"/>
                  </a:schemeClr>
                </a:solidFill>
              </a:rPr>
              <a:t>Simple </a:t>
            </a:r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stain</a:t>
            </a:r>
            <a:r>
              <a:rPr kumimoji="1" lang="ar-SA" sz="4400" b="1" kern="0" spc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  </a:t>
            </a:r>
          </a:p>
          <a:p>
            <a:pPr rtl="0"/>
            <a:r>
              <a:rPr kumimoji="1" lang="en-US" sz="4400" b="1" kern="0" spc="0" dirty="0">
                <a:solidFill>
                  <a:schemeClr val="bg2">
                    <a:lumMod val="50000"/>
                  </a:schemeClr>
                </a:solidFill>
              </a:rPr>
              <a:t> + Gram stain</a:t>
            </a:r>
            <a:endParaRPr lang="ar-S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1059164"/>
          </a:xfrm>
        </p:spPr>
        <p:txBody>
          <a:bodyPr/>
          <a:lstStyle/>
          <a:p>
            <a:r>
              <a:rPr lang="ar-SA" dirty="0"/>
              <a:t>بسم الله الرحمن الرحيم</a:t>
            </a:r>
            <a:endParaRPr lang="ar-SY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447800" y="2209800"/>
            <a:ext cx="6400800" cy="68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10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140 Micro</a:t>
            </a:r>
            <a:r>
              <a:rPr kumimoji="0" lang="ar-SA" sz="4000" b="0" i="0" u="none" strike="noStrike" kern="1200" cap="none" spc="10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Berlin Sans FB Demi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ar-SY" sz="2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03648" y="2060848"/>
            <a:ext cx="6248400" cy="3840163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2800" b="1" dirty="0"/>
              <a:t>2.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Let the smear air dry completely. </a:t>
            </a:r>
          </a:p>
          <a:p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 descr="fig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708920"/>
            <a:ext cx="4281652" cy="358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788096" y="2286000"/>
            <a:ext cx="6248400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>
                <a:latin typeface="Comic Sans MS" pitchFamily="66" charset="0"/>
              </a:rPr>
              <a:t>3.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b="1" dirty="0">
                <a:latin typeface="Comic Sans MS" pitchFamily="66" charset="0"/>
              </a:rPr>
              <a:t>Heat-Fix</a:t>
            </a:r>
            <a:r>
              <a:rPr lang="en-US" sz="2400" dirty="0">
                <a:latin typeface="Comic Sans MS" pitchFamily="66" charset="0"/>
              </a:rPr>
              <a:t> the smear.</a:t>
            </a:r>
            <a:r>
              <a:rPr lang="en-US" sz="2400" b="1" dirty="0">
                <a:latin typeface="Comic Sans MS" pitchFamily="66" charset="0"/>
              </a:rPr>
              <a:t>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Smears are heat-fixed by quickly passing the slide through a flame two or three times.</a:t>
            </a:r>
          </a:p>
          <a:p>
            <a:endParaRPr lang="en-US" dirty="0"/>
          </a:p>
          <a:p>
            <a:pPr algn="l" rtl="0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This causes </a:t>
            </a:r>
            <a:r>
              <a:rPr lang="en-US" sz="2400" dirty="0">
                <a:latin typeface="Comic Sans MS" pitchFamily="66" charset="0"/>
              </a:rPr>
              <a:t>the microbes to </a:t>
            </a:r>
            <a:r>
              <a:rPr lang="en-US" sz="2400" b="1" dirty="0">
                <a:latin typeface="Comic Sans MS" pitchFamily="66" charset="0"/>
              </a:rPr>
              <a:t>stick</a:t>
            </a:r>
            <a:r>
              <a:rPr lang="en-US" sz="2400" dirty="0">
                <a:latin typeface="Comic Sans MS" pitchFamily="66" charset="0"/>
              </a:rPr>
              <a:t> to the slide and not get washed off during the staining process.</a:t>
            </a:r>
          </a:p>
          <a:p>
            <a:endParaRPr lang="ar-SA" dirty="0"/>
          </a:p>
        </p:txBody>
      </p:sp>
      <p:pic>
        <p:nvPicPr>
          <p:cNvPr id="4" name="Picture 5" descr="Fig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594644" cy="3488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35896" y="2204864"/>
            <a:ext cx="5112568" cy="3840163"/>
          </a:xfrm>
        </p:spPr>
        <p:txBody>
          <a:bodyPr/>
          <a:lstStyle/>
          <a:p>
            <a:pPr algn="l" rtl="0">
              <a:spcBef>
                <a:spcPct val="50000"/>
              </a:spcBef>
              <a:buNone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4. Stain the smear.  </a:t>
            </a:r>
          </a:p>
          <a:p>
            <a:pPr algn="l" rtl="0">
              <a:spcBef>
                <a:spcPct val="50000"/>
              </a:spcBef>
            </a:pPr>
            <a:r>
              <a:rPr lang="en-US" sz="2400" dirty="0"/>
              <a:t>Place the slide on a rack over the sink.  Flood the smear with stain and let it for 60-90 seconds.  Rinse gently and blot dry.</a:t>
            </a:r>
          </a:p>
          <a:p>
            <a:endParaRPr lang="ar-SA" dirty="0"/>
          </a:p>
        </p:txBody>
      </p:sp>
      <p:pic>
        <p:nvPicPr>
          <p:cNvPr id="4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06073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FF00"/>
                </a:solidFill>
              </a:rPr>
              <a:t>Simple stain :</a:t>
            </a:r>
            <a:endParaRPr lang="ar-SA" b="1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27784" y="2541165"/>
            <a:ext cx="6248400" cy="3840163"/>
          </a:xfrm>
        </p:spPr>
        <p:txBody>
          <a:bodyPr/>
          <a:lstStyle/>
          <a:p>
            <a:pPr algn="l" rtl="0">
              <a:buNone/>
            </a:pPr>
            <a:r>
              <a:rPr lang="en-US" sz="2400" dirty="0">
                <a:latin typeface="Comic Sans MS" pitchFamily="66" charset="0"/>
              </a:rPr>
              <a:t>5. Then, place a drop of </a:t>
            </a:r>
            <a:r>
              <a:rPr lang="en-US" sz="2400" b="1" dirty="0">
                <a:latin typeface="Comic Sans MS" pitchFamily="66" charset="0"/>
              </a:rPr>
              <a:t>oil</a:t>
            </a:r>
            <a:r>
              <a:rPr lang="en-US" sz="2400" dirty="0">
                <a:latin typeface="Comic Sans MS" pitchFamily="66" charset="0"/>
              </a:rPr>
              <a:t> directly on the stained smear .Turn the oil lens into position and fine focus to observe the cells. </a:t>
            </a:r>
          </a:p>
          <a:p>
            <a:endParaRPr lang="ar-SA" dirty="0"/>
          </a:p>
        </p:txBody>
      </p:sp>
      <p:pic>
        <p:nvPicPr>
          <p:cNvPr id="4" name="Picture 5" descr="fig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2325910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248400" cy="1143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Andalus" pitchFamily="2" charset="-78"/>
                <a:cs typeface="Andalus" pitchFamily="2" charset="-78"/>
              </a:rPr>
              <a:t>Result</a:t>
            </a:r>
            <a:endParaRPr lang="ar-SA" sz="7200" b="1" dirty="0">
              <a:latin typeface="Andalus" pitchFamily="2" charset="-78"/>
              <a:cs typeface="Andalus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1340768"/>
            <a:ext cx="7488240" cy="5084763"/>
            <a:chOff x="810" y="958"/>
            <a:chExt cx="4717" cy="3203"/>
          </a:xfrm>
        </p:grpSpPr>
        <p:pic>
          <p:nvPicPr>
            <p:cNvPr id="6" name="Picture 6" descr="cocc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0" y="958"/>
              <a:ext cx="2135" cy="3203"/>
            </a:xfrm>
            <a:prstGeom prst="rect">
              <a:avLst/>
            </a:prstGeom>
            <a:noFill/>
          </p:spPr>
        </p:pic>
        <p:pic>
          <p:nvPicPr>
            <p:cNvPr id="7" name="Picture 7" descr="gram+staphau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67" y="973"/>
              <a:ext cx="2360" cy="3143"/>
            </a:xfrm>
            <a:prstGeom prst="rect">
              <a:avLst/>
            </a:prstGeom>
            <a:noFill/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3728" y="476672"/>
            <a:ext cx="56886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Coccus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cocci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95736" y="404664"/>
            <a:ext cx="561258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Bacillus (Bacilli pl.)</a:t>
            </a:r>
          </a:p>
        </p:txBody>
      </p:sp>
      <p:pic>
        <p:nvPicPr>
          <p:cNvPr id="5" name="Picture 6" descr="bacil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2955925" cy="4408488"/>
          </a:xfrm>
          <a:prstGeom prst="rect">
            <a:avLst/>
          </a:prstGeom>
          <a:noFill/>
        </p:spPr>
      </p:pic>
      <p:pic>
        <p:nvPicPr>
          <p:cNvPr id="6" name="Picture 8" descr="bacillu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49069" y="2383781"/>
            <a:ext cx="4313238" cy="323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476672"/>
            <a:ext cx="571043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Spirillum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4400" dirty="0" err="1">
                <a:solidFill>
                  <a:schemeClr val="bg1"/>
                </a:solidFill>
                <a:latin typeface="Comic Sans MS" pitchFamily="66" charset="0"/>
              </a:rPr>
              <a:t>Spirilli</a:t>
            </a:r>
            <a:r>
              <a:rPr lang="en-US" sz="4400" dirty="0">
                <a:solidFill>
                  <a:schemeClr val="bg1"/>
                </a:solidFill>
                <a:latin typeface="Comic Sans MS" pitchFamily="66" charset="0"/>
              </a:rPr>
              <a:t> pl.)</a:t>
            </a:r>
          </a:p>
        </p:txBody>
      </p:sp>
      <p:pic>
        <p:nvPicPr>
          <p:cNvPr id="5" name="Picture 6" descr="spirill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616624" cy="4683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4414" y="1785926"/>
            <a:ext cx="6400800" cy="1752600"/>
          </a:xfrm>
        </p:spPr>
        <p:txBody>
          <a:bodyPr>
            <a:normAutofit/>
          </a:bodyPr>
          <a:lstStyle/>
          <a:p>
            <a:endParaRPr lang="ar-SA" sz="4000" dirty="0"/>
          </a:p>
          <a:p>
            <a:r>
              <a:rPr lang="ar-SA" sz="4000" dirty="0"/>
              <a:t>(( صبغة جرام ))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371600" y="387339"/>
            <a:ext cx="7772400" cy="1470025"/>
          </a:xfrm>
        </p:spPr>
        <p:txBody>
          <a:bodyPr/>
          <a:lstStyle/>
          <a:p>
            <a:r>
              <a:rPr lang="en-US" sz="6000" b="1" dirty="0">
                <a:solidFill>
                  <a:srgbClr val="385400"/>
                </a:solidFill>
              </a:rPr>
              <a:t>Gram stain          </a:t>
            </a:r>
            <a:r>
              <a:rPr lang="ar-SA" sz="6000" b="1" dirty="0">
                <a:solidFill>
                  <a:srgbClr val="385400"/>
                </a:solidFill>
              </a:rPr>
              <a:t>     </a:t>
            </a:r>
          </a:p>
        </p:txBody>
      </p:sp>
      <p:pic>
        <p:nvPicPr>
          <p:cNvPr id="4" name="Picture 2" descr="C:\Users\user\Pictures\gra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90"/>
            <a:ext cx="2786082" cy="2669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99098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It is used to differentiate between </a:t>
            </a:r>
            <a:r>
              <a:rPr lang="en-US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gram-positive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gram-negative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bacteria, which have distinct and consistent differences in their cell walls.</a:t>
            </a:r>
            <a:endParaRPr lang="ar-SA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19200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Purpose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03104"/>
          </a:xfrm>
        </p:spPr>
        <p:txBody>
          <a:bodyPr/>
          <a:lstStyle/>
          <a:p>
            <a:pPr algn="ctr" rtl="0"/>
            <a:r>
              <a:rPr lang="en-US" sz="2800" b="1" dirty="0"/>
              <a:t>  To  recognize the three basic shapes </a:t>
            </a:r>
          </a:p>
          <a:p>
            <a:pPr algn="ctr" rtl="0">
              <a:buNone/>
            </a:pPr>
            <a:r>
              <a:rPr lang="en-US" sz="2800" b="1" dirty="0"/>
              <a:t>of bacterial cells.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42910" y="1142984"/>
            <a:ext cx="7715304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gram stain is called a</a:t>
            </a:r>
            <a:r>
              <a:rPr lang="en-US" sz="36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differential stain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it stain cell differently </a:t>
            </a:r>
          </a:p>
          <a:p>
            <a:pPr algn="l" rtl="0">
              <a:lnSpc>
                <a:spcPct val="150000"/>
              </a:lnSpc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based on their cell wall structure . </a:t>
            </a:r>
          </a:p>
          <a:p>
            <a:pPr algn="l" rtl="0"/>
            <a:endParaRPr lang="ar-SA" sz="40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جدار الخلية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7061" y="1357299"/>
            <a:ext cx="6069373" cy="4857784"/>
          </a:xfr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The cell wall structure</a:t>
            </a:r>
            <a:endParaRPr lang="ar-SA" sz="4800" b="1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67544" y="329952"/>
            <a:ext cx="8229600" cy="5619328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rgbClr val="753492"/>
                </a:solidFill>
              </a:rPr>
              <a:t>Gram-positive bacteria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/>
              <a:t> Have </a:t>
            </a:r>
            <a:r>
              <a:rPr lang="en-US" sz="2800" b="1" dirty="0">
                <a:solidFill>
                  <a:srgbClr val="30DE51"/>
                </a:solidFill>
              </a:rPr>
              <a:t>a thick </a:t>
            </a:r>
            <a:r>
              <a:rPr lang="en-US" sz="2800" b="1" dirty="0" err="1">
                <a:solidFill>
                  <a:srgbClr val="30DE51"/>
                </a:solidFill>
              </a:rPr>
              <a:t>peptidoglycan</a:t>
            </a:r>
            <a:r>
              <a:rPr lang="en-US" sz="2800" b="1" dirty="0">
                <a:solidFill>
                  <a:srgbClr val="30DE51"/>
                </a:solidFill>
              </a:rPr>
              <a:t> layer</a:t>
            </a:r>
            <a:r>
              <a:rPr lang="en-US" sz="2800" b="1" dirty="0"/>
              <a:t> surrounds the cell.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30DE51"/>
                </a:solidFill>
              </a:rPr>
              <a:t>The stain gets trapped</a:t>
            </a:r>
            <a:r>
              <a:rPr lang="en-US" sz="2800" b="1" dirty="0"/>
              <a:t> into this layer and the bacteria turned </a:t>
            </a:r>
            <a:r>
              <a:rPr lang="en-US" sz="2800" b="1" u="sng" dirty="0">
                <a:solidFill>
                  <a:srgbClr val="753492"/>
                </a:solidFill>
              </a:rPr>
              <a:t>purple.</a:t>
            </a:r>
          </a:p>
          <a:p>
            <a:pPr algn="l">
              <a:lnSpc>
                <a:spcPct val="90000"/>
              </a:lnSpc>
              <a:buNone/>
              <a:defRPr/>
            </a:pPr>
            <a:endParaRPr lang="en-US" sz="2800" b="1" u="sng" dirty="0">
              <a:solidFill>
                <a:srgbClr val="CC0000"/>
              </a:solidFill>
            </a:endParaRP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u="sng" dirty="0">
                <a:solidFill>
                  <a:srgbClr val="CC0000"/>
                </a:solidFill>
              </a:rPr>
              <a:t>Gram-negative bacteria</a:t>
            </a:r>
            <a:r>
              <a:rPr lang="en-US" sz="2800" b="1" dirty="0"/>
              <a:t>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/>
              <a:t>have </a:t>
            </a:r>
            <a:r>
              <a:rPr lang="en-US" sz="2800" b="1" dirty="0">
                <a:solidFill>
                  <a:srgbClr val="30DE51"/>
                </a:solidFill>
              </a:rPr>
              <a:t>a thin </a:t>
            </a:r>
            <a:r>
              <a:rPr lang="en-US" sz="2800" b="1" dirty="0" err="1">
                <a:solidFill>
                  <a:srgbClr val="30DE51"/>
                </a:solidFill>
              </a:rPr>
              <a:t>peptidoglycan</a:t>
            </a:r>
            <a:r>
              <a:rPr lang="en-US" sz="2800" b="1" dirty="0">
                <a:solidFill>
                  <a:srgbClr val="30DE51"/>
                </a:solidFill>
              </a:rPr>
              <a:t> layer</a:t>
            </a:r>
            <a:r>
              <a:rPr lang="en-US" sz="2800" b="1" dirty="0"/>
              <a:t> that does not retain crystal violet stain.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/>
              <a:t>Instead, it has </a:t>
            </a:r>
            <a:r>
              <a:rPr lang="en-US" sz="2800" b="1" dirty="0">
                <a:solidFill>
                  <a:srgbClr val="30DE51"/>
                </a:solidFill>
              </a:rPr>
              <a:t>a thick lipid layer</a:t>
            </a:r>
            <a:r>
              <a:rPr lang="en-US" sz="2800" b="1" dirty="0"/>
              <a:t> which dissolved easily upon </a:t>
            </a:r>
            <a:r>
              <a:rPr lang="en-US" sz="2800" b="1" dirty="0" err="1"/>
              <a:t>decoulorization</a:t>
            </a:r>
            <a:r>
              <a:rPr lang="en-US" sz="2800" b="1" dirty="0"/>
              <a:t> with Alcohol. </a:t>
            </a:r>
          </a:p>
          <a:p>
            <a:pPr algn="l">
              <a:lnSpc>
                <a:spcPct val="90000"/>
              </a:lnSpc>
              <a:buNone/>
              <a:defRPr/>
            </a:pPr>
            <a:r>
              <a:rPr lang="en-US" sz="2800" b="1" dirty="0">
                <a:solidFill>
                  <a:srgbClr val="FF9900"/>
                </a:solidFill>
              </a:rPr>
              <a:t>Therefore, cells will be counterstained with </a:t>
            </a:r>
            <a:r>
              <a:rPr lang="en-US" sz="2800" b="1" dirty="0" err="1">
                <a:solidFill>
                  <a:srgbClr val="FF9900"/>
                </a:solidFill>
              </a:rPr>
              <a:t>safranin</a:t>
            </a:r>
            <a:r>
              <a:rPr lang="en-US" sz="2800" b="1" dirty="0">
                <a:solidFill>
                  <a:srgbClr val="FF9900"/>
                </a:solidFill>
              </a:rPr>
              <a:t> and turned</a:t>
            </a:r>
            <a:r>
              <a:rPr lang="en-US" sz="2800" b="1" dirty="0"/>
              <a:t> </a:t>
            </a:r>
            <a:r>
              <a:rPr lang="en-US" sz="2800" b="1" u="sng" dirty="0">
                <a:solidFill>
                  <a:srgbClr val="CC0000"/>
                </a:solidFill>
              </a:rPr>
              <a:t>red</a:t>
            </a:r>
            <a:r>
              <a:rPr lang="en-US" sz="2800" b="1" dirty="0"/>
              <a:t>. </a:t>
            </a:r>
          </a:p>
          <a:p>
            <a:endParaRPr lang="ar-SA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4714908" cy="78581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385400"/>
                </a:solidFill>
                <a:latin typeface="Aharoni" pitchFamily="2" charset="-79"/>
                <a:cs typeface="Aharoni" pitchFamily="2" charset="-79"/>
              </a:rPr>
              <a:t>The material :</a:t>
            </a:r>
            <a:endParaRPr lang="ar-SA" sz="4800" dirty="0">
              <a:solidFill>
                <a:srgbClr val="385400"/>
              </a:solidFill>
              <a:latin typeface="Aharoni" pitchFamily="2" charset="-79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sz="half" idx="2"/>
          </p:nvPr>
        </p:nvSpPr>
        <p:spPr>
          <a:xfrm>
            <a:off x="357158" y="1196752"/>
            <a:ext cx="8247290" cy="5256584"/>
          </a:xfrm>
        </p:spPr>
        <p:txBody>
          <a:bodyPr>
            <a:normAutofit fontScale="40000" lnSpcReduction="20000"/>
          </a:bodyPr>
          <a:lstStyle/>
          <a:p>
            <a:pPr lvl="2" algn="l">
              <a:buNone/>
              <a:defRPr/>
            </a:pPr>
            <a:r>
              <a:rPr lang="en-US" sz="7000" b="1" dirty="0"/>
              <a:t>Cultures of : 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Staphylococcus    </a:t>
            </a:r>
            <a:r>
              <a:rPr lang="en-US" sz="7000" b="1" i="1" dirty="0" err="1">
                <a:solidFill>
                  <a:schemeClr val="bg2">
                    <a:lumMod val="75000"/>
                  </a:schemeClr>
                </a:solidFill>
              </a:rPr>
              <a:t>aureus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                          Bacillus </a:t>
            </a:r>
            <a:r>
              <a:rPr lang="en-US" sz="7000" b="1" i="1" dirty="0" err="1">
                <a:solidFill>
                  <a:schemeClr val="bg2">
                    <a:lumMod val="75000"/>
                  </a:schemeClr>
                </a:solidFill>
              </a:rPr>
              <a:t>subtilis</a:t>
            </a:r>
            <a:r>
              <a:rPr lang="en-US" sz="7000" b="1" i="1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lvl="2" algn="l">
              <a:buNone/>
              <a:defRPr/>
            </a:pPr>
            <a:r>
              <a:rPr lang="ar-SA" sz="4500" b="1" i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r>
              <a:rPr lang="en-US" sz="4500" b="1" i="1" dirty="0">
                <a:solidFill>
                  <a:schemeClr val="bg2">
                    <a:lumMod val="75000"/>
                  </a:schemeClr>
                </a:solidFill>
              </a:rPr>
              <a:t>                                        </a:t>
            </a:r>
            <a:r>
              <a:rPr lang="en-US" sz="7100" b="1" i="1" dirty="0" err="1">
                <a:solidFill>
                  <a:schemeClr val="bg2">
                    <a:lumMod val="75000"/>
                  </a:schemeClr>
                </a:solidFill>
              </a:rPr>
              <a:t>E.coli</a:t>
            </a:r>
            <a:r>
              <a:rPr lang="en-US" sz="7100" b="1" i="1" dirty="0">
                <a:solidFill>
                  <a:schemeClr val="bg2">
                    <a:lumMod val="75000"/>
                  </a:schemeClr>
                </a:solidFill>
              </a:rPr>
              <a:t>   </a:t>
            </a:r>
            <a:endParaRPr lang="en-US" sz="4600" b="1" dirty="0">
              <a:solidFill>
                <a:schemeClr val="bg2">
                  <a:lumMod val="75000"/>
                </a:schemeClr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endParaRPr lang="en-US" sz="4600" b="1" dirty="0">
              <a:solidFill>
                <a:srgbClr val="552579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552579"/>
                </a:solidFill>
              </a:rPr>
              <a:t>Crystal  violet .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>
                <a:solidFill>
                  <a:srgbClr val="663300"/>
                </a:solidFill>
              </a:rPr>
              <a:t>Iodine solution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/>
              <a:t>Alcohol 95%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 err="1">
                <a:solidFill>
                  <a:srgbClr val="FF3300"/>
                </a:solidFill>
              </a:rPr>
              <a:t>Safranin</a:t>
            </a:r>
            <a:r>
              <a:rPr lang="en-US" sz="6000" b="1" dirty="0">
                <a:solidFill>
                  <a:srgbClr val="FF3300"/>
                </a:solidFill>
              </a:rPr>
              <a:t> 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6000" b="1" dirty="0"/>
              <a:t>Water . </a:t>
            </a:r>
          </a:p>
          <a:p>
            <a:pPr marL="514350" indent="-514350" algn="l" rtl="0">
              <a:buNone/>
            </a:pPr>
            <a:endParaRPr lang="en-US" sz="3600" b="1" dirty="0"/>
          </a:p>
        </p:txBody>
      </p:sp>
      <p:pic>
        <p:nvPicPr>
          <p:cNvPr id="7" name="صورة 6" descr="Gran%20Stain%20Kit%20w%20Q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3143248"/>
            <a:ext cx="5286412" cy="320516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928802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tx2"/>
                </a:solidFill>
              </a:rPr>
              <a:t>The method</a:t>
            </a:r>
            <a:endParaRPr lang="ar-SA" sz="60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5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050" y="285728"/>
            <a:ext cx="4000528" cy="630970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51373" r="61266" b="8682"/>
          <a:stretch>
            <a:fillRect/>
          </a:stretch>
        </p:blipFill>
        <p:spPr bwMode="auto">
          <a:xfrm>
            <a:off x="1643042" y="1071546"/>
            <a:ext cx="5891213" cy="407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r:id="rId1" imgW="7417085" imgH="5835008"/>
        </mc:Choice>
        <mc:Fallback>
          <p:control r:id="rId1" imgW="7417085" imgH="5835008">
            <p:pic>
              <p:nvPicPr>
                <p:cNvPr id="2" name="FOfficeDoc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404813"/>
                  <a:ext cx="7416800" cy="58356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385400"/>
                </a:solidFill>
              </a:rPr>
              <a:t>The bacteria under the microscope </a:t>
            </a:r>
            <a:endParaRPr lang="ar-SA" sz="4400" b="1" dirty="0">
              <a:solidFill>
                <a:srgbClr val="385400"/>
              </a:solidFill>
            </a:endParaRPr>
          </a:p>
        </p:txBody>
      </p:sp>
      <p:sp>
        <p:nvSpPr>
          <p:cNvPr id="5" name="سهم للأسفل 4"/>
          <p:cNvSpPr/>
          <p:nvPr/>
        </p:nvSpPr>
        <p:spPr>
          <a:xfrm>
            <a:off x="3428992" y="3357562"/>
            <a:ext cx="2143140" cy="25003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>
              <a:buNone/>
            </a:pPr>
            <a:r>
              <a:rPr lang="en-US" sz="3600" b="1" dirty="0"/>
              <a:t>         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FF1111"/>
                </a:solidFill>
              </a:rPr>
              <a:t>–</a:t>
            </a:r>
            <a:r>
              <a:rPr lang="en-US" sz="3600" b="1" dirty="0" err="1">
                <a:solidFill>
                  <a:srgbClr val="FF1111"/>
                </a:solidFill>
              </a:rPr>
              <a:t>ve</a:t>
            </a:r>
            <a:r>
              <a:rPr lang="en-US" sz="3600" b="1" dirty="0"/>
              <a:t>                  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Gram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48259F"/>
                </a:solidFill>
              </a:rPr>
              <a:t>+</a:t>
            </a:r>
            <a:r>
              <a:rPr lang="en-US" sz="3600" b="1" dirty="0" err="1">
                <a:solidFill>
                  <a:srgbClr val="48259F"/>
                </a:solidFill>
              </a:rPr>
              <a:t>ve</a:t>
            </a:r>
            <a:r>
              <a:rPr lang="en-US" sz="3600" b="1" dirty="0"/>
              <a:t>                          </a:t>
            </a:r>
            <a:endParaRPr lang="ar-SA" sz="3600" b="1" dirty="0"/>
          </a:p>
        </p:txBody>
      </p:sp>
      <p:pic>
        <p:nvPicPr>
          <p:cNvPr id="18434" name="Picture 2" descr="C:\Users\user\Pictures\M_BI_CY_2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4714876" y="857232"/>
            <a:ext cx="3831882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436" name="Picture 4" descr="http://wpcontent.answers.com/wikipedia/commons/thumb/2/2d/Pseudomonas_aeruginosa_Gram.jpg/300px-Pseudomonas_aeruginosa_Gr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857232"/>
            <a:ext cx="3929071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/>
            <a:r>
              <a:rPr lang="en-US" sz="3600" b="1" dirty="0">
                <a:latin typeface="Bodoni MT" pitchFamily="18" charset="0"/>
              </a:rPr>
              <a:t>The</a:t>
            </a:r>
            <a:r>
              <a:rPr lang="ar-SA" sz="3600" b="1" dirty="0">
                <a:latin typeface="Bodoni MT" pitchFamily="18" charset="0"/>
              </a:rPr>
              <a:t> </a:t>
            </a:r>
            <a:r>
              <a:rPr lang="en-US" sz="3600" b="1" dirty="0">
                <a:latin typeface="Bodoni MT" pitchFamily="18" charset="0"/>
              </a:rPr>
              <a:t>three common  shapes of bacteria</a:t>
            </a:r>
            <a:r>
              <a:rPr lang="ar-SA" sz="3600" b="1" dirty="0">
                <a:latin typeface="Bodoni MT" pitchFamily="18" charset="0"/>
              </a:rPr>
              <a:t>  </a:t>
            </a:r>
            <a:r>
              <a:rPr lang="ar-SA" sz="3600" b="1" dirty="0" err="1">
                <a:latin typeface="Bodoni MT" pitchFamily="18" charset="0"/>
              </a:rPr>
              <a:t>:</a:t>
            </a:r>
            <a:r>
              <a:rPr lang="ar-SA" sz="3600" b="1" dirty="0">
                <a:latin typeface="Bodoni MT" pitchFamily="18" charset="0"/>
              </a:rPr>
              <a:t> 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259632" y="1556792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364088" y="4941168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Spiral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3-</a:t>
            </a:r>
            <a:endParaRPr lang="ar-SA" sz="3200" dirty="0">
              <a:solidFill>
                <a:schemeClr val="bg1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131840" y="3212976"/>
            <a:ext cx="2664296" cy="14401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Bacillus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2-</a:t>
            </a:r>
            <a:endParaRPr lang="ar-SA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Cocci</a:t>
            </a: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irregular</a:t>
            </a:r>
            <a:r>
              <a:rPr lang="en-US" sz="2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clusters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</a:t>
            </a:r>
            <a:r>
              <a:rPr lang="en-US" sz="2800" b="1" dirty="0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+</a:t>
            </a:r>
            <a:r>
              <a:rPr lang="en-US" sz="28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4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Staphylococci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4" name="Picture 8" descr="11-06e_Staph_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2564904"/>
            <a:ext cx="3733800" cy="280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Shape: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Bacilli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Arrangment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Chains</a:t>
            </a: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Colour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Violet</a:t>
            </a: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reaction: </a:t>
            </a:r>
            <a:r>
              <a:rPr lang="en-US" sz="2800" b="1" dirty="0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Gram’s +</a:t>
            </a:r>
            <a:r>
              <a:rPr lang="en-US" sz="2800" b="1" dirty="0" err="1">
                <a:solidFill>
                  <a:srgbClr val="75349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ve</a:t>
            </a: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endParaRPr lang="en-US" sz="2800" b="1" dirty="0">
              <a:solidFill>
                <a:srgbClr val="75349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pPr algn="l">
              <a:spcBef>
                <a:spcPct val="50000"/>
              </a:spcBef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Name of microorganism: </a:t>
            </a:r>
            <a:r>
              <a:rPr lang="en-US" sz="3600" b="1" u="sng" dirty="0">
                <a:solidFill>
                  <a:srgbClr val="38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Bacillus </a:t>
            </a:r>
            <a:endParaRPr lang="en-US" sz="3600" b="1" dirty="0">
              <a:solidFill>
                <a:srgbClr val="38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charset="0"/>
            </a:endParaRPr>
          </a:p>
          <a:p>
            <a:endParaRPr lang="ar-SA" dirty="0"/>
          </a:p>
        </p:txBody>
      </p:sp>
      <p:sp>
        <p:nvSpPr>
          <p:cNvPr id="4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Results:</a:t>
            </a:r>
            <a:endParaRPr lang="ar-SA" sz="4800" b="1" dirty="0"/>
          </a:p>
        </p:txBody>
      </p:sp>
      <p:pic>
        <p:nvPicPr>
          <p:cNvPr id="5" name="Picture 5" descr="PHOTO7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508104" y="1556792"/>
            <a:ext cx="3491880" cy="33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2143116"/>
            <a:ext cx="8229600" cy="1214422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385400"/>
                </a:solidFill>
                <a:latin typeface="Harrington" pitchFamily="82" charset="0"/>
              </a:rPr>
              <a:t>Thank you </a:t>
            </a:r>
            <a:endParaRPr lang="ar-SA" sz="8000" b="1" dirty="0">
              <a:solidFill>
                <a:srgbClr val="385400"/>
              </a:solidFill>
              <a:latin typeface="Harrington" pitchFamily="82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714480" y="5143512"/>
            <a:ext cx="607223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/>
              <a:t>  بالتوفيق....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Let’s see </a:t>
            </a:r>
            <a:br>
              <a:rPr lang="en-US" sz="6000" b="1" dirty="0"/>
            </a:br>
            <a:endParaRPr lang="ar-SA" sz="6000" b="1" dirty="0"/>
          </a:p>
        </p:txBody>
      </p:sp>
      <p:pic>
        <p:nvPicPr>
          <p:cNvPr id="5" name="vide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00232" y="1500174"/>
            <a:ext cx="5219082" cy="439132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844824"/>
            <a:ext cx="7560840" cy="468052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having one of the following arrangements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2800" b="1" dirty="0" err="1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 rtl="0"/>
            <a:r>
              <a:rPr lang="en-US" sz="2800" b="1" dirty="0" err="1"/>
              <a:t>Diplococcus</a:t>
            </a:r>
            <a:r>
              <a:rPr lang="en-US" sz="2800" b="1" dirty="0"/>
              <a:t>: a pair of </a:t>
            </a:r>
            <a:r>
              <a:rPr lang="en-US" sz="2800" b="1" dirty="0" err="1"/>
              <a:t>cocci</a:t>
            </a:r>
            <a:endParaRPr lang="ar-SA" sz="2800" b="1" dirty="0"/>
          </a:p>
          <a:p>
            <a:pPr algn="l" rtl="0"/>
            <a:r>
              <a:rPr lang="en-US" sz="2800" b="1" dirty="0"/>
              <a:t>Streptococcus: a chain of </a:t>
            </a:r>
            <a:r>
              <a:rPr lang="en-US" sz="2800" b="1" dirty="0" err="1"/>
              <a:t>cocci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/>
              <a:t>Tetrad: a square of 4 </a:t>
            </a:r>
            <a:r>
              <a:rPr lang="en-US" sz="2800" b="1" dirty="0" err="1"/>
              <a:t>cocci</a:t>
            </a:r>
            <a:endParaRPr lang="en-US" sz="2800" b="1" dirty="0"/>
          </a:p>
          <a:p>
            <a:pPr algn="l" rtl="0"/>
            <a:r>
              <a:rPr lang="en-US" sz="2800" b="1" dirty="0" err="1"/>
              <a:t>Sarcina</a:t>
            </a:r>
            <a:r>
              <a:rPr lang="en-US" sz="2800" b="1" dirty="0"/>
              <a:t>: a cube of 8 </a:t>
            </a:r>
            <a:r>
              <a:rPr lang="en-US" sz="2800" b="1" dirty="0" err="1"/>
              <a:t>cocci</a:t>
            </a:r>
            <a:endParaRPr lang="en-US" sz="2800" b="1" dirty="0"/>
          </a:p>
          <a:p>
            <a:pPr algn="l" rtl="0"/>
            <a:r>
              <a:rPr lang="en-US" sz="2800" b="1" dirty="0"/>
              <a:t>Staphylococcus: </a:t>
            </a:r>
          </a:p>
          <a:p>
            <a:pPr algn="l" rtl="0"/>
            <a:endParaRPr lang="en-US" sz="2800" b="1" dirty="0"/>
          </a:p>
          <a:p>
            <a:pPr algn="l" rtl="0">
              <a:buNone/>
            </a:pPr>
            <a:r>
              <a:rPr lang="en-US" sz="2800" b="1" dirty="0" err="1"/>
              <a:t>cocci</a:t>
            </a:r>
            <a:r>
              <a:rPr lang="en-US" sz="2800" b="1" dirty="0"/>
              <a:t> in  irregular, often grape-like clusters</a:t>
            </a:r>
            <a:endParaRPr lang="ar-SA" sz="2800" b="1" dirty="0"/>
          </a:p>
        </p:txBody>
      </p:sp>
      <p:pic>
        <p:nvPicPr>
          <p:cNvPr id="4" name="Picture 12" descr="u1coc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420888"/>
            <a:ext cx="2924175" cy="29337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3563888" y="260648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1-Coccus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83568" y="2060848"/>
            <a:ext cx="7616552" cy="3840163"/>
          </a:xfrm>
        </p:spPr>
        <p:txBody>
          <a:bodyPr/>
          <a:lstStyle/>
          <a:p>
            <a:pPr algn="l" rtl="0"/>
            <a:r>
              <a:rPr lang="en-US" sz="2800" b="1" dirty="0"/>
              <a:t>Bacillus: a single bacillus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 err="1"/>
              <a:t>Streptobacillus</a:t>
            </a:r>
            <a:r>
              <a:rPr lang="en-US" sz="2800" b="1" dirty="0"/>
              <a:t>: bacilli in chains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 err="1"/>
              <a:t>Coccobacillus</a:t>
            </a:r>
            <a:r>
              <a:rPr lang="en-US" sz="2800" b="1" dirty="0"/>
              <a:t>: oval and similar to a </a:t>
            </a:r>
            <a:r>
              <a:rPr lang="en-US" sz="2800" b="1" dirty="0" err="1"/>
              <a:t>coccus</a:t>
            </a:r>
            <a:r>
              <a:rPr lang="ar-SA" sz="2800" b="1" dirty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75856" y="332656"/>
            <a:ext cx="288032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Bacillus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2-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13" descr="u1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933056"/>
            <a:ext cx="3638550" cy="2181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840163"/>
          </a:xfrm>
        </p:spPr>
        <p:txBody>
          <a:bodyPr/>
          <a:lstStyle/>
          <a:p>
            <a:pPr algn="l" rtl="0"/>
            <a:r>
              <a:rPr lang="en-US" sz="2800" b="1" dirty="0" err="1"/>
              <a:t>Vibrio</a:t>
            </a:r>
            <a:r>
              <a:rPr lang="en-US" sz="2800" b="1" dirty="0"/>
              <a:t>: an incomplete spiral or comma-shaped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 err="1"/>
              <a:t>Spirillum</a:t>
            </a:r>
            <a:r>
              <a:rPr lang="en-US" sz="2800" b="1" dirty="0"/>
              <a:t>: a thick, rigid spiral</a:t>
            </a:r>
            <a:r>
              <a:rPr lang="ar-SA" sz="2800" b="1" dirty="0"/>
              <a:t> </a:t>
            </a:r>
          </a:p>
          <a:p>
            <a:pPr algn="l" rtl="0"/>
            <a:r>
              <a:rPr lang="en-US" sz="2800" b="1" dirty="0"/>
              <a:t>Spirochete: a thin, flexible spiral</a:t>
            </a:r>
            <a:r>
              <a:rPr lang="ar-SA" sz="2800" b="1" dirty="0"/>
              <a:t> </a:t>
            </a:r>
          </a:p>
          <a:p>
            <a:endParaRPr lang="ar-SA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3203848" y="404664"/>
            <a:ext cx="2520280" cy="14401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Spiral</a:t>
            </a:r>
            <a:r>
              <a:rPr lang="ar-SA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3-</a:t>
            </a:r>
            <a:endParaRPr lang="ar-SA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9" descr="u1spi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05064"/>
            <a:ext cx="2922215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59632" y="2564904"/>
            <a:ext cx="6248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Simple stain</a:t>
            </a:r>
            <a:endParaRPr lang="ar-SA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2132856"/>
            <a:ext cx="7488832" cy="38401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/>
              <a:t>The simple stain is a very simple staining procedure involving only one stain. </a:t>
            </a:r>
          </a:p>
          <a:p>
            <a:pPr algn="l" rtl="0">
              <a:buNone/>
            </a:pPr>
            <a:endParaRPr lang="en-US" sz="2800" b="1" dirty="0"/>
          </a:p>
          <a:p>
            <a:pPr algn="l" rtl="0"/>
            <a:r>
              <a:rPr lang="en-US" sz="2800" b="1" dirty="0"/>
              <a:t>You may choose from </a:t>
            </a:r>
            <a:r>
              <a:rPr lang="en-US" sz="2800" b="1" dirty="0" err="1">
                <a:solidFill>
                  <a:srgbClr val="0000CC"/>
                </a:solidFill>
              </a:rPr>
              <a:t>methylene</a:t>
            </a:r>
            <a:r>
              <a:rPr lang="en-US" sz="2800" b="1" dirty="0">
                <a:solidFill>
                  <a:srgbClr val="0000CC"/>
                </a:solidFill>
              </a:rPr>
              <a:t> blue</a:t>
            </a:r>
            <a:r>
              <a:rPr lang="en-US" sz="2800" b="1" dirty="0"/>
              <a:t>, </a:t>
            </a:r>
            <a:r>
              <a:rPr lang="en-US" sz="2800" b="1" dirty="0" err="1">
                <a:solidFill>
                  <a:srgbClr val="CC0000"/>
                </a:solidFill>
              </a:rPr>
              <a:t>safranin</a:t>
            </a:r>
            <a:r>
              <a:rPr lang="en-US" sz="2800" b="1" dirty="0"/>
              <a:t>, and </a:t>
            </a:r>
            <a:r>
              <a:rPr lang="en-US" sz="2800" b="1" dirty="0">
                <a:solidFill>
                  <a:srgbClr val="800080"/>
                </a:solidFill>
              </a:rPr>
              <a:t>crystal violet</a:t>
            </a:r>
            <a:r>
              <a:rPr lang="en-US" sz="2800" b="1" dirty="0"/>
              <a:t>.</a:t>
            </a:r>
            <a:endParaRPr lang="ar-SA" sz="2800" b="1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484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Simple stain :</a:t>
            </a:r>
            <a:endParaRPr lang="ar-S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91880" y="1916832"/>
            <a:ext cx="5517976" cy="3840163"/>
          </a:xfrm>
        </p:spPr>
        <p:txBody>
          <a:bodyPr/>
          <a:lstStyle/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Prepare the smear.</a:t>
            </a:r>
          </a:p>
          <a:p>
            <a:pPr marL="342900" indent="-342900" algn="l" rtl="0">
              <a:buNone/>
            </a:pPr>
            <a:r>
              <a:rPr lang="en-US" sz="2400" dirty="0"/>
              <a:t>  - place a small drop of water on a clean slide. Drag the sterile inoculating needle tip through the edge of colony.</a:t>
            </a:r>
          </a:p>
          <a:p>
            <a:pPr marL="342900" indent="-342900" algn="l" rtl="0">
              <a:buNone/>
            </a:pPr>
            <a:r>
              <a:rPr lang="en-US" sz="2400" dirty="0"/>
              <a:t>  </a:t>
            </a:r>
          </a:p>
          <a:p>
            <a:pPr marL="342900" indent="-342900" algn="l" rtl="0">
              <a:buNone/>
            </a:pPr>
            <a:r>
              <a:rPr lang="en-US" sz="2400" dirty="0"/>
              <a:t> - Gently spread the mixture into a circle to spread out.</a:t>
            </a:r>
          </a:p>
          <a:p>
            <a:pPr marL="342900" indent="-342900" algn="l" rtl="0">
              <a:buNone/>
            </a:pPr>
            <a:r>
              <a:rPr lang="en-US" sz="2400" dirty="0"/>
              <a:t>              </a:t>
            </a:r>
          </a:p>
          <a:p>
            <a:pPr algn="l" rtl="0">
              <a:buClr>
                <a:schemeClr val="accent6">
                  <a:lumMod val="25000"/>
                </a:schemeClr>
              </a:buClr>
              <a:buNone/>
            </a:pPr>
            <a:endParaRPr lang="en-US" sz="2400" b="1" dirty="0"/>
          </a:p>
          <a:p>
            <a:pPr algn="l" rtl="0">
              <a:buClr>
                <a:schemeClr val="accent6">
                  <a:lumMod val="25000"/>
                </a:schemeClr>
              </a:buClr>
              <a:buFont typeface="+mj-lt"/>
              <a:buAutoNum type="arabicPeriod"/>
            </a:pPr>
            <a:endParaRPr lang="ar-SA" dirty="0"/>
          </a:p>
        </p:txBody>
      </p:sp>
      <p:pic>
        <p:nvPicPr>
          <p:cNvPr id="4" name="Picture 8" descr="fig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9552" y="1844824"/>
            <a:ext cx="2900363" cy="373697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FFPOINTPLAYERTAG" val="{577f8ca8-7131-11d4-8460-525400eb897b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ورق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947</TotalTime>
  <Words>596</Words>
  <Application>Microsoft Office PowerPoint</Application>
  <PresentationFormat>On-screen Show (4:3)</PresentationFormat>
  <Paragraphs>144</Paragraphs>
  <Slides>33</Slides>
  <Notes>33</Notes>
  <HiddenSlides>1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Aharoni</vt:lpstr>
      <vt:lpstr>Andalus</vt:lpstr>
      <vt:lpstr>Arial</vt:lpstr>
      <vt:lpstr>Berlin Sans FB Demi</vt:lpstr>
      <vt:lpstr>Bodoni MT</vt:lpstr>
      <vt:lpstr>Calibri</vt:lpstr>
      <vt:lpstr>Comic Sans MS</vt:lpstr>
      <vt:lpstr>Constantia</vt:lpstr>
      <vt:lpstr>Harrington</vt:lpstr>
      <vt:lpstr>Tahoma</vt:lpstr>
      <vt:lpstr>Wingdings 2</vt:lpstr>
      <vt:lpstr>ورق</vt:lpstr>
      <vt:lpstr>بسم الله الرحمن الرحيم</vt:lpstr>
      <vt:lpstr>Purpose</vt:lpstr>
      <vt:lpstr>The three common  shapes of bacteria  : </vt:lpstr>
      <vt:lpstr>PowerPoint Presentation</vt:lpstr>
      <vt:lpstr>PowerPoint Presentation</vt:lpstr>
      <vt:lpstr>PowerPoint Presentation</vt:lpstr>
      <vt:lpstr>Simple stain</vt:lpstr>
      <vt:lpstr>Simple stain :</vt:lpstr>
      <vt:lpstr>Simple stain :</vt:lpstr>
      <vt:lpstr>Simple stain :</vt:lpstr>
      <vt:lpstr>Simple stain :</vt:lpstr>
      <vt:lpstr>Simple stain :</vt:lpstr>
      <vt:lpstr>Simple stain :</vt:lpstr>
      <vt:lpstr>Result</vt:lpstr>
      <vt:lpstr>PowerPoint Presentation</vt:lpstr>
      <vt:lpstr>PowerPoint Presentation</vt:lpstr>
      <vt:lpstr>PowerPoint Presentation</vt:lpstr>
      <vt:lpstr>Gram stain               </vt:lpstr>
      <vt:lpstr>It is used to differentiate between gram-positive and gram-negative bacteria, which have distinct and consistent differences in their cell walls.</vt:lpstr>
      <vt:lpstr>PowerPoint Presentation</vt:lpstr>
      <vt:lpstr>The cell wall structure</vt:lpstr>
      <vt:lpstr>PowerPoint Presentation</vt:lpstr>
      <vt:lpstr>The material :</vt:lpstr>
      <vt:lpstr>The method</vt:lpstr>
      <vt:lpstr>PowerPoint Presentation</vt:lpstr>
      <vt:lpstr>PowerPoint Presentation</vt:lpstr>
      <vt:lpstr>PowerPoint Presentation</vt:lpstr>
      <vt:lpstr>The bacteria under the microscope </vt:lpstr>
      <vt:lpstr>PowerPoint Presentation</vt:lpstr>
      <vt:lpstr>Results:</vt:lpstr>
      <vt:lpstr>Results:</vt:lpstr>
      <vt:lpstr>Thank you </vt:lpstr>
      <vt:lpstr>Let’s see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Grame stainig</dc:title>
  <dc:creator>user</dc:creator>
  <cp:lastModifiedBy>Omar Saud</cp:lastModifiedBy>
  <cp:revision>95</cp:revision>
  <dcterms:created xsi:type="dcterms:W3CDTF">2009-11-12T15:47:36Z</dcterms:created>
  <dcterms:modified xsi:type="dcterms:W3CDTF">2024-01-20T20:01:22Z</dcterms:modified>
</cp:coreProperties>
</file>