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4" r:id="rId11"/>
    <p:sldId id="265" r:id="rId12"/>
    <p:sldId id="266" r:id="rId13"/>
    <p:sldId id="267" r:id="rId14"/>
    <p:sldId id="268" r:id="rId15"/>
    <p:sldId id="269" r:id="rId16"/>
    <p:sldId id="270" r:id="rId17"/>
    <p:sldId id="271" r:id="rId18"/>
    <p:sldId id="272" r:id="rId19"/>
    <p:sldId id="273" r:id="rId20"/>
    <p:sldId id="275" r:id="rId21"/>
    <p:sldId id="276" r:id="rId22"/>
    <p:sldId id="281" r:id="rId23"/>
    <p:sldId id="282" r:id="rId24"/>
    <p:sldId id="283" r:id="rId25"/>
    <p:sldId id="284" r:id="rId26"/>
    <p:sldId id="286" r:id="rId27"/>
    <p:sldId id="285" r:id="rId28"/>
    <p:sldId id="287" r:id="rId29"/>
    <p:sldId id="277" r:id="rId30"/>
    <p:sldId id="288" r:id="rId31"/>
    <p:sldId id="289" r:id="rId32"/>
    <p:sldId id="290" r:id="rId33"/>
    <p:sldId id="278" r:id="rId34"/>
    <p:sldId id="279" r:id="rId35"/>
    <p:sldId id="291" r:id="rId36"/>
    <p:sldId id="292" r:id="rId37"/>
    <p:sldId id="280"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5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7EF516F-77DF-4FBA-902D-D9B76B49422F}" type="datetimeFigureOut">
              <a:rPr lang="ar-SA" smtClean="0"/>
              <a:t>06/07/35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EE25CE-318A-493B-BB66-EBEC7CC8757B}" type="slidenum">
              <a:rPr lang="ar-SA" smtClean="0"/>
              <a:t>‹#›</a:t>
            </a:fld>
            <a:endParaRPr lang="ar-SA"/>
          </a:p>
        </p:txBody>
      </p:sp>
    </p:spTree>
    <p:extLst>
      <p:ext uri="{BB962C8B-B14F-4D97-AF65-F5344CB8AC3E}">
        <p14:creationId xmlns:p14="http://schemas.microsoft.com/office/powerpoint/2010/main" val="253513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7EF516F-77DF-4FBA-902D-D9B76B49422F}" type="datetimeFigureOut">
              <a:rPr lang="ar-SA" smtClean="0"/>
              <a:t>06/07/35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EE25CE-318A-493B-BB66-EBEC7CC8757B}" type="slidenum">
              <a:rPr lang="ar-SA" smtClean="0"/>
              <a:t>‹#›</a:t>
            </a:fld>
            <a:endParaRPr lang="ar-SA"/>
          </a:p>
        </p:txBody>
      </p:sp>
    </p:spTree>
    <p:extLst>
      <p:ext uri="{BB962C8B-B14F-4D97-AF65-F5344CB8AC3E}">
        <p14:creationId xmlns:p14="http://schemas.microsoft.com/office/powerpoint/2010/main" val="81771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7EF516F-77DF-4FBA-902D-D9B76B49422F}" type="datetimeFigureOut">
              <a:rPr lang="ar-SA" smtClean="0"/>
              <a:t>06/07/35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EE25CE-318A-493B-BB66-EBEC7CC8757B}" type="slidenum">
              <a:rPr lang="ar-SA" smtClean="0"/>
              <a:t>‹#›</a:t>
            </a:fld>
            <a:endParaRPr lang="ar-SA"/>
          </a:p>
        </p:txBody>
      </p:sp>
    </p:spTree>
    <p:extLst>
      <p:ext uri="{BB962C8B-B14F-4D97-AF65-F5344CB8AC3E}">
        <p14:creationId xmlns:p14="http://schemas.microsoft.com/office/powerpoint/2010/main" val="170065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7EF516F-77DF-4FBA-902D-D9B76B49422F}" type="datetimeFigureOut">
              <a:rPr lang="ar-SA" smtClean="0"/>
              <a:t>06/07/35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EE25CE-318A-493B-BB66-EBEC7CC8757B}" type="slidenum">
              <a:rPr lang="ar-SA" smtClean="0"/>
              <a:t>‹#›</a:t>
            </a:fld>
            <a:endParaRPr lang="ar-SA"/>
          </a:p>
        </p:txBody>
      </p:sp>
    </p:spTree>
    <p:extLst>
      <p:ext uri="{BB962C8B-B14F-4D97-AF65-F5344CB8AC3E}">
        <p14:creationId xmlns:p14="http://schemas.microsoft.com/office/powerpoint/2010/main" val="387037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7EF516F-77DF-4FBA-902D-D9B76B49422F}" type="datetimeFigureOut">
              <a:rPr lang="ar-SA" smtClean="0"/>
              <a:t>06/07/35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9EE25CE-318A-493B-BB66-EBEC7CC8757B}" type="slidenum">
              <a:rPr lang="ar-SA" smtClean="0"/>
              <a:t>‹#›</a:t>
            </a:fld>
            <a:endParaRPr lang="ar-SA"/>
          </a:p>
        </p:txBody>
      </p:sp>
    </p:spTree>
    <p:extLst>
      <p:ext uri="{BB962C8B-B14F-4D97-AF65-F5344CB8AC3E}">
        <p14:creationId xmlns:p14="http://schemas.microsoft.com/office/powerpoint/2010/main" val="124879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7EF516F-77DF-4FBA-902D-D9B76B49422F}" type="datetimeFigureOut">
              <a:rPr lang="ar-SA" smtClean="0"/>
              <a:t>06/07/35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9EE25CE-318A-493B-BB66-EBEC7CC8757B}" type="slidenum">
              <a:rPr lang="ar-SA" smtClean="0"/>
              <a:t>‹#›</a:t>
            </a:fld>
            <a:endParaRPr lang="ar-SA"/>
          </a:p>
        </p:txBody>
      </p:sp>
    </p:spTree>
    <p:extLst>
      <p:ext uri="{BB962C8B-B14F-4D97-AF65-F5344CB8AC3E}">
        <p14:creationId xmlns:p14="http://schemas.microsoft.com/office/powerpoint/2010/main" val="395721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7EF516F-77DF-4FBA-902D-D9B76B49422F}" type="datetimeFigureOut">
              <a:rPr lang="ar-SA" smtClean="0"/>
              <a:t>06/07/35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9EE25CE-318A-493B-BB66-EBEC7CC8757B}" type="slidenum">
              <a:rPr lang="ar-SA" smtClean="0"/>
              <a:t>‹#›</a:t>
            </a:fld>
            <a:endParaRPr lang="ar-SA"/>
          </a:p>
        </p:txBody>
      </p:sp>
    </p:spTree>
    <p:extLst>
      <p:ext uri="{BB962C8B-B14F-4D97-AF65-F5344CB8AC3E}">
        <p14:creationId xmlns:p14="http://schemas.microsoft.com/office/powerpoint/2010/main" val="2579201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7EF516F-77DF-4FBA-902D-D9B76B49422F}" type="datetimeFigureOut">
              <a:rPr lang="ar-SA" smtClean="0"/>
              <a:t>06/07/35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9EE25CE-318A-493B-BB66-EBEC7CC8757B}" type="slidenum">
              <a:rPr lang="ar-SA" smtClean="0"/>
              <a:t>‹#›</a:t>
            </a:fld>
            <a:endParaRPr lang="ar-SA"/>
          </a:p>
        </p:txBody>
      </p:sp>
    </p:spTree>
    <p:extLst>
      <p:ext uri="{BB962C8B-B14F-4D97-AF65-F5344CB8AC3E}">
        <p14:creationId xmlns:p14="http://schemas.microsoft.com/office/powerpoint/2010/main" val="323686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7EF516F-77DF-4FBA-902D-D9B76B49422F}" type="datetimeFigureOut">
              <a:rPr lang="ar-SA" smtClean="0"/>
              <a:t>06/07/35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9EE25CE-318A-493B-BB66-EBEC7CC8757B}" type="slidenum">
              <a:rPr lang="ar-SA" smtClean="0"/>
              <a:t>‹#›</a:t>
            </a:fld>
            <a:endParaRPr lang="ar-SA"/>
          </a:p>
        </p:txBody>
      </p:sp>
    </p:spTree>
    <p:extLst>
      <p:ext uri="{BB962C8B-B14F-4D97-AF65-F5344CB8AC3E}">
        <p14:creationId xmlns:p14="http://schemas.microsoft.com/office/powerpoint/2010/main" val="1453207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7EF516F-77DF-4FBA-902D-D9B76B49422F}" type="datetimeFigureOut">
              <a:rPr lang="ar-SA" smtClean="0"/>
              <a:t>06/07/35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9EE25CE-318A-493B-BB66-EBEC7CC8757B}" type="slidenum">
              <a:rPr lang="ar-SA" smtClean="0"/>
              <a:t>‹#›</a:t>
            </a:fld>
            <a:endParaRPr lang="ar-SA"/>
          </a:p>
        </p:txBody>
      </p:sp>
    </p:spTree>
    <p:extLst>
      <p:ext uri="{BB962C8B-B14F-4D97-AF65-F5344CB8AC3E}">
        <p14:creationId xmlns:p14="http://schemas.microsoft.com/office/powerpoint/2010/main" val="304960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7EF516F-77DF-4FBA-902D-D9B76B49422F}" type="datetimeFigureOut">
              <a:rPr lang="ar-SA" smtClean="0"/>
              <a:t>06/07/35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9EE25CE-318A-493B-BB66-EBEC7CC8757B}" type="slidenum">
              <a:rPr lang="ar-SA" smtClean="0"/>
              <a:t>‹#›</a:t>
            </a:fld>
            <a:endParaRPr lang="ar-SA"/>
          </a:p>
        </p:txBody>
      </p:sp>
    </p:spTree>
    <p:extLst>
      <p:ext uri="{BB962C8B-B14F-4D97-AF65-F5344CB8AC3E}">
        <p14:creationId xmlns:p14="http://schemas.microsoft.com/office/powerpoint/2010/main" val="350992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7EF516F-77DF-4FBA-902D-D9B76B49422F}" type="datetimeFigureOut">
              <a:rPr lang="ar-SA" smtClean="0"/>
              <a:t>06/07/35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9EE25CE-318A-493B-BB66-EBEC7CC8757B}" type="slidenum">
              <a:rPr lang="ar-SA" smtClean="0"/>
              <a:t>‹#›</a:t>
            </a:fld>
            <a:endParaRPr lang="ar-SA"/>
          </a:p>
        </p:txBody>
      </p:sp>
    </p:spTree>
    <p:extLst>
      <p:ext uri="{BB962C8B-B14F-4D97-AF65-F5344CB8AC3E}">
        <p14:creationId xmlns:p14="http://schemas.microsoft.com/office/powerpoint/2010/main" val="174963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المحاضرة الثالثة عشر</a:t>
            </a:r>
            <a:endParaRPr lang="ar-SA" dirty="0"/>
          </a:p>
        </p:txBody>
      </p:sp>
      <p:sp>
        <p:nvSpPr>
          <p:cNvPr id="3" name="عنوان فرعي 2"/>
          <p:cNvSpPr>
            <a:spLocks noGrp="1"/>
          </p:cNvSpPr>
          <p:nvPr>
            <p:ph type="subTitle" idx="1"/>
          </p:nvPr>
        </p:nvSpPr>
        <p:spPr/>
        <p:txBody>
          <a:bodyPr/>
          <a:lstStyle/>
          <a:p>
            <a:r>
              <a:rPr lang="ar-SA" dirty="0" smtClean="0"/>
              <a:t>تقنية الهايبرسبكترل و الليدار</a:t>
            </a:r>
          </a:p>
          <a:p>
            <a:r>
              <a:rPr lang="ar-SA" dirty="0" smtClean="0"/>
              <a:t> </a:t>
            </a:r>
            <a:r>
              <a:rPr lang="en-US" dirty="0" smtClean="0"/>
              <a:t> Hyper spectral &amp;Lidar</a:t>
            </a:r>
            <a:endParaRPr lang="ar-SA" dirty="0"/>
          </a:p>
        </p:txBody>
      </p:sp>
    </p:spTree>
    <p:extLst>
      <p:ext uri="{BB962C8B-B14F-4D97-AF65-F5344CB8AC3E}">
        <p14:creationId xmlns:p14="http://schemas.microsoft.com/office/powerpoint/2010/main" val="4207709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مقارنة بين نطاقات الهايبرسبكترل و الماسح الموضوعي المحمول على لاندسات</a:t>
            </a:r>
            <a:endParaRPr lang="ar-SA" dirty="0"/>
          </a:p>
        </p:txBody>
      </p:sp>
      <p:sp>
        <p:nvSpPr>
          <p:cNvPr id="3" name="عنصر نائب للمحتوى 2"/>
          <p:cNvSpPr>
            <a:spLocks noGrp="1"/>
          </p:cNvSpPr>
          <p:nvPr>
            <p:ph idx="1"/>
          </p:nvPr>
        </p:nvSpPr>
        <p:spPr/>
        <p:txBody>
          <a:bodyPr/>
          <a:lstStyle/>
          <a:p>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842493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97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تكعيب الصورة (البعد الثلاثي)</a:t>
            </a:r>
            <a:endParaRPr lang="ar-SA" dirty="0"/>
          </a:p>
        </p:txBody>
      </p:sp>
      <p:sp>
        <p:nvSpPr>
          <p:cNvPr id="3" name="عنصر نائب للمحتوى 2"/>
          <p:cNvSpPr>
            <a:spLocks noGrp="1"/>
          </p:cNvSpPr>
          <p:nvPr>
            <p:ph idx="1"/>
          </p:nvPr>
        </p:nvSpPr>
        <p:spPr/>
        <p:txBody>
          <a:bodyPr/>
          <a:lstStyle/>
          <a:p>
            <a:r>
              <a:rPr lang="ar-SA" sz="4000" dirty="0" smtClean="0"/>
              <a:t>تكعيب الصورة يمثل من خلال بيانات الهايبرسبكترل كبعد ثلاثي (</a:t>
            </a:r>
            <a:r>
              <a:rPr lang="en-US" sz="4000" dirty="0" smtClean="0"/>
              <a:t>3D</a:t>
            </a:r>
            <a:r>
              <a:rPr lang="ar-SA" sz="4000" dirty="0" smtClean="0"/>
              <a:t>) كما تمتاز تقنية الهايبرسبكترل على تسجيل اطياف اخرى مثل الاشعة فوق البنفسجية ذات الموجات القصيرة كما يصور الموجات الطويلة.</a:t>
            </a:r>
          </a:p>
          <a:p>
            <a:endParaRPr lang="ar-SA" dirty="0"/>
          </a:p>
        </p:txBody>
      </p:sp>
    </p:spTree>
    <p:extLst>
      <p:ext uri="{BB962C8B-B14F-4D97-AF65-F5344CB8AC3E}">
        <p14:creationId xmlns:p14="http://schemas.microsoft.com/office/powerpoint/2010/main" val="425368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832648"/>
          </a:xfrm>
        </p:spPr>
        <p:txBody>
          <a:bodyPr>
            <a:normAutofit fontScale="85000" lnSpcReduction="20000"/>
          </a:bodyPr>
          <a:lstStyle/>
          <a:p>
            <a:r>
              <a:rPr lang="ar-SA" dirty="0" smtClean="0"/>
              <a:t>ومع تطور هذه التقنية لابد من الرجوع الى مكتبات وجهات الحكومية التي لديها قواعد بيانات لتعريف الطيف الذي يتطلب اختبار ذلك التمثيل لأشكال الارض المتنوعة وتضاريسها والتي تحتوي بعض المواد مثل المعادن والنبات وغيرها .</a:t>
            </a:r>
          </a:p>
          <a:p>
            <a:r>
              <a:rPr lang="ar-SA" dirty="0" smtClean="0"/>
              <a:t>خاصة التي لا نستطيع فصلها طيفيا (الصخور –المعادن وغيرها) والتي يمكن حلها بإجراء بعض التطبيقات مثل</a:t>
            </a:r>
          </a:p>
          <a:p>
            <a:r>
              <a:rPr lang="ar-SA" dirty="0" smtClean="0"/>
              <a:t> (</a:t>
            </a:r>
            <a:r>
              <a:rPr lang="en-US" dirty="0" smtClean="0"/>
              <a:t>PCA-high resolution data- convex geometry</a:t>
            </a:r>
            <a:r>
              <a:rPr lang="ar-SA" dirty="0" smtClean="0"/>
              <a:t>) ويمكن مع استخدام تقنية الهايبرسبكترل التي تعتبر ايضا وسيلة حل لمثل هذه المشاكل حيث تتوفر العديد من النطاقات (</a:t>
            </a:r>
            <a:r>
              <a:rPr lang="en-US" dirty="0" smtClean="0"/>
              <a:t>Aviris/224</a:t>
            </a:r>
            <a:r>
              <a:rPr lang="ar-SA" dirty="0" smtClean="0"/>
              <a:t>) فهذه التقنية تعرف العينات الصغيرة وتساعد على تصنيفها.</a:t>
            </a:r>
          </a:p>
          <a:p>
            <a:r>
              <a:rPr lang="ar-SA" dirty="0" smtClean="0"/>
              <a:t>وهناك برامج صممت للتعامل مع صيغ فورمات بيانات الهيبرسبكترل من الاستشعار عن بعد. </a:t>
            </a:r>
          </a:p>
          <a:p>
            <a:r>
              <a:rPr lang="ar-SA" dirty="0" smtClean="0"/>
              <a:t>ونظرا لان البيانات الطيفية المتنوعة جمعت تحت تأثير تنوع الاضاءة بالتالي تحتاج الى حل واصلاح البيانات من اجل استخدامها بشكل ادق اثناء معالجة الصورة خاصة ان كل طيف يسجل تفاصيل المعلومات مثل المناخ والسطح الطبيعي او أي حالة لقياسها .</a:t>
            </a:r>
            <a:endParaRPr lang="ar-SA" dirty="0"/>
          </a:p>
        </p:txBody>
      </p:sp>
    </p:spTree>
    <p:extLst>
      <p:ext uri="{BB962C8B-B14F-4D97-AF65-F5344CB8AC3E}">
        <p14:creationId xmlns:p14="http://schemas.microsoft.com/office/powerpoint/2010/main" val="827844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fontScale="92500"/>
          </a:bodyPr>
          <a:lstStyle/>
          <a:p>
            <a:r>
              <a:rPr lang="ar-SA" dirty="0" smtClean="0"/>
              <a:t>ولذلك حتى تكون النتائج دقيقة لابد من التفسير الجيد للبيانات من خلال معالجتها وازالة تأثير الظل وغيرها .</a:t>
            </a:r>
          </a:p>
          <a:p>
            <a:r>
              <a:rPr lang="ar-SA" dirty="0" smtClean="0"/>
              <a:t>ان حقيقة الهايبرسبكترل مشابه لطريقة التي تؤخذ بها بيانات الصور الاخرى مثل </a:t>
            </a:r>
            <a:r>
              <a:rPr lang="en-US" dirty="0" smtClean="0"/>
              <a:t>TM-spot</a:t>
            </a:r>
            <a:r>
              <a:rPr lang="ar-SA" dirty="0" smtClean="0"/>
              <a:t> ولكن تمتاز هذه التقنية بالوضوح الطيفي العالي الذي يعطي مدى اوسع لإبراز الظواهر ولكن تظل مشكلة الاختلاط الطيفي حتى مع وجود تقنية الهايبرسبكترل وهنا تجدر الاشارة الى اجراء اختبارات العمل الحقلي لبعض الظواهر مثل الصخور والمعادن والترب وغيرها.</a:t>
            </a:r>
          </a:p>
          <a:p>
            <a:r>
              <a:rPr lang="ar-SA" dirty="0" smtClean="0"/>
              <a:t>كما ان البرامج التي تقيس وتحلل صور الهايبرسبكترل والتي يتوفر فيها دليل وتعريف للمكتبة الطيفية لقراءة تلك الاطياف لفهم اكثر ومن ثم دقة التفسير ودقة التحليل.</a:t>
            </a:r>
            <a:endParaRPr lang="ar-SA" dirty="0"/>
          </a:p>
        </p:txBody>
      </p:sp>
    </p:spTree>
    <p:extLst>
      <p:ext uri="{BB962C8B-B14F-4D97-AF65-F5344CB8AC3E}">
        <p14:creationId xmlns:p14="http://schemas.microsoft.com/office/powerpoint/2010/main" val="134522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العناصر المختلطة</a:t>
            </a:r>
            <a:endParaRPr lang="ar-SA" dirty="0"/>
          </a:p>
        </p:txBody>
      </p:sp>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8352927"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870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مميزات تقنية الهايبرسبكترل:</a:t>
            </a:r>
            <a:endParaRPr lang="ar-SA" dirty="0"/>
          </a:p>
        </p:txBody>
      </p:sp>
      <p:sp>
        <p:nvSpPr>
          <p:cNvPr id="3" name="عنصر نائب للمحتوى 2"/>
          <p:cNvSpPr>
            <a:spLocks noGrp="1"/>
          </p:cNvSpPr>
          <p:nvPr>
            <p:ph idx="1"/>
          </p:nvPr>
        </p:nvSpPr>
        <p:spPr/>
        <p:txBody>
          <a:bodyPr>
            <a:normAutofit fontScale="85000" lnSpcReduction="20000"/>
          </a:bodyPr>
          <a:lstStyle/>
          <a:p>
            <a:r>
              <a:rPr lang="ar-SA" dirty="0" smtClean="0"/>
              <a:t>1- تعتبر تقنية متطورة توضح خشونة السطح ومظاهر سطح الارض افضل من غيرها وبالتالي تزيد من معرفتنا حيث ان المستشعر متطور ويعطي البيانات المطلوبة تفوق غيره من المستشعرات.</a:t>
            </a:r>
          </a:p>
          <a:p>
            <a:r>
              <a:rPr lang="ar-SA" dirty="0" smtClean="0"/>
              <a:t>2- تخدم تخصصات مختلفة مثل الجيولوجيا والجغرافيا والبيوفيزياء والهندسة كونها تراقب الظواهر غير المستقرة والمتغيرة خلال الزمن.</a:t>
            </a:r>
          </a:p>
          <a:p>
            <a:r>
              <a:rPr lang="ar-SA" dirty="0" smtClean="0"/>
              <a:t>3- بيانات الهايبرسبكترل تعطي صور محسنة لمراقبة الظواهر البيئية وايضا لفهم الاشكال التي سجلت في بيانات ذات وضوح منخفض ضمن مستشعرات اخرى.</a:t>
            </a:r>
          </a:p>
          <a:p>
            <a:r>
              <a:rPr lang="ar-SA" dirty="0" smtClean="0"/>
              <a:t>4- كفاءة الصورة من حيث الوضوح الطيفي والمكاني </a:t>
            </a:r>
            <a:r>
              <a:rPr lang="ar-SA" dirty="0" err="1" smtClean="0"/>
              <a:t>والراديومتري</a:t>
            </a:r>
            <a:endParaRPr lang="ar-SA" dirty="0" smtClean="0"/>
          </a:p>
          <a:p>
            <a:r>
              <a:rPr lang="ar-SA" dirty="0" smtClean="0"/>
              <a:t>5- تعطي الصورة بالبعد الثلاثي .</a:t>
            </a:r>
          </a:p>
          <a:p>
            <a:r>
              <a:rPr lang="ar-SA" dirty="0" smtClean="0"/>
              <a:t>6- قادرة على قياس الموجات القصيرة مثل الاشعة فوق البنفسجية وكذلك </a:t>
            </a:r>
            <a:r>
              <a:rPr lang="ar-SA" smtClean="0"/>
              <a:t>الموجات الطويلة.</a:t>
            </a:r>
            <a:endParaRPr lang="ar-SA" dirty="0"/>
          </a:p>
        </p:txBody>
      </p:sp>
    </p:spTree>
    <p:extLst>
      <p:ext uri="{BB962C8B-B14F-4D97-AF65-F5344CB8AC3E}">
        <p14:creationId xmlns:p14="http://schemas.microsoft.com/office/powerpoint/2010/main" val="403970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وتتعدد البرامج لمستشعرات الهايبرسبكترل فمنها ما يحمل على الطائرات ومنها ما يحمل على الاقمار الصناعية. </a:t>
            </a:r>
            <a:r>
              <a:rPr lang="ar-SA" dirty="0"/>
              <a:t>و</a:t>
            </a:r>
            <a:r>
              <a:rPr lang="ar-SA" dirty="0" smtClean="0"/>
              <a:t> من المستشعرات المحمولة على الاقمار الصناعية :</a:t>
            </a:r>
          </a:p>
          <a:p>
            <a:r>
              <a:rPr lang="ar-SA" dirty="0" smtClean="0"/>
              <a:t>(</a:t>
            </a:r>
            <a:r>
              <a:rPr lang="en-US" dirty="0" smtClean="0"/>
              <a:t>NASA.s EO-1</a:t>
            </a:r>
            <a:r>
              <a:rPr lang="ar-SA" dirty="0" smtClean="0"/>
              <a:t>) واطلق في نوفمبر 2000م وهو مصمم لزيادة كفاءة الصورة المأخوذة بهذا النظام وهو عالي الوضوح وله 220نطاق للصورة وبامتداد يتراوح ما بين (0.4-2.5) ميكرومتر وبوضوح يصل الى 30م</a:t>
            </a:r>
          </a:p>
        </p:txBody>
      </p:sp>
    </p:spTree>
    <p:extLst>
      <p:ext uri="{BB962C8B-B14F-4D97-AF65-F5344CB8AC3E}">
        <p14:creationId xmlns:p14="http://schemas.microsoft.com/office/powerpoint/2010/main" val="1158933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الشكل يغطي منطقة 100</a:t>
            </a:r>
            <a:r>
              <a:rPr lang="en-US" dirty="0" smtClean="0"/>
              <a:t>X</a:t>
            </a:r>
            <a:r>
              <a:rPr lang="ar-SA" dirty="0" smtClean="0"/>
              <a:t>7.5كم لمساحة من الارض والتي تقدم التفاصيل الطيفية 220نطاق مع دقة راديومترية عالية .</a:t>
            </a:r>
          </a:p>
          <a:p>
            <a:r>
              <a:rPr lang="ar-SA" dirty="0" smtClean="0"/>
              <a:t>وهي توضح فيجي في اليابان على اليمين النطاق المفرد من 220نطاق في الصورة هايبرسبكترل اخذت في فبراير 2003م. على اليسار احد نطاقات </a:t>
            </a:r>
            <a:r>
              <a:rPr lang="en-US" dirty="0" smtClean="0"/>
              <a:t>ALI</a:t>
            </a:r>
            <a:r>
              <a:rPr lang="ar-SA" dirty="0" smtClean="0"/>
              <a:t> </a:t>
            </a:r>
          </a:p>
          <a:p>
            <a:r>
              <a:rPr lang="en-US" dirty="0" smtClean="0"/>
              <a:t>Air born Lisear image</a:t>
            </a:r>
            <a:endParaRPr lang="ar-SA" dirty="0" smtClean="0"/>
          </a:p>
          <a:p>
            <a:r>
              <a:rPr lang="ar-SA" dirty="0" smtClean="0"/>
              <a:t>المصدر </a:t>
            </a:r>
            <a:r>
              <a:rPr lang="en-US" dirty="0" smtClean="0"/>
              <a:t>UsGS EROS DATA CENTER</a:t>
            </a:r>
            <a:endParaRPr lang="ar-SA" dirty="0" smtClean="0"/>
          </a:p>
        </p:txBody>
      </p:sp>
    </p:spTree>
    <p:extLst>
      <p:ext uri="{BB962C8B-B14F-4D97-AF65-F5344CB8AC3E}">
        <p14:creationId xmlns:p14="http://schemas.microsoft.com/office/powerpoint/2010/main" val="1218723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2479"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704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ليدار </a:t>
            </a:r>
            <a:r>
              <a:rPr lang="en-US" dirty="0" smtClean="0"/>
              <a:t>Lidar</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dirty="0" smtClean="0"/>
              <a:t>اليدار تقنية تعتمد على كشف الضوء ومداه ويمكن اعتباره تقنية مشابهة تماما لصورة الرادار فكلاهما يرسل الاشعة العائدة ويستقبل مرة اخرى هذه الاشعة ويخرجها على شكل صور لسطح الارض. وهي ضمن الاستشعار الموجب فهو لا يعتمد على الاشعاع الشمسي .</a:t>
            </a:r>
          </a:p>
          <a:p>
            <a:r>
              <a:rPr lang="ar-SA" dirty="0" smtClean="0"/>
              <a:t>وهنا تأتي ميزة خاصة لهذه التقنية وهي المقدرة على مقارنة الخصائص للطاقة المرسلة عنها لتلك الطاقة العائدة كما يمكنه تحديد الزمن الذي تقطعه هذه الاشعة (النبضات)كما يمكنه من تحديد الزوايا والطول الموجي وقياس الاناره. ويمكن اعتباره اساس تطبيق الليزر والذي يستخدم صيغة ترابط الضوء (استمرارية).</a:t>
            </a:r>
            <a:endParaRPr lang="ar-SA" dirty="0"/>
          </a:p>
        </p:txBody>
      </p:sp>
    </p:spTree>
    <p:extLst>
      <p:ext uri="{BB962C8B-B14F-4D97-AF65-F5344CB8AC3E}">
        <p14:creationId xmlns:p14="http://schemas.microsoft.com/office/powerpoint/2010/main" val="13603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Hyper Spectral in remote sensing</a:t>
            </a:r>
            <a:endParaRPr lang="ar-SA" dirty="0"/>
          </a:p>
        </p:txBody>
      </p:sp>
      <p:sp>
        <p:nvSpPr>
          <p:cNvPr id="3" name="عنصر نائب للمحتوى 2"/>
          <p:cNvSpPr>
            <a:spLocks noGrp="1"/>
          </p:cNvSpPr>
          <p:nvPr>
            <p:ph idx="1"/>
          </p:nvPr>
        </p:nvSpPr>
        <p:spPr/>
        <p:txBody>
          <a:bodyPr/>
          <a:lstStyle/>
          <a:p>
            <a:r>
              <a:rPr lang="ar-SA" dirty="0" smtClean="0"/>
              <a:t>كلنا نعرف ان الاستشعار عن بعد يقوم باختبار الظواهر من خلال ملاحظتها وتتبعها في العديد من المناطق بواسطة الطيف الكهرومغناطيسي.</a:t>
            </a:r>
          </a:p>
          <a:p>
            <a:pPr marL="0" indent="0">
              <a:buNone/>
            </a:pPr>
            <a:r>
              <a:rPr lang="ar-SA" dirty="0" smtClean="0"/>
              <a:t>اما في تقنية الهايبرسبكترل في الاستشعار عن بعد تقوم على اختبار مدى تعريف النطاقات الطيفية خاصة اذا ما قورنت مع انظمة استشعار اخرى مثل سبوت كمستشعر </a:t>
            </a:r>
            <a:r>
              <a:rPr lang="en-US" dirty="0" smtClean="0"/>
              <a:t>HRV</a:t>
            </a:r>
            <a:r>
              <a:rPr lang="ar-SA" dirty="0" smtClean="0"/>
              <a:t> (</a:t>
            </a:r>
            <a:r>
              <a:rPr lang="en-US" dirty="0" smtClean="0"/>
              <a:t>high resolution visible</a:t>
            </a:r>
            <a:r>
              <a:rPr lang="ar-SA" dirty="0" smtClean="0"/>
              <a:t>) ولاندسات كمستشعري </a:t>
            </a:r>
            <a:r>
              <a:rPr lang="en-US" dirty="0" smtClean="0"/>
              <a:t>TM ,MSS</a:t>
            </a:r>
            <a:r>
              <a:rPr lang="ar-SA" dirty="0" smtClean="0"/>
              <a:t> المحملان على لاندسات 3-4-5 بقنواتها الطيفية المحدودة </a:t>
            </a:r>
            <a:endParaRPr lang="ar-SA" dirty="0"/>
          </a:p>
        </p:txBody>
      </p:sp>
    </p:spTree>
    <p:extLst>
      <p:ext uri="{BB962C8B-B14F-4D97-AF65-F5344CB8AC3E}">
        <p14:creationId xmlns:p14="http://schemas.microsoft.com/office/powerpoint/2010/main" val="86791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خطوط الضوء </a:t>
            </a:r>
            <a:endParaRPr lang="ar-SA" dirty="0"/>
          </a:p>
        </p:txBody>
      </p:sp>
      <p:sp>
        <p:nvSpPr>
          <p:cNvPr id="3" name="عنصر نائب للمحتوى 2"/>
          <p:cNvSpPr>
            <a:spLocks noGrp="1"/>
          </p:cNvSpPr>
          <p:nvPr>
            <p:ph idx="1"/>
          </p:nvPr>
        </p:nvSpPr>
        <p:spPr/>
        <p:txBody>
          <a:bodyPr/>
          <a:lstStyle/>
          <a:p>
            <a:endParaRPr lang="ar-S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628800"/>
            <a:ext cx="835292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296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الضوء يتألف من نطاق محدود جدا وبأطوال موجية ضيقة جدا ويمكن ان يعبر عنه بالألوان .</a:t>
            </a:r>
          </a:p>
          <a:p>
            <a:r>
              <a:rPr lang="ar-SA" dirty="0" smtClean="0"/>
              <a:t>وبالتالي فان تقنية الليزر تعرف الضوء المترابط والذي يتألف من مدى محدود من الاطوال الموجية فمثلا الضوء يمكنه ان يرسل فوق مساحة كبيرة ولكن نتيجة عوامل مختلفة يصبح محدود الانارة حيث ستعطي تباين في الاضاءة وهو ما نراه من خلال خبراتنا.</a:t>
            </a:r>
          </a:p>
          <a:p>
            <a:endParaRPr lang="ar-SA" dirty="0"/>
          </a:p>
        </p:txBody>
      </p:sp>
    </p:spTree>
    <p:extLst>
      <p:ext uri="{BB962C8B-B14F-4D97-AF65-F5344CB8AC3E}">
        <p14:creationId xmlns:p14="http://schemas.microsoft.com/office/powerpoint/2010/main" val="2723780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60648"/>
            <a:ext cx="8229600" cy="5865515"/>
          </a:xfrm>
        </p:spPr>
        <p:txBody>
          <a:bodyPr>
            <a:normAutofit lnSpcReduction="10000"/>
          </a:bodyPr>
          <a:lstStyle/>
          <a:p>
            <a:r>
              <a:rPr lang="ar-SA" dirty="0" smtClean="0"/>
              <a:t>الليزر يقيم الاشعاع المنعكس وهو وسيلة تطبق بقوة الكهرباء للمواد الصغيرة غير المعرفة والتي تكون غازية او زجاجية كرستالية مثل الياقوت , اكسيد الكربون , الهيليوم , غاز النيون وغيرها من المواد القليلة المشابهة لها مثل المواد الدقيقة التي لها جزيئات او ايونات والتي تعيد اطلاق الطاقة كضوء او طاقة كهربائية. ويكون الضوء المنطلق على هيئة اشعاع متصل ومترابط. ولكن يجب ان لا يكون اشعاع قوي وحاد  وذلك لسببين هما : </a:t>
            </a:r>
          </a:p>
          <a:p>
            <a:r>
              <a:rPr lang="ar-SA" dirty="0" smtClean="0"/>
              <a:t>1- لانه لن يعطي التنوع اثناء رحلة الاشعة من الارسال الى عودته الى الجهاز .</a:t>
            </a:r>
          </a:p>
          <a:p>
            <a:r>
              <a:rPr lang="ar-SA" dirty="0" smtClean="0"/>
              <a:t>2- الخصائص بالنسبة للظواهر قد تزيد من حرارتها وربما تؤدي الى قطعها .</a:t>
            </a:r>
            <a:endParaRPr lang="ar-SA" dirty="0"/>
          </a:p>
        </p:txBody>
      </p:sp>
    </p:spTree>
    <p:extLst>
      <p:ext uri="{BB962C8B-B14F-4D97-AF65-F5344CB8AC3E}">
        <p14:creationId xmlns:p14="http://schemas.microsoft.com/office/powerpoint/2010/main" val="2973446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ويمكن القول ان تقنية الليزر ذات تطبيقات عديدة ونستخدمها في حياتنا اليومية مثل جهاز السكانر ايضا في المجال الصحي في الطابعات وغيرها . </a:t>
            </a:r>
          </a:p>
          <a:p>
            <a:r>
              <a:rPr lang="ar-SA" dirty="0" smtClean="0"/>
              <a:t>وهو معروف منذ نهاية الخمسينات وقد استخدم في تفسير العلوم والتطبيقات الصناعية كما استخدم في الدراسات البيئية </a:t>
            </a:r>
          </a:p>
          <a:p>
            <a:r>
              <a:rPr lang="ar-SA" dirty="0" smtClean="0"/>
              <a:t>فهم يستخدمون العدسة بذلك الترابط الطبيعي للإشعاع لتعريف التفاصيل الدقيقة في الصورة وهو ايضا مزود بواجهات مرايا لجمع العديد من النبضات لزيادة شدة الضوء.</a:t>
            </a:r>
            <a:endParaRPr lang="ar-SA" dirty="0"/>
          </a:p>
        </p:txBody>
      </p:sp>
    </p:spTree>
    <p:extLst>
      <p:ext uri="{BB962C8B-B14F-4D97-AF65-F5344CB8AC3E}">
        <p14:creationId xmlns:p14="http://schemas.microsoft.com/office/powerpoint/2010/main" val="210422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289451"/>
          </a:xfrm>
        </p:spPr>
        <p:txBody>
          <a:bodyPr>
            <a:normAutofit lnSpcReduction="10000"/>
          </a:bodyPr>
          <a:lstStyle/>
          <a:p>
            <a:r>
              <a:rPr lang="ar-SA" dirty="0" smtClean="0"/>
              <a:t>كما استخدمت هذه التقنية في التعرف على مكونات الغلاف الغازي (الجوي) من نقطة ارسال ارضي الى الغلاف الجوي حيث امكن التعرف على خصائص طبقات الغلاف الجوي وتقدير عمق الطبقات بعدة كيلومترات ومدى ارتفاع كل طبقة مكتشفة خاصة وان هذه التقنية تستطيع قياس زمن ارسال الاشعة وعودتها .</a:t>
            </a:r>
          </a:p>
          <a:p>
            <a:r>
              <a:rPr lang="ar-SA" dirty="0" smtClean="0"/>
              <a:t>واول ليزر جوي صمم ليسدد مباشرة تحت الطائرة بشكل عمودي على مناطق مفردة والتي استخدمت للحصول على البيانات الطبوغرافية وهو مجال تقني يخدم العديد من الباحثين في مجالات الجيمورفولوجيا والنبات والغلاف الجوي والعديد من التطبيقات الاخرى.</a:t>
            </a:r>
            <a:endParaRPr lang="ar-SA" dirty="0"/>
          </a:p>
        </p:txBody>
      </p:sp>
    </p:spTree>
    <p:extLst>
      <p:ext uri="{BB962C8B-B14F-4D97-AF65-F5344CB8AC3E}">
        <p14:creationId xmlns:p14="http://schemas.microsoft.com/office/powerpoint/2010/main" val="4225622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صورة لايدار </a:t>
            </a:r>
            <a:r>
              <a:rPr lang="en-US" dirty="0" smtClean="0"/>
              <a:t>Lidars</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وهو وسيلة هامة في الاستشعار عن بعد والتي تجمع صورعن سطح الارض بعد الثمانينات حيث تنوعت التقنيات وتطورت انظمة الماسحات لنظام لايدار والتي اصبحت معروفة في وقتنا هذا خاصة وان الطائرات ايضا زودت بأنظمة تحديد الاماكن (</a:t>
            </a:r>
            <a:r>
              <a:rPr lang="en-US" dirty="0" smtClean="0"/>
              <a:t>GPS</a:t>
            </a:r>
            <a:r>
              <a:rPr lang="ar-SA" dirty="0" smtClean="0"/>
              <a:t>) كما تطورت الساعات عالية الدقة التي تحسب زمن نبضات لايدار من انطلاقها الى عودتها من الاجسام . كما ان جهاز الماسح في مستشعر لايدار يعطي 300000نبضة لكل ثانية اضافة الى ان معظم صور لايدار تستخدم الاطوال الموجية للطيف المرئي وتحت الحمراء القريبة.</a:t>
            </a:r>
            <a:endParaRPr lang="ar-SA" dirty="0"/>
          </a:p>
        </p:txBody>
      </p:sp>
    </p:spTree>
    <p:extLst>
      <p:ext uri="{BB962C8B-B14F-4D97-AF65-F5344CB8AC3E}">
        <p14:creationId xmlns:p14="http://schemas.microsoft.com/office/powerpoint/2010/main" val="143835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في هذه الصورة نشاهد الصورة الخام التي اخذت بأشعة لايدار حيث تبين الارتفاع لنقاط معينة على الارض والتدرج الفاتح يمثل المناطق الاعلى ارتفاعا بينما التدرج الداكن يمثل المناطق الاقل ارتفاعا .</a:t>
            </a:r>
          </a:p>
          <a:p>
            <a:r>
              <a:rPr lang="ar-SA" dirty="0" smtClean="0"/>
              <a:t>الصورة اسفل منها تمثل نفس المنطقة ولكن بعد اجراء التحسين مثل (</a:t>
            </a:r>
            <a:r>
              <a:rPr lang="en-US" dirty="0" smtClean="0"/>
              <a:t>Texture- shading</a:t>
            </a:r>
            <a:r>
              <a:rPr lang="ar-SA" dirty="0" smtClean="0"/>
              <a:t>) وذلك ليسهل تفسيرها.</a:t>
            </a:r>
          </a:p>
          <a:p>
            <a:r>
              <a:rPr lang="ar-SA" dirty="0" smtClean="0"/>
              <a:t>خاصة الزاوية اليسرى من الصورة .</a:t>
            </a:r>
          </a:p>
          <a:p>
            <a:r>
              <a:rPr lang="ar-SA" dirty="0" smtClean="0"/>
              <a:t>مصدرها فرجينيا 2003م</a:t>
            </a:r>
            <a:endParaRPr lang="ar-SA" dirty="0"/>
          </a:p>
        </p:txBody>
      </p:sp>
    </p:spTree>
    <p:extLst>
      <p:ext uri="{BB962C8B-B14F-4D97-AF65-F5344CB8AC3E}">
        <p14:creationId xmlns:p14="http://schemas.microsoft.com/office/powerpoint/2010/main" val="322867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شكل يبين صورة لايدار الخام في الاعلى بينما في الاسفل تمثل صورة لايدار المحسنة</a:t>
            </a:r>
            <a:endParaRPr lang="ar-SA" dirty="0"/>
          </a:p>
        </p:txBody>
      </p:sp>
      <p:sp>
        <p:nvSpPr>
          <p:cNvPr id="3" name="عنصر نائب للمحتوى 2"/>
          <p:cNvSpPr>
            <a:spLocks noGrp="1"/>
          </p:cNvSpPr>
          <p:nvPr>
            <p:ph idx="1"/>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3"/>
            <a:ext cx="8424936" cy="468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300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normAutofit lnSpcReduction="10000"/>
          </a:bodyPr>
          <a:lstStyle/>
          <a:p>
            <a:r>
              <a:rPr lang="ar-SA" sz="4000" dirty="0" smtClean="0"/>
              <a:t>في الصورة التالية يمكن ان نميز المناطق المرتفعة التي تظهر بلون فاتح ضمن نموذج الارتفاع الرقمي .</a:t>
            </a:r>
          </a:p>
          <a:p>
            <a:r>
              <a:rPr lang="ar-SA" sz="4000" dirty="0" smtClean="0"/>
              <a:t>في الصورة اسفل منها نشاهد اشتقاق المباني والاشجار المرتفعة في المنطقة بعد اجراء التحسين عليها.</a:t>
            </a:r>
          </a:p>
          <a:p>
            <a:r>
              <a:rPr lang="ar-SA" sz="4000" dirty="0"/>
              <a:t>الارتفاع بالنسبة للطائرة يؤثر على الوضوح المكاني للصورة فكلما زاد الارتفاع قل الوضوح والعكس صحيح.</a:t>
            </a:r>
          </a:p>
          <a:p>
            <a:endParaRPr lang="ar-SA" sz="4000" dirty="0"/>
          </a:p>
        </p:txBody>
      </p:sp>
    </p:spTree>
    <p:extLst>
      <p:ext uri="{BB962C8B-B14F-4D97-AF65-F5344CB8AC3E}">
        <p14:creationId xmlns:p14="http://schemas.microsoft.com/office/powerpoint/2010/main" val="874154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16632"/>
            <a:ext cx="8424936" cy="61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75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وهي لا تقارن بعدد نطاقات الهايبرسبكترل التي توضح الظواهر الصغيرة ومن ثم تساعد في اجراء التصنيف لها .وفي هذه الصورة امكانية تقييم تأثير الغلاف الجوي فهي توضح تشتت الاشعة الزرقاء وتشتت الاشعة الحمراء.</a:t>
            </a:r>
          </a:p>
          <a:p>
            <a:r>
              <a:rPr lang="ar-SA" dirty="0" smtClean="0"/>
              <a:t>ويمكن تصحيح البيانات لبعض النطاقات باستخدام نطاق اخر او للحصول على معلومات عن التحول في الغلاف الجوي وهذه مقدرة لها مدى واسع في الاستشعار عن بعد خاصة داخل العمل الحقلي.</a:t>
            </a:r>
          </a:p>
          <a:p>
            <a:endParaRPr lang="ar-SA" dirty="0"/>
          </a:p>
        </p:txBody>
      </p:sp>
    </p:spTree>
    <p:extLst>
      <p:ext uri="{BB962C8B-B14F-4D97-AF65-F5344CB8AC3E}">
        <p14:creationId xmlns:p14="http://schemas.microsoft.com/office/powerpoint/2010/main" val="1454714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ar-SA" dirty="0" smtClean="0"/>
              <a:t>عمليات بيانات صورة لايدار:</a:t>
            </a:r>
            <a:endParaRPr lang="ar-SA" dirty="0"/>
          </a:p>
        </p:txBody>
      </p:sp>
      <p:sp>
        <p:nvSpPr>
          <p:cNvPr id="5" name="عنصر نائب للمحتوى 4"/>
          <p:cNvSpPr>
            <a:spLocks noGrp="1"/>
          </p:cNvSpPr>
          <p:nvPr>
            <p:ph idx="1"/>
          </p:nvPr>
        </p:nvSpPr>
        <p:spPr/>
        <p:txBody>
          <a:bodyPr>
            <a:normAutofit fontScale="92500" lnSpcReduction="20000"/>
          </a:bodyPr>
          <a:lstStyle/>
          <a:p>
            <a:r>
              <a:rPr lang="ar-SA" dirty="0" smtClean="0"/>
              <a:t>نظام لايدار ينتج عنه: </a:t>
            </a:r>
          </a:p>
          <a:p>
            <a:r>
              <a:rPr lang="ar-SA" dirty="0" smtClean="0"/>
              <a:t>1- نموذج ارتفاع السطح (</a:t>
            </a:r>
            <a:r>
              <a:rPr lang="en-US" dirty="0" smtClean="0"/>
              <a:t>SEM</a:t>
            </a:r>
            <a:r>
              <a:rPr lang="ar-SA" dirty="0" smtClean="0"/>
              <a:t>  - </a:t>
            </a:r>
            <a:r>
              <a:rPr lang="en-US" dirty="0" smtClean="0"/>
              <a:t>surface elevation model)</a:t>
            </a:r>
          </a:p>
          <a:p>
            <a:r>
              <a:rPr lang="ar-SA" dirty="0" smtClean="0"/>
              <a:t>وهو يمثل السطح الاول بواسطة نبضات لايدار.</a:t>
            </a:r>
          </a:p>
          <a:p>
            <a:r>
              <a:rPr lang="ar-SA" dirty="0" smtClean="0"/>
              <a:t>2- نموذج الارتفاع الرقمي (</a:t>
            </a:r>
            <a:r>
              <a:rPr lang="en-US" dirty="0" smtClean="0"/>
              <a:t>DEM</a:t>
            </a:r>
            <a:r>
              <a:rPr lang="ar-SA" dirty="0" smtClean="0"/>
              <a:t>) </a:t>
            </a:r>
            <a:r>
              <a:rPr lang="en-US" dirty="0" smtClean="0"/>
              <a:t>digital elevation </a:t>
            </a:r>
            <a:r>
              <a:rPr lang="en-US" dirty="0" smtClean="0"/>
              <a:t>model</a:t>
            </a:r>
            <a:r>
              <a:rPr lang="ar-SA" dirty="0" smtClean="0"/>
              <a:t> والذي يمثل سطح التضاريس بعد ازالة النباتات وبعض التراكيب.</a:t>
            </a:r>
          </a:p>
          <a:p>
            <a:r>
              <a:rPr lang="ar-SA" dirty="0" smtClean="0"/>
              <a:t>3- يوضح غطاء النبات العالي فوق سطح التضاريس .</a:t>
            </a:r>
          </a:p>
          <a:p>
            <a:r>
              <a:rPr lang="ar-SA" dirty="0" smtClean="0"/>
              <a:t>ولذلك يجب ان تعالج صور لا يدار حتى تعرف الظواهر والاهداف. كما يمكن استخدامها مع بيانات استشعار اخرى </a:t>
            </a:r>
            <a:endParaRPr lang="ar-SA" dirty="0"/>
          </a:p>
        </p:txBody>
      </p:sp>
    </p:spTree>
    <p:extLst>
      <p:ext uri="{BB962C8B-B14F-4D97-AF65-F5344CB8AC3E}">
        <p14:creationId xmlns:p14="http://schemas.microsoft.com/office/powerpoint/2010/main" val="378720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dirty="0" smtClean="0"/>
              <a:t>مثل (</a:t>
            </a:r>
            <a:r>
              <a:rPr lang="en-US" dirty="0" smtClean="0"/>
              <a:t>CIR </a:t>
            </a:r>
            <a:r>
              <a:rPr lang="ar-SA" dirty="0" smtClean="0"/>
              <a:t> - </a:t>
            </a:r>
            <a:r>
              <a:rPr lang="en-US" dirty="0" smtClean="0"/>
              <a:t>Color Infrared aerial photographs </a:t>
            </a:r>
            <a:r>
              <a:rPr lang="ar-SA" dirty="0" smtClean="0"/>
              <a:t>) للحصول على خصائص افضل للبيانات .</a:t>
            </a:r>
          </a:p>
          <a:p>
            <a:r>
              <a:rPr lang="ar-SA" dirty="0" smtClean="0"/>
              <a:t>ويصور المكان بثلاثة ابعاد(</a:t>
            </a:r>
            <a:r>
              <a:rPr lang="en-US" dirty="0" smtClean="0"/>
              <a:t>X, Y, Z</a:t>
            </a:r>
            <a:r>
              <a:rPr lang="ar-SA" dirty="0" smtClean="0"/>
              <a:t>) ليسجل بيانات الارتفاع وهو بوضوح افقي يتراوح ما بين 20-30سم بينما الدقة الراسي حوالي 15-20سم ليعطي بيانات الارتفاع عالية الدقة خاصة مع تحديد نقاط الضبط الارضي .</a:t>
            </a:r>
          </a:p>
          <a:p>
            <a:r>
              <a:rPr lang="ar-SA" dirty="0" smtClean="0"/>
              <a:t>وبهذه الدقة يستطيع ان يقيس تفاصيل الظواهر الصغيرة فهو يستشعر الاوراق والافرع القصيرة للنباتات المنخفضة وهذه ميزة تصوير لايدار في الاستشعار عن بعد.</a:t>
            </a:r>
            <a:endParaRPr lang="ar-SA" dirty="0"/>
          </a:p>
        </p:txBody>
      </p:sp>
    </p:spTree>
    <p:extLst>
      <p:ext uri="{BB962C8B-B14F-4D97-AF65-F5344CB8AC3E}">
        <p14:creationId xmlns:p14="http://schemas.microsoft.com/office/powerpoint/2010/main" val="1671692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normAutofit lnSpcReduction="10000"/>
          </a:bodyPr>
          <a:lstStyle/>
          <a:p>
            <a:r>
              <a:rPr lang="ar-SA" dirty="0" smtClean="0"/>
              <a:t>في الشكل التالي توضح نبضات لايدار وهي مقسمة للتعرف على خصائص الظواهر حتى يستطيع التعرف عليها فيجزئها الى نبضة عائدة اولية ونبضة عائدة ثانوية وبالتالي يستطيع ان يعرف الظواهر خاصة في الاسطح المعقدة والتي قد تحتوي انواع من النباتات العالية وبعض الشجيرات القصيرة مثلا كما هو موضح امامك بالشكل.</a:t>
            </a:r>
          </a:p>
          <a:p>
            <a:r>
              <a:rPr lang="ar-SA" dirty="0" smtClean="0"/>
              <a:t>فتعريف النبضات يفصل بين انواع الظواهر.</a:t>
            </a:r>
          </a:p>
          <a:p>
            <a:r>
              <a:rPr lang="ar-SA" dirty="0" smtClean="0"/>
              <a:t>كما انه يستطيع ان يعرف الكثير من الظواهر مثل النبات والتراكيب الدقيقة وعلى الرغم من ذلك فانه ليس دقيق في تمثيل خط الساحل والقنوات النهرية والجروف فهو لا يوضح الظواهر المتعلقة بالدراسات المائية بشكل جيد.</a:t>
            </a:r>
            <a:endParaRPr lang="ar-SA" dirty="0"/>
          </a:p>
        </p:txBody>
      </p:sp>
    </p:spTree>
    <p:extLst>
      <p:ext uri="{BB962C8B-B14F-4D97-AF65-F5344CB8AC3E}">
        <p14:creationId xmlns:p14="http://schemas.microsoft.com/office/powerpoint/2010/main" val="737536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شكل يبين طريقة فصل نبضات لايدار للسطح المعقد</a:t>
            </a:r>
            <a:endParaRPr lang="ar-SA" dirty="0"/>
          </a:p>
        </p:txBody>
      </p:sp>
      <p:sp>
        <p:nvSpPr>
          <p:cNvPr id="3" name="عنصر نائب للمحتوى 2"/>
          <p:cNvSpPr>
            <a:spLocks noGrp="1"/>
          </p:cNvSpPr>
          <p:nvPr>
            <p:ph idx="1"/>
          </p:nvPr>
        </p:nvSpPr>
        <p:spPr/>
        <p:txBody>
          <a:bodyPr/>
          <a:lstStyle/>
          <a:p>
            <a:endParaRPr lang="ar-S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0891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749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2800" dirty="0" smtClean="0"/>
              <a:t>شكل يبين فصل الظواهر في تقنية </a:t>
            </a:r>
            <a:r>
              <a:rPr lang="ar-SA" sz="2800" dirty="0" smtClean="0"/>
              <a:t>لايدار للنبات</a:t>
            </a:r>
            <a:br>
              <a:rPr lang="ar-SA" sz="2800" dirty="0" smtClean="0"/>
            </a:br>
            <a:r>
              <a:rPr lang="ar-SA" sz="2800" dirty="0" smtClean="0"/>
              <a:t>حيث يقيس النبضات التي وصلت اولا ويفصلها عن تلك النبضات التي وصلت متأخرا اضافة الى النبضات المتوسطة </a:t>
            </a:r>
            <a:endParaRPr lang="ar-SA" sz="2800" dirty="0"/>
          </a:p>
        </p:txBody>
      </p:sp>
      <p:sp>
        <p:nvSpPr>
          <p:cNvPr id="3" name="عنصر نائب للمحتوى 2"/>
          <p:cNvSpPr>
            <a:spLocks noGrp="1"/>
          </p:cNvSpPr>
          <p:nvPr>
            <p:ph idx="1"/>
          </p:nvPr>
        </p:nvSpPr>
        <p:spPr/>
        <p:txBody>
          <a:bodyPr/>
          <a:lstStyle/>
          <a:p>
            <a:endParaRPr lang="ar-S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8092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785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dirty="0" smtClean="0"/>
              <a:t>في الشكل التالي الصورة في الاسفل نموذج الارتفاع الرقمي المشتق من صورة لايدار في اعلى الصورة .</a:t>
            </a:r>
          </a:p>
          <a:p>
            <a:r>
              <a:rPr lang="ar-SA" dirty="0" smtClean="0"/>
              <a:t>واخذت على ارتفاع 12000قدم فوق سطح الارض.</a:t>
            </a:r>
          </a:p>
          <a:p>
            <a:r>
              <a:rPr lang="ar-SA" dirty="0" smtClean="0"/>
              <a:t>اذن تقنية لايدار تقنية تمكن من الفصل بين الظواهر الارضية الصغيرة مثل النبات واشكال الارض المختلفة وبمقدرة عالية وكفاءة فريدة ضمن وسائل الاستشعار عن بعد. وهو ذو دقة عالية وتمثيل جيد للتفاصيل الارضية بالإضافة الى كونه استشعار موجب لا يحتاج للإشعاع الشمسي ولا يتأثر بتقلبات الطقس  وهي ميزة اجهزة لايدار المحمولة على الطائرات</a:t>
            </a:r>
            <a:endParaRPr lang="ar-SA" dirty="0"/>
          </a:p>
        </p:txBody>
      </p:sp>
    </p:spTree>
    <p:extLst>
      <p:ext uri="{BB962C8B-B14F-4D97-AF65-F5344CB8AC3E}">
        <p14:creationId xmlns:p14="http://schemas.microsoft.com/office/powerpoint/2010/main" val="1968794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كما انه يعطي بيانات مكانية عالية الدقة كما يعطي قياسات دقيقة لسطح الارض بالارتفاع الرقمي (</a:t>
            </a:r>
            <a:r>
              <a:rPr lang="en-US" dirty="0" smtClean="0"/>
              <a:t>X,Y,Z</a:t>
            </a:r>
            <a:r>
              <a:rPr lang="ar-SA" dirty="0" smtClean="0"/>
              <a:t>) وهنا تطبيقات عديدة تستخدم هذه التقنية مثل المناطق الحضرية والتخطيط والطرق السريعة وتصميم خدمات الاتصالات وايرلس (</a:t>
            </a:r>
            <a:r>
              <a:rPr lang="en-US" dirty="0" smtClean="0"/>
              <a:t>Wireless</a:t>
            </a:r>
            <a:r>
              <a:rPr lang="ar-SA" dirty="0" smtClean="0"/>
              <a:t>) والانابيب المختلفة ومتابعة جودتها .واستخدامات الاراضي والنباتات وتركيب الغابات والتطبيقات البيئية والجيمورفولوجية وهو يأتي كتحدي لكشف الظواهر ومدى تغيرها واختبار </a:t>
            </a:r>
            <a:r>
              <a:rPr lang="ar-SA" smtClean="0"/>
              <a:t>الظواهر وتعريفها.</a:t>
            </a:r>
            <a:endParaRPr lang="ar-SA" dirty="0"/>
          </a:p>
        </p:txBody>
      </p:sp>
    </p:spTree>
    <p:extLst>
      <p:ext uri="{BB962C8B-B14F-4D97-AF65-F5344CB8AC3E}">
        <p14:creationId xmlns:p14="http://schemas.microsoft.com/office/powerpoint/2010/main" val="2204125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نموذج الارتفاع من تقنية ليدار</a:t>
            </a:r>
            <a:endParaRPr lang="ar-SA" dirty="0"/>
          </a:p>
        </p:txBody>
      </p:sp>
      <p:sp>
        <p:nvSpPr>
          <p:cNvPr id="3" name="عنصر نائب للمحتوى 2"/>
          <p:cNvSpPr>
            <a:spLocks noGrp="1"/>
          </p:cNvSpPr>
          <p:nvPr>
            <p:ph idx="1"/>
          </p:nvPr>
        </p:nvSpPr>
        <p:spPr/>
        <p:txBody>
          <a:bodyPr/>
          <a:lstStyle/>
          <a:p>
            <a:endParaRPr lang="ar-S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35292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461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الهايبرسبكترل في الاستشعار عن بعد:</a:t>
            </a:r>
            <a:endParaRPr lang="ar-SA" dirty="0"/>
          </a:p>
        </p:txBody>
      </p:sp>
      <p:sp>
        <p:nvSpPr>
          <p:cNvPr id="3" name="عنصر نائب للمحتوى 2"/>
          <p:cNvSpPr>
            <a:spLocks noGrp="1"/>
          </p:cNvSpPr>
          <p:nvPr>
            <p:ph idx="1"/>
          </p:nvPr>
        </p:nvSpPr>
        <p:spPr/>
        <p:txBody>
          <a:bodyPr/>
          <a:lstStyle/>
          <a:p>
            <a:r>
              <a:rPr lang="ar-SA" dirty="0" smtClean="0"/>
              <a:t>هذه التقنية تعطي صورة لسطح الارض كما يمكن من خلالها دراسة الغازات في الغلاف الجوي والتلوث مثلا . وهناك تطبيقات عديدة وشائعة لهذه التقنية لتعطي دقة في التفاصيل والقياسات الطيفية لسطح الارض.</a:t>
            </a:r>
          </a:p>
          <a:p>
            <a:r>
              <a:rPr lang="ar-SA" dirty="0" smtClean="0"/>
              <a:t>وهو بذلك يعتبر وسيلة مختلفة عن غيرها من الوسائل التقليدية في الاستشعار عن بعد من حيث الوضوح المكاني والراديومتري  والطيفي كما انها عالية الكفاءة فهي تعطي 200نطاق للصورة .</a:t>
            </a:r>
            <a:endParaRPr lang="ar-SA" dirty="0"/>
          </a:p>
        </p:txBody>
      </p:sp>
    </p:spTree>
    <p:extLst>
      <p:ext uri="{BB962C8B-B14F-4D97-AF65-F5344CB8AC3E}">
        <p14:creationId xmlns:p14="http://schemas.microsoft.com/office/powerpoint/2010/main" val="329061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44624"/>
            <a:ext cx="8229600" cy="1656184"/>
          </a:xfrm>
        </p:spPr>
        <p:txBody>
          <a:bodyPr>
            <a:normAutofit fontScale="90000"/>
          </a:bodyPr>
          <a:lstStyle/>
          <a:p>
            <a:r>
              <a:rPr lang="ar-SA" dirty="0" smtClean="0"/>
              <a:t>نماذج تحمل اجهزة هايبرسبكترل في التصوير الجوي</a:t>
            </a:r>
            <a:r>
              <a:rPr lang="en-US" dirty="0" smtClean="0"/>
              <a:t/>
            </a:r>
            <a:br>
              <a:rPr lang="en-US" dirty="0" smtClean="0"/>
            </a:br>
            <a:r>
              <a:rPr lang="en-US" dirty="0" smtClean="0"/>
              <a:t> </a:t>
            </a:r>
            <a:endParaRPr lang="ar-SA" dirty="0"/>
          </a:p>
        </p:txBody>
      </p:sp>
      <p:sp>
        <p:nvSpPr>
          <p:cNvPr id="3" name="عنصر نائب للمحتوى 2"/>
          <p:cNvSpPr>
            <a:spLocks noGrp="1"/>
          </p:cNvSpPr>
          <p:nvPr>
            <p:ph idx="1"/>
          </p:nvPr>
        </p:nvSpPr>
        <p:spPr>
          <a:xfrm>
            <a:off x="457200" y="1484784"/>
            <a:ext cx="8229600" cy="4641379"/>
          </a:xfrm>
        </p:spPr>
        <p:txBody>
          <a:bodyPr>
            <a:normAutofit fontScale="92500" lnSpcReduction="10000"/>
          </a:bodyPr>
          <a:lstStyle/>
          <a:p>
            <a:r>
              <a:rPr lang="en-US" dirty="0" smtClean="0"/>
              <a:t>The Airborne Visible infrared imaging </a:t>
            </a:r>
            <a:r>
              <a:rPr lang="ar-SA" dirty="0" smtClean="0"/>
              <a:t/>
            </a:r>
            <a:br>
              <a:rPr lang="ar-SA" dirty="0" smtClean="0"/>
            </a:br>
            <a:r>
              <a:rPr lang="en-US" dirty="0" smtClean="0"/>
              <a:t>  spectrometer(AVIRIS) </a:t>
            </a:r>
            <a:r>
              <a:rPr lang="ar-SA" dirty="0" smtClean="0"/>
              <a:t>الصورة الجوية السبكترومتر المرئي وتحت الحمراء وهي احد اوائل المستشعرات لتقنية الهايبرسبكترل الجوية وصممت في عام 1980م بواسطة (</a:t>
            </a:r>
            <a:r>
              <a:rPr lang="en-US" dirty="0" smtClean="0"/>
              <a:t>jpL</a:t>
            </a:r>
            <a:r>
              <a:rPr lang="ar-SA" dirty="0" smtClean="0"/>
              <a:t>) في كالفورنيا وهناك الصور الجوية السبكترومترية (</a:t>
            </a:r>
            <a:r>
              <a:rPr lang="en-US" dirty="0" smtClean="0"/>
              <a:t>AIS</a:t>
            </a:r>
            <a:r>
              <a:rPr lang="ar-SA" dirty="0" smtClean="0"/>
              <a:t>)</a:t>
            </a:r>
            <a:endParaRPr lang="en-US" dirty="0" smtClean="0"/>
          </a:p>
          <a:p>
            <a:r>
              <a:rPr lang="en-US" dirty="0" smtClean="0"/>
              <a:t>Airborne imaging spectrometer </a:t>
            </a:r>
          </a:p>
          <a:p>
            <a:r>
              <a:rPr lang="ar-SA" dirty="0" smtClean="0"/>
              <a:t>وهي عظيمة الامتداد في نطاق الاستشعار عن بعد وهي ذات وضوح طيفي ومكاني عالي وذو دقة راديومترية جيدة وجمع البيانات في 128 نطاق طيفي وباتساع 10ميكرومتر </a:t>
            </a:r>
          </a:p>
          <a:p>
            <a:pPr marL="0" indent="0">
              <a:buNone/>
            </a:pPr>
            <a:r>
              <a:rPr lang="ar-SA" dirty="0" smtClean="0"/>
              <a:t> </a:t>
            </a:r>
            <a:endParaRPr lang="ar-SA" dirty="0"/>
          </a:p>
        </p:txBody>
      </p:sp>
    </p:spTree>
    <p:extLst>
      <p:ext uri="{BB962C8B-B14F-4D97-AF65-F5344CB8AC3E}">
        <p14:creationId xmlns:p14="http://schemas.microsoft.com/office/powerpoint/2010/main" val="11840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en-US" dirty="0" smtClean="0"/>
              <a:t>The Airborne Visible infrared imaging </a:t>
            </a:r>
            <a:r>
              <a:rPr lang="ar-SA" dirty="0" smtClean="0"/>
              <a:t/>
            </a:r>
            <a:br>
              <a:rPr lang="ar-SA" dirty="0" smtClean="0"/>
            </a:br>
            <a:r>
              <a:rPr lang="en-US" dirty="0" smtClean="0"/>
              <a:t>  spectrometer(AVIRIS)</a:t>
            </a:r>
            <a:endParaRPr lang="ar-SA" dirty="0"/>
          </a:p>
        </p:txBody>
      </p:sp>
      <p:sp>
        <p:nvSpPr>
          <p:cNvPr id="5" name="عنصر نائب للمحتوى 4"/>
          <p:cNvSpPr>
            <a:spLocks noGrp="1"/>
          </p:cNvSpPr>
          <p:nvPr>
            <p:ph idx="1"/>
          </p:nvPr>
        </p:nvSpPr>
        <p:spPr/>
        <p:txBody>
          <a:bodyPr/>
          <a:lstStyle/>
          <a:p>
            <a:r>
              <a:rPr lang="ar-SA" dirty="0" smtClean="0"/>
              <a:t>الصورة الجوية السبكترومتر المرئي وتحت الحمراء.</a:t>
            </a:r>
          </a:p>
          <a:p>
            <a:r>
              <a:rPr lang="ar-SA" dirty="0" smtClean="0"/>
              <a:t>تم تطويره بواسطة ناسا مع مشاركة (</a:t>
            </a:r>
            <a:r>
              <a:rPr lang="en-US" dirty="0" smtClean="0"/>
              <a:t>jpL</a:t>
            </a:r>
            <a:r>
              <a:rPr lang="ar-SA" dirty="0" smtClean="0"/>
              <a:t>) والذي اختبر اولا في 1986م فهو تطوير للمستشعر (</a:t>
            </a:r>
            <a:r>
              <a:rPr lang="en-US" dirty="0" smtClean="0"/>
              <a:t>AIS</a:t>
            </a:r>
            <a:r>
              <a:rPr lang="ar-SA" dirty="0" smtClean="0"/>
              <a:t>)</a:t>
            </a:r>
            <a:endParaRPr lang="en-US" dirty="0" smtClean="0"/>
          </a:p>
          <a:p>
            <a:r>
              <a:rPr lang="ar-SA" dirty="0" smtClean="0"/>
              <a:t>وهذه الصور في وقتنا الحالي يتزايد عليها الطلب للحصول على مئات الصور لاختبارها في شمال امريكا و اوروبا.</a:t>
            </a:r>
          </a:p>
          <a:p>
            <a:pPr marL="0" indent="0">
              <a:buNone/>
            </a:pPr>
            <a:r>
              <a:rPr lang="ar-SA" dirty="0" smtClean="0"/>
              <a:t>خاصة لكشف الظواهر الصغيرة واجراء عملية التصنيف مع الاختبارات الحقلية كل ذلك يعطي نتائج دقيقة رغم تكلفتها الباهظة .</a:t>
            </a:r>
            <a:endParaRPr lang="ar-SA" dirty="0"/>
          </a:p>
        </p:txBody>
      </p:sp>
    </p:spTree>
    <p:extLst>
      <p:ext uri="{BB962C8B-B14F-4D97-AF65-F5344CB8AC3E}">
        <p14:creationId xmlns:p14="http://schemas.microsoft.com/office/powerpoint/2010/main" val="412749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dirty="0" smtClean="0"/>
              <a:t>تركيب جهاز مستشعر الهايبرسبكترل</a:t>
            </a:r>
            <a:endParaRPr lang="ar-SA" dirty="0"/>
          </a:p>
        </p:txBody>
      </p:sp>
      <p:sp>
        <p:nvSpPr>
          <p:cNvPr id="3" name="عنصر نائب للمحتوى 2"/>
          <p:cNvSpPr>
            <a:spLocks noGrp="1"/>
          </p:cNvSpPr>
          <p:nvPr>
            <p:ph idx="1"/>
          </p:nvPr>
        </p:nvSpPr>
        <p:spPr/>
        <p:txBody>
          <a:bodyPr/>
          <a:lstStyle/>
          <a:p>
            <a:r>
              <a:rPr lang="ar-SA" dirty="0" smtClean="0"/>
              <a:t>العدسة تجمع بيانات الاهداف وتقيس الاشعة المنعكسة والعائدة والمنبعثة من المنظر الطبيعي .</a:t>
            </a:r>
          </a:p>
          <a:p>
            <a:r>
              <a:rPr lang="ar-SA" dirty="0" smtClean="0"/>
              <a:t>الطاقة في كل نطاق طيفي ترصد بواسطة الاشعة الخطية من الرقاقات السيليكون في اربع لوح منفصلة هي:</a:t>
            </a:r>
          </a:p>
          <a:p>
            <a:r>
              <a:rPr lang="ar-SA" dirty="0" smtClean="0"/>
              <a:t>(0.4-0.7 / 0.7-1.3/ 1.3-1.9/1.8-2.8)</a:t>
            </a:r>
            <a:r>
              <a:rPr lang="ar-SA" dirty="0" err="1" smtClean="0"/>
              <a:t>ميكرومتر</a:t>
            </a:r>
            <a:endParaRPr lang="ar-SA" dirty="0" smtClean="0"/>
          </a:p>
          <a:p>
            <a:r>
              <a:rPr lang="ar-SA" dirty="0" smtClean="0"/>
              <a:t>ولكل منها مقدرة خاصة وهي بيانات مقدمة في 224نطاق طيفي وان كان بعد تعديل البيانات يصبح احيانا الحصول على 210نطاقات طيفية للصورة.</a:t>
            </a:r>
            <a:endParaRPr lang="ar-SA" dirty="0"/>
          </a:p>
        </p:txBody>
      </p:sp>
    </p:spTree>
    <p:extLst>
      <p:ext uri="{BB962C8B-B14F-4D97-AF65-F5344CB8AC3E}">
        <p14:creationId xmlns:p14="http://schemas.microsoft.com/office/powerpoint/2010/main" val="67194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هذه العمليات شملت الارتفاع , كما ان الصورة سجلت شريط بعرض 11كم هذا الشريط هو منظر سجل فيه المناطق بحوالي 11كم </a:t>
            </a:r>
            <a:r>
              <a:rPr lang="en-US" dirty="0" smtClean="0"/>
              <a:t>X</a:t>
            </a:r>
            <a:r>
              <a:rPr lang="ar-SA" dirty="0" smtClean="0"/>
              <a:t>11كم .</a:t>
            </a:r>
          </a:p>
          <a:p>
            <a:r>
              <a:rPr lang="ar-SA" dirty="0" smtClean="0"/>
              <a:t>كما ان لكل خط للبيانات يبلغ حوالي 614خلية اذا كانت عمليات التصوير ضمن ارتفاع منخفض وتكون الخلايا التي تمثل المناطق الارضية حوالي 4م لكل جانب. بينما اذا كانت على ارتفاع كبير فإنها تكون حوالي 20م على كل جانب .</a:t>
            </a:r>
            <a:endParaRPr lang="ar-SA" dirty="0"/>
          </a:p>
        </p:txBody>
      </p:sp>
    </p:spTree>
    <p:extLst>
      <p:ext uri="{BB962C8B-B14F-4D97-AF65-F5344CB8AC3E}">
        <p14:creationId xmlns:p14="http://schemas.microsoft.com/office/powerpoint/2010/main" val="138050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المرايا في جهاز </a:t>
            </a:r>
            <a:r>
              <a:rPr lang="en-US" dirty="0" smtClean="0"/>
              <a:t>AVIRIS</a:t>
            </a:r>
            <a:r>
              <a:rPr lang="ar-SA" dirty="0" smtClean="0"/>
              <a:t> </a:t>
            </a:r>
            <a:endParaRPr lang="ar-SA" dirty="0"/>
          </a:p>
        </p:txBody>
      </p:sp>
      <p:sp>
        <p:nvSpPr>
          <p:cNvPr id="3" name="عنصر نائب للمحتوى 2"/>
          <p:cNvSpPr>
            <a:spLocks noGrp="1"/>
          </p:cNvSpPr>
          <p:nvPr>
            <p:ph idx="1"/>
          </p:nvPr>
        </p:nvSpPr>
        <p:spPr/>
        <p:txBody>
          <a:bodyPr/>
          <a:lstStyle/>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71296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41157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1960</Words>
  <Application>Microsoft Office PowerPoint</Application>
  <PresentationFormat>عرض على الشاشة (3:4)‏</PresentationFormat>
  <Paragraphs>98</Paragraphs>
  <Slides>37</Slides>
  <Notes>0</Notes>
  <HiddenSlides>0</HiddenSlides>
  <MMClips>0</MMClips>
  <ScaleCrop>false</ScaleCrop>
  <HeadingPairs>
    <vt:vector size="4" baseType="variant">
      <vt:variant>
        <vt:lpstr>نسق</vt:lpstr>
      </vt:variant>
      <vt:variant>
        <vt:i4>1</vt:i4>
      </vt:variant>
      <vt:variant>
        <vt:lpstr>عناوين الشرائح</vt:lpstr>
      </vt:variant>
      <vt:variant>
        <vt:i4>37</vt:i4>
      </vt:variant>
    </vt:vector>
  </HeadingPairs>
  <TitlesOfParts>
    <vt:vector size="38" baseType="lpstr">
      <vt:lpstr>نسق Office</vt:lpstr>
      <vt:lpstr>المحاضرة الثالثة عشر</vt:lpstr>
      <vt:lpstr>Hyper Spectral in remote sensing</vt:lpstr>
      <vt:lpstr>عرض تقديمي في PowerPoint</vt:lpstr>
      <vt:lpstr>الهايبرسبكترل في الاستشعار عن بعد:</vt:lpstr>
      <vt:lpstr>نماذج تحمل اجهزة هايبرسبكترل في التصوير الجوي  </vt:lpstr>
      <vt:lpstr>The Airborne Visible infrared imaging    spectrometer(AVIRIS)</vt:lpstr>
      <vt:lpstr>تركيب جهاز مستشعر الهايبرسبكترل</vt:lpstr>
      <vt:lpstr>عرض تقديمي في PowerPoint</vt:lpstr>
      <vt:lpstr>المرايا في جهاز AVIRIS </vt:lpstr>
      <vt:lpstr>مقارنة بين نطاقات الهايبرسبكترل و الماسح الموضوعي المحمول على لاندسات</vt:lpstr>
      <vt:lpstr>تكعيب الصورة (البعد الثلاثي)</vt:lpstr>
      <vt:lpstr>عرض تقديمي في PowerPoint</vt:lpstr>
      <vt:lpstr>عرض تقديمي في PowerPoint</vt:lpstr>
      <vt:lpstr>شكل يبين العناصر المختلطة</vt:lpstr>
      <vt:lpstr>مميزات تقنية الهايبرسبكترل:</vt:lpstr>
      <vt:lpstr>عرض تقديمي في PowerPoint</vt:lpstr>
      <vt:lpstr>عرض تقديمي في PowerPoint</vt:lpstr>
      <vt:lpstr>عرض تقديمي في PowerPoint</vt:lpstr>
      <vt:lpstr>ليدار Lidar</vt:lpstr>
      <vt:lpstr>شكل يبين خطوط الضوء </vt:lpstr>
      <vt:lpstr>عرض تقديمي في PowerPoint</vt:lpstr>
      <vt:lpstr>عرض تقديمي في PowerPoint</vt:lpstr>
      <vt:lpstr>عرض تقديمي في PowerPoint</vt:lpstr>
      <vt:lpstr>عرض تقديمي في PowerPoint</vt:lpstr>
      <vt:lpstr>صورة لايدار Lidars</vt:lpstr>
      <vt:lpstr>عرض تقديمي في PowerPoint</vt:lpstr>
      <vt:lpstr>شكل يبين صورة لايدار الخام في الاعلى بينما في الاسفل تمثل صورة لايدار المحسنة</vt:lpstr>
      <vt:lpstr>عرض تقديمي في PowerPoint</vt:lpstr>
      <vt:lpstr>عرض تقديمي في PowerPoint</vt:lpstr>
      <vt:lpstr>عمليات بيانات صورة لايدار:</vt:lpstr>
      <vt:lpstr>عرض تقديمي في PowerPoint</vt:lpstr>
      <vt:lpstr>عرض تقديمي في PowerPoint</vt:lpstr>
      <vt:lpstr>شكل يبين طريقة فصل نبضات لايدار للسطح المعقد</vt:lpstr>
      <vt:lpstr>شكل يبين فصل الظواهر في تقنية لايدار للنبات حيث يقيس النبضات التي وصلت اولا ويفصلها عن تلك النبضات التي وصلت متأخرا اضافة الى النبضات المتوسطة </vt:lpstr>
      <vt:lpstr>عرض تقديمي في PowerPoint</vt:lpstr>
      <vt:lpstr>عرض تقديمي في PowerPoint</vt:lpstr>
      <vt:lpstr>شكل يبين نموذج الارتفاع من تقنية ليدار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الثالثة عشر</dc:title>
  <dc:creator>mey</dc:creator>
  <cp:lastModifiedBy>mey</cp:lastModifiedBy>
  <cp:revision>23</cp:revision>
  <dcterms:created xsi:type="dcterms:W3CDTF">2014-05-04T07:16:59Z</dcterms:created>
  <dcterms:modified xsi:type="dcterms:W3CDTF">2014-05-05T11:13:24Z</dcterms:modified>
</cp:coreProperties>
</file>