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206" autoAdjust="0"/>
    <p:restoredTop sz="94660"/>
  </p:normalViewPr>
  <p:slideViewPr>
    <p:cSldViewPr snapToGrid="0">
      <p:cViewPr varScale="1">
        <p:scale>
          <a:sx n="51" d="100"/>
          <a:sy n="51" d="100"/>
        </p:scale>
        <p:origin x="72" y="6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4FC791-AF46-4F5A-8624-3AFBE82E4A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6F71DF-19ED-4238-B457-1902529C46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5D81AC-7BE9-4EDC-A1E3-C67377DBD0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4FAE8-7890-4306-B2F4-77400EAEA1CD}" type="datetimeFigureOut">
              <a:rPr lang="en-US" smtClean="0"/>
              <a:t>8/30/2025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5E30E5-19D0-4738-B2D5-4D2377CDB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D45D2C-6E4F-459A-8C2D-8CE0F23CE9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87605-BFA6-4C0C-BF2F-E493FAC028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863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8197A1-41DF-481D-9092-DCD757C1EB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BA4ADD8-F8FB-474A-A607-A0B5C22C45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99BC3C-2F1E-4A4A-A395-099F68714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4FAE8-7890-4306-B2F4-77400EAEA1CD}" type="datetimeFigureOut">
              <a:rPr lang="en-US" smtClean="0"/>
              <a:t>8/30/2025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70FFD1-AC62-4DE0-887B-D42A5E5F12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CE22B7-BCEC-4712-AF48-BEE48AA483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87605-BFA6-4C0C-BF2F-E493FAC028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801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26C231-0603-48A7-821E-1D7EDADC73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D80F38-A845-407D-8C45-1FFB2ABBAE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B63AE0-6E74-4890-A747-0D45D35A1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4FAE8-7890-4306-B2F4-77400EAEA1CD}" type="datetimeFigureOut">
              <a:rPr lang="en-US" smtClean="0"/>
              <a:t>8/30/2025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91E0C5-8BB5-45D7-B10B-14AF084600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952895-5819-4DBB-80B8-4AE8423AF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87605-BFA6-4C0C-BF2F-E493FAC028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537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A0B614-0239-4229-AC72-DBAD2C10A5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3B36F3-854D-4D51-9BF2-1D3C518359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780D8F-B5B2-45EF-A132-E007119F43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4FAE8-7890-4306-B2F4-77400EAEA1CD}" type="datetimeFigureOut">
              <a:rPr lang="en-US" smtClean="0"/>
              <a:t>8/30/2025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CB368D-43E1-4266-9EDC-276F03C488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F32D04-1BA5-44E4-834A-59D731749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87605-BFA6-4C0C-BF2F-E493FAC028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872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9C1B14-4494-4502-A459-C9AAFAEEBF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7E3885-71E7-42EE-A6BA-05BA0FE51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267C55-5F1F-4C71-B7C6-9ABE4B732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4FAE8-7890-4306-B2F4-77400EAEA1CD}" type="datetimeFigureOut">
              <a:rPr lang="en-US" smtClean="0"/>
              <a:t>8/30/2025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5D46DB-5C83-460E-BA1E-C11C1FD4F1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E99B17-0C54-41FD-AC25-1C324C6BEE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87605-BFA6-4C0C-BF2F-E493FAC028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119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D18E4E-5CEC-4C89-BBDB-C92557A761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8CE3EC-9C61-436F-B2BD-6D133F42CE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2CEE11-3972-480D-A4ED-5E7BB06F5E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963453-66D1-435B-BA86-E68E96770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4FAE8-7890-4306-B2F4-77400EAEA1CD}" type="datetimeFigureOut">
              <a:rPr lang="en-US" smtClean="0"/>
              <a:t>8/30/2025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3301A4-4A9B-439B-9A0F-036DDF4FDA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28D5F5-D2F5-4466-AD88-EC67591BE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87605-BFA6-4C0C-BF2F-E493FAC028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971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1EE4F4-C6AB-4951-A682-521C8174E5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D7F50A-F544-489C-AA86-5B9147692F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8BE8B0-D551-4F75-B88F-BCA04872D8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E38EDF-64A6-4566-9402-9008F69B2F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FB2310F-664A-4A78-AF77-34C52E5820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107957E-CC23-44A5-9257-E92C233F4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4FAE8-7890-4306-B2F4-77400EAEA1CD}" type="datetimeFigureOut">
              <a:rPr lang="en-US" smtClean="0"/>
              <a:t>8/30/2025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C1EB69-0176-47FB-8C9B-5D9E86CC9C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F9621F1-5A48-4B6B-BC9F-32DD2EA09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87605-BFA6-4C0C-BF2F-E493FAC028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690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C24C8-8223-4036-859A-2261E48CF7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D424381-72A1-4272-B916-BF0C9E36B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4FAE8-7890-4306-B2F4-77400EAEA1CD}" type="datetimeFigureOut">
              <a:rPr lang="en-US" smtClean="0"/>
              <a:t>8/30/2025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E2C5A7F-D814-406C-A76F-A75472DF5E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B7AD379-6404-457B-A8C0-C16C76844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87605-BFA6-4C0C-BF2F-E493FAC028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363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260A556-3C60-4BD3-9F2C-6C4A823369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4FAE8-7890-4306-B2F4-77400EAEA1CD}" type="datetimeFigureOut">
              <a:rPr lang="en-US" smtClean="0"/>
              <a:t>8/30/2025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6CB4323-E71B-40F1-AC64-E91CBDB7BE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9EB919-6F7A-4E71-955D-C0E5FC104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87605-BFA6-4C0C-BF2F-E493FAC028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813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DC56EB-889C-40B6-8725-8699EA6065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B36FE1-0A31-431D-9D52-69EFE962A5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734948-708E-4DA8-9D02-64E2BE6AF5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5F4944-D310-4D12-A55C-C9DEEF1968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4FAE8-7890-4306-B2F4-77400EAEA1CD}" type="datetimeFigureOut">
              <a:rPr lang="en-US" smtClean="0"/>
              <a:t>8/30/2025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D0514C-70BD-4D4E-9E3A-18B1E061D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85A00A-079A-4E06-AF59-7EB8F9897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87605-BFA6-4C0C-BF2F-E493FAC028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11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395A9F-8302-4081-84A3-2730E0D7F0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409A6BC-8848-4618-866B-7E188AE73F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06E729-F71F-4130-9EB2-879FB72011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676229-4F43-4C08-ADE9-DC206F12E1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4FAE8-7890-4306-B2F4-77400EAEA1CD}" type="datetimeFigureOut">
              <a:rPr lang="en-US" smtClean="0"/>
              <a:t>8/30/2025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A2DA5B-34CA-4ABA-A2CE-33CE6C546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7FD3D6-7D00-46C7-A284-518032C72A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87605-BFA6-4C0C-BF2F-E493FAC028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978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9D099E0-E6C4-4EB0-9513-42D422C667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84FD26-A465-4F1D-9C77-8A6C1CBCE8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89AED7-FB90-4CFF-A8A9-376B65C987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F4FAE8-7890-4306-B2F4-77400EAEA1CD}" type="datetimeFigureOut">
              <a:rPr lang="en-US" smtClean="0"/>
              <a:t>8/30/2025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3F769B-9126-4306-9DAD-B53FA10292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232A6C-14E9-4D4C-9187-3906F8FBB3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87605-BFA6-4C0C-BF2F-E493FAC028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134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emf"/><Relationship Id="rId4" Type="http://schemas.openxmlformats.org/officeDocument/2006/relationships/image" Target="../media/image7.e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2E208B-B338-4280-BE44-5C5DEB94FF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70813" y="1197313"/>
            <a:ext cx="7050374" cy="2387600"/>
          </a:xfrm>
        </p:spPr>
        <p:txBody>
          <a:bodyPr/>
          <a:lstStyle/>
          <a:p>
            <a:r>
              <a:rPr lang="en-US" b="1" dirty="0"/>
              <a:t>Introduction to Basic Bio-Statistics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4091616-F37A-4A47-B916-7DCE206EBD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571999"/>
            <a:ext cx="9144000" cy="1229193"/>
          </a:xfrm>
        </p:spPr>
        <p:txBody>
          <a:bodyPr>
            <a:noAutofit/>
          </a:bodyPr>
          <a:lstStyle/>
          <a:p>
            <a:r>
              <a:rPr lang="en-US" sz="4400" b="1" i="1" dirty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By </a:t>
            </a:r>
          </a:p>
          <a:p>
            <a:r>
              <a:rPr lang="en-US" sz="4400" b="1" i="1" dirty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Dr. Mansour Gatasheh</a:t>
            </a:r>
          </a:p>
        </p:txBody>
      </p:sp>
    </p:spTree>
    <p:extLst>
      <p:ext uri="{BB962C8B-B14F-4D97-AF65-F5344CB8AC3E}">
        <p14:creationId xmlns:p14="http://schemas.microsoft.com/office/powerpoint/2010/main" val="40541577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E309A3-237B-4ECB-B403-EC6D704EA5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Measures of tendency</a:t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en-US" sz="3600" b="1" dirty="0">
                <a:solidFill>
                  <a:srgbClr val="FF0000"/>
                </a:solidFill>
              </a:rPr>
              <a:t>* Median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EA7559-FD74-433E-AD6B-6E0818155E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690688"/>
            <a:ext cx="3029262" cy="4351338"/>
          </a:xfrm>
        </p:spPr>
        <p:txBody>
          <a:bodyPr>
            <a:normAutofit/>
          </a:bodyPr>
          <a:lstStyle/>
          <a:p>
            <a:r>
              <a:rPr lang="en-US" dirty="0"/>
              <a:t>Arrange the data in ascending or descending order and choose middle value.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If even umber of data points then average between two in the middle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EA58039-C21D-40C2-B950-575829D48F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2581" y="1976906"/>
            <a:ext cx="3309379" cy="406512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63ECA0E-72A9-4404-ABE7-C07AE2AB20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89760" y="1976906"/>
            <a:ext cx="1259174" cy="4065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27215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2B8A69-E71D-499D-844B-7A60B1FDCB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58941"/>
          </a:xfrm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Measures of tendency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0FAC12-6A02-4FA3-B20D-11B31AECE5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4066"/>
            <a:ext cx="7796134" cy="4752897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Mode</a:t>
            </a:r>
          </a:p>
          <a:p>
            <a:r>
              <a:rPr lang="en-US" dirty="0"/>
              <a:t>The most frequent response or value for a variable</a:t>
            </a:r>
          </a:p>
          <a:p>
            <a:r>
              <a:rPr lang="en-US" dirty="0"/>
              <a:t>Multiple modes are possible: </a:t>
            </a:r>
            <a:r>
              <a:rPr lang="en-US" dirty="0">
                <a:solidFill>
                  <a:srgbClr val="FF0000"/>
                </a:solidFill>
              </a:rPr>
              <a:t>Unimodal</a:t>
            </a:r>
            <a:r>
              <a:rPr lang="en-US" dirty="0"/>
              <a:t> or </a:t>
            </a:r>
            <a:r>
              <a:rPr lang="en-US" dirty="0">
                <a:solidFill>
                  <a:srgbClr val="FF0000"/>
                </a:solidFill>
              </a:rPr>
              <a:t>Bimodal</a:t>
            </a:r>
            <a:r>
              <a:rPr lang="en-US" dirty="0"/>
              <a:t> or </a:t>
            </a:r>
            <a:r>
              <a:rPr lang="en-US" dirty="0">
                <a:solidFill>
                  <a:srgbClr val="FF0000"/>
                </a:solidFill>
              </a:rPr>
              <a:t>Multimodal</a:t>
            </a:r>
          </a:p>
          <a:p>
            <a:r>
              <a:rPr lang="en-US" dirty="0">
                <a:solidFill>
                  <a:srgbClr val="FF0000"/>
                </a:solidFill>
              </a:rPr>
              <a:t>Freedom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000" b="1" dirty="0"/>
              <a:t>Mean : 194</a:t>
            </a:r>
          </a:p>
          <a:p>
            <a:pPr marL="0" indent="0">
              <a:buNone/>
            </a:pPr>
            <a:r>
              <a:rPr lang="en-US" sz="2000" b="1" dirty="0"/>
              <a:t>Median : 188</a:t>
            </a:r>
          </a:p>
          <a:p>
            <a:pPr marL="0" indent="0">
              <a:buNone/>
            </a:pPr>
            <a:r>
              <a:rPr lang="en-US" sz="2000" b="1" dirty="0"/>
              <a:t>Mode : 165</a:t>
            </a:r>
            <a:endParaRPr lang="en-US" sz="2000" b="1" dirty="0">
              <a:solidFill>
                <a:srgbClr val="FF0000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48728C7-3C22-4158-9B94-39B24A270E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4098" y="1855085"/>
            <a:ext cx="2608288" cy="4321878"/>
          </a:xfrm>
          <a:prstGeom prst="rect">
            <a:avLst/>
          </a:prstGeom>
          <a:ln>
            <a:solidFill>
              <a:srgbClr val="FF0000"/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E7F4810-C02E-430B-95E6-5F5E92EAD7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73686" y="3459011"/>
            <a:ext cx="2225171" cy="1577683"/>
          </a:xfrm>
          <a:prstGeom prst="rect">
            <a:avLst/>
          </a:prstGeom>
          <a:ln>
            <a:solidFill>
              <a:srgbClr val="FF0000"/>
            </a:solidFill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890131A-6B02-4DC2-9A9E-01FC90F412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98857" y="3800513"/>
            <a:ext cx="1915187" cy="1970699"/>
          </a:xfrm>
          <a:prstGeom prst="rect">
            <a:avLst/>
          </a:prstGeom>
          <a:ln>
            <a:solidFill>
              <a:srgbClr val="FF0000"/>
            </a:solidFill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C67F34D-5977-4910-A030-6BDFE18C69C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96062" y="4348162"/>
            <a:ext cx="2183372" cy="2039729"/>
          </a:xfrm>
          <a:prstGeom prst="rect">
            <a:avLst/>
          </a:prstGeom>
          <a:ln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9635374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D4A9AA-9DC1-4302-A03F-C698864CAD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9118"/>
          </a:xfrm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Measures of dispersion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8EBF1E-DF7E-46E9-B2B2-EC121254C7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4105"/>
            <a:ext cx="10515600" cy="4812858"/>
          </a:xfrm>
        </p:spPr>
        <p:txBody>
          <a:bodyPr>
            <a:noAutofit/>
          </a:bodyPr>
          <a:lstStyle/>
          <a:p>
            <a:r>
              <a:rPr lang="en-US" sz="2400" dirty="0"/>
              <a:t>Tell us about the variability in the fata</a:t>
            </a:r>
          </a:p>
          <a:p>
            <a:r>
              <a:rPr lang="en-US" sz="2400" dirty="0"/>
              <a:t>How much do values differ for a variable from the minimum and maximum values and the distance among scores in between</a:t>
            </a:r>
          </a:p>
          <a:p>
            <a:r>
              <a:rPr lang="en-US" sz="2400" dirty="0"/>
              <a:t>To make an inference we need to see variability</a:t>
            </a:r>
          </a:p>
          <a:p>
            <a:r>
              <a:rPr lang="en-US" sz="2400" dirty="0"/>
              <a:t>How much our variables vary from mean. Important to</a:t>
            </a:r>
          </a:p>
          <a:p>
            <a:r>
              <a:rPr lang="en-US" sz="2400" dirty="0"/>
              <a:t>make sense of date</a:t>
            </a:r>
          </a:p>
          <a:p>
            <a:r>
              <a:rPr lang="en-US" sz="2400" dirty="0"/>
              <a:t>Also known as spread or range of variability</a:t>
            </a:r>
          </a:p>
          <a:p>
            <a:pPr marL="0" indent="0">
              <a:buNone/>
            </a:pPr>
            <a:endParaRPr lang="en-US" sz="900" dirty="0"/>
          </a:p>
          <a:p>
            <a:r>
              <a:rPr lang="en-US" sz="2400" b="1" dirty="0">
                <a:solidFill>
                  <a:srgbClr val="FF0000"/>
                </a:solidFill>
              </a:rPr>
              <a:t>Most commonly used are :</a:t>
            </a:r>
          </a:p>
          <a:p>
            <a:pPr marL="2773363"/>
            <a:r>
              <a:rPr lang="en-US" sz="2400" dirty="0">
                <a:solidFill>
                  <a:srgbClr val="FF0000"/>
                </a:solidFill>
              </a:rPr>
              <a:t>Range</a:t>
            </a:r>
          </a:p>
          <a:p>
            <a:pPr marL="2773363"/>
            <a:r>
              <a:rPr lang="en-US" sz="2400" dirty="0">
                <a:solidFill>
                  <a:srgbClr val="FF0000"/>
                </a:solidFill>
              </a:rPr>
              <a:t>SD (standard deviation)</a:t>
            </a:r>
          </a:p>
          <a:p>
            <a:pPr marL="2773363"/>
            <a:r>
              <a:rPr lang="en-US" sz="2400" dirty="0">
                <a:solidFill>
                  <a:srgbClr val="FF0000"/>
                </a:solidFill>
              </a:rPr>
              <a:t>Variance</a:t>
            </a:r>
          </a:p>
        </p:txBody>
      </p:sp>
    </p:spTree>
    <p:extLst>
      <p:ext uri="{BB962C8B-B14F-4D97-AF65-F5344CB8AC3E}">
        <p14:creationId xmlns:p14="http://schemas.microsoft.com/office/powerpoint/2010/main" val="38399315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FEB56-8A65-4AE6-A880-FAE2BACD2B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Measures of tendency</a:t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en-US" sz="3600" b="1" dirty="0">
                <a:solidFill>
                  <a:srgbClr val="FF0000"/>
                </a:solidFill>
              </a:rPr>
              <a:t>* Range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965DE0-1B99-4A33-846C-81D7150DF0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590191"/>
          </a:xfrm>
        </p:spPr>
        <p:txBody>
          <a:bodyPr>
            <a:noAutofit/>
          </a:bodyPr>
          <a:lstStyle/>
          <a:p>
            <a:r>
              <a:rPr lang="en-US" sz="3200" dirty="0"/>
              <a:t>r = h – l</a:t>
            </a:r>
          </a:p>
          <a:p>
            <a:r>
              <a:rPr lang="en-US" sz="3200" dirty="0"/>
              <a:t>Where </a:t>
            </a:r>
            <a:r>
              <a:rPr lang="en-US" sz="3200" b="1" dirty="0">
                <a:solidFill>
                  <a:srgbClr val="FF0000"/>
                </a:solidFill>
              </a:rPr>
              <a:t>h</a:t>
            </a:r>
            <a:r>
              <a:rPr lang="en-US" sz="3200" dirty="0"/>
              <a:t> is high and </a:t>
            </a:r>
            <a:r>
              <a:rPr lang="en-US" sz="3200" b="1" dirty="0">
                <a:solidFill>
                  <a:srgbClr val="FF0000"/>
                </a:solidFill>
              </a:rPr>
              <a:t>l</a:t>
            </a:r>
            <a:r>
              <a:rPr lang="en-US" sz="3200" dirty="0"/>
              <a:t> is low</a:t>
            </a:r>
          </a:p>
          <a:p>
            <a:pPr marL="0" indent="0">
              <a:buNone/>
            </a:pPr>
            <a:endParaRPr lang="en-US" sz="1100" dirty="0"/>
          </a:p>
          <a:p>
            <a:r>
              <a:rPr lang="en-US" sz="3200" dirty="0"/>
              <a:t>In other words, the range gives us the value between the minimum and maximum values of a variable.</a:t>
            </a:r>
          </a:p>
          <a:p>
            <a:pPr marL="0" indent="0">
              <a:buNone/>
            </a:pPr>
            <a:endParaRPr lang="en-US" sz="1400" dirty="0"/>
          </a:p>
          <a:p>
            <a:r>
              <a:rPr lang="en-US" sz="3200" dirty="0"/>
              <a:t>Understanding this statistic is important in understanding your data, especially for management and diagnostic purposes.</a:t>
            </a:r>
          </a:p>
          <a:p>
            <a:r>
              <a:rPr lang="en-US" sz="3200" dirty="0">
                <a:solidFill>
                  <a:srgbClr val="FF0000"/>
                </a:solidFill>
              </a:rPr>
              <a:t>Example</a:t>
            </a:r>
            <a:r>
              <a:rPr lang="en-US" sz="3200" dirty="0"/>
              <a:t> : blood glucose levels</a:t>
            </a:r>
          </a:p>
        </p:txBody>
      </p:sp>
    </p:spTree>
    <p:extLst>
      <p:ext uri="{BB962C8B-B14F-4D97-AF65-F5344CB8AC3E}">
        <p14:creationId xmlns:p14="http://schemas.microsoft.com/office/powerpoint/2010/main" val="25809246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65AB3-C2C7-4916-B2C9-F4E764D7CE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Measures of tendency</a:t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en-US" sz="3600" b="1" dirty="0">
                <a:solidFill>
                  <a:srgbClr val="FF0000"/>
                </a:solidFill>
              </a:rPr>
              <a:t>* SD (Standard Deviation)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ABFA84-B378-49F1-AA3C-31775A5FFC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603375"/>
          </a:xfrm>
        </p:spPr>
        <p:txBody>
          <a:bodyPr>
            <a:normAutofit/>
          </a:bodyPr>
          <a:lstStyle/>
          <a:p>
            <a:r>
              <a:rPr lang="en-US" sz="3200" dirty="0"/>
              <a:t>A standardized measure of distance from the mean</a:t>
            </a:r>
          </a:p>
          <a:p>
            <a:r>
              <a:rPr lang="en-US" sz="3200" dirty="0"/>
              <a:t>Very useful and something you do read about when making predictions or other statements about the data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C4ABEA7-8850-442D-B449-342E9F1EF4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3357" y="3740154"/>
            <a:ext cx="8270132" cy="2240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92219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F7B20-4821-4162-B575-EACE1AD6D5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Measures of tendency</a:t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>* SD (Standard Deviation)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FD32DD-1F69-4B19-B79A-E66D62A1FD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288436" cy="2791345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9C831E6-6DEC-4049-9B5D-7E9272C393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91018" y="1738973"/>
            <a:ext cx="7017087" cy="4514710"/>
          </a:xfrm>
          <a:prstGeom prst="rect">
            <a:avLst/>
          </a:prstGeom>
          <a:ln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32090200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236F48-1FC9-46B5-8830-BA75CE13B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391CA0-1E94-4B1F-925E-02F02449A1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Criterion in developing a experimental method</a:t>
            </a:r>
          </a:p>
          <a:p>
            <a:pPr marL="1079500"/>
            <a:r>
              <a:rPr lang="en-US" sz="3600" dirty="0">
                <a:solidFill>
                  <a:srgbClr val="FF0000"/>
                </a:solidFill>
              </a:rPr>
              <a:t>Measures of tendency</a:t>
            </a:r>
          </a:p>
          <a:p>
            <a:pPr marL="1079500"/>
            <a:r>
              <a:rPr lang="en-US" sz="3600" dirty="0">
                <a:solidFill>
                  <a:srgbClr val="FF0000"/>
                </a:solidFill>
              </a:rPr>
              <a:t>Measures of dispersion</a:t>
            </a:r>
          </a:p>
          <a:p>
            <a:pPr marL="1079500"/>
            <a:r>
              <a:rPr lang="en-US" sz="3600" dirty="0">
                <a:solidFill>
                  <a:srgbClr val="FF0000"/>
                </a:solidFill>
              </a:rPr>
              <a:t>MS excel based calculation</a:t>
            </a:r>
          </a:p>
        </p:txBody>
      </p:sp>
    </p:spTree>
    <p:extLst>
      <p:ext uri="{BB962C8B-B14F-4D97-AF65-F5344CB8AC3E}">
        <p14:creationId xmlns:p14="http://schemas.microsoft.com/office/powerpoint/2010/main" val="1196324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351B4-7F39-407F-8731-EE7E81E8E7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8275820" cy="1043950"/>
          </a:xfrm>
        </p:spPr>
        <p:txBody>
          <a:bodyPr>
            <a:no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Important criterion in developing experimental 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839063-00A5-49EF-84DF-B4D413350E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48918"/>
            <a:ext cx="10704226" cy="4843956"/>
          </a:xfrm>
        </p:spPr>
        <p:txBody>
          <a:bodyPr>
            <a:no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Precision</a:t>
            </a:r>
            <a:r>
              <a:rPr lang="en-US" sz="3200" dirty="0"/>
              <a:t>: A measure of the ability to reproduce an answer performed by the same scientist (or group of scientists) using the same equipment and experimental approach</a:t>
            </a:r>
          </a:p>
          <a:p>
            <a:endParaRPr lang="en-US" sz="1400" dirty="0"/>
          </a:p>
          <a:p>
            <a:r>
              <a:rPr lang="en-US" sz="3200" b="1" dirty="0">
                <a:solidFill>
                  <a:srgbClr val="FF0000"/>
                </a:solidFill>
              </a:rPr>
              <a:t>Reproducibility</a:t>
            </a:r>
            <a:r>
              <a:rPr lang="en-US" sz="3200" dirty="0"/>
              <a:t>: A measure of the ability to reproduce an answer by scientists using the same experimental approach but in different laboratories using different equipment.</a:t>
            </a:r>
          </a:p>
          <a:p>
            <a:endParaRPr lang="en-US" sz="1400" dirty="0"/>
          </a:p>
          <a:p>
            <a:r>
              <a:rPr lang="en-US" sz="3200" b="1" dirty="0">
                <a:solidFill>
                  <a:srgbClr val="FF0000"/>
                </a:solidFill>
              </a:rPr>
              <a:t>Accuracy</a:t>
            </a:r>
            <a:r>
              <a:rPr lang="en-US" sz="3200" dirty="0"/>
              <a:t>: A measure of how close one can actually measure the </a:t>
            </a:r>
            <a:r>
              <a:rPr lang="en-US" sz="3200" i="1" dirty="0"/>
              <a:t>true value </a:t>
            </a:r>
            <a:r>
              <a:rPr lang="en-US" sz="3200" dirty="0"/>
              <a:t>of the parameter being measured, </a:t>
            </a:r>
            <a:r>
              <a:rPr lang="en-US" sz="3200" i="1" dirty="0"/>
              <a:t>e.g., </a:t>
            </a:r>
            <a:r>
              <a:rPr lang="en-US" sz="3200" dirty="0"/>
              <a:t>effect of drug</a:t>
            </a:r>
          </a:p>
        </p:txBody>
      </p:sp>
    </p:spTree>
    <p:extLst>
      <p:ext uri="{BB962C8B-B14F-4D97-AF65-F5344CB8AC3E}">
        <p14:creationId xmlns:p14="http://schemas.microsoft.com/office/powerpoint/2010/main" val="22169563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C8ABE5-B59D-4042-B332-8555DCA7C3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440711" cy="1325563"/>
          </a:xfrm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Important criterion in developing experimental methods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5EC455-A11F-43AD-9046-B4F10AEABC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58583"/>
            <a:ext cx="10515600" cy="4018379"/>
          </a:xfrm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PRECISION</a:t>
            </a:r>
            <a:r>
              <a:rPr lang="en-US" dirty="0"/>
              <a:t> = how closely individual measurements agree with one another</a:t>
            </a:r>
          </a:p>
          <a:p>
            <a:endParaRPr lang="en-US" dirty="0"/>
          </a:p>
          <a:p>
            <a:r>
              <a:rPr lang="en-US" b="1" dirty="0">
                <a:solidFill>
                  <a:srgbClr val="FF0000"/>
                </a:solidFill>
              </a:rPr>
              <a:t>ACCURACY</a:t>
            </a:r>
            <a:r>
              <a:rPr lang="en-US" dirty="0"/>
              <a:t> = how closely measurements agree with the correct (“true”) value</a:t>
            </a:r>
          </a:p>
        </p:txBody>
      </p:sp>
    </p:spTree>
    <p:extLst>
      <p:ext uri="{BB962C8B-B14F-4D97-AF65-F5344CB8AC3E}">
        <p14:creationId xmlns:p14="http://schemas.microsoft.com/office/powerpoint/2010/main" val="27214178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0900A0-3E74-4989-B747-6798E3E5A2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235190" cy="1325563"/>
          </a:xfrm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Important criterion in developing experimental methods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9C5E13-F558-443E-9B0F-97E387B8AD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3751"/>
            <a:ext cx="3718810" cy="4273212"/>
          </a:xfrm>
        </p:spPr>
        <p:txBody>
          <a:bodyPr>
            <a:normAutofit lnSpcReduction="10000"/>
          </a:bodyPr>
          <a:lstStyle/>
          <a:p>
            <a:pPr marL="514350" indent="-514350">
              <a:buAutoNum type="alphaLcParenR"/>
            </a:pPr>
            <a:r>
              <a:rPr lang="en-US" b="1" dirty="0"/>
              <a:t>good precision </a:t>
            </a:r>
          </a:p>
          <a:p>
            <a:pPr marL="0" indent="0">
              <a:buNone/>
            </a:pPr>
            <a:r>
              <a:rPr lang="en-US" b="1" dirty="0"/>
              <a:t>        good accuracy</a:t>
            </a:r>
          </a:p>
          <a:p>
            <a:pPr marL="0" indent="0">
              <a:buNone/>
            </a:pPr>
            <a:r>
              <a:rPr lang="en-US" b="1" dirty="0"/>
              <a:t>b) good precision</a:t>
            </a:r>
          </a:p>
          <a:p>
            <a:pPr marL="0" indent="0">
              <a:buNone/>
            </a:pPr>
            <a:r>
              <a:rPr lang="en-US" b="1" dirty="0"/>
              <a:t>        poor accuracy</a:t>
            </a:r>
          </a:p>
          <a:p>
            <a:pPr marL="0" indent="0">
              <a:buNone/>
            </a:pPr>
            <a:r>
              <a:rPr lang="en-US" b="1" dirty="0"/>
              <a:t>c) poor precision,</a:t>
            </a:r>
          </a:p>
          <a:p>
            <a:pPr marL="0" indent="0">
              <a:buNone/>
            </a:pPr>
            <a:r>
              <a:rPr lang="en-US" b="1" dirty="0"/>
              <a:t>        but in average</a:t>
            </a:r>
          </a:p>
          <a:p>
            <a:pPr marL="0" indent="0">
              <a:buNone/>
            </a:pPr>
            <a:r>
              <a:rPr lang="en-US" b="1" dirty="0"/>
              <a:t>        good accuracy</a:t>
            </a:r>
          </a:p>
          <a:p>
            <a:pPr marL="0" indent="0">
              <a:buNone/>
            </a:pPr>
            <a:r>
              <a:rPr lang="en-US" b="1" dirty="0"/>
              <a:t>d) poor precision</a:t>
            </a:r>
          </a:p>
          <a:p>
            <a:pPr marL="0" indent="0">
              <a:buNone/>
            </a:pPr>
            <a:r>
              <a:rPr lang="en-US" b="1" dirty="0"/>
              <a:t>        poor accuracy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10C261C-D1F3-4005-BDE2-B270E26077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6498" y="2008682"/>
            <a:ext cx="5801194" cy="4168281"/>
          </a:xfrm>
          <a:prstGeom prst="rect">
            <a:avLst/>
          </a:prstGeom>
          <a:ln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242373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474EE8-8CE7-4CEE-AE81-AA3957FB5E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Measures of tendency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BA85F-D91D-4F62-9F81-C20AD5EDA2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These measures tap into the average distribution of a set of scores or values in the data</a:t>
            </a:r>
          </a:p>
          <a:p>
            <a:pPr marL="2428875"/>
            <a:r>
              <a:rPr lang="en-US" b="1" dirty="0">
                <a:solidFill>
                  <a:srgbClr val="FF0000"/>
                </a:solidFill>
              </a:rPr>
              <a:t>Mean</a:t>
            </a:r>
          </a:p>
          <a:p>
            <a:pPr marL="2428875"/>
            <a:r>
              <a:rPr lang="en-US" b="1" dirty="0">
                <a:solidFill>
                  <a:srgbClr val="FF0000"/>
                </a:solidFill>
              </a:rPr>
              <a:t>Median</a:t>
            </a:r>
          </a:p>
          <a:p>
            <a:pPr marL="2428875"/>
            <a:r>
              <a:rPr lang="en-US" b="1" dirty="0">
                <a:solidFill>
                  <a:srgbClr val="FF0000"/>
                </a:solidFill>
              </a:rPr>
              <a:t>Mode</a:t>
            </a:r>
          </a:p>
        </p:txBody>
      </p:sp>
    </p:spTree>
    <p:extLst>
      <p:ext uri="{BB962C8B-B14F-4D97-AF65-F5344CB8AC3E}">
        <p14:creationId xmlns:p14="http://schemas.microsoft.com/office/powerpoint/2010/main" val="15906123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952914-6E16-49C1-8F39-E2B99AAC24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Measures of tendency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0775FB-5F45-44C3-80F2-B770766EE0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Mean</a:t>
            </a:r>
            <a:endParaRPr lang="en-US" sz="3200" b="1" dirty="0">
              <a:solidFill>
                <a:srgbClr val="FF0000"/>
              </a:solidFill>
            </a:endParaRPr>
          </a:p>
          <a:p>
            <a:pPr marL="630238"/>
            <a:r>
              <a:rPr lang="en-US" sz="3200" dirty="0"/>
              <a:t>The “mean” of some data is the average value, such as the average age of students who are taking the BCH 312 course or average weight of these students</a:t>
            </a:r>
          </a:p>
          <a:p>
            <a:pPr marL="630238"/>
            <a:r>
              <a:rPr lang="en-US" sz="3200" dirty="0"/>
              <a:t>The main problem associated with the mean value of some data is that it is sensitive to outliners</a:t>
            </a:r>
          </a:p>
          <a:p>
            <a:pPr marL="630238"/>
            <a:r>
              <a:rPr lang="en-US" sz="3200" dirty="0"/>
              <a:t>Example, the average weight of BCH 312 students might be affected if there was one in the class that weighed too much or too low</a:t>
            </a:r>
          </a:p>
        </p:txBody>
      </p:sp>
    </p:spTree>
    <p:extLst>
      <p:ext uri="{BB962C8B-B14F-4D97-AF65-F5344CB8AC3E}">
        <p14:creationId xmlns:p14="http://schemas.microsoft.com/office/powerpoint/2010/main" val="34911901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5EBD49-81C5-4E55-88C0-FF7D6EE6CC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Measures of tendency</a:t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en-US" sz="3600" b="1" dirty="0">
                <a:solidFill>
                  <a:srgbClr val="FF0000"/>
                </a:solidFill>
              </a:rPr>
              <a:t>* Mean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0BD006-3305-4C1C-9064-A063628143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E077457-77F6-49C8-8C59-B2D5911C4E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3082" y="1731936"/>
            <a:ext cx="6685613" cy="4541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03397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3CB48A-131E-41BE-9237-83993E9D28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Measures of tendency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41F3B-3318-4F38-B75C-4554746CCC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8977"/>
            <a:ext cx="10515600" cy="4617986"/>
          </a:xfrm>
        </p:spPr>
        <p:txBody>
          <a:bodyPr>
            <a:no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Median</a:t>
            </a:r>
            <a:endParaRPr lang="en-US" sz="3200" b="1" dirty="0">
              <a:solidFill>
                <a:srgbClr val="FF0000"/>
              </a:solidFill>
            </a:endParaRPr>
          </a:p>
          <a:p>
            <a:r>
              <a:rPr lang="en-US" sz="3200" dirty="0"/>
              <a:t>Because the mean average/mean can be sensitive to extreme values, the median is sometimes useful and more accurate</a:t>
            </a:r>
          </a:p>
          <a:p>
            <a:endParaRPr lang="en-US" sz="1600" dirty="0"/>
          </a:p>
          <a:p>
            <a:r>
              <a:rPr lang="en-US" sz="3200" dirty="0"/>
              <a:t>The median is simply the middle value among some scores of a variable. (no standard formula for its computation)</a:t>
            </a:r>
          </a:p>
          <a:p>
            <a:endParaRPr lang="en-US" sz="1400" dirty="0"/>
          </a:p>
          <a:p>
            <a:r>
              <a:rPr lang="en-US" sz="3200" dirty="0"/>
              <a:t>Just arrange the data in ascending or descending order and take the middle value</a:t>
            </a:r>
          </a:p>
        </p:txBody>
      </p:sp>
    </p:spTree>
    <p:extLst>
      <p:ext uri="{BB962C8B-B14F-4D97-AF65-F5344CB8AC3E}">
        <p14:creationId xmlns:p14="http://schemas.microsoft.com/office/powerpoint/2010/main" val="13851313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595</Words>
  <Application>Microsoft Office PowerPoint</Application>
  <PresentationFormat>Widescreen</PresentationFormat>
  <Paragraphs>83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Andalus</vt:lpstr>
      <vt:lpstr>Arial</vt:lpstr>
      <vt:lpstr>Calibri</vt:lpstr>
      <vt:lpstr>Calibri Light</vt:lpstr>
      <vt:lpstr>Office Theme</vt:lpstr>
      <vt:lpstr>Introduction to Basic Bio-Statistics</vt:lpstr>
      <vt:lpstr>PowerPoint Presentation</vt:lpstr>
      <vt:lpstr>Important criterion in developing experimental methods</vt:lpstr>
      <vt:lpstr>Important criterion in developing experimental methods</vt:lpstr>
      <vt:lpstr>Important criterion in developing experimental methods</vt:lpstr>
      <vt:lpstr>Measures of tendency</vt:lpstr>
      <vt:lpstr>Measures of tendency</vt:lpstr>
      <vt:lpstr>Measures of tendency * Mean</vt:lpstr>
      <vt:lpstr>Measures of tendency</vt:lpstr>
      <vt:lpstr>Measures of tendency * Median</vt:lpstr>
      <vt:lpstr>Measures of tendency</vt:lpstr>
      <vt:lpstr>Measures of dispersion</vt:lpstr>
      <vt:lpstr>Measures of tendency * Range</vt:lpstr>
      <vt:lpstr>Measures of tendency * SD (Standard Deviation)</vt:lpstr>
      <vt:lpstr>Measures of tendency * SD (Standard Deviation)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Basic Bio-Statistics</dc:title>
  <dc:creator>Mansour Khalil Gatasheh</dc:creator>
  <cp:lastModifiedBy>Mansour Khalil Gatasheh</cp:lastModifiedBy>
  <cp:revision>13</cp:revision>
  <dcterms:created xsi:type="dcterms:W3CDTF">2025-08-30T13:03:29Z</dcterms:created>
  <dcterms:modified xsi:type="dcterms:W3CDTF">2025-08-30T15:07:17Z</dcterms:modified>
</cp:coreProperties>
</file>