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0"/>
  </p:notesMasterIdLst>
  <p:sldIdLst>
    <p:sldId id="256" r:id="rId5"/>
    <p:sldId id="379" r:id="rId6"/>
    <p:sldId id="653" r:id="rId7"/>
    <p:sldId id="753" r:id="rId8"/>
    <p:sldId id="754" r:id="rId9"/>
    <p:sldId id="755" r:id="rId10"/>
    <p:sldId id="756" r:id="rId11"/>
    <p:sldId id="758" r:id="rId12"/>
    <p:sldId id="759" r:id="rId13"/>
    <p:sldId id="760" r:id="rId14"/>
    <p:sldId id="761" r:id="rId15"/>
    <p:sldId id="762" r:id="rId16"/>
    <p:sldId id="763" r:id="rId17"/>
    <p:sldId id="764" r:id="rId18"/>
    <p:sldId id="32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B858"/>
    <a:srgbClr val="CCC4EE"/>
    <a:srgbClr val="0000FF"/>
    <a:srgbClr val="EFA022"/>
    <a:srgbClr val="333366"/>
    <a:srgbClr val="75C1AB"/>
    <a:srgbClr val="7070B8"/>
    <a:srgbClr val="26264D"/>
    <a:srgbClr val="E6E6E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13/04/2022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4/13/2022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229956"/>
            <a:ext cx="8679915" cy="2434855"/>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الرابعة عشر</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dirty="0">
                <a:solidFill>
                  <a:schemeClr val="bg1"/>
                </a:solidFill>
                <a:latin typeface="Sakkal Majalla" panose="02000000000000000000" pitchFamily="2" charset="-78"/>
                <a:cs typeface="Sakkal Majalla" panose="02000000000000000000" pitchFamily="2" charset="-78"/>
              </a:rPr>
              <a:t>قياس أداء مدير المحفظة الاستثمارية</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74625"/>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59650"/>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الحل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1" name="TextBox 10">
            <a:extLst>
              <a:ext uri="{FF2B5EF4-FFF2-40B4-BE49-F238E27FC236}">
                <a16:creationId xmlns:a16="http://schemas.microsoft.com/office/drawing/2014/main" id="{8A9BDBC5-A116-4381-AD87-FA34C2682B37}"/>
              </a:ext>
            </a:extLst>
          </p:cNvPr>
          <p:cNvSpPr txBox="1"/>
          <p:nvPr/>
        </p:nvSpPr>
        <p:spPr>
          <a:xfrm>
            <a:off x="3048930" y="1619814"/>
            <a:ext cx="6094140" cy="1200329"/>
          </a:xfrm>
          <a:prstGeom prst="rect">
            <a:avLst/>
          </a:prstGeom>
          <a:noFill/>
        </p:spPr>
        <p:txBody>
          <a:bodyPr wrap="square">
            <a:spAutoFit/>
          </a:bodyPr>
          <a:lstStyle/>
          <a:p>
            <a:pPr algn="r" rtl="1">
              <a:lnSpc>
                <a:spcPct val="150000"/>
              </a:lnSpc>
            </a:pPr>
            <a:r>
              <a:rPr lang="ar-SA" sz="2400" b="1" i="0" u="none" strike="noStrike" baseline="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ثانيا:</a:t>
            </a:r>
            <a:r>
              <a:rPr lang="ar-EG" sz="2400" b="1" i="0" u="none" strike="noStrike" baseline="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 ترتيب أداء مديرين المحافظ </a:t>
            </a:r>
            <a:r>
              <a:rPr lang="ar-EG" sz="2400" b="1" i="0" u="none" strike="noStrike" baseline="0" dirty="0" smtClean="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تنازليا</a:t>
            </a:r>
            <a:endParaRPr lang="ar-SA" sz="2400" b="1" i="0" u="none" strike="noStrike" baseline="0" dirty="0" smtClean="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endParaRPr>
          </a:p>
          <a:p>
            <a:pPr algn="r" rtl="1">
              <a:lnSpc>
                <a:spcPct val="150000"/>
              </a:lnSpc>
            </a:pPr>
            <a:r>
              <a:rPr lang="ar-EG" sz="2400" b="1" dirty="0">
                <a:latin typeface="Sakkal Majalla" panose="02000000000000000000" pitchFamily="2" charset="-78"/>
                <a:cs typeface="Sakkal Majalla" panose="02000000000000000000" pitchFamily="2" charset="-78"/>
              </a:rPr>
              <a:t>بناء على ما تقدم يمكن ترتيب أداء مديرين المحافظ تنازليا كما </a:t>
            </a:r>
            <a:r>
              <a:rPr lang="ar-EG" sz="2400" b="1" dirty="0" smtClean="0">
                <a:latin typeface="Sakkal Majalla" panose="02000000000000000000" pitchFamily="2" charset="-78"/>
                <a:cs typeface="Sakkal Majalla" panose="02000000000000000000" pitchFamily="2" charset="-78"/>
              </a:rPr>
              <a:t>يلي</a:t>
            </a:r>
            <a:r>
              <a:rPr lang="ar-SA" sz="2400" b="1" dirty="0" smtClean="0">
                <a:latin typeface="Sakkal Majalla" panose="02000000000000000000" pitchFamily="2" charset="-78"/>
                <a:cs typeface="Sakkal Majalla" panose="02000000000000000000" pitchFamily="2" charset="-78"/>
              </a:rPr>
              <a:t>:</a:t>
            </a:r>
            <a:endParaRPr lang="ar-SA" sz="2400" b="1" dirty="0">
              <a:latin typeface="Sakkal Majalla" panose="02000000000000000000" pitchFamily="2" charset="-78"/>
              <a:cs typeface="Sakkal Majalla" panose="02000000000000000000" pitchFamily="2" charset="-78"/>
            </a:endParaRPr>
          </a:p>
        </p:txBody>
      </p:sp>
      <p:pic>
        <p:nvPicPr>
          <p:cNvPr id="14" name="Picture 13">
            <a:extLst>
              <a:ext uri="{FF2B5EF4-FFF2-40B4-BE49-F238E27FC236}">
                <a16:creationId xmlns:a16="http://schemas.microsoft.com/office/drawing/2014/main" id="{1A7C71B0-C056-4094-B096-6ADD8E23AFCE}"/>
              </a:ext>
            </a:extLst>
          </p:cNvPr>
          <p:cNvPicPr>
            <a:picLocks noChangeAspect="1"/>
          </p:cNvPicPr>
          <p:nvPr/>
        </p:nvPicPr>
        <p:blipFill>
          <a:blip r:embed="rId3"/>
          <a:stretch>
            <a:fillRect/>
          </a:stretch>
        </p:blipFill>
        <p:spPr>
          <a:xfrm>
            <a:off x="2585022" y="3132103"/>
            <a:ext cx="7201787" cy="2638625"/>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6852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74625"/>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492276" y="384561"/>
            <a:ext cx="6885432" cy="590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98378" y="204488"/>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الحل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5" name="TextBox 14">
            <a:extLst>
              <a:ext uri="{FF2B5EF4-FFF2-40B4-BE49-F238E27FC236}">
                <a16:creationId xmlns:a16="http://schemas.microsoft.com/office/drawing/2014/main" id="{DF148A12-60E2-410A-818E-C93E422051E6}"/>
              </a:ext>
            </a:extLst>
          </p:cNvPr>
          <p:cNvSpPr txBox="1"/>
          <p:nvPr/>
        </p:nvSpPr>
        <p:spPr>
          <a:xfrm>
            <a:off x="2389726" y="998296"/>
            <a:ext cx="7090531" cy="5078313"/>
          </a:xfrm>
          <a:prstGeom prst="rect">
            <a:avLst/>
          </a:prstGeom>
          <a:noFill/>
        </p:spPr>
        <p:txBody>
          <a:bodyPr wrap="square">
            <a:spAutoFit/>
          </a:bodyPr>
          <a:lstStyle/>
          <a:p>
            <a:pPr algn="r" rtl="1">
              <a:lnSpc>
                <a:spcPct val="150000"/>
              </a:lnSpc>
            </a:pPr>
            <a:r>
              <a:rPr lang="ar-SA" sz="2400" b="1" spc="-5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ثالثا: </a:t>
            </a:r>
            <a:r>
              <a:rPr lang="ar-EG" sz="2400" b="1" spc="-5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تصنيف هذا الأداء إلى جيد، مقبول، غير </a:t>
            </a:r>
            <a:r>
              <a:rPr lang="ar-EG" sz="2400" b="1" spc="-50" dirty="0" smtClean="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مقبول</a:t>
            </a:r>
            <a:endParaRPr lang="ar-SA" sz="2400" b="1" i="0" u="none" strike="noStrike" baseline="0" dirty="0" smtClean="0">
              <a:latin typeface="Sakkal Majalla" panose="02000000000000000000" pitchFamily="2" charset="-78"/>
              <a:ea typeface="Yu Gothic Light" panose="020B0300000000000000" pitchFamily="34" charset="-128"/>
              <a:cs typeface="Sakkal Majalla" panose="02000000000000000000" pitchFamily="2" charset="-78"/>
            </a:endParaRPr>
          </a:p>
          <a:p>
            <a:pPr marR="0" lvl="0" algn="r" rtl="1">
              <a:lnSpc>
                <a:spcPct val="150000"/>
              </a:lnSpc>
            </a:pPr>
            <a:r>
              <a:rPr lang="ar-EG" sz="2400" b="1" i="0" u="none" strike="noStrike" baseline="0" dirty="0" smtClean="0">
                <a:latin typeface="Sakkal Majalla" panose="02000000000000000000" pitchFamily="2" charset="-78"/>
                <a:ea typeface="Yu Gothic Light" panose="020B0300000000000000" pitchFamily="34" charset="-128"/>
                <a:cs typeface="Sakkal Majalla" panose="02000000000000000000" pitchFamily="2" charset="-78"/>
              </a:rPr>
              <a:t>لتصنيف </a:t>
            </a:r>
            <a:r>
              <a:rPr lang="ar-EG" sz="2400" b="1"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أداء مديرين المحافظ نستخدم معادلة خط السوق: </a:t>
            </a:r>
            <a:endParaRPr lang="ar-SA" sz="2400" b="1" i="0" u="none" strike="noStrike" baseline="0" dirty="0" smtClean="0">
              <a:latin typeface="Sakkal Majalla" panose="02000000000000000000" pitchFamily="2" charset="-78"/>
              <a:ea typeface="Yu Gothic Light" panose="020B0300000000000000" pitchFamily="34" charset="-128"/>
              <a:cs typeface="Sakkal Majalla" panose="02000000000000000000" pitchFamily="2" charset="-78"/>
            </a:endParaRPr>
          </a:p>
          <a:p>
            <a:pPr marR="0" lvl="0" algn="r" rtl="1">
              <a:lnSpc>
                <a:spcPct val="150000"/>
              </a:lnSpc>
            </a:pPr>
            <a:endParaRPr lang="en-US" sz="2400" b="1" i="0" u="none" strike="noStrike" baseline="0" dirty="0">
              <a:solidFill>
                <a:srgbClr val="00B050"/>
              </a:solidFill>
              <a:latin typeface="Sakkal Majalla" panose="02000000000000000000" pitchFamily="2" charset="-78"/>
              <a:ea typeface="Yu Gothic Light" panose="020B0300000000000000" pitchFamily="34" charset="-128"/>
              <a:cs typeface="Sakkal Majalla" panose="02000000000000000000" pitchFamily="2" charset="-78"/>
            </a:endParaRPr>
          </a:p>
          <a:p>
            <a:pPr marR="0" lvl="0" algn="r" rtl="1">
              <a:lnSpc>
                <a:spcPct val="150000"/>
              </a:lnSpc>
            </a:pPr>
            <a:r>
              <a:rPr lang="ar-EG" sz="2400" b="1" i="0" u="none" strike="noStrike" baseline="0" dirty="0">
                <a:solidFill>
                  <a:srgbClr val="00B050"/>
                </a:solidFill>
                <a:latin typeface="Sakkal Majalla" panose="02000000000000000000" pitchFamily="2" charset="-78"/>
                <a:ea typeface="Yu Gothic Light" panose="020B0300000000000000" pitchFamily="34" charset="-128"/>
                <a:cs typeface="Sakkal Majalla" panose="02000000000000000000" pitchFamily="2" charset="-78"/>
              </a:rPr>
              <a:t>تصنيف أداء مدير المحفظة (أ)</a:t>
            </a:r>
          </a:p>
          <a:p>
            <a:pPr marL="712788" marR="0" lvl="0" indent="-712788" algn="r" rtl="1">
              <a:lnSpc>
                <a:spcPct val="150000"/>
              </a:lnSpc>
            </a:pPr>
            <a:r>
              <a:rPr lang="ar-EG" sz="2400"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6.2 &gt; أم &lt; 3+ (0.7 × 2.5)</a:t>
            </a:r>
          </a:p>
          <a:p>
            <a:pPr marL="712788" marR="0" lvl="0" indent="-712788" algn="r" rtl="1">
              <a:lnSpc>
                <a:spcPct val="150000"/>
              </a:lnSpc>
            </a:pPr>
            <a:r>
              <a:rPr lang="ar-EG" sz="2400"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6.2 &gt; أم &lt; 3+ </a:t>
            </a:r>
            <a:r>
              <a:rPr lang="ar-EG" sz="2400" i="0" u="none" strike="noStrike" baseline="0" dirty="0" smtClean="0">
                <a:latin typeface="Sakkal Majalla" panose="02000000000000000000" pitchFamily="2" charset="-78"/>
                <a:ea typeface="Yu Gothic Light" panose="020B0300000000000000" pitchFamily="34" charset="-128"/>
                <a:cs typeface="Sakkal Majalla" panose="02000000000000000000" pitchFamily="2" charset="-78"/>
              </a:rPr>
              <a:t>1.75</a:t>
            </a:r>
            <a:r>
              <a:rPr lang="ar-SA" sz="2400" i="0" u="none" strike="noStrike" dirty="0" smtClean="0">
                <a:latin typeface="Sakkal Majalla" panose="02000000000000000000" pitchFamily="2" charset="-78"/>
                <a:ea typeface="Yu Gothic Light" panose="020B0300000000000000" pitchFamily="34" charset="-128"/>
                <a:cs typeface="Sakkal Majalla" panose="02000000000000000000" pitchFamily="2" charset="-78"/>
              </a:rPr>
              <a:t>             </a:t>
            </a:r>
            <a:r>
              <a:rPr lang="ar-EG" sz="2400" b="1" i="0" u="none" strike="noStrike" baseline="0" dirty="0" smtClean="0">
                <a:solidFill>
                  <a:srgbClr val="FF0000"/>
                </a:solidFill>
                <a:latin typeface="Sakkal Majalla" panose="02000000000000000000" pitchFamily="2" charset="-78"/>
                <a:ea typeface="Yu Gothic Light" panose="020B0300000000000000" pitchFamily="34" charset="-128"/>
                <a:cs typeface="Sakkal Majalla" panose="02000000000000000000" pitchFamily="2" charset="-78"/>
              </a:rPr>
              <a:t>6.2 </a:t>
            </a:r>
            <a:r>
              <a:rPr lang="ar-EG" sz="2400" b="1" i="0" u="none" strike="noStrike" baseline="0" dirty="0">
                <a:solidFill>
                  <a:srgbClr val="FF0000"/>
                </a:solidFill>
                <a:latin typeface="Sakkal Majalla" panose="02000000000000000000" pitchFamily="2" charset="-78"/>
                <a:ea typeface="Yu Gothic Light" panose="020B0300000000000000" pitchFamily="34" charset="-128"/>
                <a:cs typeface="Sakkal Majalla" panose="02000000000000000000" pitchFamily="2" charset="-78"/>
              </a:rPr>
              <a:t>&gt; 4.75 </a:t>
            </a:r>
            <a:r>
              <a:rPr lang="ar-EG" sz="2400"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   </a:t>
            </a:r>
            <a:r>
              <a:rPr lang="ar-EG" sz="2400" b="1"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إذن أداء مدير المحفظة (أ) (جيد)</a:t>
            </a:r>
          </a:p>
          <a:p>
            <a:pPr marR="0" lvl="0" algn="r" rtl="1">
              <a:lnSpc>
                <a:spcPct val="150000"/>
              </a:lnSpc>
            </a:pPr>
            <a:r>
              <a:rPr lang="ar-EG" sz="2400" b="1" i="0" u="none" strike="noStrike" baseline="0" dirty="0">
                <a:solidFill>
                  <a:srgbClr val="00B050"/>
                </a:solidFill>
                <a:latin typeface="Sakkal Majalla" panose="02000000000000000000" pitchFamily="2" charset="-78"/>
                <a:ea typeface="Yu Gothic Light" panose="020B0300000000000000" pitchFamily="34" charset="-128"/>
                <a:cs typeface="Sakkal Majalla" panose="02000000000000000000" pitchFamily="2" charset="-78"/>
              </a:rPr>
              <a:t>تصنيف أداء مدير المحفظة (ب)</a:t>
            </a:r>
          </a:p>
          <a:p>
            <a:pPr marL="712788" marR="0" lvl="0" indent="-712788" algn="r" rtl="1">
              <a:lnSpc>
                <a:spcPct val="150000"/>
              </a:lnSpc>
            </a:pPr>
            <a:r>
              <a:rPr lang="ar-EG" sz="2400"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4.1 &gt; أم &lt; 3+ (0.7 × 1.6)</a:t>
            </a:r>
          </a:p>
          <a:p>
            <a:pPr marL="712788" marR="0" lvl="0" indent="-712788" algn="r" rtl="1">
              <a:lnSpc>
                <a:spcPct val="150000"/>
              </a:lnSpc>
            </a:pPr>
            <a:r>
              <a:rPr lang="ar-EG" sz="2400"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4.1 &gt; أم &lt; 3+ </a:t>
            </a:r>
            <a:r>
              <a:rPr lang="ar-EG" sz="2400" i="0" u="none" strike="noStrike" baseline="0" dirty="0" smtClean="0">
                <a:latin typeface="Sakkal Majalla" panose="02000000000000000000" pitchFamily="2" charset="-78"/>
                <a:ea typeface="Yu Gothic Light" panose="020B0300000000000000" pitchFamily="34" charset="-128"/>
                <a:cs typeface="Sakkal Majalla" panose="02000000000000000000" pitchFamily="2" charset="-78"/>
              </a:rPr>
              <a:t>1.12</a:t>
            </a:r>
            <a:r>
              <a:rPr lang="ar-SA" sz="2400" dirty="0">
                <a:latin typeface="Sakkal Majalla" panose="02000000000000000000" pitchFamily="2" charset="-78"/>
                <a:ea typeface="Yu Gothic Light" panose="020B0300000000000000" pitchFamily="34" charset="-128"/>
                <a:cs typeface="Sakkal Majalla" panose="02000000000000000000" pitchFamily="2" charset="-78"/>
              </a:rPr>
              <a:t> </a:t>
            </a:r>
            <a:r>
              <a:rPr lang="ar-SA" sz="2400" dirty="0" smtClean="0">
                <a:latin typeface="Sakkal Majalla" panose="02000000000000000000" pitchFamily="2" charset="-78"/>
                <a:ea typeface="Yu Gothic Light" panose="020B0300000000000000" pitchFamily="34" charset="-128"/>
                <a:cs typeface="Sakkal Majalla" panose="02000000000000000000" pitchFamily="2" charset="-78"/>
              </a:rPr>
              <a:t>      </a:t>
            </a:r>
            <a:r>
              <a:rPr lang="ar-EG" sz="2400" b="1" dirty="0" smtClean="0">
                <a:solidFill>
                  <a:srgbClr val="FF0000"/>
                </a:solidFill>
                <a:latin typeface="Sakkal Majalla" panose="02000000000000000000" pitchFamily="2" charset="-78"/>
                <a:cs typeface="Sakkal Majalla" panose="02000000000000000000" pitchFamily="2" charset="-78"/>
              </a:rPr>
              <a:t>4.1 </a:t>
            </a:r>
            <a:r>
              <a:rPr lang="ar-EG" sz="2400" b="1" dirty="0">
                <a:solidFill>
                  <a:srgbClr val="FF0000"/>
                </a:solidFill>
                <a:latin typeface="Sakkal Majalla" panose="02000000000000000000" pitchFamily="2" charset="-78"/>
                <a:cs typeface="Sakkal Majalla" panose="02000000000000000000" pitchFamily="2" charset="-78"/>
              </a:rPr>
              <a:t>&lt; 4.12</a:t>
            </a:r>
            <a:r>
              <a:rPr lang="ar-EG" sz="2400" dirty="0">
                <a:latin typeface="Sakkal Majalla" panose="02000000000000000000" pitchFamily="2" charset="-78"/>
                <a:cs typeface="Sakkal Majalla" panose="02000000000000000000" pitchFamily="2" charset="-78"/>
              </a:rPr>
              <a:t>    </a:t>
            </a:r>
            <a:r>
              <a:rPr lang="ar-EG" sz="2400" b="1" dirty="0">
                <a:latin typeface="Sakkal Majalla" panose="02000000000000000000" pitchFamily="2" charset="-78"/>
                <a:cs typeface="Sakkal Majalla" panose="02000000000000000000" pitchFamily="2" charset="-78"/>
              </a:rPr>
              <a:t>إذن أداء مدير المحفظة (ب) (غير مقبول)</a:t>
            </a:r>
            <a:endParaRPr lang="en-US" sz="2400" b="1" dirty="0">
              <a:latin typeface="Sakkal Majalla" panose="02000000000000000000" pitchFamily="2" charset="-78"/>
              <a:cs typeface="Sakkal Majalla" panose="02000000000000000000" pitchFamily="2" charset="-78"/>
            </a:endParaRPr>
          </a:p>
        </p:txBody>
      </p:sp>
      <p:sp>
        <p:nvSpPr>
          <p:cNvPr id="16" name="مستطيل: زوايا مستديرة 1">
            <a:extLst>
              <a:ext uri="{FF2B5EF4-FFF2-40B4-BE49-F238E27FC236}">
                <a16:creationId xmlns:a16="http://schemas.microsoft.com/office/drawing/2014/main" id="{3CAFDE8A-98D4-40FA-A22B-09656274B7AE}"/>
              </a:ext>
            </a:extLst>
          </p:cNvPr>
          <p:cNvSpPr/>
          <p:nvPr/>
        </p:nvSpPr>
        <p:spPr>
          <a:xfrm>
            <a:off x="4301263" y="2170384"/>
            <a:ext cx="3267456" cy="571216"/>
          </a:xfrm>
          <a:prstGeom prst="roundRect">
            <a:avLst/>
          </a:prstGeom>
          <a:solidFill>
            <a:srgbClr val="CCC4EE"/>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800" dirty="0">
              <a:latin typeface="Sakkal Majalla" panose="02000000000000000000" pitchFamily="2" charset="-78"/>
              <a:cs typeface="Sakkal Majalla" panose="02000000000000000000" pitchFamily="2" charset="-78"/>
            </a:endParaRPr>
          </a:p>
        </p:txBody>
      </p:sp>
      <p:sp>
        <p:nvSpPr>
          <p:cNvPr id="17" name="TextBox 16">
            <a:extLst>
              <a:ext uri="{FF2B5EF4-FFF2-40B4-BE49-F238E27FC236}">
                <a16:creationId xmlns:a16="http://schemas.microsoft.com/office/drawing/2014/main" id="{92D733E4-400E-4659-973B-AC77E7304B82}"/>
              </a:ext>
            </a:extLst>
          </p:cNvPr>
          <p:cNvSpPr txBox="1"/>
          <p:nvPr/>
        </p:nvSpPr>
        <p:spPr>
          <a:xfrm>
            <a:off x="4822845" y="2246560"/>
            <a:ext cx="2224291" cy="461665"/>
          </a:xfrm>
          <a:prstGeom prst="rect">
            <a:avLst/>
          </a:prstGeom>
          <a:noFill/>
        </p:spPr>
        <p:txBody>
          <a:bodyPr wrap="square">
            <a:spAutoFit/>
          </a:bodyPr>
          <a:lstStyle/>
          <a:p>
            <a:pPr algn="ctr" rtl="1"/>
            <a:r>
              <a:rPr lang="ar-SA" sz="2400" b="1" dirty="0">
                <a:latin typeface="Sakkal Majalla" panose="02000000000000000000" pitchFamily="2" charset="-78"/>
                <a:ea typeface="Times New Roman" panose="02020603050405020304" pitchFamily="18" charset="0"/>
                <a:cs typeface="Sakkal Majalla" panose="02000000000000000000" pitchFamily="2" charset="-78"/>
              </a:rPr>
              <a:t>ع*</a:t>
            </a:r>
            <a:r>
              <a:rPr lang="en-US" sz="24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400" b="1" dirty="0">
                <a:latin typeface="Sakkal Majalla" panose="02000000000000000000" pitchFamily="2" charset="-78"/>
                <a:ea typeface="Times New Roman" panose="02020603050405020304" pitchFamily="18" charset="0"/>
                <a:cs typeface="Sakkal Majalla" panose="02000000000000000000" pitchFamily="2" charset="-78"/>
              </a:rPr>
              <a:t> =</a:t>
            </a:r>
            <a:r>
              <a:rPr lang="en-US" sz="24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400" b="1" dirty="0">
                <a:latin typeface="Sakkal Majalla" panose="02000000000000000000" pitchFamily="2" charset="-78"/>
                <a:ea typeface="Times New Roman" panose="02020603050405020304" pitchFamily="18" charset="0"/>
                <a:cs typeface="Sakkal Majalla" panose="02000000000000000000" pitchFamily="2" charset="-78"/>
              </a:rPr>
              <a:t> </a:t>
            </a:r>
            <a:r>
              <a:rPr lang="en-US" sz="24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400" b="1" dirty="0">
                <a:latin typeface="Sakkal Majalla" panose="02000000000000000000" pitchFamily="2" charset="-78"/>
                <a:ea typeface="Times New Roman" panose="02020603050405020304" pitchFamily="18" charset="0"/>
                <a:cs typeface="Sakkal Majalla" panose="02000000000000000000" pitchFamily="2" charset="-78"/>
              </a:rPr>
              <a:t>3</a:t>
            </a:r>
            <a:r>
              <a:rPr lang="en-US" sz="24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400" b="1" dirty="0">
                <a:latin typeface="Sakkal Majalla" panose="02000000000000000000" pitchFamily="2" charset="-78"/>
                <a:ea typeface="Times New Roman" panose="02020603050405020304" pitchFamily="18" charset="0"/>
                <a:cs typeface="Sakkal Majalla" panose="02000000000000000000" pitchFamily="2" charset="-78"/>
              </a:rPr>
              <a:t>+</a:t>
            </a:r>
            <a:r>
              <a:rPr lang="en-US" sz="24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400" b="1" dirty="0">
                <a:latin typeface="Sakkal Majalla" panose="02000000000000000000" pitchFamily="2" charset="-78"/>
                <a:ea typeface="Times New Roman" panose="02020603050405020304" pitchFamily="18" charset="0"/>
                <a:cs typeface="Sakkal Majalla" panose="02000000000000000000" pitchFamily="2" charset="-78"/>
              </a:rPr>
              <a:t> 0.7</a:t>
            </a:r>
            <a:r>
              <a:rPr lang="en-US" sz="24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400" b="1" dirty="0">
                <a:latin typeface="Sakkal Majalla" panose="02000000000000000000" pitchFamily="2" charset="-78"/>
                <a:ea typeface="Times New Roman" panose="02020603050405020304" pitchFamily="18" charset="0"/>
                <a:cs typeface="Sakkal Majalla" panose="02000000000000000000" pitchFamily="2" charset="-78"/>
              </a:rPr>
              <a:t> خ*</a:t>
            </a:r>
            <a:endParaRPr lang="en-US" sz="2400" b="1" dirty="0">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116688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74625"/>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563739" y="329703"/>
            <a:ext cx="6885432" cy="6608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48762" y="152603"/>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الحل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0" name="TextBox 9">
            <a:extLst>
              <a:ext uri="{FF2B5EF4-FFF2-40B4-BE49-F238E27FC236}">
                <a16:creationId xmlns:a16="http://schemas.microsoft.com/office/drawing/2014/main" id="{BBAC3BD6-F770-4FAA-9BD7-94F137A0F814}"/>
              </a:ext>
            </a:extLst>
          </p:cNvPr>
          <p:cNvSpPr txBox="1"/>
          <p:nvPr/>
        </p:nvSpPr>
        <p:spPr>
          <a:xfrm>
            <a:off x="3602312" y="1006738"/>
            <a:ext cx="4808285" cy="5078313"/>
          </a:xfrm>
          <a:prstGeom prst="rect">
            <a:avLst/>
          </a:prstGeom>
          <a:noFill/>
        </p:spPr>
        <p:txBody>
          <a:bodyPr wrap="square">
            <a:spAutoFit/>
          </a:bodyPr>
          <a:lstStyle/>
          <a:p>
            <a:pPr algn="r" rtl="1">
              <a:lnSpc>
                <a:spcPct val="150000"/>
              </a:lnSpc>
            </a:pPr>
            <a:r>
              <a:rPr lang="ar-SA" sz="2400" b="1" spc="-5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تابع الحل: </a:t>
            </a:r>
            <a:endParaRPr lang="ar-SA" sz="2400" b="1" dirty="0" smtClean="0">
              <a:solidFill>
                <a:srgbClr val="00B050"/>
              </a:solidFill>
              <a:latin typeface="Sakkal Majalla" panose="02000000000000000000" pitchFamily="2" charset="-78"/>
              <a:cs typeface="Sakkal Majalla" panose="02000000000000000000" pitchFamily="2" charset="-78"/>
            </a:endParaRPr>
          </a:p>
          <a:p>
            <a:pPr algn="r" rtl="1">
              <a:lnSpc>
                <a:spcPct val="150000"/>
              </a:lnSpc>
            </a:pPr>
            <a:r>
              <a:rPr lang="ar-EG" sz="2400" b="1" dirty="0" smtClean="0">
                <a:solidFill>
                  <a:srgbClr val="00B050"/>
                </a:solidFill>
                <a:latin typeface="Sakkal Majalla" panose="02000000000000000000" pitchFamily="2" charset="-78"/>
                <a:cs typeface="Sakkal Majalla" panose="02000000000000000000" pitchFamily="2" charset="-78"/>
              </a:rPr>
              <a:t>تصنيف </a:t>
            </a:r>
            <a:r>
              <a:rPr lang="ar-EG" sz="2400" b="1" dirty="0">
                <a:solidFill>
                  <a:srgbClr val="00B050"/>
                </a:solidFill>
                <a:latin typeface="Sakkal Majalla" panose="02000000000000000000" pitchFamily="2" charset="-78"/>
                <a:cs typeface="Sakkal Majalla" panose="02000000000000000000" pitchFamily="2" charset="-78"/>
              </a:rPr>
              <a:t>أداء مدير المحفظة (ج)</a:t>
            </a:r>
            <a:endParaRPr lang="en-US" sz="2400" b="1" dirty="0">
              <a:solidFill>
                <a:srgbClr val="00B050"/>
              </a:solidFill>
              <a:latin typeface="Sakkal Majalla" panose="02000000000000000000" pitchFamily="2" charset="-78"/>
              <a:cs typeface="Sakkal Majalla" panose="02000000000000000000" pitchFamily="2" charset="-78"/>
            </a:endParaRPr>
          </a:p>
          <a:p>
            <a:pPr marL="1076325" indent="-1076325" algn="r" rtl="1">
              <a:lnSpc>
                <a:spcPct val="150000"/>
              </a:lnSpc>
            </a:pPr>
            <a:r>
              <a:rPr lang="ar-EG" sz="2400" dirty="0">
                <a:latin typeface="Sakkal Majalla" panose="02000000000000000000" pitchFamily="2" charset="-78"/>
                <a:cs typeface="Sakkal Majalla" panose="02000000000000000000" pitchFamily="2" charset="-78"/>
              </a:rPr>
              <a:t>6.9 &gt; أم &lt; 3+ (0.7 × 0.5)</a:t>
            </a:r>
            <a:endParaRPr lang="en-US" sz="2400" dirty="0">
              <a:latin typeface="Sakkal Majalla" panose="02000000000000000000" pitchFamily="2" charset="-78"/>
              <a:cs typeface="Sakkal Majalla" panose="02000000000000000000" pitchFamily="2" charset="-78"/>
            </a:endParaRPr>
          </a:p>
          <a:p>
            <a:pPr marL="1076325" indent="-1076325" algn="r" rtl="1">
              <a:lnSpc>
                <a:spcPct val="150000"/>
              </a:lnSpc>
            </a:pPr>
            <a:r>
              <a:rPr lang="ar-EG" sz="2400" dirty="0">
                <a:latin typeface="Sakkal Majalla" panose="02000000000000000000" pitchFamily="2" charset="-78"/>
                <a:cs typeface="Sakkal Majalla" panose="02000000000000000000" pitchFamily="2" charset="-78"/>
              </a:rPr>
              <a:t>6.9 &gt; أم &lt; 3+ 0.35</a:t>
            </a:r>
            <a:endParaRPr lang="en-US" sz="2400" dirty="0">
              <a:latin typeface="Sakkal Majalla" panose="02000000000000000000" pitchFamily="2" charset="-78"/>
              <a:cs typeface="Sakkal Majalla" panose="02000000000000000000" pitchFamily="2" charset="-78"/>
            </a:endParaRPr>
          </a:p>
          <a:p>
            <a:pPr marL="1076325" indent="-1076325" algn="r" rtl="1">
              <a:lnSpc>
                <a:spcPct val="150000"/>
              </a:lnSpc>
            </a:pPr>
            <a:r>
              <a:rPr lang="ar-EG" sz="2400" b="1" dirty="0">
                <a:solidFill>
                  <a:srgbClr val="FF0000"/>
                </a:solidFill>
                <a:latin typeface="Sakkal Majalla" panose="02000000000000000000" pitchFamily="2" charset="-78"/>
                <a:cs typeface="Sakkal Majalla" panose="02000000000000000000" pitchFamily="2" charset="-78"/>
              </a:rPr>
              <a:t>6.9 &gt; 3.35 </a:t>
            </a:r>
            <a:r>
              <a:rPr lang="ar-EG" sz="2400" dirty="0">
                <a:latin typeface="Sakkal Majalla" panose="02000000000000000000" pitchFamily="2" charset="-78"/>
                <a:cs typeface="Sakkal Majalla" panose="02000000000000000000" pitchFamily="2" charset="-78"/>
              </a:rPr>
              <a:t>   </a:t>
            </a:r>
            <a:r>
              <a:rPr lang="ar-EG" sz="2400" b="1" dirty="0">
                <a:latin typeface="Sakkal Majalla" panose="02000000000000000000" pitchFamily="2" charset="-78"/>
                <a:cs typeface="Sakkal Majalla" panose="02000000000000000000" pitchFamily="2" charset="-78"/>
              </a:rPr>
              <a:t>إذن أداء مدير المحفظة (ج) (جيد</a:t>
            </a:r>
            <a:r>
              <a:rPr lang="ar-EG" sz="2400" b="1"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algn="r" rtl="1">
              <a:lnSpc>
                <a:spcPct val="150000"/>
              </a:lnSpc>
            </a:pPr>
            <a:r>
              <a:rPr lang="ar-EG" sz="2400" b="1" dirty="0">
                <a:solidFill>
                  <a:srgbClr val="00B050"/>
                </a:solidFill>
                <a:latin typeface="Sakkal Majalla" panose="02000000000000000000" pitchFamily="2" charset="-78"/>
                <a:cs typeface="Sakkal Majalla" panose="02000000000000000000" pitchFamily="2" charset="-78"/>
              </a:rPr>
              <a:t>تصنيف أداء مدير المحفظة (د)</a:t>
            </a:r>
            <a:endParaRPr lang="en-US" sz="2400" b="1" dirty="0">
              <a:solidFill>
                <a:srgbClr val="00B050"/>
              </a:solidFill>
              <a:latin typeface="Sakkal Majalla" panose="02000000000000000000" pitchFamily="2" charset="-78"/>
              <a:cs typeface="Sakkal Majalla" panose="02000000000000000000" pitchFamily="2" charset="-78"/>
            </a:endParaRPr>
          </a:p>
          <a:p>
            <a:pPr marL="1076325" indent="-1076325" algn="r" rtl="1">
              <a:lnSpc>
                <a:spcPct val="150000"/>
              </a:lnSpc>
            </a:pPr>
            <a:r>
              <a:rPr lang="ar-EG" sz="2400" dirty="0">
                <a:latin typeface="Sakkal Majalla" panose="02000000000000000000" pitchFamily="2" charset="-78"/>
                <a:cs typeface="Sakkal Majalla" panose="02000000000000000000" pitchFamily="2" charset="-78"/>
              </a:rPr>
              <a:t>7 &gt; أم &lt; 3+ (0.7 × 5.7)</a:t>
            </a:r>
            <a:endParaRPr lang="en-US" sz="2400" dirty="0">
              <a:latin typeface="Sakkal Majalla" panose="02000000000000000000" pitchFamily="2" charset="-78"/>
              <a:cs typeface="Sakkal Majalla" panose="02000000000000000000" pitchFamily="2" charset="-78"/>
            </a:endParaRPr>
          </a:p>
          <a:p>
            <a:pPr marL="1076325" indent="-1076325" algn="r" rtl="1">
              <a:lnSpc>
                <a:spcPct val="150000"/>
              </a:lnSpc>
            </a:pPr>
            <a:r>
              <a:rPr lang="ar-EG" sz="2400" dirty="0">
                <a:latin typeface="Sakkal Majalla" panose="02000000000000000000" pitchFamily="2" charset="-78"/>
                <a:cs typeface="Sakkal Majalla" panose="02000000000000000000" pitchFamily="2" charset="-78"/>
              </a:rPr>
              <a:t>7 &gt; أم &lt; 3+ 4</a:t>
            </a:r>
            <a:endParaRPr lang="en-US" sz="2400" dirty="0">
              <a:latin typeface="Sakkal Majalla" panose="02000000000000000000" pitchFamily="2" charset="-78"/>
              <a:cs typeface="Sakkal Majalla" panose="02000000000000000000" pitchFamily="2" charset="-78"/>
            </a:endParaRPr>
          </a:p>
          <a:p>
            <a:pPr marL="1076325" indent="-1076325" algn="r" rtl="1">
              <a:lnSpc>
                <a:spcPct val="150000"/>
              </a:lnSpc>
            </a:pPr>
            <a:r>
              <a:rPr lang="ar-EG" sz="2400" b="1" dirty="0">
                <a:solidFill>
                  <a:srgbClr val="FF0000"/>
                </a:solidFill>
                <a:latin typeface="Sakkal Majalla" panose="02000000000000000000" pitchFamily="2" charset="-78"/>
                <a:cs typeface="Sakkal Majalla" panose="02000000000000000000" pitchFamily="2" charset="-78"/>
              </a:rPr>
              <a:t>7 = 7    </a:t>
            </a:r>
            <a:r>
              <a:rPr lang="ar-EG" sz="2400" b="1" dirty="0">
                <a:latin typeface="Sakkal Majalla" panose="02000000000000000000" pitchFamily="2" charset="-78"/>
                <a:cs typeface="Sakkal Majalla" panose="02000000000000000000" pitchFamily="2" charset="-78"/>
              </a:rPr>
              <a:t>إذن أداء مدير المحفظة (د) (مقبول)</a:t>
            </a:r>
            <a:endParaRPr 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59068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74625"/>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59650"/>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الحل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4" name="TextBox 13">
            <a:extLst>
              <a:ext uri="{FF2B5EF4-FFF2-40B4-BE49-F238E27FC236}">
                <a16:creationId xmlns:a16="http://schemas.microsoft.com/office/drawing/2014/main" id="{1344ACFE-5DA4-4E39-A0C4-5B8C9A485B14}"/>
              </a:ext>
            </a:extLst>
          </p:cNvPr>
          <p:cNvSpPr txBox="1"/>
          <p:nvPr/>
        </p:nvSpPr>
        <p:spPr>
          <a:xfrm>
            <a:off x="3840106" y="2073890"/>
            <a:ext cx="4511787" cy="3416320"/>
          </a:xfrm>
          <a:prstGeom prst="rect">
            <a:avLst/>
          </a:prstGeom>
          <a:noFill/>
        </p:spPr>
        <p:txBody>
          <a:bodyPr wrap="square">
            <a:spAutoFit/>
          </a:bodyPr>
          <a:lstStyle/>
          <a:p>
            <a:pPr algn="r" rtl="1">
              <a:lnSpc>
                <a:spcPct val="150000"/>
              </a:lnSpc>
            </a:pPr>
            <a:r>
              <a:rPr lang="ar-SA" sz="2400" b="1" spc="-5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تابع الحل: </a:t>
            </a:r>
            <a:endParaRPr lang="ar-SA" sz="2400" b="1" dirty="0" smtClean="0">
              <a:solidFill>
                <a:srgbClr val="00B050"/>
              </a:solidFill>
              <a:latin typeface="Sakkal Majalla" panose="02000000000000000000" pitchFamily="2" charset="-78"/>
              <a:cs typeface="Sakkal Majalla" panose="02000000000000000000" pitchFamily="2" charset="-78"/>
            </a:endParaRPr>
          </a:p>
          <a:p>
            <a:pPr algn="r" rtl="1">
              <a:lnSpc>
                <a:spcPct val="150000"/>
              </a:lnSpc>
            </a:pPr>
            <a:r>
              <a:rPr lang="ar-EG" sz="2400" b="1" dirty="0" smtClean="0">
                <a:solidFill>
                  <a:srgbClr val="00B050"/>
                </a:solidFill>
                <a:latin typeface="Sakkal Majalla" panose="02000000000000000000" pitchFamily="2" charset="-78"/>
                <a:cs typeface="Sakkal Majalla" panose="02000000000000000000" pitchFamily="2" charset="-78"/>
              </a:rPr>
              <a:t>تصنيف </a:t>
            </a:r>
            <a:r>
              <a:rPr lang="ar-EG" sz="2400" b="1" dirty="0">
                <a:solidFill>
                  <a:srgbClr val="00B050"/>
                </a:solidFill>
                <a:latin typeface="Sakkal Majalla" panose="02000000000000000000" pitchFamily="2" charset="-78"/>
                <a:cs typeface="Sakkal Majalla" panose="02000000000000000000" pitchFamily="2" charset="-78"/>
              </a:rPr>
              <a:t>أداء مدير المحفظة (هـ)</a:t>
            </a:r>
            <a:endParaRPr lang="en-US" sz="2400" b="1" dirty="0">
              <a:solidFill>
                <a:srgbClr val="00B050"/>
              </a:solidFill>
              <a:latin typeface="Sakkal Majalla" panose="02000000000000000000" pitchFamily="2" charset="-78"/>
              <a:cs typeface="Sakkal Majalla" panose="02000000000000000000" pitchFamily="2" charset="-78"/>
            </a:endParaRPr>
          </a:p>
          <a:p>
            <a:pPr marL="806450" indent="-806450" algn="r" rtl="1">
              <a:lnSpc>
                <a:spcPct val="150000"/>
              </a:lnSpc>
            </a:pPr>
            <a:r>
              <a:rPr lang="ar-EG" sz="2400" dirty="0">
                <a:latin typeface="Sakkal Majalla" panose="02000000000000000000" pitchFamily="2" charset="-78"/>
                <a:cs typeface="Sakkal Majalla" panose="02000000000000000000" pitchFamily="2" charset="-78"/>
              </a:rPr>
              <a:t>10 &gt; أم &lt; 3+ (0.7 × 5.2)</a:t>
            </a:r>
            <a:endParaRPr lang="en-US" sz="2400" dirty="0">
              <a:latin typeface="Sakkal Majalla" panose="02000000000000000000" pitchFamily="2" charset="-78"/>
              <a:cs typeface="Sakkal Majalla" panose="02000000000000000000" pitchFamily="2" charset="-78"/>
            </a:endParaRPr>
          </a:p>
          <a:p>
            <a:pPr marL="806450" indent="-806450" algn="r" rtl="1">
              <a:lnSpc>
                <a:spcPct val="150000"/>
              </a:lnSpc>
            </a:pPr>
            <a:r>
              <a:rPr lang="ar-EG" sz="2400" dirty="0">
                <a:latin typeface="Sakkal Majalla" panose="02000000000000000000" pitchFamily="2" charset="-78"/>
                <a:cs typeface="Sakkal Majalla" panose="02000000000000000000" pitchFamily="2" charset="-78"/>
              </a:rPr>
              <a:t>10 &gt; أم &lt; 3+ 3.64</a:t>
            </a:r>
            <a:endParaRPr lang="en-US" sz="2400" dirty="0">
              <a:latin typeface="Sakkal Majalla" panose="02000000000000000000" pitchFamily="2" charset="-78"/>
              <a:cs typeface="Sakkal Majalla" panose="02000000000000000000" pitchFamily="2" charset="-78"/>
            </a:endParaRPr>
          </a:p>
          <a:p>
            <a:pPr marL="806450" indent="-806450" algn="r" rtl="1">
              <a:lnSpc>
                <a:spcPct val="150000"/>
              </a:lnSpc>
            </a:pPr>
            <a:r>
              <a:rPr lang="ar-EG" sz="2400" b="1" dirty="0">
                <a:solidFill>
                  <a:srgbClr val="FF0000"/>
                </a:solidFill>
                <a:latin typeface="Sakkal Majalla" panose="02000000000000000000" pitchFamily="2" charset="-78"/>
                <a:cs typeface="Sakkal Majalla" panose="02000000000000000000" pitchFamily="2" charset="-78"/>
              </a:rPr>
              <a:t>10 &gt; 6.64</a:t>
            </a:r>
            <a:r>
              <a:rPr lang="ar-EG" sz="2400" b="1" dirty="0">
                <a:latin typeface="Sakkal Majalla" panose="02000000000000000000" pitchFamily="2" charset="-78"/>
                <a:cs typeface="Sakkal Majalla" panose="02000000000000000000" pitchFamily="2" charset="-78"/>
              </a:rPr>
              <a:t>    إذن أداء مدير المحفظة (هـ) (جيد)</a:t>
            </a:r>
            <a:endParaRPr lang="en-US" sz="2400" b="1" dirty="0">
              <a:latin typeface="Sakkal Majalla" panose="02000000000000000000" pitchFamily="2" charset="-78"/>
              <a:cs typeface="Sakkal Majalla" panose="02000000000000000000" pitchFamily="2" charset="-78"/>
            </a:endParaRPr>
          </a:p>
          <a:p>
            <a:pPr algn="r" rtl="1">
              <a:lnSpc>
                <a:spcPct val="150000"/>
              </a:lnSpc>
            </a:pP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38869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74625"/>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513897" y="283892"/>
            <a:ext cx="6885432" cy="7097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48762" y="139352"/>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الحل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0" name="TextBox 9">
            <a:extLst>
              <a:ext uri="{FF2B5EF4-FFF2-40B4-BE49-F238E27FC236}">
                <a16:creationId xmlns:a16="http://schemas.microsoft.com/office/drawing/2014/main" id="{9F1A6B6A-0BE5-44AA-9686-2ECCB8ED0F5C}"/>
              </a:ext>
            </a:extLst>
          </p:cNvPr>
          <p:cNvSpPr txBox="1"/>
          <p:nvPr/>
        </p:nvSpPr>
        <p:spPr>
          <a:xfrm>
            <a:off x="3048762" y="1389842"/>
            <a:ext cx="6094140" cy="461665"/>
          </a:xfrm>
          <a:prstGeom prst="rect">
            <a:avLst/>
          </a:prstGeom>
          <a:noFill/>
        </p:spPr>
        <p:txBody>
          <a:bodyPr wrap="square">
            <a:spAutoFit/>
          </a:bodyPr>
          <a:lstStyle/>
          <a:p>
            <a:pPr algn="ctr" rtl="1"/>
            <a:r>
              <a:rPr lang="ar-EG" sz="2400" b="1" i="0" u="none" strike="noStrike" baseline="0" dirty="0">
                <a:solidFill>
                  <a:srgbClr val="47B858"/>
                </a:solidFill>
                <a:latin typeface="Times New Roman" panose="02020603050405020304" pitchFamily="18" charset="0"/>
                <a:ea typeface="Yu Gothic Light" panose="020B0300000000000000" pitchFamily="34" charset="-128"/>
                <a:cs typeface="Times New Roman" panose="02020603050405020304" pitchFamily="18" charset="0"/>
              </a:rPr>
              <a:t>ويمكن تلخيص النتائج في الجدول الآتي:</a:t>
            </a:r>
            <a:endParaRPr lang="en-US" sz="2400" dirty="0">
              <a:solidFill>
                <a:srgbClr val="47B858"/>
              </a:solidFill>
            </a:endParaRPr>
          </a:p>
        </p:txBody>
      </p:sp>
      <p:pic>
        <p:nvPicPr>
          <p:cNvPr id="13" name="Picture 12">
            <a:extLst>
              <a:ext uri="{FF2B5EF4-FFF2-40B4-BE49-F238E27FC236}">
                <a16:creationId xmlns:a16="http://schemas.microsoft.com/office/drawing/2014/main" id="{1A933208-1A55-4559-BD14-FDD1A3914066}"/>
              </a:ext>
            </a:extLst>
          </p:cNvPr>
          <p:cNvPicPr>
            <a:picLocks noChangeAspect="1"/>
          </p:cNvPicPr>
          <p:nvPr/>
        </p:nvPicPr>
        <p:blipFill>
          <a:blip r:embed="rId3"/>
          <a:stretch>
            <a:fillRect/>
          </a:stretch>
        </p:blipFill>
        <p:spPr>
          <a:xfrm>
            <a:off x="1733321" y="2202529"/>
            <a:ext cx="8446583" cy="3326187"/>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8445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الرابعة عشر </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a:t>
            </a: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3867039" y="2384505"/>
            <a:ext cx="6676900" cy="2215991"/>
          </a:xfrm>
          <a:prstGeom prst="rect">
            <a:avLst/>
          </a:prstGeom>
        </p:spPr>
        <p:txBody>
          <a:bodyPr wrap="square">
            <a:spAutoFit/>
          </a:bodyPr>
          <a:lstStyle/>
          <a:p>
            <a:pPr marL="457200" lvl="0" indent="-457200" algn="r" rtl="1">
              <a:lnSpc>
                <a:spcPct val="20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تحديد مؤشر الأداء بالنسبة لكل مدير محفظة.</a:t>
            </a:r>
          </a:p>
          <a:p>
            <a:pPr marL="457200" lvl="0" indent="-457200" algn="r" rtl="1">
              <a:lnSpc>
                <a:spcPct val="20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ترتيب أداء مديرين المحافظ.</a:t>
            </a:r>
          </a:p>
          <a:p>
            <a:pPr marL="457200" lvl="0" indent="-457200" algn="r" rtl="1">
              <a:lnSpc>
                <a:spcPct val="20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تصنيف أداء مدير المحفظة الاستثمارية</a:t>
            </a:r>
            <a:endParaRPr lang="en-US" sz="2400" dirty="0">
              <a:solidFill>
                <a:schemeClr val="tx1">
                  <a:lumMod val="95000"/>
                  <a:lumOff val="5000"/>
                </a:schemeClr>
              </a:solidFill>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BCAEEAEA-0719-4DEE-9A32-AD01FB10FEFD}"/>
              </a:ext>
            </a:extLst>
          </p:cNvPr>
          <p:cNvSpPr/>
          <p:nvPr/>
        </p:nvSpPr>
        <p:spPr>
          <a:xfrm>
            <a:off x="7707261" y="1672730"/>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SA" sz="4400" b="1" dirty="0">
                <a:solidFill>
                  <a:schemeClr val="bg1"/>
                </a:solidFill>
                <a:latin typeface="Sakkal Majalla" panose="02000000000000000000" pitchFamily="2" charset="-78"/>
                <a:cs typeface="Sakkal Majalla" panose="02000000000000000000" pitchFamily="2" charset="-78"/>
              </a:rPr>
              <a:t>تقييم أداء المحفظة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7" name="TextBox 16">
            <a:extLst>
              <a:ext uri="{FF2B5EF4-FFF2-40B4-BE49-F238E27FC236}">
                <a16:creationId xmlns:a16="http://schemas.microsoft.com/office/drawing/2014/main" id="{188D1B67-ECCC-4020-9FB5-C58E252DAEC8}"/>
              </a:ext>
            </a:extLst>
          </p:cNvPr>
          <p:cNvSpPr txBox="1"/>
          <p:nvPr/>
        </p:nvSpPr>
        <p:spPr>
          <a:xfrm>
            <a:off x="2706323" y="2226649"/>
            <a:ext cx="8913081" cy="3924151"/>
          </a:xfrm>
          <a:prstGeom prst="rect">
            <a:avLst/>
          </a:prstGeom>
          <a:noFill/>
        </p:spPr>
        <p:txBody>
          <a:bodyPr wrap="square">
            <a:spAutoFit/>
          </a:bodyPr>
          <a:lstStyle/>
          <a:p>
            <a:pPr marL="342900" indent="-342900" algn="just"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يعد تقييم أداء المحفظة إحدى الخطوات المهمة لتحليل الأداء الاستثماري، ويتم ذلك بغض النظر عن كون المستثمر هو نفسه مديرها أم تتم إدارتها بواسطة مدير استثمار. </a:t>
            </a:r>
            <a:endParaRPr lang="en-US"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فإذا كان المستثمر يقوم بإدارتها بنفسه، فإن الأداء المتميز يعد حافزاً للاستمرار في إدارة الاستثمار بالطريقة نفسها بينما الأداء الرديء قد يؤدي إلى تغيير الكيفية التي يتم بها الإدارة. </a:t>
            </a:r>
            <a:endParaRPr lang="en-US"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أما في حال اختلاف مدير المحفظة عن مالكها فيصبح للمستثمر كل الحق في تتبع الأداء الاستثماري لما لذلك من أهمية خاصة في تغيير القيود المفروضة على عملية الإدارة وإعادة النظر فيما يخص بعض العوامل التي تؤثر في هذا الأداء مثل أهداف الاستثمار أو كمية النقود المخصصة لمدير الاستثمار.</a:t>
            </a:r>
          </a:p>
        </p:txBody>
      </p:sp>
      <p:pic>
        <p:nvPicPr>
          <p:cNvPr id="23572" name="Picture 20" descr="Take My Proctoru Exam For Me - Evaluation Icon Png - (512x512) Png Clipart  Download">
            <a:extLst>
              <a:ext uri="{FF2B5EF4-FFF2-40B4-BE49-F238E27FC236}">
                <a16:creationId xmlns:a16="http://schemas.microsoft.com/office/drawing/2014/main" id="{5E0CAF03-AE5F-4AEF-B81A-E2373693DE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340" y="3537348"/>
            <a:ext cx="1009165" cy="1291027"/>
          </a:xfrm>
          <a:prstGeom prst="rect">
            <a:avLst/>
          </a:prstGeom>
          <a:solidFill>
            <a:schemeClr val="bg1"/>
          </a:solidFill>
          <a:extLst/>
        </p:spPr>
      </p:pic>
    </p:spTree>
    <p:extLst>
      <p:ext uri="{BB962C8B-B14F-4D97-AF65-F5344CB8AC3E}">
        <p14:creationId xmlns:p14="http://schemas.microsoft.com/office/powerpoint/2010/main" val="53172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SA" sz="4400" b="1" dirty="0">
                <a:solidFill>
                  <a:schemeClr val="bg1"/>
                </a:solidFill>
                <a:latin typeface="Sakkal Majalla" panose="02000000000000000000" pitchFamily="2" charset="-78"/>
                <a:cs typeface="Sakkal Majalla" panose="02000000000000000000" pitchFamily="2" charset="-78"/>
              </a:rPr>
              <a:t>تقييم أداء المحفظة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0" name="TextBox 9">
            <a:extLst>
              <a:ext uri="{FF2B5EF4-FFF2-40B4-BE49-F238E27FC236}">
                <a16:creationId xmlns:a16="http://schemas.microsoft.com/office/drawing/2014/main" id="{EE6FB939-C8DD-4447-9BDD-5B25D446F3B4}"/>
              </a:ext>
            </a:extLst>
          </p:cNvPr>
          <p:cNvSpPr txBox="1"/>
          <p:nvPr/>
        </p:nvSpPr>
        <p:spPr>
          <a:xfrm>
            <a:off x="2894048" y="2197702"/>
            <a:ext cx="8761172" cy="3970318"/>
          </a:xfrm>
          <a:prstGeom prst="rect">
            <a:avLst/>
          </a:prstGeom>
          <a:noFill/>
        </p:spPr>
        <p:txBody>
          <a:bodyPr wrap="square">
            <a:spAutoFit/>
          </a:bodyPr>
          <a:lstStyle/>
          <a:p>
            <a:pPr marL="342900" indent="-342900" algn="r"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وعلى الرغم من أن التقييم يعد مرحلة أخيرة في عملية إدارة الاستثمار إلا أنه يمكن اعتبارها جزءاً من عملية مستمرة، تمد المستثمر بآلية للتعرف إلى مواطن الضعف في العملية الاستثمارية وأيضاَ كيفية معالجة مواطن القصور</a:t>
            </a:r>
            <a:r>
              <a:rPr lang="ar-SA"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342900" indent="-342900" algn="r"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ويعتمد التقييم على مقارنة الأداء الذي يمكن تحقيقه عن طريق الإدارة الايجابية بالعوائد التي يمكن للمالك الحصول عليها باختيار محافظ بديلة للاستثمار. على سبيل المثال، بافتراض مستثمر لديه محفظة أسهم عادية تحقق في نهاية العام عائداً %20، يصبح السؤال هل أداء هذه المحفظة متميز أو رديء</a:t>
            </a:r>
            <a:r>
              <a:rPr lang="ar-SA"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p:txBody>
      </p:sp>
      <p:pic>
        <p:nvPicPr>
          <p:cNvPr id="9" name="Picture 20" descr="Take My Proctoru Exam For Me - Evaluation Icon Png - (512x512) Png Clipart  Download">
            <a:extLst>
              <a:ext uri="{FF2B5EF4-FFF2-40B4-BE49-F238E27FC236}">
                <a16:creationId xmlns:a16="http://schemas.microsoft.com/office/drawing/2014/main" id="{5E0CAF03-AE5F-4AEF-B81A-E2373693DE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340" y="3537348"/>
            <a:ext cx="1009165" cy="1291027"/>
          </a:xfrm>
          <a:prstGeom prst="rect">
            <a:avLst/>
          </a:prstGeom>
          <a:solidFill>
            <a:schemeClr val="bg1"/>
          </a:solidFill>
          <a:extLst/>
        </p:spPr>
      </p:pic>
    </p:spTree>
    <p:extLst>
      <p:ext uri="{BB962C8B-B14F-4D97-AF65-F5344CB8AC3E}">
        <p14:creationId xmlns:p14="http://schemas.microsoft.com/office/powerpoint/2010/main" val="130687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SA" sz="4400" b="1" dirty="0">
                <a:solidFill>
                  <a:schemeClr val="bg1"/>
                </a:solidFill>
                <a:latin typeface="Sakkal Majalla" panose="02000000000000000000" pitchFamily="2" charset="-78"/>
                <a:cs typeface="Sakkal Majalla" panose="02000000000000000000" pitchFamily="2" charset="-78"/>
              </a:rPr>
              <a:t>تقييم أداء المحفظة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0" name="TextBox 9">
            <a:extLst>
              <a:ext uri="{FF2B5EF4-FFF2-40B4-BE49-F238E27FC236}">
                <a16:creationId xmlns:a16="http://schemas.microsoft.com/office/drawing/2014/main" id="{EE6FB939-C8DD-4447-9BDD-5B25D446F3B4}"/>
              </a:ext>
            </a:extLst>
          </p:cNvPr>
          <p:cNvSpPr txBox="1"/>
          <p:nvPr/>
        </p:nvSpPr>
        <p:spPr>
          <a:xfrm>
            <a:off x="2945225" y="3051782"/>
            <a:ext cx="8702213" cy="2262158"/>
          </a:xfrm>
          <a:prstGeom prst="rect">
            <a:avLst/>
          </a:prstGeom>
          <a:noFill/>
        </p:spPr>
        <p:txBody>
          <a:bodyPr wrap="square">
            <a:spAutoFit/>
          </a:bodyPr>
          <a:lstStyle/>
          <a:p>
            <a:pPr marL="342900" indent="-342900" algn="r"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يتوقف ذلك على مقارنة هذه المحفظة بأداء سوق الأسهم (محفظة السوق أو مؤشر السوق) فإذا حقق السوق عائداً %10 في نهاية العام فيمكن القول إن أداء تلك المحفظة متميز، أما إذا حقق السوق عائداً ,%30 فيعد أداء المحفظة رديئاً، وبالتالي يستلزم تقييم أداء محافظ الأسهم باستخدام معدلات العائد فقط لتصنيفها الى محافظ متساوية المخاطر ثم مقارنة العوائد</a:t>
            </a:r>
            <a:r>
              <a:rPr lang="ar-SA"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p:txBody>
      </p:sp>
      <p:pic>
        <p:nvPicPr>
          <p:cNvPr id="9" name="Picture 20" descr="Take My Proctoru Exam For Me - Evaluation Icon Png - (512x512) Png Clipart  Download">
            <a:extLst>
              <a:ext uri="{FF2B5EF4-FFF2-40B4-BE49-F238E27FC236}">
                <a16:creationId xmlns:a16="http://schemas.microsoft.com/office/drawing/2014/main" id="{5E0CAF03-AE5F-4AEF-B81A-E2373693DE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340" y="3537348"/>
            <a:ext cx="1009165" cy="1291027"/>
          </a:xfrm>
          <a:prstGeom prst="rect">
            <a:avLst/>
          </a:prstGeom>
          <a:solidFill>
            <a:schemeClr val="bg1"/>
          </a:solidFill>
          <a:extLst/>
        </p:spPr>
      </p:pic>
    </p:spTree>
    <p:extLst>
      <p:ext uri="{BB962C8B-B14F-4D97-AF65-F5344CB8AC3E}">
        <p14:creationId xmlns:p14="http://schemas.microsoft.com/office/powerpoint/2010/main" val="345374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SA" sz="4400" b="1" dirty="0">
                <a:solidFill>
                  <a:schemeClr val="bg1"/>
                </a:solidFill>
                <a:latin typeface="Sakkal Majalla" panose="02000000000000000000" pitchFamily="2" charset="-78"/>
                <a:cs typeface="Sakkal Majalla" panose="02000000000000000000" pitchFamily="2" charset="-78"/>
              </a:rPr>
              <a:t>تقييم أداء المحفظة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0" name="TextBox 9">
            <a:extLst>
              <a:ext uri="{FF2B5EF4-FFF2-40B4-BE49-F238E27FC236}">
                <a16:creationId xmlns:a16="http://schemas.microsoft.com/office/drawing/2014/main" id="{EE6FB939-C8DD-4447-9BDD-5B25D446F3B4}"/>
              </a:ext>
            </a:extLst>
          </p:cNvPr>
          <p:cNvSpPr txBox="1"/>
          <p:nvPr/>
        </p:nvSpPr>
        <p:spPr>
          <a:xfrm>
            <a:off x="2709401" y="2497784"/>
            <a:ext cx="8702213" cy="3370153"/>
          </a:xfrm>
          <a:prstGeom prst="rect">
            <a:avLst/>
          </a:prstGeom>
          <a:noFill/>
        </p:spPr>
        <p:txBody>
          <a:bodyPr wrap="square">
            <a:spAutoFit/>
          </a:bodyPr>
          <a:lstStyle/>
          <a:p>
            <a:pPr marL="342900" indent="-342900" algn="r"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أما في حال اختلاف مستويات مخاطر المحافظ محل التقييم، فتظهر الحاجة لاستخدام مقاييس للمقارنة تأخذ في الاعتبار مستوى المخاطر وتسمى مقاييس الأداء المعدلة بالمخاطر والتي تمثل الاتجاه التقليدي للتقييم</a:t>
            </a:r>
            <a:r>
              <a:rPr lang="ar-SA"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342900" indent="-342900" algn="r"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أما الاتجاهات الحديثة لتقييم أداء محافظ الأسهم فتأخذ في الاعتبار مدى قدرة مديري المحافظ على التنبؤ السليم باتجاهات السوق المستقبلية سواء نحو التحسن أو التدهور.</a:t>
            </a:r>
            <a:r>
              <a:rPr lang="en-US" sz="2400" dirty="0">
                <a:latin typeface="Sakkal Majalla" panose="02000000000000000000" pitchFamily="2" charset="-78"/>
                <a:cs typeface="Sakkal Majalla" panose="02000000000000000000" pitchFamily="2" charset="-78"/>
              </a:rPr>
              <a:t> </a:t>
            </a:r>
          </a:p>
          <a:p>
            <a:pPr marL="342900" indent="-342900" algn="r"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وتأثير هذه التحركات في أداء المحافظ المدارة وذلك فيما يسمى ب “توقيت السوق</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pic>
        <p:nvPicPr>
          <p:cNvPr id="9" name="Picture 20" descr="Take My Proctoru Exam For Me - Evaluation Icon Png - (512x512) Png Clipart  Download">
            <a:extLst>
              <a:ext uri="{FF2B5EF4-FFF2-40B4-BE49-F238E27FC236}">
                <a16:creationId xmlns:a16="http://schemas.microsoft.com/office/drawing/2014/main" id="{5E0CAF03-AE5F-4AEF-B81A-E2373693DE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340" y="3537348"/>
            <a:ext cx="1009165" cy="1291027"/>
          </a:xfrm>
          <a:prstGeom prst="rect">
            <a:avLst/>
          </a:prstGeom>
          <a:solidFill>
            <a:schemeClr val="bg1"/>
          </a:solidFill>
          <a:extLst/>
        </p:spPr>
      </p:pic>
    </p:spTree>
    <p:extLst>
      <p:ext uri="{BB962C8B-B14F-4D97-AF65-F5344CB8AC3E}">
        <p14:creationId xmlns:p14="http://schemas.microsoft.com/office/powerpoint/2010/main" val="3768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74625"/>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863298" y="390836"/>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308960" y="255663"/>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تمرين</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1" name="TextBox 10">
            <a:extLst>
              <a:ext uri="{FF2B5EF4-FFF2-40B4-BE49-F238E27FC236}">
                <a16:creationId xmlns:a16="http://schemas.microsoft.com/office/drawing/2014/main" id="{9B1D781B-D1FE-48B5-A7A5-A1EBBC7DDD1A}"/>
              </a:ext>
            </a:extLst>
          </p:cNvPr>
          <p:cNvSpPr txBox="1"/>
          <p:nvPr/>
        </p:nvSpPr>
        <p:spPr>
          <a:xfrm>
            <a:off x="2214282" y="1415283"/>
            <a:ext cx="8183464" cy="477054"/>
          </a:xfrm>
          <a:prstGeom prst="rect">
            <a:avLst/>
          </a:prstGeom>
          <a:noFill/>
        </p:spPr>
        <p:txBody>
          <a:bodyPr wrap="square">
            <a:spAutoFit/>
          </a:bodyPr>
          <a:lstStyle/>
          <a:p>
            <a:pPr marR="0" lvl="0" algn="r" rtl="1"/>
            <a:r>
              <a:rPr lang="ar-SA" sz="2400" b="1" i="0" u="none" strike="noStrike" baseline="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فيما يلي معلومات عن معدل العائد المرجح والمخاطرة المرجحة لخمس محافظ استثمارية</a:t>
            </a:r>
            <a:r>
              <a:rPr lang="en-US" sz="2400" b="1" i="0" u="none" strike="noStrike" baseline="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a:t>
            </a:r>
            <a:r>
              <a:rPr lang="ar-SA" sz="2400" b="1" i="0" u="none" strike="noStrike" baseline="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 </a:t>
            </a:r>
          </a:p>
        </p:txBody>
      </p:sp>
      <p:pic>
        <p:nvPicPr>
          <p:cNvPr id="13" name="Picture 12">
            <a:extLst>
              <a:ext uri="{FF2B5EF4-FFF2-40B4-BE49-F238E27FC236}">
                <a16:creationId xmlns:a16="http://schemas.microsoft.com/office/drawing/2014/main" id="{FC043933-2F49-42AE-BA93-A940519FB110}"/>
              </a:ext>
            </a:extLst>
          </p:cNvPr>
          <p:cNvPicPr>
            <a:picLocks noChangeAspect="1"/>
          </p:cNvPicPr>
          <p:nvPr/>
        </p:nvPicPr>
        <p:blipFill>
          <a:blip r:embed="rId3"/>
          <a:stretch>
            <a:fillRect/>
          </a:stretch>
        </p:blipFill>
        <p:spPr>
          <a:xfrm>
            <a:off x="2486724" y="2124644"/>
            <a:ext cx="7738946" cy="2354274"/>
          </a:xfrm>
          <a:prstGeom prst="rect">
            <a:avLst/>
          </a:prstGeom>
          <a:solidFill>
            <a:srgbClr val="FFFFFF">
              <a:shade val="85000"/>
            </a:srgbClr>
          </a:solidFill>
          <a:ln w="190500" cap="rnd">
            <a:no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4" name="TextBox 13">
            <a:extLst>
              <a:ext uri="{FF2B5EF4-FFF2-40B4-BE49-F238E27FC236}">
                <a16:creationId xmlns:a16="http://schemas.microsoft.com/office/drawing/2014/main" id="{D56A9E12-6BB8-4F78-940C-5C74DAA48A04}"/>
              </a:ext>
            </a:extLst>
          </p:cNvPr>
          <p:cNvSpPr txBox="1"/>
          <p:nvPr/>
        </p:nvSpPr>
        <p:spPr>
          <a:xfrm>
            <a:off x="1950181" y="4688526"/>
            <a:ext cx="8711666" cy="461665"/>
          </a:xfrm>
          <a:prstGeom prst="rect">
            <a:avLst/>
          </a:prstGeom>
          <a:noFill/>
        </p:spPr>
        <p:txBody>
          <a:bodyPr wrap="square">
            <a:spAutoFit/>
          </a:bodyPr>
          <a:lstStyle/>
          <a:p>
            <a:pPr algn="ctr" rtl="1"/>
            <a:r>
              <a:rPr lang="ar-SA" sz="2400" b="1" dirty="0">
                <a:latin typeface="Sakkal Majalla" panose="02000000000000000000" pitchFamily="2" charset="-78"/>
                <a:ea typeface="Times New Roman" panose="02020603050405020304" pitchFamily="18" charset="0"/>
                <a:cs typeface="Sakkal Majalla" panose="02000000000000000000" pitchFamily="2" charset="-78"/>
              </a:rPr>
              <a:t>فإذا علمت أن معدل العائد على الاستثمار عديم المخاطرة (ع م) هو 4% ومعادلة خط السوق هي: </a:t>
            </a:r>
            <a:endParaRPr lang="en-US" sz="2400" b="1" dirty="0">
              <a:latin typeface="Sakkal Majalla" panose="02000000000000000000" pitchFamily="2" charset="-78"/>
              <a:ea typeface="Times New Roman" panose="02020603050405020304" pitchFamily="18" charset="0"/>
              <a:cs typeface="Sakkal Majalla" panose="02000000000000000000" pitchFamily="2" charset="-78"/>
            </a:endParaRPr>
          </a:p>
        </p:txBody>
      </p:sp>
      <p:sp>
        <p:nvSpPr>
          <p:cNvPr id="17" name="مستطيل: زوايا مستديرة 1">
            <a:extLst>
              <a:ext uri="{FF2B5EF4-FFF2-40B4-BE49-F238E27FC236}">
                <a16:creationId xmlns:a16="http://schemas.microsoft.com/office/drawing/2014/main" id="{D4BB824D-F9B9-4D21-AC45-82F1B1CE6852}"/>
              </a:ext>
            </a:extLst>
          </p:cNvPr>
          <p:cNvSpPr/>
          <p:nvPr/>
        </p:nvSpPr>
        <p:spPr>
          <a:xfrm>
            <a:off x="4722469" y="5317870"/>
            <a:ext cx="3267456" cy="709786"/>
          </a:xfrm>
          <a:prstGeom prst="roundRect">
            <a:avLst/>
          </a:prstGeom>
          <a:solidFill>
            <a:srgbClr val="CCC4EE"/>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800" dirty="0">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62B2B169-49BE-484A-BEC9-9BC79451F4DD}"/>
              </a:ext>
            </a:extLst>
          </p:cNvPr>
          <p:cNvSpPr txBox="1"/>
          <p:nvPr/>
        </p:nvSpPr>
        <p:spPr>
          <a:xfrm>
            <a:off x="5244051" y="5411153"/>
            <a:ext cx="2224291" cy="523220"/>
          </a:xfrm>
          <a:prstGeom prst="rect">
            <a:avLst/>
          </a:prstGeom>
          <a:noFill/>
        </p:spPr>
        <p:txBody>
          <a:bodyPr wrap="square">
            <a:spAutoFit/>
          </a:bodyPr>
          <a:lstStyle/>
          <a:p>
            <a:pPr algn="ctr" rtl="1"/>
            <a:r>
              <a:rPr lang="ar-SA" sz="2800" b="1" dirty="0">
                <a:latin typeface="Sakkal Majalla" panose="02000000000000000000" pitchFamily="2" charset="-78"/>
                <a:ea typeface="Times New Roman" panose="02020603050405020304" pitchFamily="18" charset="0"/>
                <a:cs typeface="Sakkal Majalla" panose="02000000000000000000" pitchFamily="2" charset="-78"/>
              </a:rPr>
              <a:t>ع*</a:t>
            </a:r>
            <a:r>
              <a:rPr lang="en-US" sz="28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800" b="1" dirty="0">
                <a:latin typeface="Sakkal Majalla" panose="02000000000000000000" pitchFamily="2" charset="-78"/>
                <a:ea typeface="Times New Roman" panose="02020603050405020304" pitchFamily="18" charset="0"/>
                <a:cs typeface="Sakkal Majalla" panose="02000000000000000000" pitchFamily="2" charset="-78"/>
              </a:rPr>
              <a:t> =</a:t>
            </a:r>
            <a:r>
              <a:rPr lang="en-US" sz="28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800" b="1" dirty="0">
                <a:latin typeface="Sakkal Majalla" panose="02000000000000000000" pitchFamily="2" charset="-78"/>
                <a:ea typeface="Times New Roman" panose="02020603050405020304" pitchFamily="18" charset="0"/>
                <a:cs typeface="Sakkal Majalla" panose="02000000000000000000" pitchFamily="2" charset="-78"/>
              </a:rPr>
              <a:t> </a:t>
            </a:r>
            <a:r>
              <a:rPr lang="en-US" sz="28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800" b="1" dirty="0">
                <a:latin typeface="Sakkal Majalla" panose="02000000000000000000" pitchFamily="2" charset="-78"/>
                <a:ea typeface="Times New Roman" panose="02020603050405020304" pitchFamily="18" charset="0"/>
                <a:cs typeface="Sakkal Majalla" panose="02000000000000000000" pitchFamily="2" charset="-78"/>
              </a:rPr>
              <a:t>3</a:t>
            </a:r>
            <a:r>
              <a:rPr lang="en-US" sz="28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800" b="1" dirty="0">
                <a:latin typeface="Sakkal Majalla" panose="02000000000000000000" pitchFamily="2" charset="-78"/>
                <a:ea typeface="Times New Roman" panose="02020603050405020304" pitchFamily="18" charset="0"/>
                <a:cs typeface="Sakkal Majalla" panose="02000000000000000000" pitchFamily="2" charset="-78"/>
              </a:rPr>
              <a:t>+</a:t>
            </a:r>
            <a:r>
              <a:rPr lang="en-US" sz="28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800" b="1" dirty="0">
                <a:latin typeface="Sakkal Majalla" panose="02000000000000000000" pitchFamily="2" charset="-78"/>
                <a:ea typeface="Times New Roman" panose="02020603050405020304" pitchFamily="18" charset="0"/>
                <a:cs typeface="Sakkal Majalla" panose="02000000000000000000" pitchFamily="2" charset="-78"/>
              </a:rPr>
              <a:t> 0.7</a:t>
            </a:r>
            <a:r>
              <a:rPr lang="en-US" sz="2800" b="1" dirty="0">
                <a:latin typeface="Sakkal Majalla" panose="02000000000000000000" pitchFamily="2" charset="-78"/>
                <a:ea typeface="Times New Roman" panose="02020603050405020304" pitchFamily="18" charset="0"/>
                <a:cs typeface="Sakkal Majalla" panose="02000000000000000000" pitchFamily="2" charset="-78"/>
              </a:rPr>
              <a:t> </a:t>
            </a:r>
            <a:r>
              <a:rPr lang="ar-SA" sz="2800" b="1" dirty="0">
                <a:latin typeface="Sakkal Majalla" panose="02000000000000000000" pitchFamily="2" charset="-78"/>
                <a:ea typeface="Times New Roman" panose="02020603050405020304" pitchFamily="18" charset="0"/>
                <a:cs typeface="Sakkal Majalla" panose="02000000000000000000" pitchFamily="2" charset="-78"/>
              </a:rPr>
              <a:t> خ*</a:t>
            </a:r>
            <a:endParaRPr lang="en-US" sz="2800" b="1" dirty="0">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130553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986717"/>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59650"/>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تمرين</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15" name="TextBox 14">
            <a:extLst>
              <a:ext uri="{FF2B5EF4-FFF2-40B4-BE49-F238E27FC236}">
                <a16:creationId xmlns:a16="http://schemas.microsoft.com/office/drawing/2014/main" id="{3F4E4221-7473-4EBA-ABBA-2ED508A6F8F9}"/>
              </a:ext>
            </a:extLst>
          </p:cNvPr>
          <p:cNvSpPr txBox="1"/>
          <p:nvPr/>
        </p:nvSpPr>
        <p:spPr>
          <a:xfrm>
            <a:off x="3627427" y="2127921"/>
            <a:ext cx="5116977" cy="2400657"/>
          </a:xfrm>
          <a:prstGeom prst="rect">
            <a:avLst/>
          </a:prstGeom>
          <a:noFill/>
        </p:spPr>
        <p:txBody>
          <a:bodyPr wrap="square">
            <a:spAutoFit/>
          </a:bodyPr>
          <a:lstStyle/>
          <a:p>
            <a:pPr lvl="0" algn="r" rtl="1">
              <a:lnSpc>
                <a:spcPct val="150000"/>
              </a:lnSpc>
            </a:pPr>
            <a:r>
              <a:rPr lang="ar-SA" sz="2800" b="1"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rPr>
              <a:t>المطلوب:</a:t>
            </a:r>
          </a:p>
          <a:p>
            <a:pPr marL="457200" lvl="0" indent="-457200" algn="r" rtl="1">
              <a:lnSpc>
                <a:spcPct val="150000"/>
              </a:lnSpc>
              <a:buFont typeface="+mj-lt"/>
              <a:buAutoNum type="arabicPeriod"/>
            </a:pPr>
            <a:r>
              <a:rPr lang="ar-SA" sz="2400" b="1" dirty="0">
                <a:latin typeface="Sakkal Majalla" panose="02000000000000000000" pitchFamily="2" charset="-78"/>
                <a:ea typeface="Yu Gothic Light" panose="020B0300000000000000" pitchFamily="34" charset="-128"/>
                <a:cs typeface="Sakkal Majalla" panose="02000000000000000000" pitchFamily="2" charset="-78"/>
              </a:rPr>
              <a:t>تحديد مؤشر الأداء بالنسبة لكل مدير محفظة.</a:t>
            </a:r>
          </a:p>
          <a:p>
            <a:pPr marL="457200" lvl="0" indent="-457200" algn="r" rtl="1">
              <a:lnSpc>
                <a:spcPct val="150000"/>
              </a:lnSpc>
              <a:buFont typeface="+mj-lt"/>
              <a:buAutoNum type="arabicPeriod"/>
            </a:pPr>
            <a:r>
              <a:rPr lang="ar-SA" sz="2400" b="1" dirty="0">
                <a:latin typeface="Sakkal Majalla" panose="02000000000000000000" pitchFamily="2" charset="-78"/>
                <a:ea typeface="Yu Gothic Light" panose="020B0300000000000000" pitchFamily="34" charset="-128"/>
                <a:cs typeface="Sakkal Majalla" panose="02000000000000000000" pitchFamily="2" charset="-78"/>
              </a:rPr>
              <a:t>ترتيب أداء مديرين المحافظ تنازليا.</a:t>
            </a:r>
          </a:p>
          <a:p>
            <a:pPr marL="457200" lvl="0" indent="-457200" algn="r" rtl="1">
              <a:lnSpc>
                <a:spcPct val="150000"/>
              </a:lnSpc>
              <a:buFont typeface="+mj-lt"/>
              <a:buAutoNum type="arabicPeriod"/>
            </a:pPr>
            <a:r>
              <a:rPr lang="ar-SA" sz="2400" b="1" dirty="0">
                <a:latin typeface="Sakkal Majalla" panose="02000000000000000000" pitchFamily="2" charset="-78"/>
                <a:ea typeface="Yu Gothic Light" panose="020B0300000000000000" pitchFamily="34" charset="-128"/>
                <a:cs typeface="Sakkal Majalla" panose="02000000000000000000" pitchFamily="2" charset="-78"/>
              </a:rPr>
              <a:t>تصنيف هذا الأداء إلى جيد، مقبول، غير مقبول</a:t>
            </a:r>
            <a:endParaRPr lang="en-US" sz="2400" b="1" dirty="0">
              <a:latin typeface="Sakkal Majalla" panose="02000000000000000000" pitchFamily="2" charset="-78"/>
              <a:ea typeface="Yu Gothic Light" panose="020B0300000000000000" pitchFamily="34" charset="-128"/>
              <a:cs typeface="Sakkal Majalla" panose="02000000000000000000" pitchFamily="2" charset="-78"/>
            </a:endParaRPr>
          </a:p>
        </p:txBody>
      </p:sp>
    </p:spTree>
    <p:extLst>
      <p:ext uri="{BB962C8B-B14F-4D97-AF65-F5344CB8AC3E}">
        <p14:creationId xmlns:p14="http://schemas.microsoft.com/office/powerpoint/2010/main" val="3771912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7" y="1059267"/>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653284" y="364210"/>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199336" y="272581"/>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4000" b="1" dirty="0">
                <a:solidFill>
                  <a:schemeClr val="bg1"/>
                </a:solidFill>
                <a:latin typeface="Sakkal Majalla" panose="02000000000000000000" pitchFamily="2" charset="-78"/>
                <a:cs typeface="Sakkal Majalla" panose="02000000000000000000" pitchFamily="2" charset="-78"/>
              </a:rPr>
              <a:t>الحل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 عشر </a:t>
            </a:r>
          </a:p>
        </p:txBody>
      </p:sp>
      <p:sp>
        <p:nvSpPr>
          <p:cNvPr id="9" name="TextBox 8">
            <a:extLst>
              <a:ext uri="{FF2B5EF4-FFF2-40B4-BE49-F238E27FC236}">
                <a16:creationId xmlns:a16="http://schemas.microsoft.com/office/drawing/2014/main" id="{AB2AC1D1-3451-4A88-BC86-21645FBA6AAB}"/>
              </a:ext>
            </a:extLst>
          </p:cNvPr>
          <p:cNvSpPr txBox="1"/>
          <p:nvPr/>
        </p:nvSpPr>
        <p:spPr>
          <a:xfrm>
            <a:off x="2603203" y="1228594"/>
            <a:ext cx="6985593" cy="1200329"/>
          </a:xfrm>
          <a:prstGeom prst="rect">
            <a:avLst/>
          </a:prstGeom>
          <a:noFill/>
        </p:spPr>
        <p:txBody>
          <a:bodyPr wrap="square">
            <a:spAutoFit/>
          </a:bodyPr>
          <a:lstStyle/>
          <a:p>
            <a:pPr lvl="0" algn="r" rtl="1">
              <a:lnSpc>
                <a:spcPct val="150000"/>
              </a:lnSpc>
            </a:pPr>
            <a:r>
              <a:rPr lang="ar-SA" sz="2400" b="1" dirty="0">
                <a:solidFill>
                  <a:srgbClr val="47B858"/>
                </a:solidFill>
                <a:latin typeface="Sakkal Majalla" panose="02000000000000000000" pitchFamily="2" charset="-78"/>
                <a:cs typeface="Sakkal Majalla" panose="02000000000000000000" pitchFamily="2" charset="-78"/>
              </a:rPr>
              <a:t>أولا: تحديد مؤشر الأداء بالنسبة لكل مدير محفظة</a:t>
            </a:r>
            <a:endParaRPr lang="ar-SA" sz="2400" b="1" i="0" u="none" strike="noStrike" baseline="0" dirty="0">
              <a:solidFill>
                <a:srgbClr val="47B858"/>
              </a:solidFill>
              <a:latin typeface="Sakkal Majalla" panose="02000000000000000000" pitchFamily="2" charset="-78"/>
              <a:ea typeface="Yu Gothic Light" panose="020B0300000000000000" pitchFamily="34" charset="-128"/>
              <a:cs typeface="Sakkal Majalla" panose="02000000000000000000" pitchFamily="2" charset="-78"/>
            </a:endParaRPr>
          </a:p>
          <a:p>
            <a:pPr marR="0" lvl="0" algn="r" rtl="1">
              <a:lnSpc>
                <a:spcPct val="150000"/>
              </a:lnSpc>
            </a:pPr>
            <a:r>
              <a:rPr lang="ar-SA" sz="2400" b="1" i="0" u="none" strike="noStrike" baseline="0" dirty="0">
                <a:latin typeface="Sakkal Majalla" panose="02000000000000000000" pitchFamily="2" charset="-78"/>
                <a:ea typeface="Yu Gothic Light" panose="020B0300000000000000" pitchFamily="34" charset="-128"/>
                <a:cs typeface="Sakkal Majalla" panose="02000000000000000000" pitchFamily="2" charset="-78"/>
              </a:rPr>
              <a:t>يتم تحديد مؤشر الأداء بالنسبة لكل مدير محفظة باستخدام النموذج التالي.</a:t>
            </a:r>
          </a:p>
        </p:txBody>
      </p:sp>
      <p:pic>
        <p:nvPicPr>
          <p:cNvPr id="10" name="Picture 9">
            <a:extLst>
              <a:ext uri="{FF2B5EF4-FFF2-40B4-BE49-F238E27FC236}">
                <a16:creationId xmlns:a16="http://schemas.microsoft.com/office/drawing/2014/main" id="{642DCEFC-8D2F-4D07-9E13-30B5FD7B35E0}"/>
              </a:ext>
            </a:extLst>
          </p:cNvPr>
          <p:cNvPicPr>
            <a:picLocks noChangeAspect="1"/>
          </p:cNvPicPr>
          <p:nvPr/>
        </p:nvPicPr>
        <p:blipFill>
          <a:blip r:embed="rId3"/>
          <a:stretch>
            <a:fillRect/>
          </a:stretch>
        </p:blipFill>
        <p:spPr>
          <a:xfrm>
            <a:off x="1263356" y="2865923"/>
            <a:ext cx="9665284" cy="3251893"/>
          </a:xfrm>
          <a:prstGeom prst="rect">
            <a:avLst/>
          </a:prstGeom>
        </p:spPr>
      </p:pic>
      <p:sp>
        <p:nvSpPr>
          <p:cNvPr id="3" name="Rectangle: Rounded Corners 2">
            <a:extLst>
              <a:ext uri="{FF2B5EF4-FFF2-40B4-BE49-F238E27FC236}">
                <a16:creationId xmlns:a16="http://schemas.microsoft.com/office/drawing/2014/main" id="{3DD2E234-09D9-4C83-9887-C111E1BE1ED0}"/>
              </a:ext>
            </a:extLst>
          </p:cNvPr>
          <p:cNvSpPr/>
          <p:nvPr/>
        </p:nvSpPr>
        <p:spPr>
          <a:xfrm>
            <a:off x="4685368" y="2598250"/>
            <a:ext cx="2821259" cy="1198563"/>
          </a:xfrm>
          <a:prstGeom prst="round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مستطيل مستدير الزوايا 1"/>
          <p:cNvSpPr/>
          <p:nvPr/>
        </p:nvSpPr>
        <p:spPr>
          <a:xfrm>
            <a:off x="4881258" y="2848888"/>
            <a:ext cx="989703" cy="88762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ln>
                <a:solidFill>
                  <a:schemeClr val="bg1"/>
                </a:solidFill>
              </a:ln>
              <a:solidFill>
                <a:schemeClr val="bg1"/>
              </a:solidFill>
            </a:endParaRPr>
          </a:p>
        </p:txBody>
      </p:sp>
      <p:pic>
        <p:nvPicPr>
          <p:cNvPr id="11" name="Picture 9">
            <a:extLst>
              <a:ext uri="{FF2B5EF4-FFF2-40B4-BE49-F238E27FC236}">
                <a16:creationId xmlns:a16="http://schemas.microsoft.com/office/drawing/2014/main" id="{642DCEFC-8D2F-4D07-9E13-30B5FD7B35E0}"/>
              </a:ext>
            </a:extLst>
          </p:cNvPr>
          <p:cNvPicPr>
            <a:picLocks noChangeAspect="1"/>
          </p:cNvPicPr>
          <p:nvPr/>
        </p:nvPicPr>
        <p:blipFill rotWithShape="1">
          <a:blip r:embed="rId3"/>
          <a:srcRect l="35485" r="46301" b="69304"/>
          <a:stretch/>
        </p:blipFill>
        <p:spPr>
          <a:xfrm>
            <a:off x="5321153" y="2716404"/>
            <a:ext cx="1760434" cy="998200"/>
          </a:xfrm>
          <a:prstGeom prst="rect">
            <a:avLst/>
          </a:prstGeom>
        </p:spPr>
      </p:pic>
    </p:spTree>
    <p:extLst>
      <p:ext uri="{BB962C8B-B14F-4D97-AF65-F5344CB8AC3E}">
        <p14:creationId xmlns:p14="http://schemas.microsoft.com/office/powerpoint/2010/main" val="3965181769"/>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9FF673-FBDB-495B-B385-8F662221F9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20DB15-6755-49E9-B482-1B50A0C74FC4}">
  <ds:schemaRefs>
    <ds:schemaRef ds:uri="http://schemas.microsoft.com/sharepoint/v3/contenttype/forms"/>
  </ds:schemaRefs>
</ds:datastoreItem>
</file>

<file path=customXml/itemProps3.xml><?xml version="1.0" encoding="utf-8"?>
<ds:datastoreItem xmlns:ds="http://schemas.openxmlformats.org/officeDocument/2006/customXml" ds:itemID="{02E68D7F-9284-4730-817F-994C842E5280}">
  <ds:schemaRefs>
    <ds:schemaRef ds:uri="http://purl.org/dc/terms/"/>
    <ds:schemaRef ds:uri="http://schemas.microsoft.com/office/2006/documentManagement/types"/>
    <ds:schemaRef ds:uri="http://purl.org/dc/elements/1.1/"/>
    <ds:schemaRef ds:uri="http://www.w3.org/XML/1998/namespace"/>
    <ds:schemaRef ds:uri="http://schemas.microsoft.com/office/2006/metadata/properties"/>
    <ds:schemaRef ds:uri="http://schemas.openxmlformats.org/package/2006/metadata/core-properties"/>
    <ds:schemaRef ds:uri="1eb3fd51-1696-4624-be38-5ffb6b849aa0"/>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5737</TotalTime>
  <Words>1023</Words>
  <Application>Microsoft Office PowerPoint</Application>
  <PresentationFormat>شاشة عريضة</PresentationFormat>
  <Paragraphs>79</Paragraphs>
  <Slides>15</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15</vt:i4>
      </vt:variant>
    </vt:vector>
  </HeadingPairs>
  <TitlesOfParts>
    <vt:vector size="25" baseType="lpstr">
      <vt:lpstr>Yu Gothic Light</vt:lpstr>
      <vt:lpstr>Arial</vt:lpstr>
      <vt:lpstr>Calibri</vt:lpstr>
      <vt:lpstr>Calibri Light</vt:lpstr>
      <vt:lpstr>GE Thameen</vt:lpstr>
      <vt:lpstr>Rockwell</vt:lpstr>
      <vt:lpstr>Sakkal Majalla</vt:lpstr>
      <vt:lpstr>Times New Roman</vt:lpstr>
      <vt:lpstr>Wingdings</vt:lpstr>
      <vt:lpstr>أطلس</vt:lpstr>
      <vt:lpstr>2411 مال مقدمة في الاستثمار  المحاضرة الرابعة عشر قياس أداء مدير المحفظة الاستثمارية</vt:lpstr>
      <vt:lpstr>عرض تقديمي في PowerPoint</vt:lpstr>
      <vt:lpstr>تقييم أداء المحفظة</vt:lpstr>
      <vt:lpstr>تقييم أداء المحفظة</vt:lpstr>
      <vt:lpstr>تقييم أداء المحفظة</vt:lpstr>
      <vt:lpstr>تقييم أداء المحفظة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الرابعة عشر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811</cp:revision>
  <dcterms:created xsi:type="dcterms:W3CDTF">2021-05-23T05:55:00Z</dcterms:created>
  <dcterms:modified xsi:type="dcterms:W3CDTF">2022-04-13T10:45:17Z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