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72" r:id="rId5"/>
    <p:sldId id="273" r:id="rId6"/>
    <p:sldId id="274" r:id="rId7"/>
    <p:sldId id="275" r:id="rId8"/>
    <p:sldId id="276" r:id="rId9"/>
    <p:sldId id="277" r:id="rId10"/>
    <p:sldId id="278" r:id="rId11"/>
    <p:sldId id="279" r:id="rId12"/>
    <p:sldId id="259" r:id="rId13"/>
    <p:sldId id="260" r:id="rId14"/>
    <p:sldId id="261" r:id="rId15"/>
    <p:sldId id="263" r:id="rId16"/>
    <p:sldId id="264" r:id="rId17"/>
    <p:sldId id="265" r:id="rId18"/>
    <p:sldId id="266" r:id="rId19"/>
    <p:sldId id="267" r:id="rId20"/>
    <p:sldId id="268" r:id="rId21"/>
    <p:sldId id="280" r:id="rId22"/>
    <p:sldId id="281" r:id="rId23"/>
    <p:sldId id="282" r:id="rId24"/>
    <p:sldId id="283" r:id="rId25"/>
    <p:sldId id="284" r:id="rId26"/>
    <p:sldId id="269" r:id="rId27"/>
    <p:sldId id="270" r:id="rId28"/>
    <p:sldId id="271" r:id="rId29"/>
    <p:sldId id="262"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85331" autoAdjust="0"/>
    <p:restoredTop sz="94660"/>
  </p:normalViewPr>
  <p:slideViewPr>
    <p:cSldViewPr>
      <p:cViewPr>
        <p:scale>
          <a:sx n="71" d="100"/>
          <a:sy n="71"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21C1C8F-4CC3-4264-A264-67F707B75935}"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198597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21C1C8F-4CC3-4264-A264-67F707B75935}"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84368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21C1C8F-4CC3-4264-A264-67F707B75935}"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75399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21C1C8F-4CC3-4264-A264-67F707B75935}"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239495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21C1C8F-4CC3-4264-A264-67F707B75935}" type="datetimeFigureOut">
              <a:rPr lang="ar-SA" smtClean="0"/>
              <a:t>07/07/35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122006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21C1C8F-4CC3-4264-A264-67F707B75935}"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330159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21C1C8F-4CC3-4264-A264-67F707B75935}" type="datetimeFigureOut">
              <a:rPr lang="ar-SA" smtClean="0"/>
              <a:t>07/07/35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166884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21C1C8F-4CC3-4264-A264-67F707B75935}" type="datetimeFigureOut">
              <a:rPr lang="ar-SA" smtClean="0"/>
              <a:t>07/07/35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306267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21C1C8F-4CC3-4264-A264-67F707B75935}" type="datetimeFigureOut">
              <a:rPr lang="ar-SA" smtClean="0"/>
              <a:t>07/07/35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56154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21C1C8F-4CC3-4264-A264-67F707B75935}"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237592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21C1C8F-4CC3-4264-A264-67F707B75935}" type="datetimeFigureOut">
              <a:rPr lang="ar-SA" smtClean="0"/>
              <a:t>07/07/35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5705263-9D78-40BA-B2FE-4E4E9347D09A}" type="slidenum">
              <a:rPr lang="ar-SA" smtClean="0"/>
              <a:t>‹#›</a:t>
            </a:fld>
            <a:endParaRPr lang="ar-SA"/>
          </a:p>
        </p:txBody>
      </p:sp>
    </p:spTree>
    <p:extLst>
      <p:ext uri="{BB962C8B-B14F-4D97-AF65-F5344CB8AC3E}">
        <p14:creationId xmlns:p14="http://schemas.microsoft.com/office/powerpoint/2010/main" val="87529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1C1C8F-4CC3-4264-A264-67F707B75935}" type="datetimeFigureOut">
              <a:rPr lang="ar-SA" smtClean="0"/>
              <a:t>07/07/35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5705263-9D78-40BA-B2FE-4E4E9347D09A}" type="slidenum">
              <a:rPr lang="ar-SA" smtClean="0"/>
              <a:t>‹#›</a:t>
            </a:fld>
            <a:endParaRPr lang="ar-SA"/>
          </a:p>
        </p:txBody>
      </p:sp>
    </p:spTree>
    <p:extLst>
      <p:ext uri="{BB962C8B-B14F-4D97-AF65-F5344CB8AC3E}">
        <p14:creationId xmlns:p14="http://schemas.microsoft.com/office/powerpoint/2010/main" val="3487053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المحاضرة الثالثة عشرة</a:t>
            </a:r>
            <a:endParaRPr lang="ar-SA" dirty="0"/>
          </a:p>
        </p:txBody>
      </p:sp>
      <p:sp>
        <p:nvSpPr>
          <p:cNvPr id="3" name="عنوان فرعي 2"/>
          <p:cNvSpPr>
            <a:spLocks noGrp="1"/>
          </p:cNvSpPr>
          <p:nvPr>
            <p:ph type="subTitle" idx="1"/>
          </p:nvPr>
        </p:nvSpPr>
        <p:spPr/>
        <p:txBody>
          <a:bodyPr/>
          <a:lstStyle/>
          <a:p>
            <a:r>
              <a:rPr lang="ar-SA" dirty="0" smtClean="0"/>
              <a:t>كشف التغير لغطاء النبات</a:t>
            </a:r>
            <a:endParaRPr lang="ar-SA" dirty="0"/>
          </a:p>
        </p:txBody>
      </p:sp>
    </p:spTree>
    <p:extLst>
      <p:ext uri="{BB962C8B-B14F-4D97-AF65-F5344CB8AC3E}">
        <p14:creationId xmlns:p14="http://schemas.microsoft.com/office/powerpoint/2010/main" val="245066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حيث تم استيراد البيانات لبرنامج الارداس ومن ثم اقتطاع منطقة الدراسة في منطقة ديراب.</a:t>
            </a:r>
          </a:p>
          <a:p>
            <a:r>
              <a:rPr lang="ar-SA" dirty="0" smtClean="0"/>
              <a:t>ومن ثم تم ارجاع الصور بالإحداثيات الجغرافية ل (</a:t>
            </a:r>
            <a:r>
              <a:rPr lang="en-US" dirty="0" smtClean="0"/>
              <a:t>DN</a:t>
            </a:r>
            <a:r>
              <a:rPr lang="ar-SA" dirty="0" smtClean="0"/>
              <a:t>) والتي حولت الى قيم (</a:t>
            </a:r>
            <a:r>
              <a:rPr lang="en-US" dirty="0" smtClean="0"/>
              <a:t>NDVI</a:t>
            </a:r>
            <a:r>
              <a:rPr lang="ar-SA" dirty="0" smtClean="0"/>
              <a:t>) حيث ان قيم مؤشر النبات (</a:t>
            </a:r>
            <a:r>
              <a:rPr lang="en-US" dirty="0" smtClean="0"/>
              <a:t>NDVI</a:t>
            </a:r>
            <a:r>
              <a:rPr lang="ar-SA" dirty="0" smtClean="0"/>
              <a:t>) اشتقت من المعادلة التالية :</a:t>
            </a:r>
          </a:p>
          <a:p>
            <a:pPr marL="0" indent="0">
              <a:buNone/>
            </a:pPr>
            <a:r>
              <a:rPr lang="en-US" dirty="0" smtClean="0"/>
              <a:t>NDVI= NIR-R/NIR+R             </a:t>
            </a:r>
          </a:p>
          <a:p>
            <a:pPr marL="0" indent="0">
              <a:buNone/>
            </a:pPr>
            <a:r>
              <a:rPr lang="ar-SA" dirty="0" smtClean="0"/>
              <a:t>ومن ثم تم تطبيق (</a:t>
            </a:r>
            <a:r>
              <a:rPr lang="en-US" dirty="0" smtClean="0"/>
              <a:t>PCA</a:t>
            </a:r>
            <a:r>
              <a:rPr lang="ar-SA" dirty="0" smtClean="0"/>
              <a:t>) </a:t>
            </a:r>
            <a:r>
              <a:rPr lang="en-US" dirty="0" smtClean="0"/>
              <a:t>principal component analyzes</a:t>
            </a:r>
            <a:r>
              <a:rPr lang="ar-SA" dirty="0" smtClean="0"/>
              <a:t> تحليل المركبات الرئيسية لمعرفة مقدار الضجيج</a:t>
            </a:r>
            <a:endParaRPr lang="en-US" dirty="0" smtClean="0"/>
          </a:p>
        </p:txBody>
      </p:sp>
    </p:spTree>
    <p:extLst>
      <p:ext uri="{BB962C8B-B14F-4D97-AF65-F5344CB8AC3E}">
        <p14:creationId xmlns:p14="http://schemas.microsoft.com/office/powerpoint/2010/main" val="240377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في النطاقات المتعددة . جميع قيم (</a:t>
            </a:r>
            <a:r>
              <a:rPr lang="en-US" dirty="0" smtClean="0"/>
              <a:t>DN</a:t>
            </a:r>
            <a:r>
              <a:rPr lang="ar-SA" dirty="0" smtClean="0"/>
              <a:t>) في خلايا الصورة حولت الى برنامج اكسل للتأكد من صحة قيم مؤشر اختلاف النبات الطبيعي </a:t>
            </a:r>
            <a:r>
              <a:rPr lang="en-US" dirty="0" smtClean="0"/>
              <a:t>NDVI</a:t>
            </a:r>
            <a:r>
              <a:rPr lang="ar-SA" dirty="0" smtClean="0"/>
              <a:t> من خلال اسلوب رياضي ومعادلات احصائية ومن ثم صنعت خريطة </a:t>
            </a:r>
            <a:r>
              <a:rPr lang="en-US" dirty="0" smtClean="0"/>
              <a:t>NDVI </a:t>
            </a:r>
            <a:r>
              <a:rPr lang="ar-SA" dirty="0" smtClean="0"/>
              <a:t> لمنطقة الدراسة في برنامج </a:t>
            </a:r>
            <a:r>
              <a:rPr lang="en-US" dirty="0" smtClean="0"/>
              <a:t>Arc Map</a:t>
            </a:r>
            <a:r>
              <a:rPr lang="ar-SA" dirty="0" smtClean="0"/>
              <a:t> والتي استخدمت لكشف التغير للنبات في منطقة الدراسة .</a:t>
            </a:r>
            <a:endParaRPr lang="ar-SA" dirty="0"/>
          </a:p>
        </p:txBody>
      </p:sp>
    </p:spTree>
    <p:extLst>
      <p:ext uri="{BB962C8B-B14F-4D97-AF65-F5344CB8AC3E}">
        <p14:creationId xmlns:p14="http://schemas.microsoft.com/office/powerpoint/2010/main" val="1303613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3850"/>
            <a:ext cx="8568951"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48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جدول يبين بيانات الماسح الموضوعي والماسح الموضوعي المحسن </a:t>
            </a:r>
            <a:r>
              <a:rPr lang="ar-SA" dirty="0" err="1" smtClean="0"/>
              <a:t>باضافة</a:t>
            </a:r>
            <a:endParaRPr lang="ar-SA" dirty="0"/>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700808"/>
            <a:ext cx="8352928"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74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6626" y="53752"/>
            <a:ext cx="8229600" cy="1143000"/>
          </a:xfrm>
        </p:spPr>
        <p:txBody>
          <a:bodyPr>
            <a:normAutofit fontScale="90000"/>
          </a:bodyPr>
          <a:lstStyle/>
          <a:p>
            <a:r>
              <a:rPr lang="ar-SA" dirty="0" smtClean="0"/>
              <a:t>جدول يبين نطاقات الماسح الموضوعي والماسح المحسن بإضافة</a:t>
            </a:r>
            <a:endParaRPr lang="ar-SA" dirty="0"/>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96752"/>
            <a:ext cx="8568952" cy="494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24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توزيع النبات 1990م</a:t>
            </a:r>
            <a:endParaRPr lang="ar-SA" dirty="0"/>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28724"/>
            <a:ext cx="8496944" cy="515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4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توزيع النبات 2000م</a:t>
            </a:r>
            <a:endParaRPr lang="ar-SA" dirty="0"/>
          </a:p>
        </p:txBody>
      </p:sp>
      <p:sp>
        <p:nvSpPr>
          <p:cNvPr id="3" name="عنصر نائب للمحتوى 2"/>
          <p:cNvSpPr>
            <a:spLocks noGrp="1"/>
          </p:cNvSpPr>
          <p:nvPr>
            <p:ph idx="1"/>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076324"/>
            <a:ext cx="8568953" cy="508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40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6409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09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توزيع النبات 2006م</a:t>
            </a:r>
            <a:endParaRPr lang="ar-SA" dirty="0"/>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28700"/>
            <a:ext cx="8640960" cy="535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48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توزيع النبات 2006م</a:t>
            </a:r>
            <a:endParaRPr lang="ar-SA" dirty="0"/>
          </a:p>
        </p:txBody>
      </p:sp>
      <p:sp>
        <p:nvSpPr>
          <p:cNvPr id="3" name="عنصر نائب للمحتوى 2"/>
          <p:cNvSpPr>
            <a:spLocks noGrp="1"/>
          </p:cNvSpPr>
          <p:nvPr>
            <p:ph idx="1"/>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30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700808"/>
          </a:xfrm>
        </p:spPr>
        <p:txBody>
          <a:bodyPr>
            <a:normAutofit fontScale="90000"/>
          </a:bodyPr>
          <a:lstStyle/>
          <a:p>
            <a:r>
              <a:rPr lang="ar-SA" dirty="0" smtClean="0"/>
              <a:t>1- دراسة تقييم كشف التغير لغطاء الارض في المملكة العربية السعودية باستخدام بيانات الاستشعار عن بعد</a:t>
            </a:r>
            <a:endParaRPr lang="ar-SA" dirty="0"/>
          </a:p>
        </p:txBody>
      </p:sp>
      <p:sp>
        <p:nvSpPr>
          <p:cNvPr id="3" name="عنصر نائب للمحتوى 2"/>
          <p:cNvSpPr>
            <a:spLocks noGrp="1"/>
          </p:cNvSpPr>
          <p:nvPr>
            <p:ph idx="1"/>
          </p:nvPr>
        </p:nvSpPr>
        <p:spPr>
          <a:xfrm>
            <a:off x="457200" y="1844824"/>
            <a:ext cx="8229600" cy="4281339"/>
          </a:xfrm>
        </p:spPr>
        <p:txBody>
          <a:bodyPr/>
          <a:lstStyle/>
          <a:p>
            <a:r>
              <a:rPr lang="ar-SA" dirty="0" smtClean="0"/>
              <a:t>للغطاء النباتي اهمية كبيرة فهو يبدو كجزيرة خضراء داخل البيئة الصحراوية .كما ان الصور الفضائية لها اهميتها في اظهار مدى تغير الغطاء النباتي في دولة كبيرة مثل المملكة العربية السعودية .</a:t>
            </a:r>
          </a:p>
          <a:p>
            <a:r>
              <a:rPr lang="ar-SA" dirty="0" smtClean="0"/>
              <a:t>الهدف من الدراسة هي تقييم غطاء الارض النباتي في الفترة ما بين 2000-2006م وخلال التغير الموسمي لها للتعرف على تغير النبات في السنوات ما بين 2000-2006م في منطقة ديراب بالمملكة العربية السعودية.</a:t>
            </a:r>
            <a:endParaRPr lang="ar-SA" dirty="0"/>
          </a:p>
        </p:txBody>
      </p:sp>
    </p:spTree>
    <p:extLst>
      <p:ext uri="{BB962C8B-B14F-4D97-AF65-F5344CB8AC3E}">
        <p14:creationId xmlns:p14="http://schemas.microsoft.com/office/powerpoint/2010/main" val="162332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النتائج :</a:t>
            </a:r>
            <a:endParaRPr lang="ar-SA" dirty="0"/>
          </a:p>
        </p:txBody>
      </p:sp>
      <p:sp>
        <p:nvSpPr>
          <p:cNvPr id="3" name="عنصر نائب للمحتوى 2"/>
          <p:cNvSpPr>
            <a:spLocks noGrp="1"/>
          </p:cNvSpPr>
          <p:nvPr>
            <p:ph idx="1"/>
          </p:nvPr>
        </p:nvSpPr>
        <p:spPr/>
        <p:txBody>
          <a:bodyPr/>
          <a:lstStyle/>
          <a:p>
            <a:r>
              <a:rPr lang="ar-SA" dirty="0" smtClean="0"/>
              <a:t>كان من الصعب فصل غطاء النبات اثناء عملية التحليل باستخدام بيانات الاستشعار عن بعد .</a:t>
            </a:r>
          </a:p>
          <a:p>
            <a:r>
              <a:rPr lang="ar-SA" dirty="0" smtClean="0"/>
              <a:t>قيم </a:t>
            </a:r>
            <a:r>
              <a:rPr lang="en-US" dirty="0" smtClean="0"/>
              <a:t>NDVI</a:t>
            </a:r>
            <a:r>
              <a:rPr lang="ar-SA" dirty="0" smtClean="0"/>
              <a:t> تراوحت ما بين 1.0+   الى 1.0-</a:t>
            </a:r>
          </a:p>
          <a:p>
            <a:r>
              <a:rPr lang="ar-SA" dirty="0" smtClean="0"/>
              <a:t>القيم السالبة تمثل الظواهر من غير النباتات .</a:t>
            </a:r>
          </a:p>
          <a:p>
            <a:r>
              <a:rPr lang="ar-SA" dirty="0" smtClean="0"/>
              <a:t>القيم الموجبة تمثل النباتات .</a:t>
            </a:r>
          </a:p>
          <a:p>
            <a:r>
              <a:rPr lang="ar-SA" dirty="0" smtClean="0"/>
              <a:t>انتجت خريطة منطقة الدراسة في الفترة ما بين 2000-2006م  من 5 فئات اختبرت مؤشر النبات </a:t>
            </a:r>
            <a:r>
              <a:rPr lang="en-US" dirty="0" smtClean="0"/>
              <a:t>NDVI</a:t>
            </a:r>
            <a:endParaRPr lang="ar-SA" dirty="0"/>
          </a:p>
        </p:txBody>
      </p:sp>
    </p:spTree>
    <p:extLst>
      <p:ext uri="{BB962C8B-B14F-4D97-AF65-F5344CB8AC3E}">
        <p14:creationId xmlns:p14="http://schemas.microsoft.com/office/powerpoint/2010/main" val="225340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كما هي موضحة اعلاه . والتي من خلالها تبين لنا اختلاف النباتات وكثافتها .</a:t>
            </a:r>
          </a:p>
          <a:p>
            <a:r>
              <a:rPr lang="ar-SA" dirty="0" smtClean="0"/>
              <a:t>القيم </a:t>
            </a:r>
            <a:r>
              <a:rPr lang="en-US" dirty="0" smtClean="0"/>
              <a:t>NDVI</a:t>
            </a:r>
            <a:r>
              <a:rPr lang="ar-SA" dirty="0" smtClean="0"/>
              <a:t> الرئيسية ذات مدى 0.091728 في سبتمبر لعام 2000م  الى 0.462475 في جان يواري 2006م</a:t>
            </a:r>
            <a:endParaRPr lang="ar-SA" dirty="0"/>
          </a:p>
        </p:txBody>
      </p:sp>
    </p:spTree>
    <p:extLst>
      <p:ext uri="{BB962C8B-B14F-4D97-AF65-F5344CB8AC3E}">
        <p14:creationId xmlns:p14="http://schemas.microsoft.com/office/powerpoint/2010/main" val="2788612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مناطق صحة النبات المنخفضة من خلال قيم </a:t>
            </a:r>
            <a:r>
              <a:rPr lang="en-US" dirty="0" smtClean="0"/>
              <a:t>NDVI</a:t>
            </a:r>
            <a:r>
              <a:rPr lang="ar-SA" dirty="0" smtClean="0"/>
              <a:t> والتي تمثلها قيم النبات في فئة</a:t>
            </a:r>
            <a:r>
              <a:rPr lang="ar-SA" dirty="0"/>
              <a:t> </a:t>
            </a:r>
            <a:r>
              <a:rPr lang="en-US" dirty="0" smtClean="0"/>
              <a:t>1 .11</a:t>
            </a:r>
            <a:r>
              <a:rPr lang="ar-SA" dirty="0" smtClean="0"/>
              <a:t> في هذه الدراسة الاعلى نشاط في كتلة النبات الحيوية كانت خلال فترة جان يواري 2006م اكثر من أي فترة اخرى . وهو ما يوضحه جدول قيم المواسم فخلال سنة 2000م زادت من 0.373933 حتى وصلت خلال سبتمبر الى 0.85077 وهذا عائد الى وجود حقول القمح في المنطقة.</a:t>
            </a:r>
            <a:endParaRPr lang="en-US" dirty="0" smtClean="0"/>
          </a:p>
        </p:txBody>
      </p:sp>
    </p:spTree>
    <p:extLst>
      <p:ext uri="{BB962C8B-B14F-4D97-AF65-F5344CB8AC3E}">
        <p14:creationId xmlns:p14="http://schemas.microsoft.com/office/powerpoint/2010/main" val="89568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ايضا تزايدت قيم </a:t>
            </a:r>
            <a:r>
              <a:rPr lang="en-US" dirty="0" smtClean="0"/>
              <a:t>NDVI</a:t>
            </a:r>
            <a:r>
              <a:rPr lang="ar-SA" dirty="0" smtClean="0"/>
              <a:t> خلال ديسمبر 2006م . كما لوحظ تراجع قيم </a:t>
            </a:r>
            <a:r>
              <a:rPr lang="en-US" dirty="0" smtClean="0"/>
              <a:t>NDVI</a:t>
            </a:r>
            <a:r>
              <a:rPr lang="ar-SA" dirty="0" smtClean="0"/>
              <a:t> من 0.995817خلال جان يواري الى 0.645446 في مارس ويعزى هذا التناقص بسبب حصاد المحاصيل والحقول والتي تحصد في الفترة ما بين </a:t>
            </a:r>
          </a:p>
          <a:p>
            <a:pPr marL="0" indent="0">
              <a:buNone/>
            </a:pPr>
            <a:r>
              <a:rPr lang="ar-SA" dirty="0" smtClean="0"/>
              <a:t>جان يواري و مارس 2006م وهنا يمكن القول ان النباتات تزايدت في الفترة ما بين 2000-2006 م من 0.373933في سبتمبر الى 0.850776في ديسمبر .</a:t>
            </a:r>
          </a:p>
        </p:txBody>
      </p:sp>
    </p:spTree>
    <p:extLst>
      <p:ext uri="{BB962C8B-B14F-4D97-AF65-F5344CB8AC3E}">
        <p14:creationId xmlns:p14="http://schemas.microsoft.com/office/powerpoint/2010/main" val="72693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اعلى قيمة </a:t>
            </a:r>
            <a:r>
              <a:rPr lang="en-US" dirty="0" smtClean="0"/>
              <a:t>NDVI</a:t>
            </a:r>
            <a:r>
              <a:rPr lang="ar-SA" dirty="0" smtClean="0"/>
              <a:t> هي 0.995817في جان يواري الى ان تناقصت في مارس الى 0.64544</a:t>
            </a:r>
          </a:p>
          <a:p>
            <a:r>
              <a:rPr lang="ar-SA" dirty="0" smtClean="0"/>
              <a:t>التغير الزمني بالاعتماد على مؤشر النبات </a:t>
            </a:r>
            <a:r>
              <a:rPr lang="en-US" dirty="0" smtClean="0"/>
              <a:t>NDVI</a:t>
            </a:r>
            <a:endParaRPr lang="ar-SA" dirty="0" smtClean="0"/>
          </a:p>
          <a:p>
            <a:pPr marL="0" indent="0">
              <a:buNone/>
            </a:pPr>
            <a:r>
              <a:rPr lang="ar-SA" dirty="0" smtClean="0"/>
              <a:t>يوضح اكبر مساحة لصحة النبات ضمن الكتلة الحيوية وهي 1016.55هكتار سجلت في ديسمبر 2000م بينما المساحة الاصغر كانت مساحتها 165.33هكتار في سبتمبر 1990م ويمكن اعتبار تأثير النشاط الرئيسي في المنطقة وهو الزراعة </a:t>
            </a:r>
            <a:endParaRPr lang="ar-SA" dirty="0"/>
          </a:p>
        </p:txBody>
      </p:sp>
    </p:spTree>
    <p:extLst>
      <p:ext uri="{BB962C8B-B14F-4D97-AF65-F5344CB8AC3E}">
        <p14:creationId xmlns:p14="http://schemas.microsoft.com/office/powerpoint/2010/main" val="119350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sz="4400" dirty="0" smtClean="0"/>
              <a:t>حيث حقول القمح الزراعية والتي تحصد في مارس بالإضافة الى اسلوب الزراعة وحصاد بعض المحاصيل خلال فترة تصل الى 60 يوم . </a:t>
            </a:r>
            <a:endParaRPr lang="ar-SA" sz="4400" dirty="0"/>
          </a:p>
        </p:txBody>
      </p:sp>
    </p:spTree>
    <p:extLst>
      <p:ext uri="{BB962C8B-B14F-4D97-AF65-F5344CB8AC3E}">
        <p14:creationId xmlns:p14="http://schemas.microsoft.com/office/powerpoint/2010/main" val="272902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7"/>
            <a:ext cx="8712968" cy="610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63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جدول يبين قيم </a:t>
            </a:r>
            <a:r>
              <a:rPr lang="en-US" dirty="0" smtClean="0"/>
              <a:t>NDVI</a:t>
            </a:r>
            <a:endParaRPr lang="ar-SA" dirty="0"/>
          </a:p>
        </p:txBody>
      </p:sp>
      <p:sp>
        <p:nvSpPr>
          <p:cNvPr id="3" name="عنصر نائب للمحتوى 2"/>
          <p:cNvSpPr>
            <a:spLocks noGrp="1"/>
          </p:cNvSpPr>
          <p:nvPr>
            <p:ph idx="1"/>
          </p:nvPr>
        </p:nvSpPr>
        <p:spPr/>
        <p:txBody>
          <a:bodyPr/>
          <a:lstStyle/>
          <a:p>
            <a:endParaRPr lang="ar-S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35292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785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90663"/>
            <a:ext cx="8568952" cy="489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63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p:txBody>
          <a:bodyPr/>
          <a:lstStyle/>
          <a:p>
            <a:endParaRPr lang="ar-S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76300"/>
            <a:ext cx="8424936" cy="579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60648"/>
            <a:ext cx="12096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62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حيث تم استخدام بيانات </a:t>
            </a:r>
            <a:r>
              <a:rPr lang="en-US" dirty="0" smtClean="0"/>
              <a:t>TM</a:t>
            </a:r>
            <a:r>
              <a:rPr lang="ar-SA" dirty="0" smtClean="0"/>
              <a:t> الماسح الموضوعي المحمول على لاندسات 5 وكذلك بيانات الماسح الموضوعي المحسن بإضافة </a:t>
            </a:r>
            <a:r>
              <a:rPr lang="en-US" dirty="0" smtClean="0"/>
              <a:t>ETM+</a:t>
            </a:r>
            <a:r>
              <a:rPr lang="ar-SA" dirty="0" smtClean="0"/>
              <a:t> المحمول على لاندسات7.</a:t>
            </a:r>
          </a:p>
          <a:p>
            <a:r>
              <a:rPr lang="ar-SA" dirty="0" smtClean="0"/>
              <a:t>والتي طبق عليها مؤشر اختلاف النبات الطبيعي (</a:t>
            </a:r>
            <a:r>
              <a:rPr lang="en-US" dirty="0" smtClean="0"/>
              <a:t>NDVI</a:t>
            </a:r>
            <a:r>
              <a:rPr lang="ar-SA" dirty="0" smtClean="0"/>
              <a:t>)</a:t>
            </a:r>
          </a:p>
          <a:p>
            <a:pPr marL="0" indent="0">
              <a:buNone/>
            </a:pPr>
            <a:r>
              <a:rPr lang="en-US" dirty="0" smtClean="0"/>
              <a:t>Normalized difference vegetation Index   </a:t>
            </a:r>
          </a:p>
          <a:p>
            <a:pPr marL="0" indent="0">
              <a:buNone/>
            </a:pPr>
            <a:r>
              <a:rPr lang="ar-SA" dirty="0" smtClean="0"/>
              <a:t>كما تم الاستعانة بدعم برنامج </a:t>
            </a:r>
            <a:r>
              <a:rPr lang="en-US" dirty="0" smtClean="0"/>
              <a:t>GIS</a:t>
            </a:r>
            <a:r>
              <a:rPr lang="ar-SA" dirty="0" smtClean="0"/>
              <a:t> لإنتاج الخرائط.</a:t>
            </a:r>
            <a:endParaRPr lang="ar-SA" dirty="0"/>
          </a:p>
        </p:txBody>
      </p:sp>
    </p:spTree>
    <p:extLst>
      <p:ext uri="{BB962C8B-B14F-4D97-AF65-F5344CB8AC3E}">
        <p14:creationId xmlns:p14="http://schemas.microsoft.com/office/powerpoint/2010/main" val="55370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مقدمة:</a:t>
            </a:r>
            <a:endParaRPr lang="ar-SA" dirty="0"/>
          </a:p>
        </p:txBody>
      </p:sp>
      <p:sp>
        <p:nvSpPr>
          <p:cNvPr id="3" name="عنصر نائب للمحتوى 2"/>
          <p:cNvSpPr>
            <a:spLocks noGrp="1"/>
          </p:cNvSpPr>
          <p:nvPr>
            <p:ph idx="1"/>
          </p:nvPr>
        </p:nvSpPr>
        <p:spPr/>
        <p:txBody>
          <a:bodyPr/>
          <a:lstStyle/>
          <a:p>
            <a:r>
              <a:rPr lang="ar-SA" dirty="0" smtClean="0"/>
              <a:t>يعتبر غطاء النبات عنصر هام في منطقة صحراوية كالمملكة العربية السعودية وله دور كبير في المجال البيئي فهو يعمل كمنقي للهواء حيث يطلق الاكسجين في فترات الليل ولذلك يجب ان تتم ادارته والمحافظة عليه واستغلاله في الاغراض السياحية ولكن مع التوسع الحضري غير المخطط له ودون مراعاة الموارد الطبيعية يتم ازالة النبات على حساب التوسع الحضري . وبالتالي يجب التعرف على غطاء استخدامات الاراضي للتعرف على مناشط الانسان </a:t>
            </a:r>
            <a:endParaRPr lang="ar-SA" dirty="0"/>
          </a:p>
        </p:txBody>
      </p:sp>
    </p:spTree>
    <p:extLst>
      <p:ext uri="{BB962C8B-B14F-4D97-AF65-F5344CB8AC3E}">
        <p14:creationId xmlns:p14="http://schemas.microsoft.com/office/powerpoint/2010/main" val="281733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ومن ثم التعرف على العوامل المؤثرة في النبات وتوزيعه وذلك من خلال التعرف على مناشط الانسان في كل استخدام.</a:t>
            </a:r>
          </a:p>
          <a:p>
            <a:r>
              <a:rPr lang="ar-SA" dirty="0" smtClean="0"/>
              <a:t>وهنا تجدر الاشارة الى ان المناطق الحضرية يسهل تمييزها في الصورة الفضائية .</a:t>
            </a:r>
          </a:p>
          <a:p>
            <a:r>
              <a:rPr lang="ar-SA" dirty="0" smtClean="0"/>
              <a:t>كما ان تقنية الاستشعار عن بعد تعطي صور مختلفة التواريخ لدراسة التغير ولفهم مدى ذلك التغير فصور الاستشعار عن بعد قيمت استخدامات الاراضي وتغيرها </a:t>
            </a:r>
            <a:endParaRPr lang="ar-SA" dirty="0"/>
          </a:p>
        </p:txBody>
      </p:sp>
    </p:spTree>
    <p:extLst>
      <p:ext uri="{BB962C8B-B14F-4D97-AF65-F5344CB8AC3E}">
        <p14:creationId xmlns:p14="http://schemas.microsoft.com/office/powerpoint/2010/main" val="322164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وكذلك تغير الغطاء النباتي بوضوح جيد اظهر النتائج المرجوة . كما ان استخدام مؤشر النبات( </a:t>
            </a:r>
            <a:r>
              <a:rPr lang="en-US" dirty="0" smtClean="0"/>
              <a:t>NDVI</a:t>
            </a:r>
            <a:r>
              <a:rPr lang="ar-SA" dirty="0" smtClean="0"/>
              <a:t> ) وتقنية تحليل المركبات الرئيسية (</a:t>
            </a:r>
            <a:r>
              <a:rPr lang="en-US" dirty="0" smtClean="0"/>
              <a:t>PCA</a:t>
            </a:r>
            <a:r>
              <a:rPr lang="ar-SA" dirty="0" smtClean="0"/>
              <a:t>) المطبقة في دراسة (</a:t>
            </a:r>
            <a:r>
              <a:rPr lang="en-US" dirty="0" smtClean="0"/>
              <a:t>Bagour,1993</a:t>
            </a:r>
            <a:r>
              <a:rPr lang="ar-SA" dirty="0" smtClean="0"/>
              <a:t>) باستخدام بيانات </a:t>
            </a:r>
            <a:r>
              <a:rPr lang="en-US" dirty="0" smtClean="0"/>
              <a:t>AVHRR</a:t>
            </a:r>
            <a:r>
              <a:rPr lang="ar-SA" dirty="0" smtClean="0"/>
              <a:t> لكشف تغير غطاء النبات في شمال شرق المملكة العربية السعودية خاصة بعد حرب الخليج. حيث التلوث ببقعة الزيت.</a:t>
            </a:r>
            <a:endParaRPr lang="ar-SA" dirty="0"/>
          </a:p>
        </p:txBody>
      </p:sp>
    </p:spTree>
    <p:extLst>
      <p:ext uri="{BB962C8B-B14F-4D97-AF65-F5344CB8AC3E}">
        <p14:creationId xmlns:p14="http://schemas.microsoft.com/office/powerpoint/2010/main" val="354111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منطقة الدراسة:</a:t>
            </a:r>
            <a:endParaRPr lang="ar-SA" dirty="0"/>
          </a:p>
        </p:txBody>
      </p:sp>
      <p:sp>
        <p:nvSpPr>
          <p:cNvPr id="3" name="عنصر نائب للمحتوى 2"/>
          <p:cNvSpPr>
            <a:spLocks noGrp="1"/>
          </p:cNvSpPr>
          <p:nvPr>
            <p:ph idx="1"/>
          </p:nvPr>
        </p:nvSpPr>
        <p:spPr/>
        <p:txBody>
          <a:bodyPr/>
          <a:lstStyle/>
          <a:p>
            <a:r>
              <a:rPr lang="ar-SA" dirty="0" smtClean="0"/>
              <a:t>الدراسة تبعد ما يقارب 50كم غرب الرياض وهي تقع بين خطي طول 24ْ 20َ 35ً  و 24ْ 30َ 51ً شمالا</a:t>
            </a:r>
          </a:p>
          <a:p>
            <a:r>
              <a:rPr lang="ar-SA" dirty="0" smtClean="0"/>
              <a:t>وخطي عرض 46ْ 31َ 41ً و 46ْ 45َ 34ً شرقا</a:t>
            </a:r>
          </a:p>
          <a:p>
            <a:pPr marL="0" indent="0">
              <a:buNone/>
            </a:pPr>
            <a:r>
              <a:rPr lang="ar-SA" dirty="0" smtClean="0"/>
              <a:t>هي منطقة ديراب ذات مناخ صحراوي حار صيفا ومعتدل الى بارد شتاء . </a:t>
            </a:r>
          </a:p>
          <a:p>
            <a:pPr marL="0" indent="0">
              <a:buNone/>
            </a:pPr>
            <a:r>
              <a:rPr lang="ar-SA" dirty="0" smtClean="0"/>
              <a:t>معدل درجات الحرارة 35ْم  وتمتاز المنطقة بطبيعة صخرية .</a:t>
            </a:r>
            <a:endParaRPr lang="ar-SA" dirty="0"/>
          </a:p>
        </p:txBody>
      </p:sp>
    </p:spTree>
    <p:extLst>
      <p:ext uri="{BB962C8B-B14F-4D97-AF65-F5344CB8AC3E}">
        <p14:creationId xmlns:p14="http://schemas.microsoft.com/office/powerpoint/2010/main" val="49494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بيانات الدراسة:</a:t>
            </a:r>
            <a:endParaRPr lang="ar-SA" dirty="0"/>
          </a:p>
        </p:txBody>
      </p:sp>
      <p:sp>
        <p:nvSpPr>
          <p:cNvPr id="3" name="عنصر نائب للمحتوى 2"/>
          <p:cNvSpPr>
            <a:spLocks noGrp="1"/>
          </p:cNvSpPr>
          <p:nvPr>
            <p:ph idx="1"/>
          </p:nvPr>
        </p:nvSpPr>
        <p:spPr/>
        <p:txBody>
          <a:bodyPr/>
          <a:lstStyle/>
          <a:p>
            <a:r>
              <a:rPr lang="ar-SA" dirty="0" smtClean="0"/>
              <a:t>1- بيانات الماسح الموضوعي </a:t>
            </a:r>
            <a:r>
              <a:rPr lang="en-US" dirty="0" smtClean="0"/>
              <a:t>TM</a:t>
            </a:r>
          </a:p>
          <a:p>
            <a:r>
              <a:rPr lang="ar-SA" dirty="0" smtClean="0"/>
              <a:t>2- بيانات الماسح الموضوعي المحسن بإضافة </a:t>
            </a:r>
            <a:r>
              <a:rPr lang="en-US" dirty="0" smtClean="0"/>
              <a:t>ETM+</a:t>
            </a:r>
            <a:r>
              <a:rPr lang="ar-SA" dirty="0" smtClean="0"/>
              <a:t> </a:t>
            </a:r>
          </a:p>
          <a:p>
            <a:pPr marL="0" indent="0">
              <a:buNone/>
            </a:pPr>
            <a:r>
              <a:rPr lang="ar-SA" dirty="0" smtClean="0"/>
              <a:t>للفترة ما بين 1990م – 2006م والتي استخدمت لدراسة تغير النبات من خلال تغير غطاء استخدامات الاراضي في ديراب بالمملكة العربية السعودية .</a:t>
            </a:r>
            <a:endParaRPr lang="ar-SA" dirty="0"/>
          </a:p>
        </p:txBody>
      </p:sp>
    </p:spTree>
    <p:extLst>
      <p:ext uri="{BB962C8B-B14F-4D97-AF65-F5344CB8AC3E}">
        <p14:creationId xmlns:p14="http://schemas.microsoft.com/office/powerpoint/2010/main" val="129899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معالجة الصورة لكشف التغير للنبات:</a:t>
            </a:r>
            <a:endParaRPr lang="ar-SA" dirty="0"/>
          </a:p>
        </p:txBody>
      </p:sp>
      <p:sp>
        <p:nvSpPr>
          <p:cNvPr id="3" name="عنصر نائب للمحتوى 2"/>
          <p:cNvSpPr>
            <a:spLocks noGrp="1"/>
          </p:cNvSpPr>
          <p:nvPr>
            <p:ph idx="1"/>
          </p:nvPr>
        </p:nvSpPr>
        <p:spPr/>
        <p:txBody>
          <a:bodyPr/>
          <a:lstStyle/>
          <a:p>
            <a:r>
              <a:rPr lang="ar-SA" dirty="0" smtClean="0"/>
              <a:t>كشف التغير في الاستشعار عن بعد يقوم على صور متعددة التواريخ وصور متعددة الاطياف وبيانات متعددة لأنظمة استشعار مختلفة والتي تطورت خلال عقود زمنية لتقديم البيانات الارضية وتخطيطها.</a:t>
            </a:r>
          </a:p>
          <a:p>
            <a:r>
              <a:rPr lang="ar-SA" dirty="0" smtClean="0"/>
              <a:t>في هذه الدراسة استخدمت </a:t>
            </a:r>
            <a:r>
              <a:rPr lang="ar-SA" dirty="0" smtClean="0"/>
              <a:t>بيانات الماسح الموضوعي </a:t>
            </a:r>
            <a:r>
              <a:rPr lang="en-US" dirty="0" smtClean="0"/>
              <a:t>TM</a:t>
            </a:r>
          </a:p>
          <a:p>
            <a:r>
              <a:rPr lang="ar-SA" dirty="0" smtClean="0"/>
              <a:t>و بيانات الماسح الموضوعي المحسن بإضافة </a:t>
            </a:r>
            <a:r>
              <a:rPr lang="en-US" dirty="0" smtClean="0"/>
              <a:t>ETM+</a:t>
            </a:r>
            <a:r>
              <a:rPr lang="ar-SA" dirty="0" smtClean="0"/>
              <a:t> لحساب مؤشر النبات (</a:t>
            </a:r>
            <a:r>
              <a:rPr lang="en-US" dirty="0" smtClean="0"/>
              <a:t>NDVI</a:t>
            </a:r>
            <a:r>
              <a:rPr lang="ar-SA" dirty="0" smtClean="0"/>
              <a:t>) للتعرف على مدى تغير غطاء النبات باستخدام برنامج الارداس .</a:t>
            </a:r>
          </a:p>
          <a:p>
            <a:endParaRPr lang="ar-SA" dirty="0"/>
          </a:p>
        </p:txBody>
      </p:sp>
    </p:spTree>
    <p:extLst>
      <p:ext uri="{BB962C8B-B14F-4D97-AF65-F5344CB8AC3E}">
        <p14:creationId xmlns:p14="http://schemas.microsoft.com/office/powerpoint/2010/main" val="392569312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916</Words>
  <Application>Microsoft Office PowerPoint</Application>
  <PresentationFormat>عرض على الشاشة (3:4)‏</PresentationFormat>
  <Paragraphs>55</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نسق Office</vt:lpstr>
      <vt:lpstr>المحاضرة الثالثة عشرة</vt:lpstr>
      <vt:lpstr>1- دراسة تقييم كشف التغير لغطاء الارض في المملكة العربية السعودية باستخدام بيانات الاستشعار عن بعد</vt:lpstr>
      <vt:lpstr>عرض تقديمي في PowerPoint</vt:lpstr>
      <vt:lpstr>مقدمة:</vt:lpstr>
      <vt:lpstr>عرض تقديمي في PowerPoint</vt:lpstr>
      <vt:lpstr>عرض تقديمي في PowerPoint</vt:lpstr>
      <vt:lpstr>منطقة الدراسة:</vt:lpstr>
      <vt:lpstr>بيانات الدراسة:</vt:lpstr>
      <vt:lpstr>معالجة الصورة لكشف التغير للنبات:</vt:lpstr>
      <vt:lpstr>عرض تقديمي في PowerPoint</vt:lpstr>
      <vt:lpstr>عرض تقديمي في PowerPoint</vt:lpstr>
      <vt:lpstr>عرض تقديمي في PowerPoint</vt:lpstr>
      <vt:lpstr>جدول يبين بيانات الماسح الموضوعي والماسح الموضوعي المحسن باضافة</vt:lpstr>
      <vt:lpstr>جدول يبين نطاقات الماسح الموضوعي والماسح المحسن بإضافة</vt:lpstr>
      <vt:lpstr>شكل يبين توزيع النبات 1990م</vt:lpstr>
      <vt:lpstr>شكل يبين توزيع النبات 2000م</vt:lpstr>
      <vt:lpstr>عرض تقديمي في PowerPoint</vt:lpstr>
      <vt:lpstr>شكل يبين توزيع النبات 2006م</vt:lpstr>
      <vt:lpstr>شكل يبين توزيع النبات 2006م</vt:lpstr>
      <vt:lpstr>النتائج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جدول يبين قيم NDVI</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mey</dc:creator>
  <cp:lastModifiedBy>mey</cp:lastModifiedBy>
  <cp:revision>13</cp:revision>
  <dcterms:created xsi:type="dcterms:W3CDTF">2014-05-06T06:28:00Z</dcterms:created>
  <dcterms:modified xsi:type="dcterms:W3CDTF">2014-05-06T09:09:14Z</dcterms:modified>
</cp:coreProperties>
</file>