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3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5" r:id="rId30"/>
    <p:sldId id="284" r:id="rId31"/>
    <p:sldId id="286" r:id="rId32"/>
    <p:sldId id="288" r:id="rId33"/>
    <p:sldId id="289" r:id="rId34"/>
    <p:sldId id="290" r:id="rId35"/>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varScale="1">
        <p:scale>
          <a:sx n="69" d="100"/>
          <a:sy n="69" d="100"/>
        </p:scale>
        <p:origin x="-1560"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SA"/>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C888CA36-9BFE-40F2-A42D-97C32C0046F7}" type="datetimeFigureOut">
              <a:rPr lang="ar-SA" smtClean="0"/>
              <a:t>06/07/35</a:t>
            </a:fld>
            <a:endParaRPr lang="ar-SA"/>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SA"/>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SA"/>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402AE988-D552-4BCA-BA69-59E7F5C4123A}" type="slidenum">
              <a:rPr lang="ar-SA" smtClean="0"/>
              <a:t>‹#›</a:t>
            </a:fld>
            <a:endParaRPr lang="ar-SA"/>
          </a:p>
        </p:txBody>
      </p:sp>
    </p:spTree>
    <p:extLst>
      <p:ext uri="{BB962C8B-B14F-4D97-AF65-F5344CB8AC3E}">
        <p14:creationId xmlns:p14="http://schemas.microsoft.com/office/powerpoint/2010/main" val="4254463805"/>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402AE988-D552-4BCA-BA69-59E7F5C4123A}" type="slidenum">
              <a:rPr lang="ar-SA" smtClean="0"/>
              <a:t>29</a:t>
            </a:fld>
            <a:endParaRPr lang="ar-SA"/>
          </a:p>
        </p:txBody>
      </p:sp>
    </p:spTree>
    <p:extLst>
      <p:ext uri="{BB962C8B-B14F-4D97-AF65-F5344CB8AC3E}">
        <p14:creationId xmlns:p14="http://schemas.microsoft.com/office/powerpoint/2010/main" val="12096402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1FE8A287-3BBD-4A53-86AF-990761B3D989}" type="datetimeFigureOut">
              <a:rPr lang="ar-SA" smtClean="0"/>
              <a:t>06/07/35</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66D4D792-93AF-4760-8A62-BBA09314688A}" type="slidenum">
              <a:rPr lang="ar-SA" smtClean="0"/>
              <a:t>‹#›</a:t>
            </a:fld>
            <a:endParaRPr lang="ar-SA"/>
          </a:p>
        </p:txBody>
      </p:sp>
    </p:spTree>
    <p:extLst>
      <p:ext uri="{BB962C8B-B14F-4D97-AF65-F5344CB8AC3E}">
        <p14:creationId xmlns:p14="http://schemas.microsoft.com/office/powerpoint/2010/main" val="41186969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FE8A287-3BBD-4A53-86AF-990761B3D989}" type="datetimeFigureOut">
              <a:rPr lang="ar-SA" smtClean="0"/>
              <a:t>06/07/35</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66D4D792-93AF-4760-8A62-BBA09314688A}" type="slidenum">
              <a:rPr lang="ar-SA" smtClean="0"/>
              <a:t>‹#›</a:t>
            </a:fld>
            <a:endParaRPr lang="ar-SA"/>
          </a:p>
        </p:txBody>
      </p:sp>
    </p:spTree>
    <p:extLst>
      <p:ext uri="{BB962C8B-B14F-4D97-AF65-F5344CB8AC3E}">
        <p14:creationId xmlns:p14="http://schemas.microsoft.com/office/powerpoint/2010/main" val="1767285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FE8A287-3BBD-4A53-86AF-990761B3D989}" type="datetimeFigureOut">
              <a:rPr lang="ar-SA" smtClean="0"/>
              <a:t>06/07/35</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66D4D792-93AF-4760-8A62-BBA09314688A}" type="slidenum">
              <a:rPr lang="ar-SA" smtClean="0"/>
              <a:t>‹#›</a:t>
            </a:fld>
            <a:endParaRPr lang="ar-SA"/>
          </a:p>
        </p:txBody>
      </p:sp>
    </p:spTree>
    <p:extLst>
      <p:ext uri="{BB962C8B-B14F-4D97-AF65-F5344CB8AC3E}">
        <p14:creationId xmlns:p14="http://schemas.microsoft.com/office/powerpoint/2010/main" val="20561741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FE8A287-3BBD-4A53-86AF-990761B3D989}" type="datetimeFigureOut">
              <a:rPr lang="ar-SA" smtClean="0"/>
              <a:t>06/07/35</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66D4D792-93AF-4760-8A62-BBA09314688A}" type="slidenum">
              <a:rPr lang="ar-SA" smtClean="0"/>
              <a:t>‹#›</a:t>
            </a:fld>
            <a:endParaRPr lang="ar-SA"/>
          </a:p>
        </p:txBody>
      </p:sp>
    </p:spTree>
    <p:extLst>
      <p:ext uri="{BB962C8B-B14F-4D97-AF65-F5344CB8AC3E}">
        <p14:creationId xmlns:p14="http://schemas.microsoft.com/office/powerpoint/2010/main" val="7129919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1FE8A287-3BBD-4A53-86AF-990761B3D989}" type="datetimeFigureOut">
              <a:rPr lang="ar-SA" smtClean="0"/>
              <a:t>06/07/35</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66D4D792-93AF-4760-8A62-BBA09314688A}" type="slidenum">
              <a:rPr lang="ar-SA" smtClean="0"/>
              <a:t>‹#›</a:t>
            </a:fld>
            <a:endParaRPr lang="ar-SA"/>
          </a:p>
        </p:txBody>
      </p:sp>
    </p:spTree>
    <p:extLst>
      <p:ext uri="{BB962C8B-B14F-4D97-AF65-F5344CB8AC3E}">
        <p14:creationId xmlns:p14="http://schemas.microsoft.com/office/powerpoint/2010/main" val="33203468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1FE8A287-3BBD-4A53-86AF-990761B3D989}" type="datetimeFigureOut">
              <a:rPr lang="ar-SA" smtClean="0"/>
              <a:t>06/07/35</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66D4D792-93AF-4760-8A62-BBA09314688A}" type="slidenum">
              <a:rPr lang="ar-SA" smtClean="0"/>
              <a:t>‹#›</a:t>
            </a:fld>
            <a:endParaRPr lang="ar-SA"/>
          </a:p>
        </p:txBody>
      </p:sp>
    </p:spTree>
    <p:extLst>
      <p:ext uri="{BB962C8B-B14F-4D97-AF65-F5344CB8AC3E}">
        <p14:creationId xmlns:p14="http://schemas.microsoft.com/office/powerpoint/2010/main" val="38914706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1FE8A287-3BBD-4A53-86AF-990761B3D989}" type="datetimeFigureOut">
              <a:rPr lang="ar-SA" smtClean="0"/>
              <a:t>06/07/35</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66D4D792-93AF-4760-8A62-BBA09314688A}" type="slidenum">
              <a:rPr lang="ar-SA" smtClean="0"/>
              <a:t>‹#›</a:t>
            </a:fld>
            <a:endParaRPr lang="ar-SA"/>
          </a:p>
        </p:txBody>
      </p:sp>
    </p:spTree>
    <p:extLst>
      <p:ext uri="{BB962C8B-B14F-4D97-AF65-F5344CB8AC3E}">
        <p14:creationId xmlns:p14="http://schemas.microsoft.com/office/powerpoint/2010/main" val="38718345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1FE8A287-3BBD-4A53-86AF-990761B3D989}" type="datetimeFigureOut">
              <a:rPr lang="ar-SA" smtClean="0"/>
              <a:t>06/07/35</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66D4D792-93AF-4760-8A62-BBA09314688A}" type="slidenum">
              <a:rPr lang="ar-SA" smtClean="0"/>
              <a:t>‹#›</a:t>
            </a:fld>
            <a:endParaRPr lang="ar-SA"/>
          </a:p>
        </p:txBody>
      </p:sp>
    </p:spTree>
    <p:extLst>
      <p:ext uri="{BB962C8B-B14F-4D97-AF65-F5344CB8AC3E}">
        <p14:creationId xmlns:p14="http://schemas.microsoft.com/office/powerpoint/2010/main" val="19987369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1FE8A287-3BBD-4A53-86AF-990761B3D989}" type="datetimeFigureOut">
              <a:rPr lang="ar-SA" smtClean="0"/>
              <a:t>06/07/35</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66D4D792-93AF-4760-8A62-BBA09314688A}" type="slidenum">
              <a:rPr lang="ar-SA" smtClean="0"/>
              <a:t>‹#›</a:t>
            </a:fld>
            <a:endParaRPr lang="ar-SA"/>
          </a:p>
        </p:txBody>
      </p:sp>
    </p:spTree>
    <p:extLst>
      <p:ext uri="{BB962C8B-B14F-4D97-AF65-F5344CB8AC3E}">
        <p14:creationId xmlns:p14="http://schemas.microsoft.com/office/powerpoint/2010/main" val="28155121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FE8A287-3BBD-4A53-86AF-990761B3D989}" type="datetimeFigureOut">
              <a:rPr lang="ar-SA" smtClean="0"/>
              <a:t>06/07/35</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66D4D792-93AF-4760-8A62-BBA09314688A}" type="slidenum">
              <a:rPr lang="ar-SA" smtClean="0"/>
              <a:t>‹#›</a:t>
            </a:fld>
            <a:endParaRPr lang="ar-SA"/>
          </a:p>
        </p:txBody>
      </p:sp>
    </p:spTree>
    <p:extLst>
      <p:ext uri="{BB962C8B-B14F-4D97-AF65-F5344CB8AC3E}">
        <p14:creationId xmlns:p14="http://schemas.microsoft.com/office/powerpoint/2010/main" val="3509672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FE8A287-3BBD-4A53-86AF-990761B3D989}" type="datetimeFigureOut">
              <a:rPr lang="ar-SA" smtClean="0"/>
              <a:t>06/07/35</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66D4D792-93AF-4760-8A62-BBA09314688A}" type="slidenum">
              <a:rPr lang="ar-SA" smtClean="0"/>
              <a:t>‹#›</a:t>
            </a:fld>
            <a:endParaRPr lang="ar-SA"/>
          </a:p>
        </p:txBody>
      </p:sp>
    </p:spTree>
    <p:extLst>
      <p:ext uri="{BB962C8B-B14F-4D97-AF65-F5344CB8AC3E}">
        <p14:creationId xmlns:p14="http://schemas.microsoft.com/office/powerpoint/2010/main" val="17817249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1FE8A287-3BBD-4A53-86AF-990761B3D989}" type="datetimeFigureOut">
              <a:rPr lang="ar-SA" smtClean="0"/>
              <a:t>06/07/35</a:t>
            </a:fld>
            <a:endParaRPr lang="ar-SA"/>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66D4D792-93AF-4760-8A62-BBA09314688A}" type="slidenum">
              <a:rPr lang="ar-SA" smtClean="0"/>
              <a:t>‹#›</a:t>
            </a:fld>
            <a:endParaRPr lang="ar-SA"/>
          </a:p>
        </p:txBody>
      </p:sp>
    </p:spTree>
    <p:extLst>
      <p:ext uri="{BB962C8B-B14F-4D97-AF65-F5344CB8AC3E}">
        <p14:creationId xmlns:p14="http://schemas.microsoft.com/office/powerpoint/2010/main" val="27629260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p:txBody>
          <a:bodyPr/>
          <a:lstStyle/>
          <a:p>
            <a:r>
              <a:rPr lang="ar-SA" dirty="0" smtClean="0"/>
              <a:t>المحاضرة الثالثة عشر</a:t>
            </a:r>
            <a:endParaRPr lang="ar-SA" dirty="0"/>
          </a:p>
        </p:txBody>
      </p:sp>
      <p:sp>
        <p:nvSpPr>
          <p:cNvPr id="3" name="عنوان فرعي 2"/>
          <p:cNvSpPr>
            <a:spLocks noGrp="1"/>
          </p:cNvSpPr>
          <p:nvPr>
            <p:ph type="subTitle" idx="1"/>
          </p:nvPr>
        </p:nvSpPr>
        <p:spPr/>
        <p:txBody>
          <a:bodyPr/>
          <a:lstStyle/>
          <a:p>
            <a:r>
              <a:rPr lang="ar-SA" dirty="0" smtClean="0"/>
              <a:t>اكتشاف الاهداف في الصورة</a:t>
            </a:r>
            <a:endParaRPr lang="ar-SA" dirty="0"/>
          </a:p>
        </p:txBody>
      </p:sp>
    </p:spTree>
    <p:extLst>
      <p:ext uri="{BB962C8B-B14F-4D97-AF65-F5344CB8AC3E}">
        <p14:creationId xmlns:p14="http://schemas.microsoft.com/office/powerpoint/2010/main" val="753086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t>ايجاد المعلومات التي نبحث عنها:</a:t>
            </a:r>
            <a:endParaRPr lang="ar-SA" dirty="0"/>
          </a:p>
        </p:txBody>
      </p:sp>
      <p:sp>
        <p:nvSpPr>
          <p:cNvPr id="3" name="عنصر نائب للمحتوى 2"/>
          <p:cNvSpPr>
            <a:spLocks noGrp="1"/>
          </p:cNvSpPr>
          <p:nvPr>
            <p:ph idx="1"/>
          </p:nvPr>
        </p:nvSpPr>
        <p:spPr/>
        <p:txBody>
          <a:bodyPr/>
          <a:lstStyle/>
          <a:p>
            <a:r>
              <a:rPr lang="ar-SA" dirty="0" smtClean="0"/>
              <a:t>من المهام الاولية هي معرفة المعلومات التي نبحث عنها من الحقل او من منطقة الدراسة.</a:t>
            </a:r>
          </a:p>
          <a:p>
            <a:r>
              <a:rPr lang="ar-SA" dirty="0" smtClean="0"/>
              <a:t>وقد يصعب تعريفها خاصة مع معرفة قليلة في التفريق بين الخصائص لهذه الاهداف واين مواقعها.</a:t>
            </a:r>
          </a:p>
          <a:p>
            <a:r>
              <a:rPr lang="ar-SA" dirty="0" smtClean="0"/>
              <a:t>مثلا اذا كان الهدف يمكن وصفه من خلال مشهد كبير ومعقد وبالتالي يمكن للمشهد بأكمله ان يبدو كخلفية أرضية.</a:t>
            </a:r>
          </a:p>
          <a:p>
            <a:r>
              <a:rPr lang="ar-SA" dirty="0" smtClean="0"/>
              <a:t>فاذا عرفنا ذلك بالنسبة للأهداف وحددناها في سياق الصورة مثل مناطق الغابات فإننا نستطيع ان نقيد ونحدد نوع الخلايا </a:t>
            </a:r>
            <a:endParaRPr lang="ar-SA" dirty="0"/>
          </a:p>
        </p:txBody>
      </p:sp>
    </p:spTree>
    <p:extLst>
      <p:ext uri="{BB962C8B-B14F-4D97-AF65-F5344CB8AC3E}">
        <p14:creationId xmlns:p14="http://schemas.microsoft.com/office/powerpoint/2010/main" val="3720324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lstStyle/>
          <a:p>
            <a:r>
              <a:rPr lang="ar-SA" dirty="0" smtClean="0"/>
              <a:t>المتعلقة بالخلفية (</a:t>
            </a:r>
            <a:r>
              <a:rPr lang="en-US" dirty="0" smtClean="0"/>
              <a:t>back ground</a:t>
            </a:r>
            <a:r>
              <a:rPr lang="ar-SA" dirty="0" smtClean="0"/>
              <a:t>).</a:t>
            </a:r>
          </a:p>
          <a:p>
            <a:r>
              <a:rPr lang="ar-SA" dirty="0" smtClean="0"/>
              <a:t>في بعض الحالات غير كاف تعريف الخلفية كجزء او لكامل المشهد. وفي بعض الحالات من الضروري ان يميز او ان نصف الخلفية بالكامل لكي نرصد الاهداف. خاصة اذا كنا لا نعرف موقع تلك الاهداف او عندما لا نعرف بالفعل ما هي خصائص تلك الاهداف.</a:t>
            </a:r>
          </a:p>
          <a:p>
            <a:r>
              <a:rPr lang="ar-SA" dirty="0" smtClean="0"/>
              <a:t>مثلا عندما نريد رصد ظاهرة في الصورة او عندما نحاول رصد التغير الذي يحدث خلال الزمن من صورة </a:t>
            </a:r>
            <a:r>
              <a:rPr lang="ar-SA" dirty="0" err="1" smtClean="0"/>
              <a:t>لاخرى</a:t>
            </a:r>
            <a:r>
              <a:rPr lang="ar-SA" dirty="0" smtClean="0"/>
              <a:t>.</a:t>
            </a:r>
            <a:endParaRPr lang="ar-SA" dirty="0"/>
          </a:p>
        </p:txBody>
      </p:sp>
    </p:spTree>
    <p:extLst>
      <p:ext uri="{BB962C8B-B14F-4D97-AF65-F5344CB8AC3E}">
        <p14:creationId xmlns:p14="http://schemas.microsoft.com/office/powerpoint/2010/main" val="1945696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t>طرق الرصد او الكشف للأهداف:</a:t>
            </a:r>
            <a:endParaRPr lang="ar-SA" dirty="0"/>
          </a:p>
        </p:txBody>
      </p:sp>
      <p:sp>
        <p:nvSpPr>
          <p:cNvPr id="3" name="عنصر نائب للمحتوى 2"/>
          <p:cNvSpPr>
            <a:spLocks noGrp="1"/>
          </p:cNvSpPr>
          <p:nvPr>
            <p:ph idx="1"/>
          </p:nvPr>
        </p:nvSpPr>
        <p:spPr/>
        <p:txBody>
          <a:bodyPr/>
          <a:lstStyle/>
          <a:p>
            <a:r>
              <a:rPr lang="ar-SA" dirty="0" smtClean="0"/>
              <a:t>يمكن ان نرصد أي نقطة بالصورة على سبيل المثال </a:t>
            </a:r>
            <a:r>
              <a:rPr lang="en-US" dirty="0" smtClean="0"/>
              <a:t>G</a:t>
            </a:r>
            <a:r>
              <a:rPr lang="ar-SA" dirty="0" smtClean="0"/>
              <a:t> والتي نستطيع اختبارها بواسطة بعض العمليات والطرق التي تساعد على التعرف عليها. </a:t>
            </a:r>
          </a:p>
          <a:p>
            <a:r>
              <a:rPr lang="ar-SA" dirty="0" smtClean="0"/>
              <a:t>معظم هذه الطرق لتحليل الصور الطيفية وقد صممت لزيادة التباين والتي يمكن تطبيقها مباشرة من اجل الكشف عن الاهداف والظواهر محل الدراسة. والتي تكون غير واضحة في الصورة .</a:t>
            </a:r>
            <a:endParaRPr lang="ar-SA" dirty="0"/>
          </a:p>
        </p:txBody>
      </p:sp>
    </p:spTree>
    <p:extLst>
      <p:ext uri="{BB962C8B-B14F-4D97-AF65-F5344CB8AC3E}">
        <p14:creationId xmlns:p14="http://schemas.microsoft.com/office/powerpoint/2010/main" val="7511891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lstStyle/>
          <a:p>
            <a:r>
              <a:rPr lang="ar-SA" dirty="0" smtClean="0"/>
              <a:t>اما اذا استطعنا التعرف على تلك الاهداف من خلال الظواهر المكانية والمستشعرة نبدأ بحثنا عن ادوات بسيطة تساعدنا على تفسير الصورة وتحديد الاهداف والظواهر محل الدراسة.</a:t>
            </a:r>
          </a:p>
          <a:p>
            <a:r>
              <a:rPr lang="ar-SA" dirty="0" smtClean="0"/>
              <a:t>وذلك من خلال بعض الطرق هي :</a:t>
            </a:r>
            <a:endParaRPr lang="ar-SA" dirty="0"/>
          </a:p>
        </p:txBody>
      </p:sp>
    </p:spTree>
    <p:extLst>
      <p:ext uri="{BB962C8B-B14F-4D97-AF65-F5344CB8AC3E}">
        <p14:creationId xmlns:p14="http://schemas.microsoft.com/office/powerpoint/2010/main" val="28653561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t>1- زيادة التباين:</a:t>
            </a:r>
            <a:endParaRPr lang="ar-SA" dirty="0"/>
          </a:p>
        </p:txBody>
      </p:sp>
      <p:sp>
        <p:nvSpPr>
          <p:cNvPr id="3" name="عنصر نائب للمحتوى 2"/>
          <p:cNvSpPr>
            <a:spLocks noGrp="1"/>
          </p:cNvSpPr>
          <p:nvPr>
            <p:ph idx="1"/>
          </p:nvPr>
        </p:nvSpPr>
        <p:spPr/>
        <p:txBody>
          <a:bodyPr/>
          <a:lstStyle/>
          <a:p>
            <a:r>
              <a:rPr lang="ar-SA" dirty="0" smtClean="0"/>
              <a:t>ان الاهداف تعرف في معظم الصور البانكروماتيكية ذات اللون الابيض والاسود في قنوات الطيف المفردة والتي يمكن ان نطبق عليها مد التباين. </a:t>
            </a:r>
          </a:p>
          <a:p>
            <a:r>
              <a:rPr lang="ar-SA" dirty="0" smtClean="0"/>
              <a:t>وبهذا التطبيق استطيع ان اعرف بعض الظواهر ولكن في الغالب بعض الاهداف القليلة تظل غامضة وقد تواجهنا اثناء تفسير الصورة وحتى اذا تم تطبيق زيادة التباين ولذلك سنحتاج الى تطبيق اخر على البيانات الطيفية المركبة من خلال تطبيق بعض النماذج.</a:t>
            </a:r>
          </a:p>
        </p:txBody>
      </p:sp>
    </p:spTree>
    <p:extLst>
      <p:ext uri="{BB962C8B-B14F-4D97-AF65-F5344CB8AC3E}">
        <p14:creationId xmlns:p14="http://schemas.microsoft.com/office/powerpoint/2010/main" val="22392268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t>2- البحث عن الهدف بواسطة تطبيق النسب:</a:t>
            </a:r>
            <a:endParaRPr lang="ar-SA" dirty="0"/>
          </a:p>
        </p:txBody>
      </p:sp>
      <p:sp>
        <p:nvSpPr>
          <p:cNvPr id="3" name="عنصر نائب للمحتوى 2"/>
          <p:cNvSpPr>
            <a:spLocks noGrp="1"/>
          </p:cNvSpPr>
          <p:nvPr>
            <p:ph idx="1"/>
          </p:nvPr>
        </p:nvSpPr>
        <p:spPr/>
        <p:txBody>
          <a:bodyPr/>
          <a:lstStyle/>
          <a:p>
            <a:r>
              <a:rPr lang="ar-SA" dirty="0" smtClean="0"/>
              <a:t>في الصور متعددة النطاقات يمكن اجراء نسب النطاقات كأحد النماذج الطبيعية المطبقة في الصورة والتي تساعد على كشف الاهداف من خلال ايجاد تباين طيفي اضافة الى ازالة تأثير عامل الظل من الصورة والذي يزيل الغموض في الاماكن المنتشر فيها على الصورة. </a:t>
            </a:r>
            <a:endParaRPr lang="ar-SA" dirty="0"/>
          </a:p>
        </p:txBody>
      </p:sp>
    </p:spTree>
    <p:extLst>
      <p:ext uri="{BB962C8B-B14F-4D97-AF65-F5344CB8AC3E}">
        <p14:creationId xmlns:p14="http://schemas.microsoft.com/office/powerpoint/2010/main" val="26616783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ar-SA" dirty="0" smtClean="0"/>
              <a:t>3- البحث عن الاهداف باستخدام طريقة تحليل المركبات الرئيسية:</a:t>
            </a:r>
            <a:endParaRPr lang="ar-SA" dirty="0"/>
          </a:p>
        </p:txBody>
      </p:sp>
      <p:sp>
        <p:nvSpPr>
          <p:cNvPr id="3" name="عنصر نائب للمحتوى 2"/>
          <p:cNvSpPr>
            <a:spLocks noGrp="1"/>
          </p:cNvSpPr>
          <p:nvPr>
            <p:ph idx="1"/>
          </p:nvPr>
        </p:nvSpPr>
        <p:spPr/>
        <p:txBody>
          <a:bodyPr/>
          <a:lstStyle/>
          <a:p>
            <a:r>
              <a:rPr lang="ar-SA" dirty="0" smtClean="0"/>
              <a:t>يمكن اختبار تطبيق </a:t>
            </a:r>
            <a:r>
              <a:rPr lang="en-US" dirty="0" smtClean="0"/>
              <a:t>PCA</a:t>
            </a:r>
            <a:r>
              <a:rPr lang="ar-SA" dirty="0" smtClean="0"/>
              <a:t> على الصورة عندما نبحث عن الهدف </a:t>
            </a:r>
            <a:r>
              <a:rPr lang="en-US" dirty="0" smtClean="0"/>
              <a:t>G</a:t>
            </a:r>
            <a:r>
              <a:rPr lang="ar-SA" dirty="0" smtClean="0"/>
              <a:t>  على سبيل المثال كما هو موضح بالشكل</a:t>
            </a:r>
          </a:p>
          <a:p>
            <a:pPr marL="0" indent="0">
              <a:buNone/>
            </a:pPr>
            <a:r>
              <a:rPr lang="ar-SA" dirty="0" smtClean="0"/>
              <a:t>والذي يتقاطع مع الاهداف الاخرى والتي تجعل من تفسيره صعبا في الصورة.</a:t>
            </a:r>
          </a:p>
          <a:p>
            <a:pPr marL="0" indent="0">
              <a:buNone/>
            </a:pPr>
            <a:r>
              <a:rPr lang="ar-SA" dirty="0" smtClean="0"/>
              <a:t>ولكن بعد تطبيق </a:t>
            </a:r>
            <a:r>
              <a:rPr lang="en-US" dirty="0" smtClean="0"/>
              <a:t>PCA</a:t>
            </a:r>
            <a:r>
              <a:rPr lang="ar-SA" dirty="0" smtClean="0"/>
              <a:t> نلاحظ ان المركب الرابع </a:t>
            </a:r>
            <a:r>
              <a:rPr lang="en-US" dirty="0" smtClean="0"/>
              <a:t>PCA4</a:t>
            </a:r>
            <a:r>
              <a:rPr lang="ar-SA" dirty="0" smtClean="0"/>
              <a:t> واضح جدا اكثر من غيره من مركبات الصورة الاخرى.</a:t>
            </a:r>
            <a:endParaRPr lang="ar-SA" dirty="0"/>
          </a:p>
        </p:txBody>
      </p:sp>
    </p:spTree>
    <p:extLst>
      <p:ext uri="{BB962C8B-B14F-4D97-AF65-F5344CB8AC3E}">
        <p14:creationId xmlns:p14="http://schemas.microsoft.com/office/powerpoint/2010/main" val="19805241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dirty="0"/>
          </a:p>
        </p:txBody>
      </p:sp>
      <p:sp>
        <p:nvSpPr>
          <p:cNvPr id="3" name="عنصر نائب للمحتوى 2"/>
          <p:cNvSpPr>
            <a:spLocks noGrp="1"/>
          </p:cNvSpPr>
          <p:nvPr>
            <p:ph idx="1"/>
          </p:nvPr>
        </p:nvSpPr>
        <p:spPr/>
        <p:txBody>
          <a:bodyPr/>
          <a:lstStyle/>
          <a:p>
            <a:endParaRPr lang="ar-SA"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88640"/>
            <a:ext cx="8352928" cy="5832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315030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lstStyle/>
          <a:p>
            <a:r>
              <a:rPr lang="ar-SA" dirty="0" smtClean="0"/>
              <a:t>فتحليل المركبات يعمل بطريقة تحليل الخصائص الاحصائية للبيانات وهي ليست طريقة سهلة للتنبؤ بالأهداف والكشف عنها في الصورة. خاصة الاهداف الصغيرة التي قد تضيع في الصورة .</a:t>
            </a:r>
          </a:p>
          <a:p>
            <a:r>
              <a:rPr lang="ar-SA" dirty="0" smtClean="0"/>
              <a:t>فالهدف </a:t>
            </a:r>
            <a:r>
              <a:rPr lang="en-US" dirty="0" smtClean="0"/>
              <a:t>G </a:t>
            </a:r>
            <a:r>
              <a:rPr lang="ar-SA" dirty="0" smtClean="0"/>
              <a:t> قريب من عدم الكشف عنه او الوصول له في الصورة لان المركب الرئيسي 4 من تحليل المركبات قريب من مستوى الضوضاء (</a:t>
            </a:r>
            <a:r>
              <a:rPr lang="en-US" dirty="0" smtClean="0"/>
              <a:t>noise</a:t>
            </a:r>
            <a:r>
              <a:rPr lang="ar-SA" dirty="0" smtClean="0"/>
              <a:t>) وهي ميزة المركب الخامس من المركبات الرئيسية (</a:t>
            </a:r>
            <a:r>
              <a:rPr lang="en-US" dirty="0" smtClean="0"/>
              <a:t>PCA5</a:t>
            </a:r>
            <a:r>
              <a:rPr lang="ar-SA" dirty="0" smtClean="0"/>
              <a:t>)</a:t>
            </a:r>
            <a:endParaRPr lang="ar-SA" dirty="0"/>
          </a:p>
        </p:txBody>
      </p:sp>
    </p:spTree>
    <p:extLst>
      <p:ext uri="{BB962C8B-B14F-4D97-AF65-F5344CB8AC3E}">
        <p14:creationId xmlns:p14="http://schemas.microsoft.com/office/powerpoint/2010/main" val="39871664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lstStyle/>
          <a:p>
            <a:r>
              <a:rPr lang="ar-SA" dirty="0" smtClean="0"/>
              <a:t>وعلى الرغم من ذلك يعتبر تحليل المركبات الرئيسية اداة جيدة لتحسين التباين الطيفي في الصورة وهو جدير بالمحاولة والتي يمكن ان نثبت من خلالها تعريف الاهداف عندما نراها وبالتالي نستطيع ان نفهمها ضمن سياق الصورة.</a:t>
            </a:r>
            <a:endParaRPr lang="ar-SA" dirty="0"/>
          </a:p>
        </p:txBody>
      </p:sp>
    </p:spTree>
    <p:extLst>
      <p:ext uri="{BB962C8B-B14F-4D97-AF65-F5344CB8AC3E}">
        <p14:creationId xmlns:p14="http://schemas.microsoft.com/office/powerpoint/2010/main" val="38143844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ar-SA" dirty="0" smtClean="0"/>
              <a:t>التباين الطيفي وكشف الاهداف</a:t>
            </a:r>
            <a:br>
              <a:rPr lang="ar-SA" dirty="0" smtClean="0"/>
            </a:br>
            <a:endParaRPr lang="ar-SA" dirty="0"/>
          </a:p>
        </p:txBody>
      </p:sp>
      <p:sp>
        <p:nvSpPr>
          <p:cNvPr id="3" name="عنصر نائب للمحتوى 2"/>
          <p:cNvSpPr>
            <a:spLocks noGrp="1"/>
          </p:cNvSpPr>
          <p:nvPr>
            <p:ph idx="1"/>
          </p:nvPr>
        </p:nvSpPr>
        <p:spPr/>
        <p:txBody>
          <a:bodyPr/>
          <a:lstStyle/>
          <a:p>
            <a:r>
              <a:rPr lang="ar-SA" dirty="0" smtClean="0"/>
              <a:t>السبب الرئيسي لاستخدام القنوات الطيفية المتعددة انها تكشف الاختلاف بين المكونات الارضية والتي نحصل عليها اكثر من تلك الصور البانكروماتيكية ذات اللونين الابيض والاسود.</a:t>
            </a:r>
          </a:p>
          <a:p>
            <a:r>
              <a:rPr lang="ar-SA" dirty="0" smtClean="0"/>
              <a:t>فأحيانا المعلومات التي نبحث عنها في الصور الطيفية هي قريبة من حدود الرصد او الكشف لإيجاد ما نبحث عنه من ظواهر او اهداف. وبالتالي نحن نحتاج الحد الاعلى من التباين الطيفي بين الاهداف.</a:t>
            </a:r>
            <a:endParaRPr lang="ar-SA" dirty="0"/>
          </a:p>
        </p:txBody>
      </p:sp>
    </p:spTree>
    <p:extLst>
      <p:ext uri="{BB962C8B-B14F-4D97-AF65-F5344CB8AC3E}">
        <p14:creationId xmlns:p14="http://schemas.microsoft.com/office/powerpoint/2010/main" val="20710605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p:txBody>
          <a:bodyPr/>
          <a:lstStyle/>
          <a:p>
            <a:endParaRPr lang="ar-SA"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260648"/>
            <a:ext cx="8568951" cy="62646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976785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t>4- ايجاد الاهداف من خلال التصنيف:</a:t>
            </a:r>
            <a:endParaRPr lang="ar-SA" dirty="0"/>
          </a:p>
        </p:txBody>
      </p:sp>
      <p:sp>
        <p:nvSpPr>
          <p:cNvPr id="3" name="عنصر نائب للمحتوى 2"/>
          <p:cNvSpPr>
            <a:spLocks noGrp="1"/>
          </p:cNvSpPr>
          <p:nvPr>
            <p:ph idx="1"/>
          </p:nvPr>
        </p:nvSpPr>
        <p:spPr/>
        <p:txBody>
          <a:bodyPr/>
          <a:lstStyle/>
          <a:p>
            <a:r>
              <a:rPr lang="ar-SA" dirty="0" smtClean="0"/>
              <a:t>ان اختبار لوغاريتم التصنيف لظاهرة </a:t>
            </a:r>
            <a:r>
              <a:rPr lang="en-US" dirty="0" smtClean="0"/>
              <a:t>G</a:t>
            </a:r>
            <a:r>
              <a:rPr lang="ar-SA" dirty="0" smtClean="0"/>
              <a:t> والمتقاطعة مع غيرها من الظواهر في الصورة من خلال نوعي التصنيف الموجه وغير الموجه يساعدك على التعرف على تلك الظاهرة وكذلك مدى الاختلاط الطيفي. وبالتالي حتى نستطيع تحديد الفئة سيعتمد على زاوية العتبة (</a:t>
            </a:r>
            <a:r>
              <a:rPr lang="en-US" dirty="0" smtClean="0"/>
              <a:t>Threshold</a:t>
            </a:r>
            <a:r>
              <a:rPr lang="ar-SA" dirty="0" smtClean="0"/>
              <a:t>) والتي سيتم اختيارها من اجل التحليل , وذلك من خلال اختيار زاوية العتبة بحيث يكون صغير جدا وبالتالي يمكن تصنيف ظاهرة </a:t>
            </a:r>
            <a:r>
              <a:rPr lang="en-US" dirty="0" smtClean="0"/>
              <a:t>G</a:t>
            </a:r>
            <a:r>
              <a:rPr lang="ar-SA" dirty="0" smtClean="0"/>
              <a:t> مع اختلاطها مع ظاهرة (</a:t>
            </a:r>
            <a:r>
              <a:rPr lang="en-US" dirty="0" smtClean="0"/>
              <a:t>AB</a:t>
            </a:r>
            <a:r>
              <a:rPr lang="ar-SA" dirty="0" smtClean="0"/>
              <a:t>) وبالتالي يمكن القول ان اختيار زاوية صغيرة لمستوى العتبة يترك الاختلاط </a:t>
            </a:r>
            <a:endParaRPr lang="ar-SA" dirty="0"/>
          </a:p>
        </p:txBody>
      </p:sp>
    </p:spTree>
    <p:extLst>
      <p:ext uri="{BB962C8B-B14F-4D97-AF65-F5344CB8AC3E}">
        <p14:creationId xmlns:p14="http://schemas.microsoft.com/office/powerpoint/2010/main" val="32429985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normAutofit/>
          </a:bodyPr>
          <a:lstStyle/>
          <a:p>
            <a:r>
              <a:rPr lang="ar-SA" sz="5400" dirty="0" smtClean="0"/>
              <a:t>ما بين </a:t>
            </a:r>
            <a:r>
              <a:rPr lang="en-US" sz="5400" dirty="0" smtClean="0"/>
              <a:t>A </a:t>
            </a:r>
            <a:r>
              <a:rPr lang="ar-SA" sz="5400" dirty="0" smtClean="0"/>
              <a:t> و</a:t>
            </a:r>
            <a:r>
              <a:rPr lang="en-US" sz="5400" dirty="0" smtClean="0"/>
              <a:t>B</a:t>
            </a:r>
            <a:r>
              <a:rPr lang="ar-SA" sz="5400" dirty="0" smtClean="0"/>
              <a:t> وبدون تصنيف للحصول على مستوى اعلى من الدقة لعملية التصنيف .</a:t>
            </a:r>
            <a:endParaRPr lang="ar-SA" sz="5400" dirty="0"/>
          </a:p>
        </p:txBody>
      </p:sp>
    </p:spTree>
    <p:extLst>
      <p:ext uri="{BB962C8B-B14F-4D97-AF65-F5344CB8AC3E}">
        <p14:creationId xmlns:p14="http://schemas.microsoft.com/office/powerpoint/2010/main" val="16899060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ar-SA" dirty="0" smtClean="0"/>
              <a:t>5- ايجاد الظاهرة او الهدف بواسطة عدم الاختلاط</a:t>
            </a:r>
            <a:endParaRPr lang="ar-SA" dirty="0"/>
          </a:p>
        </p:txBody>
      </p:sp>
      <p:sp>
        <p:nvSpPr>
          <p:cNvPr id="3" name="عنصر نائب للمحتوى 2"/>
          <p:cNvSpPr>
            <a:spLocks noGrp="1"/>
          </p:cNvSpPr>
          <p:nvPr>
            <p:ph idx="1"/>
          </p:nvPr>
        </p:nvSpPr>
        <p:spPr/>
        <p:txBody>
          <a:bodyPr/>
          <a:lstStyle/>
          <a:p>
            <a:r>
              <a:rPr lang="ar-SA" dirty="0" smtClean="0"/>
              <a:t> او نماذج الاختلاط الطيفي من اجل رصد الاهداف :</a:t>
            </a:r>
          </a:p>
          <a:p>
            <a:pPr marL="0" indent="0">
              <a:buNone/>
            </a:pPr>
            <a:r>
              <a:rPr lang="ar-SA" dirty="0" smtClean="0"/>
              <a:t>تحليل الاختلاط الطيفي (</a:t>
            </a:r>
            <a:r>
              <a:rPr lang="en-US" dirty="0" smtClean="0"/>
              <a:t>SMA</a:t>
            </a:r>
            <a:r>
              <a:rPr lang="ar-SA" dirty="0" smtClean="0"/>
              <a:t>) وهي طريقة لإثبات كشف الاهداف الطيفية . ونستطيع ان نطبق </a:t>
            </a:r>
            <a:r>
              <a:rPr lang="en-US" dirty="0" smtClean="0"/>
              <a:t>SMA</a:t>
            </a:r>
            <a:r>
              <a:rPr lang="ar-SA" dirty="0" smtClean="0"/>
              <a:t> (تحليل الاختلاط الطيفي) على ظاهرة </a:t>
            </a:r>
            <a:r>
              <a:rPr lang="en-US" dirty="0" smtClean="0"/>
              <a:t>G</a:t>
            </a:r>
            <a:r>
              <a:rPr lang="ar-SA" dirty="0" smtClean="0"/>
              <a:t> التي تتداخل مع غيرها من الظواهر في الصورة باستخدام الاطياف </a:t>
            </a:r>
            <a:r>
              <a:rPr lang="en-US" dirty="0" smtClean="0"/>
              <a:t>A,B,C,G</a:t>
            </a:r>
            <a:r>
              <a:rPr lang="ar-SA" dirty="0" smtClean="0"/>
              <a:t> وكذلك من خلال تعريف </a:t>
            </a:r>
            <a:r>
              <a:rPr lang="en-US" dirty="0" smtClean="0"/>
              <a:t>S</a:t>
            </a:r>
            <a:r>
              <a:rPr lang="ar-SA" dirty="0" smtClean="0"/>
              <a:t> كعنصر مختلط . وهنا ايضا تحليل الاختلاط الطيفي يعرف تأثير الظل في ظاهرة </a:t>
            </a:r>
            <a:r>
              <a:rPr lang="en-US" dirty="0" smtClean="0"/>
              <a:t>G</a:t>
            </a:r>
            <a:r>
              <a:rPr lang="ar-SA" dirty="0" smtClean="0"/>
              <a:t> ضمن الصورة ذات الكسور.</a:t>
            </a:r>
            <a:endParaRPr lang="ar-SA" dirty="0"/>
          </a:p>
        </p:txBody>
      </p:sp>
    </p:spTree>
    <p:extLst>
      <p:ext uri="{BB962C8B-B14F-4D97-AF65-F5344CB8AC3E}">
        <p14:creationId xmlns:p14="http://schemas.microsoft.com/office/powerpoint/2010/main" val="23329021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normAutofit lnSpcReduction="10000"/>
          </a:bodyPr>
          <a:lstStyle/>
          <a:p>
            <a:r>
              <a:rPr lang="ar-SA" dirty="0" smtClean="0"/>
              <a:t>وفي الحالات الشائعة نحن لا نستطيع ان نعرف جميع العناصر المختلطة ولكننا نستطيع بناء نموذج كبداية مع عنصرين مختلطين (</a:t>
            </a:r>
            <a:r>
              <a:rPr lang="en-US" dirty="0" smtClean="0"/>
              <a:t>End members</a:t>
            </a:r>
            <a:r>
              <a:rPr lang="ar-SA" dirty="0" smtClean="0"/>
              <a:t>) بحيث يتم تطبيقها على النماذج الطبيعية البسيطة ذات اسطح التعقيد البسيط.</a:t>
            </a:r>
          </a:p>
          <a:p>
            <a:r>
              <a:rPr lang="ar-SA" dirty="0" smtClean="0"/>
              <a:t>كما ان زيادة العناصر المختلطة (</a:t>
            </a:r>
            <a:r>
              <a:rPr lang="en-US" dirty="0" smtClean="0"/>
              <a:t>end members</a:t>
            </a:r>
            <a:r>
              <a:rPr lang="ar-SA" dirty="0" smtClean="0"/>
              <a:t>) يتطلب اسطح اكثر تعقيدا من اجل تحليلها .</a:t>
            </a:r>
          </a:p>
          <a:p>
            <a:pPr marL="0" indent="0">
              <a:buNone/>
            </a:pPr>
            <a:r>
              <a:rPr lang="ar-SA" dirty="0" smtClean="0"/>
              <a:t>لان زيادة تلك العناصر المختلطة في اسطح اقل تعقيدا سيعطي نتائج غير مستقرة وغير مرضية وبالتالي يؤثر على تعريف ودقة الكسور في الصورة.</a:t>
            </a:r>
            <a:endParaRPr lang="ar-SA" dirty="0"/>
          </a:p>
        </p:txBody>
      </p:sp>
    </p:spTree>
    <p:extLst>
      <p:ext uri="{BB962C8B-B14F-4D97-AF65-F5344CB8AC3E}">
        <p14:creationId xmlns:p14="http://schemas.microsoft.com/office/powerpoint/2010/main" val="22988895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23528" y="274638"/>
            <a:ext cx="8363272" cy="1143000"/>
          </a:xfrm>
        </p:spPr>
        <p:txBody>
          <a:bodyPr>
            <a:normAutofit fontScale="90000"/>
          </a:bodyPr>
          <a:lstStyle/>
          <a:p>
            <a:r>
              <a:rPr lang="ar-SA" dirty="0" smtClean="0"/>
              <a:t>6- الترشيح المتطابق </a:t>
            </a:r>
            <a:r>
              <a:rPr lang="en-US" dirty="0" smtClean="0"/>
              <a:t>(MF matched filtering</a:t>
            </a:r>
            <a:endParaRPr lang="ar-SA" dirty="0"/>
          </a:p>
        </p:txBody>
      </p:sp>
      <p:sp>
        <p:nvSpPr>
          <p:cNvPr id="3" name="عنصر نائب للمحتوى 2"/>
          <p:cNvSpPr>
            <a:spLocks noGrp="1"/>
          </p:cNvSpPr>
          <p:nvPr>
            <p:ph idx="1"/>
          </p:nvPr>
        </p:nvSpPr>
        <p:spPr/>
        <p:txBody>
          <a:bodyPr/>
          <a:lstStyle/>
          <a:p>
            <a:r>
              <a:rPr lang="ar-SA" dirty="0" smtClean="0"/>
              <a:t>وهو احد طرق كشف الاهداف المختلطة التي تنتج عن الضوضاء وهو يساعد على حل وكشف الهدف </a:t>
            </a:r>
            <a:r>
              <a:rPr lang="en-US" dirty="0" smtClean="0"/>
              <a:t>G</a:t>
            </a:r>
            <a:r>
              <a:rPr lang="ar-SA" dirty="0" smtClean="0"/>
              <a:t> المتداخل مع غيره من الظواهر. </a:t>
            </a:r>
          </a:p>
          <a:p>
            <a:r>
              <a:rPr lang="ar-SA" dirty="0" smtClean="0"/>
              <a:t>ولهذه الطريقة عيب وهو اظهار قيم سالبة عند تطبيقه مما ينتج عنه كسور في الصورة.</a:t>
            </a:r>
            <a:endParaRPr lang="ar-SA" dirty="0"/>
          </a:p>
        </p:txBody>
      </p:sp>
    </p:spTree>
    <p:extLst>
      <p:ext uri="{BB962C8B-B14F-4D97-AF65-F5344CB8AC3E}">
        <p14:creationId xmlns:p14="http://schemas.microsoft.com/office/powerpoint/2010/main" val="735519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lstStyle/>
          <a:p>
            <a:r>
              <a:rPr lang="ar-SA" dirty="0" smtClean="0"/>
              <a:t>ان استخدام تقنية الاستشعار عن بعد وتطبيق كشف التغير لمظاهر سطح الارض من اهم تطبيقات الاستشعار عن بعد من خلال تحليل صور مختلفة التواريخ وهو امر ليس بالسهل ويتطلب عدة اجراءات قبل البدء بالتطبيق خاصة العمليات التي تجري لتفسير وكشف الاهداف في الصورة .</a:t>
            </a:r>
          </a:p>
          <a:p>
            <a:r>
              <a:rPr lang="ar-SA" dirty="0" smtClean="0"/>
              <a:t>ويتم تطبيق كشف التغير لصورتين او اكثر من الصور المكتسبة .</a:t>
            </a:r>
            <a:endParaRPr lang="ar-SA" dirty="0"/>
          </a:p>
        </p:txBody>
      </p:sp>
    </p:spTree>
    <p:extLst>
      <p:ext uri="{BB962C8B-B14F-4D97-AF65-F5344CB8AC3E}">
        <p14:creationId xmlns:p14="http://schemas.microsoft.com/office/powerpoint/2010/main" val="35155827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normAutofit lnSpcReduction="10000"/>
          </a:bodyPr>
          <a:lstStyle/>
          <a:p>
            <a:r>
              <a:rPr lang="ar-SA" dirty="0" smtClean="0"/>
              <a:t>كما يعد من الادوات التحليلية لكشف التغير للظواهر على سطح الارض .</a:t>
            </a:r>
          </a:p>
          <a:p>
            <a:r>
              <a:rPr lang="ar-SA" dirty="0" smtClean="0"/>
              <a:t>وهنا يجب ان نعرف المزيد حول البيانات التي تم الحصول عليها من حيث الوضوح المكاني والوقت الذي تم التقاط الصور فيه .</a:t>
            </a:r>
          </a:p>
          <a:p>
            <a:r>
              <a:rPr lang="ar-SA" dirty="0" smtClean="0"/>
              <a:t>وفي بعض الدراسات يصعب اجراء ذلك التطبيق مثل كشف التغير للمناطق الخطرة مثلا التدفق فهو يحتاج الى معلومات تتعلق بالكثافة السكنية والمناطق الزراعية والتعرف على مميزات المستشعر حيث تتم المقارنة بين صورتين.</a:t>
            </a:r>
            <a:endParaRPr lang="ar-SA" dirty="0"/>
          </a:p>
        </p:txBody>
      </p:sp>
    </p:spTree>
    <p:extLst>
      <p:ext uri="{BB962C8B-B14F-4D97-AF65-F5344CB8AC3E}">
        <p14:creationId xmlns:p14="http://schemas.microsoft.com/office/powerpoint/2010/main" val="10821500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lstStyle/>
          <a:p>
            <a:r>
              <a:rPr lang="ar-SA" dirty="0" smtClean="0"/>
              <a:t>وتكمن المشكلة اذا كانت مقارنة الصورتين من مصدرين مختلفين من المستشعرات من حيث الاختلاف </a:t>
            </a:r>
            <a:r>
              <a:rPr lang="ar-SA" dirty="0" err="1" smtClean="0"/>
              <a:t>الراديومتري</a:t>
            </a:r>
            <a:r>
              <a:rPr lang="ar-SA" dirty="0" smtClean="0"/>
              <a:t> وعدد النطاقات والوضوح وغيرها فمثلا مقارنة صورة الرادار مع صورة </a:t>
            </a:r>
            <a:r>
              <a:rPr lang="ar-SA" dirty="0" err="1" smtClean="0"/>
              <a:t>ايكونوس</a:t>
            </a:r>
            <a:r>
              <a:rPr lang="ar-SA" dirty="0" smtClean="0"/>
              <a:t>.</a:t>
            </a:r>
          </a:p>
          <a:p>
            <a:r>
              <a:rPr lang="ar-SA" dirty="0" smtClean="0"/>
              <a:t>ويمكن التغلب على هذه المشكلة من خلال قياسات مختلفة للتصحيح الهندسي كما هي في الشكل التالي</a:t>
            </a:r>
            <a:endParaRPr lang="ar-SA" dirty="0"/>
          </a:p>
        </p:txBody>
      </p:sp>
    </p:spTree>
    <p:extLst>
      <p:ext uri="{BB962C8B-B14F-4D97-AF65-F5344CB8AC3E}">
        <p14:creationId xmlns:p14="http://schemas.microsoft.com/office/powerpoint/2010/main" val="27773834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p:txBody>
          <a:bodyPr/>
          <a:lstStyle/>
          <a:p>
            <a:endParaRPr lang="ar-SA"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260648"/>
            <a:ext cx="8352928" cy="59465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137010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lstStyle/>
          <a:p>
            <a:r>
              <a:rPr lang="ar-SA" dirty="0" smtClean="0"/>
              <a:t>وهذا يتطلب الانتباه لتلك الاهداف . فالأدوات المتاحة لعمليات الصورة هي في غاية الاهمية لإجراء العمليات اللوغاريتمية . مثل معايير التصنيف والتي صممت كوسائل للرصد او الكشف . مثلا نحن نقيس الطيف المتشابه .من خلال الارجاع الطيفي من المختبر والصورة الطيفية التي تعرف المواد ومن ثم نقارن الطيف من خلال مساحات التدريب (العينات) مع غيرها من الخلايا في الصورة لتصنيف الغطاء الارضي وتحديد استخدامات الاراضي. </a:t>
            </a:r>
            <a:endParaRPr lang="ar-SA" dirty="0"/>
          </a:p>
        </p:txBody>
      </p:sp>
    </p:spTree>
    <p:extLst>
      <p:ext uri="{BB962C8B-B14F-4D97-AF65-F5344CB8AC3E}">
        <p14:creationId xmlns:p14="http://schemas.microsoft.com/office/powerpoint/2010/main" val="41324332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p:txBody>
          <a:bodyPr/>
          <a:lstStyle/>
          <a:p>
            <a:endParaRPr lang="ar-SA"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333375"/>
            <a:ext cx="8712968" cy="6191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519732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lstStyle/>
          <a:p>
            <a:r>
              <a:rPr lang="ar-SA" dirty="0" smtClean="0"/>
              <a:t>ولذلك نستخدم بعض اجراءات التحسين التي تساعد على كشف الظواهر مثل زيادة التباين وايجاد تباين بين الاطوال الموجية ونسب النطاقات وتحليل المركبات الرئيسية والمرشحات  المكانية ومركب الالوان وغيرها وجميع ما تعلمت من طرق معالجة للبيانات هي لتحسين كشف الظاهرة وتميزها في الصورة من اجل اجراء تحليل كشف التغير .</a:t>
            </a:r>
            <a:endParaRPr lang="ar-SA" dirty="0"/>
          </a:p>
        </p:txBody>
      </p:sp>
    </p:spTree>
    <p:extLst>
      <p:ext uri="{BB962C8B-B14F-4D97-AF65-F5344CB8AC3E}">
        <p14:creationId xmlns:p14="http://schemas.microsoft.com/office/powerpoint/2010/main" val="28839889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388" y="3175"/>
            <a:ext cx="9248776"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179358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75"/>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4665431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صورة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7950" y="115888"/>
            <a:ext cx="8928100" cy="674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849460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lstStyle/>
          <a:p>
            <a:r>
              <a:rPr lang="ar-SA" sz="3600" dirty="0" smtClean="0"/>
              <a:t>الاهداف يتم العثور عليها بالنسبة للأطياف المتشابهة وليس لتحسينها للاختلافات الدقيقة بين اطياف قليلة وضمن السياق الخلفي لها بحيث يكون مطابق لها على الارض. وذلك عندما نبحث عن التشابه الطيفي وتكون الخلفية غير معرفة خاصة اثناء الحساب.</a:t>
            </a:r>
          </a:p>
          <a:p>
            <a:endParaRPr lang="ar-SA" dirty="0" smtClean="0"/>
          </a:p>
        </p:txBody>
      </p:sp>
    </p:spTree>
    <p:extLst>
      <p:ext uri="{BB962C8B-B14F-4D97-AF65-F5344CB8AC3E}">
        <p14:creationId xmlns:p14="http://schemas.microsoft.com/office/powerpoint/2010/main" val="26882951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t>الاهداف:</a:t>
            </a:r>
            <a:endParaRPr lang="ar-SA" dirty="0"/>
          </a:p>
        </p:txBody>
      </p:sp>
      <p:sp>
        <p:nvSpPr>
          <p:cNvPr id="3" name="عنصر نائب للمحتوى 2"/>
          <p:cNvSpPr>
            <a:spLocks noGrp="1"/>
          </p:cNvSpPr>
          <p:nvPr>
            <p:ph idx="1"/>
          </p:nvPr>
        </p:nvSpPr>
        <p:spPr/>
        <p:txBody>
          <a:bodyPr/>
          <a:lstStyle/>
          <a:p>
            <a:r>
              <a:rPr lang="ar-SA" dirty="0" smtClean="0"/>
              <a:t>نحن نعرف الاهداف كأشياء خاصة والتي نبحث عنها في الصورة الطيفية .</a:t>
            </a:r>
          </a:p>
          <a:p>
            <a:r>
              <a:rPr lang="ar-SA" dirty="0" smtClean="0"/>
              <a:t>مصطلح الخلفية (</a:t>
            </a:r>
            <a:r>
              <a:rPr lang="en-US" dirty="0" smtClean="0"/>
              <a:t>back ground</a:t>
            </a:r>
            <a:r>
              <a:rPr lang="ar-SA" dirty="0" smtClean="0"/>
              <a:t>) هي جميع المنظر او المشهد الطبيعي ولديه كلا الصفات الطيفية والمكانية. وهو يعادل مصطلح التبعثر في التحليلات المكانية (</a:t>
            </a:r>
            <a:r>
              <a:rPr lang="en-US" dirty="0" smtClean="0"/>
              <a:t>Clutter</a:t>
            </a:r>
            <a:r>
              <a:rPr lang="ar-SA" dirty="0" smtClean="0"/>
              <a:t>)</a:t>
            </a:r>
          </a:p>
          <a:p>
            <a:endParaRPr lang="ar-SA" dirty="0"/>
          </a:p>
        </p:txBody>
      </p:sp>
    </p:spTree>
    <p:extLst>
      <p:ext uri="{BB962C8B-B14F-4D97-AF65-F5344CB8AC3E}">
        <p14:creationId xmlns:p14="http://schemas.microsoft.com/office/powerpoint/2010/main" val="5559122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lstStyle/>
          <a:p>
            <a:r>
              <a:rPr lang="ar-SA" dirty="0" smtClean="0"/>
              <a:t>الاهداف يمكن ان تحل او لاتحل ونادرا ما تصف من خلال الاتساع في المنظر الطبيعي.</a:t>
            </a:r>
          </a:p>
          <a:p>
            <a:r>
              <a:rPr lang="ar-SA" dirty="0" smtClean="0"/>
              <a:t>فنحن نستطيع ان نعرف المحتويات الطيفية لخصائص الظواهر ضمن مواقعها.</a:t>
            </a:r>
          </a:p>
          <a:p>
            <a:r>
              <a:rPr lang="ar-SA" dirty="0" smtClean="0"/>
              <a:t>ولرصد الظواهر بشكل جيد لابد من الاختلاف والتباين في الطول الطيفي للمواد ضمن المكان.</a:t>
            </a:r>
            <a:endParaRPr lang="ar-SA" dirty="0"/>
          </a:p>
        </p:txBody>
      </p:sp>
    </p:spTree>
    <p:extLst>
      <p:ext uri="{BB962C8B-B14F-4D97-AF65-F5344CB8AC3E}">
        <p14:creationId xmlns:p14="http://schemas.microsoft.com/office/powerpoint/2010/main" val="34651218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t>مثال ذلك :</a:t>
            </a:r>
            <a:endParaRPr lang="ar-SA" dirty="0"/>
          </a:p>
        </p:txBody>
      </p:sp>
      <p:sp>
        <p:nvSpPr>
          <p:cNvPr id="3" name="عنصر نائب للمحتوى 2"/>
          <p:cNvSpPr>
            <a:spLocks noGrp="1"/>
          </p:cNvSpPr>
          <p:nvPr>
            <p:ph idx="1"/>
          </p:nvPr>
        </p:nvSpPr>
        <p:spPr/>
        <p:txBody>
          <a:bodyPr/>
          <a:lstStyle/>
          <a:p>
            <a:r>
              <a:rPr lang="ar-SA" dirty="0" smtClean="0"/>
              <a:t>الاهداف تختبر بالألوان المرئية لأي شخص  يسأل او يهتم بإيجاد تلك الاهداف التي صنفتها الالوان او وضحتها تلك الالوان . احيانا الاهداف تضيع وسط التبعثر ولا تميز في الصور ولكن من خلال الالوان نستطيع ان نميزها ونحلها ولكن في بعض الحالات لا تميز ولا تحل . وبالتالي فان استخدام مركب الالوان يساعد على تفسير الصورة. </a:t>
            </a:r>
            <a:endParaRPr lang="ar-SA" dirty="0"/>
          </a:p>
        </p:txBody>
      </p:sp>
    </p:spTree>
    <p:extLst>
      <p:ext uri="{BB962C8B-B14F-4D97-AF65-F5344CB8AC3E}">
        <p14:creationId xmlns:p14="http://schemas.microsoft.com/office/powerpoint/2010/main" val="32796812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t>تعريف الاهداف:</a:t>
            </a:r>
            <a:endParaRPr lang="ar-SA" dirty="0"/>
          </a:p>
        </p:txBody>
      </p:sp>
      <p:sp>
        <p:nvSpPr>
          <p:cNvPr id="3" name="عنصر نائب للمحتوى 2"/>
          <p:cNvSpPr>
            <a:spLocks noGrp="1"/>
          </p:cNvSpPr>
          <p:nvPr>
            <p:ph idx="1"/>
          </p:nvPr>
        </p:nvSpPr>
        <p:spPr/>
        <p:txBody>
          <a:bodyPr/>
          <a:lstStyle/>
          <a:p>
            <a:r>
              <a:rPr lang="ar-SA" dirty="0" smtClean="0"/>
              <a:t>ويكون من خلال تعريف شيء ما من خلال المعالجة او من خلال مميزات ذلك الهدف .</a:t>
            </a:r>
          </a:p>
          <a:p>
            <a:r>
              <a:rPr lang="ar-SA" dirty="0" smtClean="0"/>
              <a:t>لتعريف الاهداف والاشكال نحن بحاجة الى معرفة اشياء هامة مثل المكان وخصائص الطيف وغيرها . الخطوة الاولى لعملية الرصد هي تمييز الخصائص لهذه الاهداف.</a:t>
            </a:r>
          </a:p>
          <a:p>
            <a:r>
              <a:rPr lang="ar-SA" dirty="0" smtClean="0"/>
              <a:t>المرحلة الثانية هي ايجاد الصلة بين الخصائص المرصودة مع الوضع بعين الاعتبار التفريق بينها.</a:t>
            </a:r>
          </a:p>
          <a:p>
            <a:endParaRPr lang="ar-SA" dirty="0"/>
          </a:p>
        </p:txBody>
      </p:sp>
    </p:spTree>
    <p:extLst>
      <p:ext uri="{BB962C8B-B14F-4D97-AF65-F5344CB8AC3E}">
        <p14:creationId xmlns:p14="http://schemas.microsoft.com/office/powerpoint/2010/main" val="4506579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lstStyle/>
          <a:p>
            <a:r>
              <a:rPr lang="ar-SA" dirty="0" smtClean="0"/>
              <a:t>التعريف هي عملية صعبة عندما تكون الاهداف ايضا صعبة الرصد. لان تعريف الخصائص لهذه الاهداف قد يكون متشابه وبالتالي سيزيد المسألة صعوبة . وبالطبع ليست جميع الاهداف صعبة الرصد. كما اننا لا نستطيع ان نعرف الاهداف جميعها اذا لم يكن هناك ترابط بين تعريف الخصائص وملاحظة تلك الاهداف. وبالتالي نحن لا نهتم بتعريف بعض الاشياء اذا لم نكن بالواقع نبحث عنها.</a:t>
            </a:r>
            <a:endParaRPr lang="ar-SA" dirty="0"/>
          </a:p>
        </p:txBody>
      </p:sp>
    </p:spTree>
    <p:extLst>
      <p:ext uri="{BB962C8B-B14F-4D97-AF65-F5344CB8AC3E}">
        <p14:creationId xmlns:p14="http://schemas.microsoft.com/office/powerpoint/2010/main" val="827596736"/>
      </p:ext>
    </p:extLst>
  </p:cSld>
  <p:clrMapOvr>
    <a:masterClrMapping/>
  </p:clrMapOvr>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190</TotalTime>
  <Words>1488</Words>
  <Application>Microsoft Office PowerPoint</Application>
  <PresentationFormat>عرض على الشاشة (3:4)‏</PresentationFormat>
  <Paragraphs>66</Paragraphs>
  <Slides>34</Slides>
  <Notes>1</Notes>
  <HiddenSlides>0</HiddenSlides>
  <MMClips>0</MMClips>
  <ScaleCrop>false</ScaleCrop>
  <HeadingPairs>
    <vt:vector size="4" baseType="variant">
      <vt:variant>
        <vt:lpstr>نسق</vt:lpstr>
      </vt:variant>
      <vt:variant>
        <vt:i4>1</vt:i4>
      </vt:variant>
      <vt:variant>
        <vt:lpstr>عناوين الشرائح</vt:lpstr>
      </vt:variant>
      <vt:variant>
        <vt:i4>34</vt:i4>
      </vt:variant>
    </vt:vector>
  </HeadingPairs>
  <TitlesOfParts>
    <vt:vector size="35" baseType="lpstr">
      <vt:lpstr>نسق Office</vt:lpstr>
      <vt:lpstr>المحاضرة الثالثة عشر</vt:lpstr>
      <vt:lpstr>التباين الطيفي وكشف الاهداف </vt:lpstr>
      <vt:lpstr>عرض تقديمي في PowerPoint</vt:lpstr>
      <vt:lpstr>عرض تقديمي في PowerPoint</vt:lpstr>
      <vt:lpstr>الاهداف:</vt:lpstr>
      <vt:lpstr>عرض تقديمي في PowerPoint</vt:lpstr>
      <vt:lpstr>مثال ذلك :</vt:lpstr>
      <vt:lpstr>تعريف الاهداف:</vt:lpstr>
      <vt:lpstr>عرض تقديمي في PowerPoint</vt:lpstr>
      <vt:lpstr>ايجاد المعلومات التي نبحث عنها:</vt:lpstr>
      <vt:lpstr>عرض تقديمي في PowerPoint</vt:lpstr>
      <vt:lpstr>طرق الرصد او الكشف للأهداف:</vt:lpstr>
      <vt:lpstr>عرض تقديمي في PowerPoint</vt:lpstr>
      <vt:lpstr>1- زيادة التباين:</vt:lpstr>
      <vt:lpstr>2- البحث عن الهدف بواسطة تطبيق النسب:</vt:lpstr>
      <vt:lpstr>3- البحث عن الاهداف باستخدام طريقة تحليل المركبات الرئيسية:</vt:lpstr>
      <vt:lpstr>عرض تقديمي في PowerPoint</vt:lpstr>
      <vt:lpstr>عرض تقديمي في PowerPoint</vt:lpstr>
      <vt:lpstr>عرض تقديمي في PowerPoint</vt:lpstr>
      <vt:lpstr>عرض تقديمي في PowerPoint</vt:lpstr>
      <vt:lpstr>4- ايجاد الاهداف من خلال التصنيف:</vt:lpstr>
      <vt:lpstr>عرض تقديمي في PowerPoint</vt:lpstr>
      <vt:lpstr>5- ايجاد الظاهرة او الهدف بواسطة عدم الاختلاط</vt:lpstr>
      <vt:lpstr>عرض تقديمي في PowerPoint</vt:lpstr>
      <vt:lpstr>6- الترشيح المتطابق (MF matched filtering</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المحاضرة الثالثة عشر</dc:title>
  <dc:creator>mey</dc:creator>
  <cp:lastModifiedBy>mey</cp:lastModifiedBy>
  <cp:revision>20</cp:revision>
  <dcterms:created xsi:type="dcterms:W3CDTF">2014-04-27T08:57:21Z</dcterms:created>
  <dcterms:modified xsi:type="dcterms:W3CDTF">2014-05-05T07:05:39Z</dcterms:modified>
</cp:coreProperties>
</file>