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F150A4-1CD0-4181-A839-B58B4B209159}" type="datetimeFigureOut">
              <a:rPr lang="ar-SA" smtClean="0"/>
              <a:pPr/>
              <a:t>07/05/1435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1ED737E-8ECC-459C-8E3A-9E5F3789E70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dfHIlzpze2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1LUcwi652A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1TxGSaPQuno" TargetMode="External"/><Relationship Id="rId2" Type="http://schemas.openxmlformats.org/officeDocument/2006/relationships/hyperlink" Target="http://www.youtube.com/watch?v=sN5SW1F566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zQmsytUx_k" TargetMode="External"/><Relationship Id="rId2" Type="http://schemas.openxmlformats.org/officeDocument/2006/relationships/hyperlink" Target="http://www.youtube.com/watch?v=H9KlL2KlwT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youtube.com/watch?v=xUq1rsKi3ew" TargetMode="External"/><Relationship Id="rId4" Type="http://schemas.openxmlformats.org/officeDocument/2006/relationships/hyperlink" Target="http://www.youtube.com/watch?v=XzedjU1kNW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1214422"/>
            <a:ext cx="7835863" cy="544764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الاتصال الشخصي </a:t>
            </a:r>
            <a:r>
              <a:rPr lang="ar-SA" sz="2400" b="1" u="sng" dirty="0" err="1" smtClean="0">
                <a:solidFill>
                  <a:srgbClr val="FF0000"/>
                </a:solidFill>
                <a:cs typeface="Traditional Arabic" pitchFamily="2" charset="-78"/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 نشر الأفكار المستحدثة :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التأثير الشخصي أو الاتصال  </a:t>
            </a:r>
            <a:r>
              <a:rPr lang="ar-SA" sz="2000" b="1" dirty="0" err="1" smtClean="0">
                <a:cs typeface="Traditional Arabic" pitchFamily="2" charset="-78"/>
              </a:rPr>
              <a:t>المواجهي</a:t>
            </a:r>
            <a:r>
              <a:rPr lang="ar-SA" sz="2000" b="1" dirty="0" smtClean="0">
                <a:cs typeface="Traditional Arabic" pitchFamily="2" charset="-78"/>
              </a:rPr>
              <a:t>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تعريف الاتصال الشخصي :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هناك عدة تعريفات للاتصال الشخصي :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pPr>
              <a:buFont typeface="Arial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هو قنوات الاتصال التي يتجه الاتصال من خلالها </a:t>
            </a:r>
            <a:r>
              <a:rPr lang="ar-SA" sz="2000" b="1" dirty="0" err="1" smtClean="0">
                <a:cs typeface="Traditional Arabic" pitchFamily="2" charset="-78"/>
              </a:rPr>
              <a:t>الى</a:t>
            </a:r>
            <a:r>
              <a:rPr lang="ar-SA" sz="2000" b="1" dirty="0" smtClean="0">
                <a:cs typeface="Traditional Arabic" pitchFamily="2" charset="-78"/>
              </a:rPr>
              <a:t> </a:t>
            </a:r>
            <a:r>
              <a:rPr lang="ar-SA" sz="2000" b="1" dirty="0" err="1" smtClean="0">
                <a:cs typeface="Traditional Arabic" pitchFamily="2" charset="-78"/>
              </a:rPr>
              <a:t>الافراد</a:t>
            </a:r>
            <a:r>
              <a:rPr lang="ar-SA" sz="2000" b="1" dirty="0" smtClean="0">
                <a:cs typeface="Traditional Arabic" pitchFamily="2" charset="-78"/>
              </a:rPr>
              <a:t> </a:t>
            </a:r>
            <a:r>
              <a:rPr lang="ar-SA" sz="2000" b="1" dirty="0" err="1" smtClean="0">
                <a:cs typeface="Traditional Arabic" pitchFamily="2" charset="-78"/>
              </a:rPr>
              <a:t>او</a:t>
            </a:r>
            <a:r>
              <a:rPr lang="ar-SA" sz="2000" b="1" dirty="0" smtClean="0">
                <a:cs typeface="Traditional Arabic" pitchFamily="2" charset="-78"/>
              </a:rPr>
              <a:t> المجموعات المستهدفة بطريقة مباشرة </a:t>
            </a:r>
          </a:p>
          <a:p>
            <a:pPr>
              <a:buFont typeface="Arial" charset="0"/>
              <a:buChar char="•"/>
            </a:pPr>
            <a:endParaRPr lang="ar-SA" sz="2000" b="1" dirty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بحيث يلتقي فيها القائم بالاتصال ومجموعة المستقبلين وجها لوجه في عملية تفاعلية بينهما </a:t>
            </a:r>
          </a:p>
          <a:p>
            <a:endParaRPr lang="ar-SA" sz="20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 عملية تفاعل مستمر </a:t>
            </a:r>
            <a:r>
              <a:rPr lang="ar-SA" sz="2000" b="1" dirty="0" err="1" smtClean="0">
                <a:cs typeface="Traditional Arabic" pitchFamily="2" charset="-78"/>
              </a:rPr>
              <a:t>و</a:t>
            </a:r>
            <a:r>
              <a:rPr lang="ar-SA" sz="2000" b="1" dirty="0" smtClean="0">
                <a:cs typeface="Traditional Arabic" pitchFamily="2" charset="-78"/>
              </a:rPr>
              <a:t> مباشر بين القائم بالاتصال </a:t>
            </a:r>
            <a:r>
              <a:rPr lang="ar-SA" sz="2000" b="1" dirty="0" err="1" smtClean="0">
                <a:cs typeface="Traditional Arabic" pitchFamily="2" charset="-78"/>
              </a:rPr>
              <a:t>و</a:t>
            </a:r>
            <a:r>
              <a:rPr lang="ar-SA" sz="2000" b="1" dirty="0" smtClean="0">
                <a:cs typeface="Traditional Arabic" pitchFamily="2" charset="-78"/>
              </a:rPr>
              <a:t> المستقبل يتم خلالها تبادل المعلومات </a:t>
            </a:r>
            <a:r>
              <a:rPr lang="ar-SA" sz="2000" b="1" dirty="0" err="1" smtClean="0">
                <a:cs typeface="Traditional Arabic" pitchFamily="2" charset="-78"/>
              </a:rPr>
              <a:t>و</a:t>
            </a:r>
            <a:r>
              <a:rPr lang="ar-SA" sz="2000" b="1" dirty="0" smtClean="0">
                <a:cs typeface="Traditional Arabic" pitchFamily="2" charset="-78"/>
              </a:rPr>
              <a:t> </a:t>
            </a:r>
            <a:r>
              <a:rPr lang="ar-SA" sz="2000" b="1" dirty="0" err="1" smtClean="0">
                <a:cs typeface="Traditional Arabic" pitchFamily="2" charset="-78"/>
              </a:rPr>
              <a:t>الاراء</a:t>
            </a:r>
            <a:r>
              <a:rPr lang="ar-SA" sz="2000" b="1" dirty="0" smtClean="0">
                <a:cs typeface="Traditional Arabic" pitchFamily="2" charset="-78"/>
              </a:rPr>
              <a:t> و الاتجاهات</a:t>
            </a:r>
          </a:p>
          <a:p>
            <a:pPr>
              <a:buFont typeface="Arial" pitchFamily="34" charset="0"/>
              <a:buChar char="•"/>
            </a:pPr>
            <a:endParaRPr lang="ar-SA" sz="20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dirty="0" smtClean="0">
                <a:cs typeface="Traditional Arabic" pitchFamily="2" charset="-78"/>
              </a:rPr>
              <a:t> بين طرفي الاتصال مما يؤدي في النهاية </a:t>
            </a:r>
            <a:r>
              <a:rPr lang="ar-SA" sz="2000" b="1" dirty="0" err="1" smtClean="0">
                <a:cs typeface="Traditional Arabic" pitchFamily="2" charset="-78"/>
              </a:rPr>
              <a:t>الى</a:t>
            </a:r>
            <a:r>
              <a:rPr lang="ar-SA" sz="2000" b="1" dirty="0" smtClean="0">
                <a:cs typeface="Traditional Arabic" pitchFamily="2" charset="-78"/>
              </a:rPr>
              <a:t> التأثير على المستقبل لتحقيق هدف ما </a:t>
            </a:r>
          </a:p>
          <a:p>
            <a:pPr>
              <a:buFont typeface="Arial" pitchFamily="34" charset="0"/>
              <a:buChar char="•"/>
            </a:pPr>
            <a:endParaRPr lang="ar-SA" sz="20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endParaRPr lang="ar-SA" sz="2000" b="1" dirty="0">
              <a:cs typeface="Traditional Arabic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857620" y="5714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http://www.youtube.com/watch?v=dfHIlzpze2A</a:t>
            </a:r>
            <a:endParaRPr lang="ar-SA" dirty="0" smtClean="0"/>
          </a:p>
          <a:p>
            <a:endParaRPr lang="ar-SA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00034" y="285728"/>
            <a:ext cx="8353633" cy="600164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خصائص الاتصال الشخصي :</a:t>
            </a:r>
            <a:endParaRPr lang="ar-SA" sz="2400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1- المرونة : </a:t>
            </a:r>
          </a:p>
          <a:p>
            <a:r>
              <a:rPr lang="ar-SA" sz="2400" b="1" dirty="0" smtClean="0">
                <a:cs typeface="Traditional Arabic" pitchFamily="2" charset="-78"/>
              </a:rPr>
              <a:t>يتميز الاتصال الشخصي بدرجة عالية من المرونة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يغير المرسل من الأسلوب و اتجاه المناقشة بما يتناسب مع الجمهور المستهدف </a:t>
            </a:r>
          </a:p>
          <a:p>
            <a:pPr>
              <a:buFont typeface="Arial" pitchFamily="34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نتيجة مرونة الاتصال تحقق درجة عالية من الإقناع و بالتالي يتم تغيير مواقف الأفراد تجاه الأفكار </a:t>
            </a:r>
          </a:p>
          <a:p>
            <a:r>
              <a:rPr lang="ar-SA" sz="2400" b="1" dirty="0" smtClean="0">
                <a:cs typeface="Traditional Arabic" pitchFamily="2" charset="-78"/>
              </a:rPr>
              <a:t>المستحدثة </a:t>
            </a:r>
          </a:p>
          <a:p>
            <a:pPr>
              <a:buFont typeface="Arial" pitchFamily="34" charset="0"/>
              <a:buChar char="•"/>
            </a:pPr>
            <a:endParaRPr lang="ar-SA" sz="2400" dirty="0">
              <a:cs typeface="Traditional Arabic" pitchFamily="2" charset="-78"/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 2- رجع الصدى : </a:t>
            </a:r>
          </a:p>
          <a:p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 يتميز الاتصال الشخصي بان رجع الصدى فيه عاجل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فوري </a:t>
            </a:r>
            <a:r>
              <a:rPr lang="ar-SA" sz="2400" b="1" dirty="0" err="1" smtClean="0">
                <a:cs typeface="Traditional Arabic" pitchFamily="2" charset="-78"/>
              </a:rPr>
              <a:t>و</a:t>
            </a:r>
            <a:r>
              <a:rPr lang="ar-SA" sz="2400" b="1" dirty="0" smtClean="0">
                <a:cs typeface="Traditional Arabic" pitchFamily="2" charset="-78"/>
              </a:rPr>
              <a:t> مباشر ومحسوس </a:t>
            </a:r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متطلبات الحصول على رجع الصدى : </a:t>
            </a: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1- أن يخبر المتحدث الجمهور انه حريص على معرفة ردة فعلهم </a:t>
            </a:r>
          </a:p>
          <a:p>
            <a:pPr>
              <a:buFont typeface="Arial" pitchFamily="34" charset="0"/>
              <a:buChar char="•"/>
            </a:pPr>
            <a:endParaRPr lang="ar-SA" sz="2400" b="1" dirty="0">
              <a:cs typeface="Traditional Arabic" pitchFamily="2" charset="-78"/>
            </a:endParaRPr>
          </a:p>
          <a:p>
            <a:pPr>
              <a:buFont typeface="Arial" pitchFamily="34" charset="0"/>
              <a:buChar char="•"/>
            </a:pPr>
            <a:r>
              <a:rPr lang="ar-SA" sz="2400" b="1" dirty="0" smtClean="0">
                <a:cs typeface="Traditional Arabic" pitchFamily="2" charset="-78"/>
              </a:rPr>
              <a:t>2- أن يقتطع المتحدث وقت محدد يخصصه لمعرفة رجع الصدى </a:t>
            </a:r>
            <a:endParaRPr lang="ar-SA" sz="2400" b="1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5720" y="285728"/>
            <a:ext cx="8685898" cy="56938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3- </a:t>
            </a:r>
            <a:r>
              <a:rPr lang="ar-SA" sz="2000" b="1" dirty="0" err="1" smtClean="0"/>
              <a:t>ان</a:t>
            </a:r>
            <a:r>
              <a:rPr lang="ar-SA" sz="2000" b="1" dirty="0" smtClean="0"/>
              <a:t> يحدد المتحدث النقاط التي يريد </a:t>
            </a:r>
            <a:r>
              <a:rPr lang="ar-SA" sz="2000" b="1" dirty="0" err="1" smtClean="0"/>
              <a:t>ان</a:t>
            </a:r>
            <a:r>
              <a:rPr lang="ar-SA" sz="2000" b="1" dirty="0" smtClean="0"/>
              <a:t> يعرف رد فعل الجمهور تجاهها </a:t>
            </a:r>
          </a:p>
          <a:p>
            <a:endParaRPr lang="ar-SA" sz="2000" b="1" dirty="0"/>
          </a:p>
          <a:p>
            <a:r>
              <a:rPr lang="ar-SA" sz="2000" b="1" dirty="0" smtClean="0"/>
              <a:t>4- أن يراقب المتحدث الاستجابات الغير لفظية لدى الجمهور </a:t>
            </a:r>
          </a:p>
          <a:p>
            <a:endParaRPr lang="ar-SA" sz="2000" b="1" dirty="0"/>
          </a:p>
          <a:p>
            <a:r>
              <a:rPr lang="ar-SA" sz="2000" b="1" dirty="0" smtClean="0"/>
              <a:t>5- أن يوجه المتحدث الأسئلة للمستمعين </a:t>
            </a:r>
          </a:p>
          <a:p>
            <a:endParaRPr lang="ar-SA" sz="2000" b="1" dirty="0"/>
          </a:p>
          <a:p>
            <a:r>
              <a:rPr lang="ar-SA" sz="2000" b="1" dirty="0" smtClean="0"/>
              <a:t>6- أن يستخدم المتحدث العبارات التي تشجع على إبداء الآراء </a:t>
            </a:r>
          </a:p>
          <a:p>
            <a:endParaRPr lang="ar-SA" sz="2000" b="1" dirty="0"/>
          </a:p>
          <a:p>
            <a:r>
              <a:rPr lang="en-US" sz="2000" b="1" dirty="0" smtClean="0">
                <a:hlinkClick r:id="rId2"/>
              </a:rPr>
              <a:t>http://www.youtube.com/watch?v=P1LUcwi652A</a:t>
            </a:r>
            <a:endParaRPr lang="en-US" sz="2000" b="1" dirty="0" smtClean="0"/>
          </a:p>
          <a:p>
            <a:r>
              <a:rPr lang="ar-SA" sz="2000" b="1" dirty="0" smtClean="0"/>
              <a:t>   </a:t>
            </a:r>
          </a:p>
          <a:p>
            <a:endParaRPr lang="ar-SA" sz="2000" b="1" dirty="0" smtClean="0"/>
          </a:p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3- الاستعانة بقادة الرأي : </a:t>
            </a:r>
          </a:p>
          <a:p>
            <a:endParaRPr lang="ar-SA" sz="2000" b="1" dirty="0"/>
          </a:p>
          <a:p>
            <a:r>
              <a:rPr lang="ar-SA" sz="2000" b="1" dirty="0" smtClean="0"/>
              <a:t>قادة الرأي إحدى المتغيرات الأساسية في عملية التأثير الشخصي </a:t>
            </a:r>
          </a:p>
          <a:p>
            <a:endParaRPr lang="ar-SA" sz="2000" b="1" dirty="0"/>
          </a:p>
          <a:p>
            <a:r>
              <a:rPr lang="ar-SA" sz="2000" b="1" dirty="0" smtClean="0"/>
              <a:t>وركيزة مهمة في نقل المعلومات للجمهور عن طريق الاتصال الشخصي </a:t>
            </a:r>
          </a:p>
          <a:p>
            <a:endParaRPr lang="ar-SA" sz="2000" b="1" dirty="0"/>
          </a:p>
          <a:p>
            <a:r>
              <a:rPr lang="ar-SA" sz="2000" b="1" dirty="0" smtClean="0"/>
              <a:t>من هم قادة الرأي ؟؟</a:t>
            </a:r>
            <a:endParaRPr lang="ar-SA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28662" y="214290"/>
            <a:ext cx="7893571" cy="778674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  <a:cs typeface="Traditional Arabic" pitchFamily="2" charset="-78"/>
              </a:rPr>
              <a:t>قادة الرأي :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هم الأشخاص الذين يمارسون تأثيرا كبيرا على غيرهم من الأفراد في مواقف معينة </a:t>
            </a:r>
            <a:r>
              <a:rPr lang="ar-SA" sz="2000" b="1" dirty="0" err="1" smtClean="0">
                <a:cs typeface="Traditional Arabic" pitchFamily="2" charset="-78"/>
              </a:rPr>
              <a:t>و</a:t>
            </a:r>
            <a:r>
              <a:rPr lang="ar-SA" sz="2000" b="1" dirty="0" smtClean="0">
                <a:cs typeface="Traditional Arabic" pitchFamily="2" charset="-78"/>
              </a:rPr>
              <a:t> لابد لهم من القيام بالاتصال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المباشر بالتابعين  حتى يتمكنوا من تحقيق أهدافهم والقيام بأدوارهم في عملية التنمية.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القادة الغير رسميين لهم تأثير كبير على التابعين في وقت الأزمات  أكثر ممن القادة الرسميين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r>
              <a:rPr lang="ar-SA" sz="2000" b="1" dirty="0" smtClean="0">
                <a:cs typeface="Traditional Arabic" pitchFamily="2" charset="-78"/>
              </a:rPr>
              <a:t>” قيادة الرأي هي الدرجة التي يكون عندها الفرد قادرا على التأثير بصورة غير رسمية في اتجاهات الأفراد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r>
              <a:rPr lang="ar-SA" sz="2000" b="1" dirty="0" err="1" smtClean="0">
                <a:cs typeface="Traditional Arabic" pitchFamily="2" charset="-78"/>
              </a:rPr>
              <a:t>او</a:t>
            </a:r>
            <a:r>
              <a:rPr lang="ar-SA" sz="2000" b="1" dirty="0" smtClean="0">
                <a:cs typeface="Traditional Arabic" pitchFamily="2" charset="-78"/>
              </a:rPr>
              <a:t> سلوكهم الظاهر بطريقة مطلوبة ومتكررة حيث </a:t>
            </a:r>
            <a:r>
              <a:rPr lang="ar-SA" sz="2000" b="1" dirty="0" err="1" smtClean="0">
                <a:cs typeface="Traditional Arabic" pitchFamily="2" charset="-78"/>
              </a:rPr>
              <a:t>ان</a:t>
            </a:r>
            <a:r>
              <a:rPr lang="ar-SA" sz="2000" b="1" dirty="0" smtClean="0">
                <a:cs typeface="Traditional Arabic" pitchFamily="2" charset="-78"/>
              </a:rPr>
              <a:t> قادة الرأي يؤدون دورا مهما في نشر الأفكار المستحدثة </a:t>
            </a: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en-US" sz="2000" b="1" dirty="0" smtClean="0">
                <a:cs typeface="Traditional Arabic" pitchFamily="2" charset="-78"/>
                <a:hlinkClick r:id="rId2"/>
              </a:rPr>
              <a:t>http://www.youtube.com/watch?v=sN5SW1F566M</a:t>
            </a:r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>
              <a:cs typeface="Traditional Arabic" pitchFamily="2" charset="-78"/>
            </a:endParaRPr>
          </a:p>
          <a:p>
            <a:r>
              <a:rPr lang="en-US" sz="2000" b="1" dirty="0" smtClean="0">
                <a:cs typeface="Traditional Arabic" pitchFamily="2" charset="-78"/>
                <a:hlinkClick r:id="rId3"/>
              </a:rPr>
              <a:t>http://www.youtube.com/watch?v=1TxGSaPQuno</a:t>
            </a:r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 smtClean="0">
              <a:cs typeface="Traditional Arabic" pitchFamily="2" charset="-78"/>
            </a:endParaRPr>
          </a:p>
          <a:p>
            <a:endParaRPr lang="ar-SA" sz="2000" b="1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29058" y="78579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en-US" dirty="0" smtClean="0">
                <a:hlinkClick r:id="rId2"/>
              </a:rPr>
              <a:t>http://www.youtube.com/watch?v=H9KlL2KlwTs</a:t>
            </a:r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3"/>
              </a:rPr>
              <a:t>http://www.youtube.com/watch?v=ozQmsytUx_k</a:t>
            </a:r>
            <a:r>
              <a:rPr lang="ar-SA" dirty="0" smtClean="0"/>
              <a:t> 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4"/>
              </a:rPr>
              <a:t>http://www.youtube.com/watch?v=XzedjU1kNWU</a:t>
            </a:r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5"/>
              </a:rPr>
              <a:t>http://www.youtube.com/watch?v=xUq1rsKi3ew</a:t>
            </a:r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مدني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170</TotalTime>
  <Words>352</Words>
  <Application>Microsoft Office PowerPoint</Application>
  <PresentationFormat>عرض على الشاشة (3:4)‏</PresentationFormat>
  <Paragraphs>87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مدني</vt:lpstr>
      <vt:lpstr>الشريحة 1</vt:lpstr>
      <vt:lpstr>الشريحة 2</vt:lpstr>
      <vt:lpstr>الشريحة 3</vt:lpstr>
      <vt:lpstr>الشريحة 4</vt:lpstr>
      <vt:lpstr>الشريحة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30</cp:revision>
  <dcterms:created xsi:type="dcterms:W3CDTF">2014-03-05T11:04:33Z</dcterms:created>
  <dcterms:modified xsi:type="dcterms:W3CDTF">2014-03-08T19:04:36Z</dcterms:modified>
</cp:coreProperties>
</file>