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18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11/15/2017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E152F07-0D6E-455F-811E-770E57DAECBE}"/>
              </a:ext>
            </a:extLst>
          </p:cNvPr>
          <p:cNvSpPr>
            <a:spLocks noGrp="1"/>
          </p:cNvSpPr>
          <p:nvPr>
            <p:ph type="ctrTitle"/>
          </p:nvPr>
        </p:nvSpPr>
        <p:spPr>
          <a:xfrm>
            <a:off x="2419532" y="2177592"/>
            <a:ext cx="8915399" cy="3561323"/>
          </a:xfrm>
        </p:spPr>
        <p:txBody>
          <a:bodyPr>
            <a:noAutofit/>
          </a:bodyPr>
          <a:lstStyle/>
          <a:p>
            <a:pPr algn="ctr"/>
            <a:r>
              <a:rPr lang="ar-SA" sz="4800" dirty="0">
                <a:cs typeface="Akhbar MT" pitchFamily="2" charset="-78"/>
              </a:rPr>
              <a:t> التقدير الكمي للنمو الميكروبي </a:t>
            </a:r>
            <a:br>
              <a:rPr lang="ar-SA" sz="4800" dirty="0">
                <a:cs typeface="Akhbar MT" pitchFamily="2" charset="-78"/>
              </a:rPr>
            </a:br>
            <a:r>
              <a:rPr lang="ar-SA" sz="4800" dirty="0">
                <a:cs typeface="Akhbar MT" pitchFamily="2" charset="-78"/>
              </a:rPr>
              <a:t> </a:t>
            </a:r>
            <a:r>
              <a:rPr lang="en-US" sz="3600" dirty="0" err="1">
                <a:cs typeface="Akhbar MT" pitchFamily="2" charset="-78"/>
              </a:rPr>
              <a:t>Quantative</a:t>
            </a:r>
            <a:r>
              <a:rPr lang="en-US" sz="3600" dirty="0">
                <a:cs typeface="Akhbar MT" pitchFamily="2" charset="-78"/>
              </a:rPr>
              <a:t> Measurement of Microbial Growth </a:t>
            </a:r>
            <a:br>
              <a:rPr lang="en-US" sz="4800" dirty="0">
                <a:cs typeface="Akhbar MT" pitchFamily="2" charset="-78"/>
              </a:rPr>
            </a:br>
            <a:r>
              <a:rPr lang="en-US" sz="4800" dirty="0">
                <a:cs typeface="Akhbar MT" pitchFamily="2" charset="-78"/>
              </a:rPr>
              <a:t> </a:t>
            </a:r>
            <a:br>
              <a:rPr lang="en-US" sz="4800" dirty="0">
                <a:cs typeface="Akhbar MT" pitchFamily="2" charset="-78"/>
              </a:rPr>
            </a:br>
            <a:r>
              <a:rPr lang="en-US" sz="4800" dirty="0">
                <a:cs typeface="Akhbar MT" pitchFamily="2" charset="-78"/>
              </a:rPr>
              <a:t> </a:t>
            </a:r>
            <a:br>
              <a:rPr lang="ar-SA" sz="4800" dirty="0">
                <a:cs typeface="Akhbar MT" pitchFamily="2" charset="-78"/>
              </a:rPr>
            </a:br>
            <a:r>
              <a:rPr lang="ar-SA" sz="4800" dirty="0">
                <a:cs typeface="Akhbar MT" pitchFamily="2" charset="-78"/>
              </a:rPr>
              <a:t> </a:t>
            </a:r>
          </a:p>
        </p:txBody>
      </p:sp>
      <p:sp>
        <p:nvSpPr>
          <p:cNvPr id="3" name="عنوان فرعي 2">
            <a:extLst>
              <a:ext uri="{FF2B5EF4-FFF2-40B4-BE49-F238E27FC236}">
                <a16:creationId xmlns:a16="http://schemas.microsoft.com/office/drawing/2014/main" id="{434B6429-0EC5-457A-891F-985C9A85ACA2}"/>
              </a:ext>
            </a:extLst>
          </p:cNvPr>
          <p:cNvSpPr>
            <a:spLocks noGrp="1"/>
          </p:cNvSpPr>
          <p:nvPr>
            <p:ph type="subTitle" idx="1"/>
          </p:nvPr>
        </p:nvSpPr>
        <p:spPr>
          <a:xfrm>
            <a:off x="2419531" y="4672182"/>
            <a:ext cx="8915399" cy="1615329"/>
          </a:xfrm>
        </p:spPr>
        <p:txBody>
          <a:bodyPr>
            <a:noAutofit/>
          </a:bodyPr>
          <a:lstStyle/>
          <a:p>
            <a:pPr algn="ctr"/>
            <a:r>
              <a:rPr lang="ar-SA" sz="2800" b="1" dirty="0">
                <a:cs typeface="Akhbar MT" pitchFamily="2" charset="-78"/>
              </a:rPr>
              <a:t>علم فسيولوجيا الأحياء الدقيقة</a:t>
            </a:r>
          </a:p>
          <a:p>
            <a:pPr algn="ctr"/>
            <a:r>
              <a:rPr lang="en-US" sz="2800" b="1" i="1" dirty="0">
                <a:cs typeface="Akhbar MT" pitchFamily="2" charset="-78"/>
              </a:rPr>
              <a:t>330mic</a:t>
            </a:r>
          </a:p>
          <a:p>
            <a:pPr algn="ctr"/>
            <a:r>
              <a:rPr lang="ar-SA" sz="2800" b="1" dirty="0">
                <a:cs typeface="Akhbar MT" pitchFamily="2" charset="-78"/>
              </a:rPr>
              <a:t>ا. مديحه العنزي</a:t>
            </a:r>
          </a:p>
        </p:txBody>
      </p:sp>
    </p:spTree>
    <p:extLst>
      <p:ext uri="{BB962C8B-B14F-4D97-AF65-F5344CB8AC3E}">
        <p14:creationId xmlns:p14="http://schemas.microsoft.com/office/powerpoint/2010/main" val="1797187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a:extLst>
              <a:ext uri="{FF2B5EF4-FFF2-40B4-BE49-F238E27FC236}">
                <a16:creationId xmlns:a16="http://schemas.microsoft.com/office/drawing/2014/main" id="{6F0D1400-146B-4C71-AB89-99C74F9CD1B2}"/>
              </a:ext>
            </a:extLst>
          </p:cNvPr>
          <p:cNvPicPr>
            <a:picLocks noChangeAspect="1"/>
          </p:cNvPicPr>
          <p:nvPr/>
        </p:nvPicPr>
        <p:blipFill>
          <a:blip r:embed="rId2"/>
          <a:stretch>
            <a:fillRect/>
          </a:stretch>
        </p:blipFill>
        <p:spPr>
          <a:xfrm>
            <a:off x="1819373" y="0"/>
            <a:ext cx="10209229" cy="6858000"/>
          </a:xfrm>
          <a:prstGeom prst="rect">
            <a:avLst/>
          </a:prstGeom>
        </p:spPr>
      </p:pic>
    </p:spTree>
    <p:extLst>
      <p:ext uri="{BB962C8B-B14F-4D97-AF65-F5344CB8AC3E}">
        <p14:creationId xmlns:p14="http://schemas.microsoft.com/office/powerpoint/2010/main" val="2525084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899A588B-C54A-4398-9EDA-81F991E30826}"/>
              </a:ext>
            </a:extLst>
          </p:cNvPr>
          <p:cNvSpPr>
            <a:spLocks noGrp="1"/>
          </p:cNvSpPr>
          <p:nvPr>
            <p:ph idx="1"/>
          </p:nvPr>
        </p:nvSpPr>
        <p:spPr>
          <a:xfrm>
            <a:off x="904973" y="2133600"/>
            <a:ext cx="10599639" cy="3777622"/>
          </a:xfrm>
        </p:spPr>
        <p:txBody>
          <a:bodyPr>
            <a:normAutofit/>
          </a:bodyPr>
          <a:lstStyle/>
          <a:p>
            <a:r>
              <a:rPr lang="ar-SA" sz="3600" dirty="0">
                <a:cs typeface="Akhbar MT" pitchFamily="2" charset="-78"/>
              </a:rPr>
              <a:t> قمنا بتجربة لحساب عدد الخلايا البكتيرية في معلق ما, فكانت نتيجة عدد المستعمرات في التخفيف </a:t>
            </a:r>
            <a:r>
              <a:rPr lang="en-US" sz="3600" dirty="0">
                <a:cs typeface="Akhbar MT" pitchFamily="2" charset="-78"/>
              </a:rPr>
              <a:t>10-5</a:t>
            </a:r>
            <a:r>
              <a:rPr lang="ar-SA" sz="3600" dirty="0">
                <a:cs typeface="Akhbar MT" pitchFamily="2" charset="-78"/>
              </a:rPr>
              <a:t> كالتالي:</a:t>
            </a:r>
          </a:p>
          <a:p>
            <a:pPr marL="0" indent="0">
              <a:buNone/>
            </a:pPr>
            <a:r>
              <a:rPr lang="ar-SA" sz="3600" dirty="0">
                <a:cs typeface="Akhbar MT" pitchFamily="2" charset="-78"/>
              </a:rPr>
              <a:t>في الطبق الأول </a:t>
            </a:r>
            <a:r>
              <a:rPr lang="en-US" sz="3600" dirty="0">
                <a:cs typeface="Akhbar MT" pitchFamily="2" charset="-78"/>
              </a:rPr>
              <a:t>120</a:t>
            </a:r>
            <a:r>
              <a:rPr lang="ar-SA" sz="3600" dirty="0">
                <a:cs typeface="Akhbar MT" pitchFamily="2" charset="-78"/>
              </a:rPr>
              <a:t> مستعمرة وفي الطبق الثاني </a:t>
            </a:r>
            <a:r>
              <a:rPr lang="en-US" sz="3600" dirty="0">
                <a:cs typeface="Akhbar MT" pitchFamily="2" charset="-78"/>
              </a:rPr>
              <a:t>72</a:t>
            </a:r>
            <a:r>
              <a:rPr lang="ar-SA" sz="3600" dirty="0">
                <a:cs typeface="Akhbar MT" pitchFamily="2" charset="-78"/>
              </a:rPr>
              <a:t> مستعمرة , كم سيكون عدد المستعمرات في </a:t>
            </a:r>
            <a:r>
              <a:rPr lang="en-US" sz="3600" dirty="0">
                <a:cs typeface="Akhbar MT" pitchFamily="2" charset="-78"/>
              </a:rPr>
              <a:t>1ml </a:t>
            </a:r>
            <a:r>
              <a:rPr lang="ar-SA" sz="3600" dirty="0">
                <a:cs typeface="Akhbar MT" pitchFamily="2" charset="-78"/>
              </a:rPr>
              <a:t> من المعلق ؟</a:t>
            </a:r>
          </a:p>
          <a:p>
            <a:endParaRPr lang="ar-SA" sz="3600" dirty="0">
              <a:cs typeface="Akhbar MT" pitchFamily="2" charset="-78"/>
            </a:endParaRPr>
          </a:p>
          <a:p>
            <a:pPr marL="0" indent="0">
              <a:buNone/>
            </a:pPr>
            <a:endParaRPr lang="ar-SA" sz="3600" dirty="0">
              <a:cs typeface="Akhbar MT" pitchFamily="2" charset="-78"/>
            </a:endParaRPr>
          </a:p>
        </p:txBody>
      </p:sp>
    </p:spTree>
    <p:extLst>
      <p:ext uri="{BB962C8B-B14F-4D97-AF65-F5344CB8AC3E}">
        <p14:creationId xmlns:p14="http://schemas.microsoft.com/office/powerpoint/2010/main" val="3616307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94B61253-CA5E-4ABD-8728-31926AFA98AA}"/>
              </a:ext>
            </a:extLst>
          </p:cNvPr>
          <p:cNvSpPr>
            <a:spLocks noGrp="1"/>
          </p:cNvSpPr>
          <p:nvPr>
            <p:ph idx="1"/>
          </p:nvPr>
        </p:nvSpPr>
        <p:spPr>
          <a:xfrm>
            <a:off x="1423447" y="584461"/>
            <a:ext cx="10081165" cy="5901179"/>
          </a:xfrm>
        </p:spPr>
        <p:txBody>
          <a:bodyPr>
            <a:noAutofit/>
          </a:bodyPr>
          <a:lstStyle/>
          <a:p>
            <a:r>
              <a:rPr lang="ar-SA" sz="3600" dirty="0">
                <a:cs typeface="Akhbar MT" pitchFamily="2" charset="-78"/>
              </a:rPr>
              <a:t> في طريقة الفرد على الاطباق يتم فرد  كمية صغيره على سطح طبق بتري محتوي على بيئة مغذية بواسطة الناشر الزجاجي </a:t>
            </a:r>
            <a:r>
              <a:rPr lang="en-US" sz="3600" dirty="0">
                <a:cs typeface="Akhbar MT" pitchFamily="2" charset="-78"/>
              </a:rPr>
              <a:t>L</a:t>
            </a:r>
            <a:r>
              <a:rPr lang="ar-SA" sz="3600" dirty="0">
                <a:cs typeface="Akhbar MT" pitchFamily="2" charset="-78"/>
              </a:rPr>
              <a:t> المعقم ثم تحضن الاطباق في الظروف المناسبة ويتم حساب عدد المستعمرات على ان كل مستعمره تمثل خلية واحدة. </a:t>
            </a:r>
          </a:p>
          <a:p>
            <a:r>
              <a:rPr lang="ar-SA" sz="3600" dirty="0">
                <a:cs typeface="Akhbar MT" pitchFamily="2" charset="-78"/>
              </a:rPr>
              <a:t> بينما في طريقة صب الاطباق يتم وضع من العينة المراد تقدير عدد الخلايا البكتيرية بها في وسط طبق بتري فارغ ثم تخلط مع بيئة مغذية معقمه و مبرده عند  45م ثم تحرك على هيئة (</a:t>
            </a:r>
            <a:r>
              <a:rPr lang="en-US" sz="3600" dirty="0">
                <a:cs typeface="Akhbar MT" pitchFamily="2" charset="-78"/>
              </a:rPr>
              <a:t>8</a:t>
            </a:r>
            <a:r>
              <a:rPr lang="ar-SA" sz="3600" dirty="0">
                <a:cs typeface="Akhbar MT" pitchFamily="2" charset="-78"/>
              </a:rPr>
              <a:t>) و تترك ليتصلب الاجار ثم تحضن في الظروف المناسبة و يتم حساب عدد المستعمرات النامية. </a:t>
            </a:r>
          </a:p>
          <a:p>
            <a:r>
              <a:rPr lang="ar-SA" sz="3600" dirty="0">
                <a:cs typeface="Akhbar MT" pitchFamily="2" charset="-78"/>
              </a:rPr>
              <a:t>في  كلتا الطريقتين يتم عمل تخفيفات </a:t>
            </a:r>
          </a:p>
        </p:txBody>
      </p:sp>
    </p:spTree>
    <p:extLst>
      <p:ext uri="{BB962C8B-B14F-4D97-AF65-F5344CB8AC3E}">
        <p14:creationId xmlns:p14="http://schemas.microsoft.com/office/powerpoint/2010/main" val="1239317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337260CC-13C5-437C-9CAE-FC46973F86F5}"/>
              </a:ext>
            </a:extLst>
          </p:cNvPr>
          <p:cNvSpPr>
            <a:spLocks noGrp="1"/>
          </p:cNvSpPr>
          <p:nvPr>
            <p:ph idx="1"/>
          </p:nvPr>
        </p:nvSpPr>
        <p:spPr>
          <a:xfrm>
            <a:off x="1432874" y="0"/>
            <a:ext cx="10675053" cy="4446309"/>
          </a:xfrm>
        </p:spPr>
        <p:txBody>
          <a:bodyPr>
            <a:noAutofit/>
          </a:bodyPr>
          <a:lstStyle/>
          <a:p>
            <a:pPr marL="0" indent="0">
              <a:buNone/>
            </a:pPr>
            <a:r>
              <a:rPr lang="en-US" sz="3200" b="1" dirty="0">
                <a:solidFill>
                  <a:srgbClr val="FF0000"/>
                </a:solidFill>
                <a:cs typeface="Akhbar MT" pitchFamily="2" charset="-78"/>
              </a:rPr>
              <a:t>- 3</a:t>
            </a:r>
            <a:r>
              <a:rPr lang="ar-SA" sz="3200" b="1" dirty="0">
                <a:solidFill>
                  <a:srgbClr val="FF0000"/>
                </a:solidFill>
                <a:cs typeface="Akhbar MT" pitchFamily="2" charset="-78"/>
              </a:rPr>
              <a:t>تقدير الوزن الجاف </a:t>
            </a:r>
            <a:r>
              <a:rPr lang="en-US" sz="2800" b="1" dirty="0">
                <a:solidFill>
                  <a:srgbClr val="FF0000"/>
                </a:solidFill>
                <a:cs typeface="Akhbar MT" pitchFamily="2" charset="-78"/>
              </a:rPr>
              <a:t>Measurement of dry weight </a:t>
            </a:r>
            <a:endParaRPr lang="ar-SA" sz="2800" b="1" dirty="0">
              <a:solidFill>
                <a:srgbClr val="FF0000"/>
              </a:solidFill>
              <a:cs typeface="Akhbar MT" pitchFamily="2" charset="-78"/>
            </a:endParaRPr>
          </a:p>
          <a:p>
            <a:pPr marL="0" indent="0">
              <a:buNone/>
            </a:pPr>
            <a:r>
              <a:rPr lang="ar-SA" sz="3200" dirty="0">
                <a:cs typeface="Akhbar MT" pitchFamily="2" charset="-78"/>
              </a:rPr>
              <a:t>يتم أخذ حجم معين من الوسط الغذائي المحتوي على بكتريا ثم تفصل عنه الخلايا البكتيرية بالطرد المركزي , وتغسل بالماء المقطر المعقم ثم توزن (وزن رطب) ثم تجفف و توزن (وزن جاف) و بالتالي تكرر هذه العملية على أوقات متفرقه لنحصل على الوزن الجاف و الرطب في أوقات مختلفة من النمو . </a:t>
            </a:r>
          </a:p>
          <a:p>
            <a:pPr marL="0" indent="0">
              <a:buNone/>
            </a:pPr>
            <a:r>
              <a:rPr lang="en-US" sz="3200" b="1" dirty="0">
                <a:solidFill>
                  <a:srgbClr val="FF0000"/>
                </a:solidFill>
                <a:cs typeface="Akhbar MT" pitchFamily="2" charset="-78"/>
              </a:rPr>
              <a:t> 4 </a:t>
            </a:r>
            <a:r>
              <a:rPr lang="ar-SA" sz="3200" b="1" dirty="0">
                <a:solidFill>
                  <a:srgbClr val="FF0000"/>
                </a:solidFill>
                <a:cs typeface="Akhbar MT" pitchFamily="2" charset="-78"/>
              </a:rPr>
              <a:t>- تقدير درجة التعكير </a:t>
            </a:r>
            <a:r>
              <a:rPr lang="en-US" sz="2800" b="1" dirty="0">
                <a:solidFill>
                  <a:srgbClr val="FF0000"/>
                </a:solidFill>
                <a:cs typeface="Akhbar MT" pitchFamily="2" charset="-78"/>
              </a:rPr>
              <a:t>Measurement of turbidity </a:t>
            </a:r>
          </a:p>
          <a:p>
            <a:pPr marL="0" indent="0">
              <a:buNone/>
            </a:pPr>
            <a:r>
              <a:rPr lang="ar-SA" sz="3200" dirty="0">
                <a:cs typeface="Akhbar MT" pitchFamily="2" charset="-78"/>
              </a:rPr>
              <a:t> تعبر درجه التعكير عن الكتلة أكثر من تعبيرها عن عدد الخلايا حيث أن عند نمو الخلايا البكتيرية في وسط غذائي سائل يزداد عددها مما ينشأ عنه تعكير لهذا الوسط نتيجة لقلت  كثافة الاشعة الضوئية النافذة خلال نمو المزرعة. عادة يستخدم جهاز  </a:t>
            </a:r>
            <a:r>
              <a:rPr lang="en-US" sz="3200" dirty="0">
                <a:cs typeface="Akhbar MT" pitchFamily="2" charset="-78"/>
              </a:rPr>
              <a:t>    </a:t>
            </a:r>
          </a:p>
          <a:p>
            <a:pPr marL="0" indent="0">
              <a:buNone/>
            </a:pPr>
            <a:r>
              <a:rPr lang="en-US" sz="3200" dirty="0">
                <a:cs typeface="Akhbar MT" pitchFamily="2" charset="-78"/>
              </a:rPr>
              <a:t> </a:t>
            </a:r>
            <a:r>
              <a:rPr lang="en-US" sz="2800" dirty="0" err="1">
                <a:cs typeface="Akhbar MT" pitchFamily="2" charset="-78"/>
              </a:rPr>
              <a:t>Spectrophootometr</a:t>
            </a:r>
            <a:r>
              <a:rPr lang="en-US" sz="2800" dirty="0">
                <a:cs typeface="Akhbar MT" pitchFamily="2" charset="-78"/>
              </a:rPr>
              <a:t> or Colorimeter </a:t>
            </a:r>
            <a:r>
              <a:rPr lang="ar-SA" sz="3200" dirty="0">
                <a:cs typeface="Akhbar MT" pitchFamily="2" charset="-78"/>
              </a:rPr>
              <a:t>الغرض مع مراعاة اختيار الطول الموجي المناسب بحيث اذا  كانت البيئة عديمة اللون يستخدم الطول الموجي </a:t>
            </a:r>
            <a:r>
              <a:rPr lang="en-US" sz="3200" dirty="0">
                <a:cs typeface="Akhbar MT" pitchFamily="2" charset="-78"/>
              </a:rPr>
              <a:t>240nm</a:t>
            </a:r>
            <a:r>
              <a:rPr lang="ar-SA" sz="3200" dirty="0">
                <a:cs typeface="Akhbar MT" pitchFamily="2" charset="-78"/>
              </a:rPr>
              <a:t>  اما في حالة البيئات الصفراء يستخدم الطول الموجي</a:t>
            </a:r>
            <a:r>
              <a:rPr lang="en-US" sz="3200" dirty="0">
                <a:cs typeface="Akhbar MT" pitchFamily="2" charset="-78"/>
              </a:rPr>
              <a:t>600nm </a:t>
            </a:r>
            <a:r>
              <a:rPr lang="ar-SA" sz="3200" dirty="0">
                <a:cs typeface="Akhbar MT" pitchFamily="2" charset="-78"/>
              </a:rPr>
              <a:t> و يطلق على القراءة التي تسجلها المزرعة البكتيرية  </a:t>
            </a:r>
            <a:r>
              <a:rPr lang="en-US" sz="3200" dirty="0">
                <a:cs typeface="Akhbar MT" pitchFamily="2" charset="-78"/>
              </a:rPr>
              <a:t>OD </a:t>
            </a:r>
            <a:r>
              <a:rPr lang="en-US" sz="2800" dirty="0">
                <a:cs typeface="Akhbar MT" pitchFamily="2" charset="-78"/>
              </a:rPr>
              <a:t>(Optical Density) </a:t>
            </a:r>
            <a:endParaRPr lang="ar-SA" sz="2800" dirty="0">
              <a:cs typeface="Akhbar MT" pitchFamily="2" charset="-78"/>
            </a:endParaRPr>
          </a:p>
          <a:p>
            <a:pPr marL="0" indent="0">
              <a:buNone/>
            </a:pPr>
            <a:r>
              <a:rPr lang="ar-SA" sz="2800" dirty="0">
                <a:cs typeface="Akhbar MT" pitchFamily="2" charset="-78"/>
              </a:rPr>
              <a:t> </a:t>
            </a:r>
          </a:p>
          <a:p>
            <a:pPr marL="0" indent="0">
              <a:buNone/>
            </a:pPr>
            <a:r>
              <a:rPr lang="ar-SA" sz="2800" dirty="0">
                <a:cs typeface="Akhbar MT" pitchFamily="2" charset="-78"/>
              </a:rPr>
              <a:t> </a:t>
            </a:r>
          </a:p>
        </p:txBody>
      </p:sp>
    </p:spTree>
    <p:extLst>
      <p:ext uri="{BB962C8B-B14F-4D97-AF65-F5344CB8AC3E}">
        <p14:creationId xmlns:p14="http://schemas.microsoft.com/office/powerpoint/2010/main" val="3616657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9041229-F1E6-4B60-9678-2F4D95E8BF3D}"/>
              </a:ext>
            </a:extLst>
          </p:cNvPr>
          <p:cNvSpPr>
            <a:spLocks noGrp="1"/>
          </p:cNvSpPr>
          <p:nvPr>
            <p:ph type="title"/>
          </p:nvPr>
        </p:nvSpPr>
        <p:spPr>
          <a:xfrm>
            <a:off x="2668340" y="1048316"/>
            <a:ext cx="8911687" cy="1280890"/>
          </a:xfrm>
        </p:spPr>
        <p:txBody>
          <a:bodyPr>
            <a:noAutofit/>
          </a:bodyPr>
          <a:lstStyle/>
          <a:p>
            <a:pPr algn="r"/>
            <a:r>
              <a:rPr lang="ar-SA" sz="4800" dirty="0">
                <a:solidFill>
                  <a:srgbClr val="FF0000"/>
                </a:solidFill>
                <a:cs typeface="Akhbar MT" pitchFamily="2" charset="-78"/>
              </a:rPr>
              <a:t>تعريف فسيولوجيا الأحياء الدقيقة:</a:t>
            </a:r>
            <a:br>
              <a:rPr lang="ar-SA" sz="4800" dirty="0">
                <a:solidFill>
                  <a:srgbClr val="FF0000"/>
                </a:solidFill>
                <a:cs typeface="Akhbar MT" pitchFamily="2" charset="-78"/>
              </a:rPr>
            </a:br>
            <a:endParaRPr lang="ar-SA" sz="4800" dirty="0">
              <a:solidFill>
                <a:srgbClr val="FF0000"/>
              </a:solidFill>
              <a:cs typeface="Akhbar MT" pitchFamily="2" charset="-78"/>
            </a:endParaRPr>
          </a:p>
        </p:txBody>
      </p:sp>
      <p:sp>
        <p:nvSpPr>
          <p:cNvPr id="3" name="عنصر نائب للمحتوى 2">
            <a:extLst>
              <a:ext uri="{FF2B5EF4-FFF2-40B4-BE49-F238E27FC236}">
                <a16:creationId xmlns:a16="http://schemas.microsoft.com/office/drawing/2014/main" id="{9CD535EF-3DF2-40A8-B080-0F63CFE9C87B}"/>
              </a:ext>
            </a:extLst>
          </p:cNvPr>
          <p:cNvSpPr>
            <a:spLocks noGrp="1"/>
          </p:cNvSpPr>
          <p:nvPr>
            <p:ph idx="1"/>
          </p:nvPr>
        </p:nvSpPr>
        <p:spPr>
          <a:xfrm>
            <a:off x="1998482" y="1916784"/>
            <a:ext cx="9666386" cy="3777622"/>
          </a:xfrm>
        </p:spPr>
        <p:txBody>
          <a:bodyPr>
            <a:normAutofit/>
          </a:bodyPr>
          <a:lstStyle/>
          <a:p>
            <a:pPr marL="0" indent="0">
              <a:buNone/>
            </a:pPr>
            <a:r>
              <a:rPr lang="ar-SA" sz="4800" dirty="0">
                <a:cs typeface="Akhbar MT" pitchFamily="2" charset="-78"/>
              </a:rPr>
              <a:t>هو العلم الذي يختص بدراسة العمليات الحيوية في الكائنات الدقيقة من نمو وتكاثر , تنفس, تخمر , عمليات الهدم والبناء (الايض) إلى اخره من العمليات الحيوية بالإضافة إلى العوامل الفيزيائية والكيميائية و الحيوية التي تؤثر على هذه العمليات. </a:t>
            </a:r>
          </a:p>
        </p:txBody>
      </p:sp>
    </p:spTree>
    <p:extLst>
      <p:ext uri="{BB962C8B-B14F-4D97-AF65-F5344CB8AC3E}">
        <p14:creationId xmlns:p14="http://schemas.microsoft.com/office/powerpoint/2010/main" val="612860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581E5129-8B4F-45F4-BEB9-31377CC71333}"/>
              </a:ext>
            </a:extLst>
          </p:cNvPr>
          <p:cNvSpPr>
            <a:spLocks noGrp="1"/>
          </p:cNvSpPr>
          <p:nvPr>
            <p:ph idx="1"/>
          </p:nvPr>
        </p:nvSpPr>
        <p:spPr>
          <a:xfrm>
            <a:off x="1517715" y="838986"/>
            <a:ext cx="9986897" cy="5072236"/>
          </a:xfrm>
        </p:spPr>
        <p:txBody>
          <a:bodyPr>
            <a:noAutofit/>
          </a:bodyPr>
          <a:lstStyle/>
          <a:p>
            <a:r>
              <a:rPr lang="ar-SA" sz="3600" dirty="0">
                <a:cs typeface="Akhbar MT" pitchFamily="2" charset="-78"/>
              </a:rPr>
              <a:t>من المعلوم أن  كلمة نمو تطلق على الزيادة في الكتلة الخلوية (جميع المكونات والتراكيب الخلوية) لخلية واحدة أو لمجموعة من الخلايا  كالمستعمرات بينما يطلق  مصطلح (التكاثر )  على الزيادة في عدد الخلايا نتيجة الانقسام. </a:t>
            </a:r>
          </a:p>
          <a:p>
            <a:pPr marL="0" indent="0">
              <a:buNone/>
            </a:pPr>
            <a:endParaRPr lang="ar-SA" sz="3600" dirty="0">
              <a:cs typeface="Akhbar MT" pitchFamily="2" charset="-78"/>
            </a:endParaRPr>
          </a:p>
          <a:p>
            <a:r>
              <a:rPr lang="ar-SA" sz="3600" dirty="0">
                <a:cs typeface="Akhbar MT" pitchFamily="2" charset="-78"/>
              </a:rPr>
              <a:t> لا يعتبر الزيادة في الوزن فقط دليلا  كافيا على النمو , لان الزيادة في الوزن قد تكون نتيجة زياده في المواد المخزنة. </a:t>
            </a:r>
          </a:p>
          <a:p>
            <a:pPr marL="0" indent="0">
              <a:buNone/>
            </a:pPr>
            <a:endParaRPr lang="ar-SA" sz="3600" dirty="0">
              <a:cs typeface="Akhbar MT" pitchFamily="2" charset="-78"/>
            </a:endParaRPr>
          </a:p>
          <a:p>
            <a:r>
              <a:rPr lang="ar-SA" sz="3600" dirty="0">
                <a:cs typeface="Akhbar MT" pitchFamily="2" charset="-78"/>
              </a:rPr>
              <a:t>إلا أنه في الكائنات الدقيقة وحيدة الخلية  كالبكتريا فان  كلمة النمو تساوى  كلمة  التكاثر في المعنى حيث يقصد بها زيادة في أعداد الميكروبات.</a:t>
            </a:r>
          </a:p>
        </p:txBody>
      </p:sp>
    </p:spTree>
    <p:extLst>
      <p:ext uri="{BB962C8B-B14F-4D97-AF65-F5344CB8AC3E}">
        <p14:creationId xmlns:p14="http://schemas.microsoft.com/office/powerpoint/2010/main" val="3727258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D1A6613-BC26-4DC8-B7F9-C160326C96F7}"/>
              </a:ext>
            </a:extLst>
          </p:cNvPr>
          <p:cNvSpPr>
            <a:spLocks noGrp="1"/>
          </p:cNvSpPr>
          <p:nvPr>
            <p:ph type="title"/>
          </p:nvPr>
        </p:nvSpPr>
        <p:spPr/>
        <p:txBody>
          <a:bodyPr>
            <a:normAutofit/>
          </a:bodyPr>
          <a:lstStyle/>
          <a:p>
            <a:pPr algn="r"/>
            <a:r>
              <a:rPr lang="ar-SA" sz="4000" dirty="0">
                <a:solidFill>
                  <a:srgbClr val="FF0000"/>
                </a:solidFill>
                <a:cs typeface="Akhbar MT" pitchFamily="2" charset="-78"/>
              </a:rPr>
              <a:t> هناك عدة عوامل تؤثر على نمو الكائنات الحية الدقيقة:</a:t>
            </a:r>
          </a:p>
        </p:txBody>
      </p:sp>
      <p:sp>
        <p:nvSpPr>
          <p:cNvPr id="3" name="عنصر نائب للمحتوى 2">
            <a:extLst>
              <a:ext uri="{FF2B5EF4-FFF2-40B4-BE49-F238E27FC236}">
                <a16:creationId xmlns:a16="http://schemas.microsoft.com/office/drawing/2014/main" id="{06F435A4-9E41-4615-A51E-A4A5966B294B}"/>
              </a:ext>
            </a:extLst>
          </p:cNvPr>
          <p:cNvSpPr>
            <a:spLocks noGrp="1"/>
          </p:cNvSpPr>
          <p:nvPr>
            <p:ph idx="1"/>
          </p:nvPr>
        </p:nvSpPr>
        <p:spPr>
          <a:xfrm>
            <a:off x="810705" y="1583703"/>
            <a:ext cx="11255604" cy="5052767"/>
          </a:xfrm>
        </p:spPr>
        <p:txBody>
          <a:bodyPr>
            <a:noAutofit/>
          </a:bodyPr>
          <a:lstStyle/>
          <a:p>
            <a:pPr marL="0" indent="0">
              <a:buNone/>
            </a:pPr>
            <a:r>
              <a:rPr lang="ar-SA" sz="3600" dirty="0">
                <a:cs typeface="Akhbar MT" pitchFamily="2" charset="-78"/>
              </a:rPr>
              <a:t>1-  العوامل الطبيعية (الفيزيائية) وتشمل الحرارة , الرطوبة ,الضغط , الرقم الهيدروجيني..</a:t>
            </a:r>
          </a:p>
          <a:p>
            <a:pPr marL="0" indent="0">
              <a:buNone/>
            </a:pPr>
            <a:r>
              <a:rPr lang="ar-SA" sz="3600" dirty="0">
                <a:cs typeface="Akhbar MT" pitchFamily="2" charset="-78"/>
              </a:rPr>
              <a:t>2- العوامل الكيميائية وتشمل وجود ماده سامه, مواد مطهرة , توافر الغذاء.. </a:t>
            </a:r>
          </a:p>
          <a:p>
            <a:pPr marL="0" indent="0">
              <a:buNone/>
            </a:pPr>
            <a:r>
              <a:rPr lang="ar-SA" sz="3600" dirty="0">
                <a:cs typeface="Akhbar MT" pitchFamily="2" charset="-78"/>
              </a:rPr>
              <a:t>3-  العوامل الحيوية وتشمل تأثير الكائنات على بعضها البعض , التضاد الطبيعي.. </a:t>
            </a:r>
          </a:p>
          <a:p>
            <a:pPr marL="0" indent="0">
              <a:buNone/>
            </a:pPr>
            <a:r>
              <a:rPr lang="ar-SA" sz="3600" dirty="0">
                <a:cs typeface="Akhbar MT" pitchFamily="2" charset="-78"/>
              </a:rPr>
              <a:t> </a:t>
            </a:r>
          </a:p>
          <a:p>
            <a:pPr marL="0" indent="0">
              <a:buNone/>
            </a:pPr>
            <a:r>
              <a:rPr lang="ar-SA" sz="3600" dirty="0">
                <a:cs typeface="Akhbar MT" pitchFamily="2" charset="-78"/>
              </a:rPr>
              <a:t>جميع هذه العوامل تؤثر على درجه النمو و تأقلم الكائنات الدقيقة و سيتم تناولها من خلال الدروس العملية للمقرر بالتفصيل و نتمكن من التحكم في معدل نمو هذه الكائنات الدقيقة اما بالزيادة او بالنقص حسب الاحتياج من هذه الكائنات. </a:t>
            </a:r>
          </a:p>
        </p:txBody>
      </p:sp>
    </p:spTree>
    <p:extLst>
      <p:ext uri="{BB962C8B-B14F-4D97-AF65-F5344CB8AC3E}">
        <p14:creationId xmlns:p14="http://schemas.microsoft.com/office/powerpoint/2010/main" val="1803463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35F7ACA-91F9-44F1-92E9-540E5AE9E94F}"/>
              </a:ext>
            </a:extLst>
          </p:cNvPr>
          <p:cNvSpPr>
            <a:spLocks noGrp="1"/>
          </p:cNvSpPr>
          <p:nvPr>
            <p:ph type="title"/>
          </p:nvPr>
        </p:nvSpPr>
        <p:spPr>
          <a:xfrm>
            <a:off x="1527142" y="567550"/>
            <a:ext cx="10360057" cy="1280890"/>
          </a:xfrm>
        </p:spPr>
        <p:txBody>
          <a:bodyPr>
            <a:noAutofit/>
          </a:bodyPr>
          <a:lstStyle/>
          <a:p>
            <a:pPr algn="ctr"/>
            <a:r>
              <a:rPr lang="ar-SA" b="1" dirty="0">
                <a:solidFill>
                  <a:srgbClr val="0070C0"/>
                </a:solidFill>
                <a:cs typeface="Akhbar MT" pitchFamily="2" charset="-78"/>
              </a:rPr>
              <a:t>التقدير الكمي للنمو الميكروبي </a:t>
            </a:r>
            <a:br>
              <a:rPr lang="ar-SA" b="1" dirty="0">
                <a:solidFill>
                  <a:srgbClr val="0070C0"/>
                </a:solidFill>
                <a:cs typeface="Akhbar MT" pitchFamily="2" charset="-78"/>
              </a:rPr>
            </a:br>
            <a:r>
              <a:rPr lang="en-US" sz="2800" dirty="0" err="1">
                <a:solidFill>
                  <a:srgbClr val="0070C0"/>
                </a:solidFill>
                <a:cs typeface="Akhbar MT" pitchFamily="2" charset="-78"/>
              </a:rPr>
              <a:t>Quantative</a:t>
            </a:r>
            <a:r>
              <a:rPr lang="en-US" sz="2800" dirty="0">
                <a:solidFill>
                  <a:srgbClr val="0070C0"/>
                </a:solidFill>
                <a:cs typeface="Akhbar MT" pitchFamily="2" charset="-78"/>
              </a:rPr>
              <a:t> Measurement of Microbial Growth </a:t>
            </a:r>
            <a:br>
              <a:rPr lang="en-US" dirty="0">
                <a:solidFill>
                  <a:srgbClr val="0070C0"/>
                </a:solidFill>
                <a:cs typeface="Akhbar MT" pitchFamily="2" charset="-78"/>
              </a:rPr>
            </a:br>
            <a:endParaRPr lang="ar-SA" dirty="0">
              <a:solidFill>
                <a:srgbClr val="0070C0"/>
              </a:solidFill>
              <a:cs typeface="Akhbar MT" pitchFamily="2" charset="-78"/>
            </a:endParaRPr>
          </a:p>
        </p:txBody>
      </p:sp>
      <p:sp>
        <p:nvSpPr>
          <p:cNvPr id="3" name="عنصر نائب للمحتوى 2">
            <a:extLst>
              <a:ext uri="{FF2B5EF4-FFF2-40B4-BE49-F238E27FC236}">
                <a16:creationId xmlns:a16="http://schemas.microsoft.com/office/drawing/2014/main" id="{07239F10-63BB-4A37-B2AA-1D284EBE7660}"/>
              </a:ext>
            </a:extLst>
          </p:cNvPr>
          <p:cNvSpPr>
            <a:spLocks noGrp="1"/>
          </p:cNvSpPr>
          <p:nvPr>
            <p:ph idx="1"/>
          </p:nvPr>
        </p:nvSpPr>
        <p:spPr>
          <a:xfrm>
            <a:off x="697583" y="2152452"/>
            <a:ext cx="11349871" cy="4578285"/>
          </a:xfrm>
        </p:spPr>
        <p:txBody>
          <a:bodyPr>
            <a:noAutofit/>
          </a:bodyPr>
          <a:lstStyle/>
          <a:p>
            <a:r>
              <a:rPr lang="ar-SA" sz="3600" dirty="0">
                <a:cs typeface="Akhbar MT" pitchFamily="2" charset="-78"/>
              </a:rPr>
              <a:t> للبكتيريا أنشطة أيضية مختلفة وعليه هناك طرق عديدة للتقدير الكمي مما يتيح للباحث الفرصة لاختيار الطريقة الملائمة لكل تجربة. </a:t>
            </a:r>
          </a:p>
          <a:p>
            <a:pPr marL="0" indent="0">
              <a:buNone/>
            </a:pPr>
            <a:endParaRPr lang="ar-SA" sz="3600" dirty="0">
              <a:cs typeface="Akhbar MT" pitchFamily="2" charset="-78"/>
            </a:endParaRPr>
          </a:p>
          <a:p>
            <a:r>
              <a:rPr lang="ar-SA" sz="3600" dirty="0">
                <a:cs typeface="Akhbar MT" pitchFamily="2" charset="-78"/>
              </a:rPr>
              <a:t>يعتبر التقدير الكمي الميكروبي مهما جدا في معظم الدراسات التطبيقية ولتقدير النمو تقديرا  كميا دقيقا يوجد العديد من الطرق المختلفة في أسسها والمتحدة في أهدافها وهي  كما يلي:</a:t>
            </a:r>
          </a:p>
          <a:p>
            <a:pPr marL="0" indent="0">
              <a:buNone/>
            </a:pPr>
            <a:endParaRPr lang="ar-SA" sz="3600" dirty="0">
              <a:cs typeface="Akhbar MT" pitchFamily="2" charset="-78"/>
            </a:endParaRPr>
          </a:p>
        </p:txBody>
      </p:sp>
    </p:spTree>
    <p:extLst>
      <p:ext uri="{BB962C8B-B14F-4D97-AF65-F5344CB8AC3E}">
        <p14:creationId xmlns:p14="http://schemas.microsoft.com/office/powerpoint/2010/main" val="385909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0C7A665F-38B5-4B47-BF51-4CA44E8D893E}"/>
              </a:ext>
            </a:extLst>
          </p:cNvPr>
          <p:cNvSpPr>
            <a:spLocks noGrp="1"/>
          </p:cNvSpPr>
          <p:nvPr>
            <p:ph idx="1"/>
          </p:nvPr>
        </p:nvSpPr>
        <p:spPr>
          <a:xfrm>
            <a:off x="1074656" y="1857080"/>
            <a:ext cx="10935092" cy="5449309"/>
          </a:xfrm>
        </p:spPr>
        <p:txBody>
          <a:bodyPr>
            <a:normAutofit fontScale="92500" lnSpcReduction="20000"/>
          </a:bodyPr>
          <a:lstStyle/>
          <a:p>
            <a:r>
              <a:rPr lang="ar-SA" sz="3600" dirty="0">
                <a:cs typeface="Akhbar MT" pitchFamily="2" charset="-78"/>
              </a:rPr>
              <a:t>من أهم طرق التقدير الكمي البكتيري:</a:t>
            </a:r>
          </a:p>
          <a:p>
            <a:pPr marL="0" indent="0">
              <a:buNone/>
            </a:pPr>
            <a:r>
              <a:rPr lang="ar-SA" sz="3200" b="1" dirty="0">
                <a:solidFill>
                  <a:srgbClr val="FF0000"/>
                </a:solidFill>
                <a:cs typeface="Akhbar MT" pitchFamily="2" charset="-78"/>
              </a:rPr>
              <a:t>1</a:t>
            </a:r>
            <a:r>
              <a:rPr lang="en-US" sz="3200" b="1" dirty="0">
                <a:solidFill>
                  <a:srgbClr val="FF0000"/>
                </a:solidFill>
                <a:cs typeface="Akhbar MT" pitchFamily="2" charset="-78"/>
              </a:rPr>
              <a:t> - </a:t>
            </a:r>
            <a:r>
              <a:rPr lang="ar-SA" sz="3200" b="1" dirty="0">
                <a:solidFill>
                  <a:srgbClr val="FF0000"/>
                </a:solidFill>
                <a:cs typeface="Akhbar MT" pitchFamily="2" charset="-78"/>
              </a:rPr>
              <a:t>التقدير المباشر لعدد الخلايا </a:t>
            </a:r>
            <a:r>
              <a:rPr lang="en-US" sz="3200" b="1" dirty="0">
                <a:solidFill>
                  <a:srgbClr val="FF0000"/>
                </a:solidFill>
                <a:cs typeface="Akhbar MT" pitchFamily="2" charset="-78"/>
              </a:rPr>
              <a:t>Direct cell count </a:t>
            </a:r>
            <a:endParaRPr lang="ar-SA" sz="3200" b="1" dirty="0">
              <a:solidFill>
                <a:srgbClr val="FF0000"/>
              </a:solidFill>
              <a:cs typeface="Akhbar MT" pitchFamily="2" charset="-78"/>
            </a:endParaRPr>
          </a:p>
          <a:p>
            <a:pPr marL="0" indent="0">
              <a:buNone/>
            </a:pPr>
            <a:r>
              <a:rPr lang="ar-SA" sz="3600" dirty="0">
                <a:cs typeface="Akhbar MT" pitchFamily="2" charset="-78"/>
              </a:rPr>
              <a:t>- باستخدام الميكروسكوب</a:t>
            </a:r>
          </a:p>
          <a:p>
            <a:pPr marL="0" indent="0">
              <a:buNone/>
            </a:pPr>
            <a:r>
              <a:rPr lang="ar-SA" sz="3600" dirty="0">
                <a:cs typeface="Akhbar MT" pitchFamily="2" charset="-78"/>
              </a:rPr>
              <a:t> - سهل الاجراء </a:t>
            </a:r>
          </a:p>
          <a:p>
            <a:pPr marL="0" indent="0">
              <a:buNone/>
            </a:pPr>
            <a:r>
              <a:rPr lang="ar-SA" sz="3600" dirty="0">
                <a:cs typeface="Akhbar MT" pitchFamily="2" charset="-78"/>
              </a:rPr>
              <a:t>- من عيوبه أن يحسب عدد الخلايا الميتة والحية</a:t>
            </a:r>
          </a:p>
          <a:p>
            <a:pPr marL="0" indent="0">
              <a:buNone/>
            </a:pPr>
            <a:r>
              <a:rPr lang="ar-SA" sz="3600" dirty="0">
                <a:cs typeface="Akhbar MT" pitchFamily="2" charset="-78"/>
              </a:rPr>
              <a:t>  (تصعب التفرقة بينهما)</a:t>
            </a:r>
          </a:p>
          <a:p>
            <a:pPr marL="0" indent="0">
              <a:buNone/>
            </a:pPr>
            <a:r>
              <a:rPr lang="ar-SA" sz="3600" dirty="0">
                <a:cs typeface="Akhbar MT" pitchFamily="2" charset="-78"/>
              </a:rPr>
              <a:t> -مثال: العد المباشر بواسطة الشريحة الاعتيادية</a:t>
            </a:r>
          </a:p>
          <a:p>
            <a:pPr marL="0" indent="0">
              <a:buNone/>
            </a:pPr>
            <a:r>
              <a:rPr lang="ar-SA" sz="3600" dirty="0">
                <a:cs typeface="Akhbar MT" pitchFamily="2" charset="-78"/>
              </a:rPr>
              <a:t>   </a:t>
            </a:r>
            <a:r>
              <a:rPr lang="en-US" sz="3600" dirty="0">
                <a:cs typeface="Akhbar MT" pitchFamily="2" charset="-78"/>
              </a:rPr>
              <a:t> </a:t>
            </a:r>
            <a:r>
              <a:rPr lang="en-US" sz="3600" dirty="0" err="1">
                <a:cs typeface="Akhbar MT" pitchFamily="2" charset="-78"/>
              </a:rPr>
              <a:t>Haemocytometer</a:t>
            </a:r>
            <a:r>
              <a:rPr lang="en-US" sz="3600" dirty="0">
                <a:cs typeface="Akhbar MT" pitchFamily="2" charset="-78"/>
              </a:rPr>
              <a:t> </a:t>
            </a:r>
            <a:endParaRPr lang="ar-SA" sz="3600" dirty="0">
              <a:cs typeface="Akhbar MT" pitchFamily="2" charset="-78"/>
            </a:endParaRPr>
          </a:p>
          <a:p>
            <a:pPr marL="0" indent="0">
              <a:buNone/>
            </a:pPr>
            <a:r>
              <a:rPr lang="ar-SA" sz="3600" dirty="0">
                <a:cs typeface="Akhbar MT" pitchFamily="2" charset="-78"/>
              </a:rPr>
              <a:t>(العد المباشر بواسطة شريحة الهيموسيتوميترية)</a:t>
            </a:r>
          </a:p>
          <a:p>
            <a:pPr marL="0" indent="0">
              <a:buNone/>
            </a:pPr>
            <a:r>
              <a:rPr lang="ar-SA" sz="3600" dirty="0">
                <a:cs typeface="Akhbar MT" pitchFamily="2" charset="-78"/>
              </a:rPr>
              <a:t> </a:t>
            </a:r>
          </a:p>
          <a:p>
            <a:endParaRPr lang="ar-SA" sz="3600" dirty="0">
              <a:cs typeface="Akhbar MT" pitchFamily="2" charset="-78"/>
            </a:endParaRPr>
          </a:p>
        </p:txBody>
      </p:sp>
      <p:sp>
        <p:nvSpPr>
          <p:cNvPr id="4" name="مستطيل 3">
            <a:extLst>
              <a:ext uri="{FF2B5EF4-FFF2-40B4-BE49-F238E27FC236}">
                <a16:creationId xmlns:a16="http://schemas.microsoft.com/office/drawing/2014/main" id="{C1E7698B-4878-4671-90EF-B79BBFBF4EF2}"/>
              </a:ext>
            </a:extLst>
          </p:cNvPr>
          <p:cNvSpPr/>
          <p:nvPr/>
        </p:nvSpPr>
        <p:spPr>
          <a:xfrm>
            <a:off x="1583703" y="507907"/>
            <a:ext cx="10199802" cy="1631216"/>
          </a:xfrm>
          <a:prstGeom prst="rect">
            <a:avLst/>
          </a:prstGeom>
        </p:spPr>
        <p:txBody>
          <a:bodyPr wrap="square">
            <a:spAutoFit/>
          </a:bodyPr>
          <a:lstStyle/>
          <a:p>
            <a:pPr algn="ctr"/>
            <a:r>
              <a:rPr lang="ar-SA" sz="3600" b="1" dirty="0">
                <a:solidFill>
                  <a:srgbClr val="0070C0"/>
                </a:solidFill>
                <a:cs typeface="Akhbar MT" pitchFamily="2" charset="-78"/>
              </a:rPr>
              <a:t>التقدير الكمي للنمو الميكروبي </a:t>
            </a:r>
            <a:br>
              <a:rPr lang="ar-SA" sz="3600" b="1" dirty="0">
                <a:solidFill>
                  <a:srgbClr val="0070C0"/>
                </a:solidFill>
                <a:cs typeface="Akhbar MT" pitchFamily="2" charset="-78"/>
              </a:rPr>
            </a:br>
            <a:r>
              <a:rPr lang="en-US" sz="2800" dirty="0" err="1">
                <a:solidFill>
                  <a:srgbClr val="0070C0"/>
                </a:solidFill>
                <a:cs typeface="Akhbar MT" pitchFamily="2" charset="-78"/>
              </a:rPr>
              <a:t>Quantative</a:t>
            </a:r>
            <a:r>
              <a:rPr lang="en-US" sz="2800" dirty="0">
                <a:solidFill>
                  <a:srgbClr val="0070C0"/>
                </a:solidFill>
                <a:cs typeface="Akhbar MT" pitchFamily="2" charset="-78"/>
              </a:rPr>
              <a:t> Measurement of Microbial Growth </a:t>
            </a:r>
            <a:br>
              <a:rPr lang="en-US" sz="3600" dirty="0">
                <a:solidFill>
                  <a:srgbClr val="0070C0"/>
                </a:solidFill>
                <a:cs typeface="Akhbar MT" pitchFamily="2" charset="-78"/>
              </a:rPr>
            </a:br>
            <a:endParaRPr lang="ar-SA" sz="3600" dirty="0">
              <a:solidFill>
                <a:srgbClr val="0070C0"/>
              </a:solidFill>
              <a:cs typeface="Akhbar MT" pitchFamily="2" charset="-78"/>
            </a:endParaRPr>
          </a:p>
        </p:txBody>
      </p:sp>
      <p:pic>
        <p:nvPicPr>
          <p:cNvPr id="5" name="صورة 4">
            <a:extLst>
              <a:ext uri="{FF2B5EF4-FFF2-40B4-BE49-F238E27FC236}">
                <a16:creationId xmlns:a16="http://schemas.microsoft.com/office/drawing/2014/main" id="{B675A11F-F2AE-40B1-9E63-C681A237063C}"/>
              </a:ext>
            </a:extLst>
          </p:cNvPr>
          <p:cNvPicPr>
            <a:picLocks noChangeAspect="1"/>
          </p:cNvPicPr>
          <p:nvPr/>
        </p:nvPicPr>
        <p:blipFill>
          <a:blip r:embed="rId2"/>
          <a:stretch>
            <a:fillRect/>
          </a:stretch>
        </p:blipFill>
        <p:spPr>
          <a:xfrm>
            <a:off x="216816" y="1715677"/>
            <a:ext cx="5137609" cy="5142323"/>
          </a:xfrm>
          <a:prstGeom prst="rect">
            <a:avLst/>
          </a:prstGeom>
        </p:spPr>
      </p:pic>
    </p:spTree>
    <p:extLst>
      <p:ext uri="{BB962C8B-B14F-4D97-AF65-F5344CB8AC3E}">
        <p14:creationId xmlns:p14="http://schemas.microsoft.com/office/powerpoint/2010/main" val="1638945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864063E-5786-4F4D-AE46-BC9A3C8E9A5D}"/>
              </a:ext>
            </a:extLst>
          </p:cNvPr>
          <p:cNvSpPr>
            <a:spLocks noGrp="1"/>
          </p:cNvSpPr>
          <p:nvPr>
            <p:ph type="title"/>
          </p:nvPr>
        </p:nvSpPr>
        <p:spPr>
          <a:xfrm>
            <a:off x="1366886" y="510988"/>
            <a:ext cx="10539167" cy="1280890"/>
          </a:xfrm>
        </p:spPr>
        <p:txBody>
          <a:bodyPr>
            <a:noAutofit/>
          </a:bodyPr>
          <a:lstStyle/>
          <a:p>
            <a:pPr algn="ctr"/>
            <a:r>
              <a:rPr lang="ar-SA" b="1" dirty="0">
                <a:solidFill>
                  <a:srgbClr val="0070C0"/>
                </a:solidFill>
                <a:cs typeface="Akhbar MT" pitchFamily="2" charset="-78"/>
              </a:rPr>
              <a:t>التقدير الكمي للنمو الميكروبي </a:t>
            </a:r>
            <a:br>
              <a:rPr lang="ar-SA" b="1" dirty="0">
                <a:solidFill>
                  <a:srgbClr val="0070C0"/>
                </a:solidFill>
                <a:cs typeface="Akhbar MT" pitchFamily="2" charset="-78"/>
              </a:rPr>
            </a:br>
            <a:r>
              <a:rPr lang="en-US" sz="3200" dirty="0" err="1">
                <a:solidFill>
                  <a:srgbClr val="0070C0"/>
                </a:solidFill>
                <a:cs typeface="Akhbar MT" pitchFamily="2" charset="-78"/>
              </a:rPr>
              <a:t>Quantative</a:t>
            </a:r>
            <a:r>
              <a:rPr lang="en-US" sz="3200" dirty="0">
                <a:solidFill>
                  <a:srgbClr val="0070C0"/>
                </a:solidFill>
                <a:cs typeface="Akhbar MT" pitchFamily="2" charset="-78"/>
              </a:rPr>
              <a:t> Measurement of Microbial Growth </a:t>
            </a:r>
            <a:br>
              <a:rPr lang="en-US" sz="3200" dirty="0">
                <a:solidFill>
                  <a:srgbClr val="0070C0"/>
                </a:solidFill>
                <a:cs typeface="Akhbar MT" pitchFamily="2" charset="-78"/>
              </a:rPr>
            </a:br>
            <a:br>
              <a:rPr lang="ar-SA" sz="3200" dirty="0">
                <a:solidFill>
                  <a:srgbClr val="0070C0"/>
                </a:solidFill>
                <a:cs typeface="Akhbar MT" pitchFamily="2" charset="-78"/>
              </a:rPr>
            </a:br>
            <a:endParaRPr lang="ar-SA" sz="3200" dirty="0"/>
          </a:p>
        </p:txBody>
      </p:sp>
      <p:sp>
        <p:nvSpPr>
          <p:cNvPr id="3" name="عنصر نائب للمحتوى 2">
            <a:extLst>
              <a:ext uri="{FF2B5EF4-FFF2-40B4-BE49-F238E27FC236}">
                <a16:creationId xmlns:a16="http://schemas.microsoft.com/office/drawing/2014/main" id="{E0C81590-7E90-4F23-8FC0-239AE3596A96}"/>
              </a:ext>
            </a:extLst>
          </p:cNvPr>
          <p:cNvSpPr>
            <a:spLocks noGrp="1"/>
          </p:cNvSpPr>
          <p:nvPr>
            <p:ph idx="1"/>
          </p:nvPr>
        </p:nvSpPr>
        <p:spPr>
          <a:xfrm>
            <a:off x="612743" y="2008694"/>
            <a:ext cx="11359299" cy="4540577"/>
          </a:xfrm>
        </p:spPr>
        <p:txBody>
          <a:bodyPr>
            <a:normAutofit/>
          </a:bodyPr>
          <a:lstStyle/>
          <a:p>
            <a:r>
              <a:rPr lang="ar-SA" sz="3600" b="1" dirty="0">
                <a:solidFill>
                  <a:srgbClr val="FF0000"/>
                </a:solidFill>
                <a:cs typeface="Akhbar MT" pitchFamily="2" charset="-78"/>
              </a:rPr>
              <a:t> التقدير غير المباشر لعدد الخلايا</a:t>
            </a:r>
            <a:r>
              <a:rPr lang="en-US" sz="2800" b="1" dirty="0">
                <a:solidFill>
                  <a:srgbClr val="FF0000"/>
                </a:solidFill>
                <a:cs typeface="Akhbar MT" pitchFamily="2" charset="-78"/>
              </a:rPr>
              <a:t>indirect cell count </a:t>
            </a:r>
            <a:endParaRPr lang="ar-SA" sz="2800" b="1" dirty="0">
              <a:solidFill>
                <a:srgbClr val="FF0000"/>
              </a:solidFill>
              <a:cs typeface="Akhbar MT" pitchFamily="2" charset="-78"/>
            </a:endParaRPr>
          </a:p>
          <a:p>
            <a:pPr marL="0" indent="0">
              <a:buNone/>
            </a:pPr>
            <a:r>
              <a:rPr lang="ar-SA" sz="3600" dirty="0">
                <a:cs typeface="Akhbar MT" pitchFamily="2" charset="-78"/>
              </a:rPr>
              <a:t>يمكن بهذه الطريقة تقدير عدد الخلايا الحية ذات القدرة على التكاثر تحت الظروف المناسبة لنموها لذا يجب استعمال البيئة الغذائية المناسبة ويجري ذلك باستعمال طريقة العد بالأطباق</a:t>
            </a:r>
            <a:r>
              <a:rPr lang="en-US" sz="3600" dirty="0">
                <a:cs typeface="Akhbar MT" pitchFamily="2" charset="-78"/>
              </a:rPr>
              <a:t> </a:t>
            </a:r>
            <a:r>
              <a:rPr lang="en-US" sz="2800" dirty="0">
                <a:cs typeface="Akhbar MT" pitchFamily="2" charset="-78"/>
              </a:rPr>
              <a:t>Plate Count</a:t>
            </a:r>
            <a:r>
              <a:rPr lang="ar-SA" sz="3600" dirty="0">
                <a:cs typeface="Akhbar MT" pitchFamily="2" charset="-78"/>
              </a:rPr>
              <a:t>. </a:t>
            </a:r>
          </a:p>
          <a:p>
            <a:pPr marL="0" indent="0">
              <a:buNone/>
            </a:pPr>
            <a:r>
              <a:rPr lang="ar-SA" sz="3600" dirty="0">
                <a:cs typeface="Akhbar MT" pitchFamily="2" charset="-78"/>
              </a:rPr>
              <a:t>وهي على طريقتين:</a:t>
            </a:r>
          </a:p>
          <a:p>
            <a:pPr marL="0" indent="0">
              <a:buNone/>
            </a:pPr>
            <a:r>
              <a:rPr lang="en-US" sz="3600" dirty="0">
                <a:cs typeface="Akhbar MT" pitchFamily="2" charset="-78"/>
              </a:rPr>
              <a:t>-</a:t>
            </a:r>
            <a:r>
              <a:rPr lang="ar-SA" sz="3600" dirty="0">
                <a:cs typeface="Akhbar MT" pitchFamily="2" charset="-78"/>
              </a:rPr>
              <a:t> طريقة الفرد على الاطباق</a:t>
            </a:r>
            <a:r>
              <a:rPr lang="en-US" sz="2800" dirty="0">
                <a:cs typeface="Akhbar MT" pitchFamily="2" charset="-78"/>
              </a:rPr>
              <a:t>Spread plate technique </a:t>
            </a:r>
            <a:endParaRPr lang="ar-SA" sz="2800" dirty="0">
              <a:cs typeface="Akhbar MT" pitchFamily="2" charset="-78"/>
            </a:endParaRPr>
          </a:p>
          <a:p>
            <a:pPr>
              <a:buFontTx/>
              <a:buChar char="-"/>
            </a:pPr>
            <a:r>
              <a:rPr lang="ar-SA" sz="3600" dirty="0">
                <a:cs typeface="Akhbar MT" pitchFamily="2" charset="-78"/>
              </a:rPr>
              <a:t>طريقة صب الاطباق</a:t>
            </a:r>
            <a:r>
              <a:rPr lang="en-US" sz="2800" dirty="0">
                <a:cs typeface="Akhbar MT" pitchFamily="2" charset="-78"/>
              </a:rPr>
              <a:t>Pour plate technique </a:t>
            </a:r>
            <a:endParaRPr lang="ar-SA" sz="2800" dirty="0">
              <a:cs typeface="Akhbar MT" pitchFamily="2" charset="-78"/>
            </a:endParaRPr>
          </a:p>
          <a:p>
            <a:pPr>
              <a:buFontTx/>
              <a:buChar char="-"/>
            </a:pPr>
            <a:endParaRPr lang="ar-SA" sz="3600" dirty="0">
              <a:cs typeface="Akhbar MT" pitchFamily="2" charset="-78"/>
            </a:endParaRPr>
          </a:p>
          <a:p>
            <a:pPr marL="0" indent="0">
              <a:buNone/>
            </a:pPr>
            <a:endParaRPr lang="ar-SA" sz="3600" dirty="0">
              <a:cs typeface="Akhbar MT" pitchFamily="2" charset="-78"/>
            </a:endParaRPr>
          </a:p>
        </p:txBody>
      </p:sp>
    </p:spTree>
    <p:extLst>
      <p:ext uri="{BB962C8B-B14F-4D97-AF65-F5344CB8AC3E}">
        <p14:creationId xmlns:p14="http://schemas.microsoft.com/office/powerpoint/2010/main" val="2387854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E9C16D8-911E-48F9-8BA8-660302E25455}"/>
              </a:ext>
            </a:extLst>
          </p:cNvPr>
          <p:cNvSpPr>
            <a:spLocks noGrp="1"/>
          </p:cNvSpPr>
          <p:nvPr>
            <p:ph type="title"/>
          </p:nvPr>
        </p:nvSpPr>
        <p:spPr>
          <a:xfrm>
            <a:off x="2668339" y="928124"/>
            <a:ext cx="8911687" cy="1280890"/>
          </a:xfrm>
        </p:spPr>
        <p:txBody>
          <a:bodyPr>
            <a:normAutofit/>
          </a:bodyPr>
          <a:lstStyle/>
          <a:p>
            <a:pPr algn="r"/>
            <a:r>
              <a:rPr lang="ar-SA" b="1" dirty="0">
                <a:solidFill>
                  <a:srgbClr val="FF0000"/>
                </a:solidFill>
                <a:cs typeface="Akhbar MT" pitchFamily="2" charset="-78"/>
              </a:rPr>
              <a:t>المواد و الأدوات:</a:t>
            </a:r>
          </a:p>
        </p:txBody>
      </p:sp>
      <p:sp>
        <p:nvSpPr>
          <p:cNvPr id="3" name="عنصر نائب للمحتوى 2">
            <a:extLst>
              <a:ext uri="{FF2B5EF4-FFF2-40B4-BE49-F238E27FC236}">
                <a16:creationId xmlns:a16="http://schemas.microsoft.com/office/drawing/2014/main" id="{0BAD4F5C-89CC-47E3-AED7-0C36D8514916}"/>
              </a:ext>
            </a:extLst>
          </p:cNvPr>
          <p:cNvSpPr>
            <a:spLocks noGrp="1"/>
          </p:cNvSpPr>
          <p:nvPr>
            <p:ph idx="1"/>
          </p:nvPr>
        </p:nvSpPr>
        <p:spPr>
          <a:xfrm>
            <a:off x="1281371" y="1813750"/>
            <a:ext cx="10656299" cy="7094052"/>
          </a:xfrm>
        </p:spPr>
        <p:txBody>
          <a:bodyPr>
            <a:normAutofit/>
          </a:bodyPr>
          <a:lstStyle/>
          <a:p>
            <a:r>
              <a:rPr lang="ar-SA" sz="3600" dirty="0">
                <a:cs typeface="Akhbar MT" pitchFamily="2" charset="-78"/>
              </a:rPr>
              <a:t>أدوات تعقيم </a:t>
            </a:r>
          </a:p>
          <a:p>
            <a:r>
              <a:rPr lang="ar-SA" sz="3200" dirty="0">
                <a:cs typeface="Akhbar MT" pitchFamily="2" charset="-78"/>
              </a:rPr>
              <a:t>مزارع بكتيرية من </a:t>
            </a:r>
            <a:r>
              <a:rPr lang="en-US" sz="3200" i="1" dirty="0">
                <a:cs typeface="Akhbar MT" pitchFamily="2" charset="-78"/>
              </a:rPr>
              <a:t>E. Coli</a:t>
            </a:r>
            <a:r>
              <a:rPr lang="ar-SA" sz="3200" dirty="0">
                <a:cs typeface="Akhbar MT" pitchFamily="2" charset="-78"/>
              </a:rPr>
              <a:t> – </a:t>
            </a:r>
            <a:r>
              <a:rPr lang="en-US" sz="3200" i="1" dirty="0">
                <a:cs typeface="Akhbar MT" pitchFamily="2" charset="-78"/>
              </a:rPr>
              <a:t>Bacillus</a:t>
            </a:r>
            <a:r>
              <a:rPr lang="en-US" sz="3200" dirty="0">
                <a:cs typeface="Akhbar MT" pitchFamily="2" charset="-78"/>
              </a:rPr>
              <a:t> </a:t>
            </a:r>
          </a:p>
          <a:p>
            <a:r>
              <a:rPr lang="ar-SA" sz="3200" dirty="0" err="1">
                <a:cs typeface="Akhbar MT" pitchFamily="2" charset="-78"/>
              </a:rPr>
              <a:t>فلاسكة</a:t>
            </a:r>
            <a:r>
              <a:rPr lang="ar-SA" sz="3200" dirty="0">
                <a:cs typeface="Akhbar MT" pitchFamily="2" charset="-78"/>
              </a:rPr>
              <a:t> تحتوي على </a:t>
            </a:r>
            <a:r>
              <a:rPr lang="en-US" sz="3200" dirty="0">
                <a:cs typeface="Akhbar MT" pitchFamily="2" charset="-78"/>
              </a:rPr>
              <a:t>Nutrient Broth</a:t>
            </a:r>
            <a:r>
              <a:rPr lang="ar-SA" sz="3200" dirty="0">
                <a:cs typeface="Akhbar MT" pitchFamily="2" charset="-78"/>
              </a:rPr>
              <a:t> </a:t>
            </a:r>
          </a:p>
          <a:p>
            <a:pPr marL="0" indent="0">
              <a:buNone/>
            </a:pPr>
            <a:r>
              <a:rPr lang="ar-SA" sz="3200" dirty="0">
                <a:cs typeface="Akhbar MT" pitchFamily="2" charset="-78"/>
              </a:rPr>
              <a:t>(100مل)</a:t>
            </a:r>
          </a:p>
          <a:p>
            <a:r>
              <a:rPr lang="ar-SA" sz="3600" dirty="0">
                <a:cs typeface="Akhbar MT" pitchFamily="2" charset="-78"/>
              </a:rPr>
              <a:t>أنابيب تحتوي 9مل ماء مقطر و معقم .</a:t>
            </a:r>
          </a:p>
          <a:p>
            <a:r>
              <a:rPr lang="ar-SA" sz="3600" dirty="0">
                <a:cs typeface="Akhbar MT" pitchFamily="2" charset="-78"/>
              </a:rPr>
              <a:t>ماصات معقمة سعة 1مل.</a:t>
            </a:r>
          </a:p>
          <a:p>
            <a:r>
              <a:rPr lang="ar-SA" sz="3600" dirty="0">
                <a:cs typeface="Akhbar MT" pitchFamily="2" charset="-78"/>
              </a:rPr>
              <a:t>أطباق بتري معقمة و فارغة .</a:t>
            </a:r>
          </a:p>
          <a:p>
            <a:endParaRPr lang="ar-SA" sz="3600" dirty="0">
              <a:cs typeface="Akhbar MT" pitchFamily="2" charset="-78"/>
            </a:endParaRPr>
          </a:p>
        </p:txBody>
      </p:sp>
    </p:spTree>
    <p:extLst>
      <p:ext uri="{BB962C8B-B14F-4D97-AF65-F5344CB8AC3E}">
        <p14:creationId xmlns:p14="http://schemas.microsoft.com/office/powerpoint/2010/main" val="3613693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4EA564D-E1F5-4B8A-8430-EB61B7F56810}"/>
              </a:ext>
            </a:extLst>
          </p:cNvPr>
          <p:cNvSpPr>
            <a:spLocks noGrp="1"/>
          </p:cNvSpPr>
          <p:nvPr>
            <p:ph type="title"/>
          </p:nvPr>
        </p:nvSpPr>
        <p:spPr>
          <a:xfrm>
            <a:off x="2753181" y="362516"/>
            <a:ext cx="8911687" cy="1280890"/>
          </a:xfrm>
        </p:spPr>
        <p:txBody>
          <a:bodyPr/>
          <a:lstStyle/>
          <a:p>
            <a:pPr algn="r"/>
            <a:r>
              <a:rPr lang="ar-SA" b="1" dirty="0">
                <a:solidFill>
                  <a:srgbClr val="FF0000"/>
                </a:solidFill>
                <a:cs typeface="Akhbar MT" pitchFamily="2" charset="-78"/>
              </a:rPr>
              <a:t>خطوات العمل:</a:t>
            </a:r>
          </a:p>
        </p:txBody>
      </p:sp>
      <p:sp>
        <p:nvSpPr>
          <p:cNvPr id="3" name="عنصر نائب للمحتوى 2">
            <a:extLst>
              <a:ext uri="{FF2B5EF4-FFF2-40B4-BE49-F238E27FC236}">
                <a16:creationId xmlns:a16="http://schemas.microsoft.com/office/drawing/2014/main" id="{84508A2E-A7F0-46B0-8A4D-05FEB274B9E0}"/>
              </a:ext>
            </a:extLst>
          </p:cNvPr>
          <p:cNvSpPr>
            <a:spLocks noGrp="1"/>
          </p:cNvSpPr>
          <p:nvPr>
            <p:ph idx="1"/>
          </p:nvPr>
        </p:nvSpPr>
        <p:spPr>
          <a:xfrm>
            <a:off x="499621" y="1002961"/>
            <a:ext cx="11481846" cy="3777622"/>
          </a:xfrm>
        </p:spPr>
        <p:txBody>
          <a:bodyPr>
            <a:noAutofit/>
          </a:bodyPr>
          <a:lstStyle/>
          <a:p>
            <a:r>
              <a:rPr lang="ar-SA" sz="3600" dirty="0">
                <a:cs typeface="Akhbar MT" pitchFamily="2" charset="-78"/>
              </a:rPr>
              <a:t>عمل سلسلة من التخفيفات تصل الى 6 تخفيفات .</a:t>
            </a:r>
          </a:p>
          <a:p>
            <a:r>
              <a:rPr lang="ar-SA" sz="3600" dirty="0">
                <a:cs typeface="Akhbar MT" pitchFamily="2" charset="-78"/>
              </a:rPr>
              <a:t>كتابة البيانات اسفل الطبق و على الانابيب .</a:t>
            </a:r>
          </a:p>
          <a:p>
            <a:r>
              <a:rPr lang="ar-SA" sz="3600" dirty="0">
                <a:cs typeface="Akhbar MT" pitchFamily="2" charset="-78"/>
              </a:rPr>
              <a:t>نقل 1 مل عن طريق الماصة من اخر 3 تخفيفات الى 3 اطباق مختلفة تحتوي على بيئة الاجار المغذي طبقين لكل تخفيف .</a:t>
            </a:r>
          </a:p>
          <a:p>
            <a:r>
              <a:rPr lang="ar-SA" sz="3600" dirty="0">
                <a:cs typeface="Akhbar MT" pitchFamily="2" charset="-78"/>
              </a:rPr>
              <a:t>تعقيم الناشر الزجاجي </a:t>
            </a:r>
            <a:r>
              <a:rPr lang="ar-SA" sz="3600" dirty="0" err="1">
                <a:cs typeface="Akhbar MT" pitchFamily="2" charset="-78"/>
              </a:rPr>
              <a:t>بالتلهيب</a:t>
            </a:r>
            <a:r>
              <a:rPr lang="ar-SA" sz="3600" dirty="0">
                <a:cs typeface="Akhbar MT" pitchFamily="2" charset="-78"/>
              </a:rPr>
              <a:t> الكحولي لنشر المعلق البكتيري على سطح بيئة الاجار في الاطباق السابقة .</a:t>
            </a:r>
          </a:p>
          <a:p>
            <a:r>
              <a:rPr lang="ar-SA" sz="3600" dirty="0">
                <a:cs typeface="Akhbar MT" pitchFamily="2" charset="-78"/>
              </a:rPr>
              <a:t>تحضن مقلوبة عند 37م لمدة 24ساعة.</a:t>
            </a:r>
          </a:p>
          <a:p>
            <a:r>
              <a:rPr lang="ar-SA" sz="3600" dirty="0">
                <a:cs typeface="Akhbar MT" pitchFamily="2" charset="-78"/>
              </a:rPr>
              <a:t>يجب ان يتراوح عدد المستعمرات البكتيرية من (30-300 مستعمرة بكتيرية ) للطبق الواحد .</a:t>
            </a:r>
          </a:p>
          <a:p>
            <a:r>
              <a:rPr lang="ar-SA" sz="3600" dirty="0">
                <a:cs typeface="Akhbar MT" pitchFamily="2" charset="-78"/>
              </a:rPr>
              <a:t>عدد خلايا البكتيريا = عدد المستعمرات × مقلوب التخفيف</a:t>
            </a:r>
          </a:p>
        </p:txBody>
      </p:sp>
    </p:spTree>
    <p:extLst>
      <p:ext uri="{BB962C8B-B14F-4D97-AF65-F5344CB8AC3E}">
        <p14:creationId xmlns:p14="http://schemas.microsoft.com/office/powerpoint/2010/main" val="3533931457"/>
      </p:ext>
    </p:extLst>
  </p:cSld>
  <p:clrMapOvr>
    <a:masterClrMapping/>
  </p:clrMapOvr>
</p:sld>
</file>

<file path=ppt/theme/theme1.xml><?xml version="1.0" encoding="utf-8"?>
<a:theme xmlns:a="http://schemas.openxmlformats.org/drawingml/2006/main" name="ربطة">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213</TotalTime>
  <Words>852</Words>
  <Application>Microsoft Office PowerPoint</Application>
  <PresentationFormat>شاشة عريضة</PresentationFormat>
  <Paragraphs>66</Paragraphs>
  <Slides>13</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13</vt:i4>
      </vt:variant>
    </vt:vector>
  </HeadingPairs>
  <TitlesOfParts>
    <vt:vector size="19" baseType="lpstr">
      <vt:lpstr>Akhbar MT</vt:lpstr>
      <vt:lpstr>Arial</vt:lpstr>
      <vt:lpstr>Century Gothic</vt:lpstr>
      <vt:lpstr>Tahoma</vt:lpstr>
      <vt:lpstr>Wingdings 3</vt:lpstr>
      <vt:lpstr>ربطة</vt:lpstr>
      <vt:lpstr> التقدير الكمي للنمو الميكروبي   Quantative Measurement of Microbial Growth       </vt:lpstr>
      <vt:lpstr>تعريف فسيولوجيا الأحياء الدقيقة: </vt:lpstr>
      <vt:lpstr>عرض تقديمي في PowerPoint</vt:lpstr>
      <vt:lpstr> هناك عدة عوامل تؤثر على نمو الكائنات الحية الدقيقة:</vt:lpstr>
      <vt:lpstr>التقدير الكمي للنمو الميكروبي  Quantative Measurement of Microbial Growth  </vt:lpstr>
      <vt:lpstr>عرض تقديمي في PowerPoint</vt:lpstr>
      <vt:lpstr>التقدير الكمي للنمو الميكروبي  Quantative Measurement of Microbial Growth   </vt:lpstr>
      <vt:lpstr>المواد و الأدوات:</vt:lpstr>
      <vt:lpstr>خطوات العمل:</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التقدير الكمي للنمو الميكروبي   Quantative Measurement of Microbial Growth</dc:title>
  <dc:creator>عبدالله العنزي</dc:creator>
  <cp:lastModifiedBy>عبدالله العنزي</cp:lastModifiedBy>
  <cp:revision>19</cp:revision>
  <dcterms:created xsi:type="dcterms:W3CDTF">2017-10-03T15:57:36Z</dcterms:created>
  <dcterms:modified xsi:type="dcterms:W3CDTF">2017-11-15T11:18:12Z</dcterms:modified>
</cp:coreProperties>
</file>