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86" autoAdjust="0"/>
    <p:restoredTop sz="94660"/>
  </p:normalViewPr>
  <p:slideViewPr>
    <p:cSldViewPr snapToGrid="0">
      <p:cViewPr varScale="1">
        <p:scale>
          <a:sx n="51" d="100"/>
          <a:sy n="51" d="100"/>
        </p:scale>
        <p:origin x="58" y="72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04E917-6C75-45D3-B29A-736927B521D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F415D8C-3A92-4FCC-9FDA-0D7FAE568AA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B9A599C-EF75-4345-888D-6C0849C8A3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33B712-69F9-428D-89E0-9D7684B6E569}" type="datetimeFigureOut">
              <a:rPr lang="en-US" smtClean="0"/>
              <a:t>8/28/2025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2400DCA-85D8-4E49-8A7A-B1C3B0C514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F89D9FD-2BED-4869-81FD-EB37FF19FF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97C56-A4B0-4AE4-9659-0B3201D8A7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9404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1A188B-83E7-4A1C-A5C7-D5339A433E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93E1A88-D9C3-464F-8F15-7E299638EB9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354DFBA-2DE1-40F6-823B-9AEAE146FC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33B712-69F9-428D-89E0-9D7684B6E569}" type="datetimeFigureOut">
              <a:rPr lang="en-US" smtClean="0"/>
              <a:t>8/28/2025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884A0D6-BF67-4B1C-B230-46B34D02DD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E371E2-7E7C-4AA0-AC1E-E487988DB9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97C56-A4B0-4AE4-9659-0B3201D8A7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98449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C225023-6C89-4945-8746-65970393867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44F86D1-27E1-4485-8B93-80BA592C96D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B24877-626C-4B07-A209-AD9501B097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33B712-69F9-428D-89E0-9D7684B6E569}" type="datetimeFigureOut">
              <a:rPr lang="en-US" smtClean="0"/>
              <a:t>8/28/2025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F48A102-D0B4-47E2-88E6-65C9F53B7D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1D567FD-222C-46D5-AFFA-50540A601E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97C56-A4B0-4AE4-9659-0B3201D8A7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9589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53699E-E6BE-441A-8B4F-16A92C5C26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F42D35-6010-4761-8A2B-7180849E732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1113B2-149D-4EE3-B53B-C6C13DEB15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33B712-69F9-428D-89E0-9D7684B6E569}" type="datetimeFigureOut">
              <a:rPr lang="en-US" smtClean="0"/>
              <a:t>8/28/2025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E6E01AA-13DD-4A63-9E27-F4AB669732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8093682-F955-4E05-A1EA-D266575FD9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97C56-A4B0-4AE4-9659-0B3201D8A7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03498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73FF5D-6B7A-4C7B-A844-94C504A1BE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E3A79E2-A6D0-4825-A519-87971189968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B832D1-AB69-4A00-A62F-F0B6F5EDFA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33B712-69F9-428D-89E0-9D7684B6E569}" type="datetimeFigureOut">
              <a:rPr lang="en-US" smtClean="0"/>
              <a:t>8/28/2025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244CBAB-4FF8-4E7F-AC03-5D1CD27067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228D68-7209-4C7B-9ADD-957ECFB3CF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97C56-A4B0-4AE4-9659-0B3201D8A7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77237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39BD28-6059-413E-8C36-7A95F592B7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5CFE70-1A2E-43AB-A151-D94FA158CE5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4C01FB7-6ADD-496E-A839-6EBA33D58E7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8AB1A0B-CFFB-4AF9-87BC-B4F313D99D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33B712-69F9-428D-89E0-9D7684B6E569}" type="datetimeFigureOut">
              <a:rPr lang="en-US" smtClean="0"/>
              <a:t>8/28/2025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8F699CB-BAAE-446E-A748-2081CE958E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CA8576B-9B68-49F7-9607-262DB4FE03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97C56-A4B0-4AE4-9659-0B3201D8A7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29341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5F5C8E-803B-4941-8BBE-0C918004A8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CB0E1A6-87E1-4D6C-8B97-35B1BE9569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92AEE39-99EB-41CA-9B8A-34A94A67FDD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A4029FC-F061-429C-86A4-447294E276E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60A7CAB-314B-497B-8CF1-084E5C73ED0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99DBAF9-34C4-4233-8A1D-D15AB7AB7A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33B712-69F9-428D-89E0-9D7684B6E569}" type="datetimeFigureOut">
              <a:rPr lang="en-US" smtClean="0"/>
              <a:t>8/28/2025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4427F89-AB61-4E8A-BC59-CB6668FA38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A230AB2-A5C4-4119-8DC9-A9D2AFD379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97C56-A4B0-4AE4-9659-0B3201D8A7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59388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DC3203-F76B-402E-BA53-C49E858F27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7603E65-7D98-4937-87EB-5D6896152E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33B712-69F9-428D-89E0-9D7684B6E569}" type="datetimeFigureOut">
              <a:rPr lang="en-US" smtClean="0"/>
              <a:t>8/28/2025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69E472C-95A7-4579-AE95-D44B038A7F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F065C1B-5D46-4A3F-9C88-6D55020D0A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97C56-A4B0-4AE4-9659-0B3201D8A7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22100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CC3848C-D81A-4E75-BF48-CD18945DFC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33B712-69F9-428D-89E0-9D7684B6E569}" type="datetimeFigureOut">
              <a:rPr lang="en-US" smtClean="0"/>
              <a:t>8/28/2025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2FAED3C-DD46-4955-BE65-8A16E441B8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28B2391-EFE3-4A36-B0DD-ABA2C0039F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97C56-A4B0-4AE4-9659-0B3201D8A7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75681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FC063A-C36A-4AC0-89A9-1A1413050B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18731C-5923-4421-9C44-4222FF223F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DCD1E5E-21F7-42F4-8D3B-5772D41B070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0A05B2E-ACD4-43BA-AE74-D143A901B5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33B712-69F9-428D-89E0-9D7684B6E569}" type="datetimeFigureOut">
              <a:rPr lang="en-US" smtClean="0"/>
              <a:t>8/28/2025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28F8D6F-01B5-4F7E-AA81-DC0A3EADAB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2FFD4AB-D06D-4391-9AB6-35CB0D2BD5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97C56-A4B0-4AE4-9659-0B3201D8A7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28304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C886D2-A965-44AB-B2E1-CF153CEF42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283A9B2-EB9A-4DCB-8543-29F0F075BA1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EFB0F2F-69D0-4FE5-93BA-3277BA92214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DA454B-25CF-4E70-B932-166BA2F495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33B712-69F9-428D-89E0-9D7684B6E569}" type="datetimeFigureOut">
              <a:rPr lang="en-US" smtClean="0"/>
              <a:t>8/28/2025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52F1E89-89B1-474B-9C23-BA89750389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FF5A582-D804-47B7-90C1-AE5A9FA37B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97C56-A4B0-4AE4-9659-0B3201D8A7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79847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61FD49D-8F24-487F-BBF2-6CF33234D7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7AC1608-7AEF-455D-BC4B-9A59C46FAE9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A449834-37EF-40A5-B548-90064B06054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33B712-69F9-428D-89E0-9D7684B6E569}" type="datetimeFigureOut">
              <a:rPr lang="en-US" smtClean="0"/>
              <a:t>8/28/2025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F0DEACE-5155-4BFF-A061-C720E948DCF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E125B9-DB4D-47BF-98C9-29401317712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197C56-A4B0-4AE4-9659-0B3201D8A7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67424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2E208B-B338-4280-BE44-5C5DEB94FF6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/>
              <a:t>Molecular biology - Calculations 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4091616-F37A-4A47-B916-7DCE206EBD2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572000"/>
            <a:ext cx="9144000" cy="685800"/>
          </a:xfrm>
        </p:spPr>
        <p:txBody>
          <a:bodyPr>
            <a:noAutofit/>
          </a:bodyPr>
          <a:lstStyle/>
          <a:p>
            <a:r>
              <a:rPr lang="en-US" sz="4400" b="1" i="1" dirty="0">
                <a:solidFill>
                  <a:srgbClr val="FF0000"/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By Dr. Mansour Gatasheh</a:t>
            </a:r>
          </a:p>
        </p:txBody>
      </p:sp>
    </p:spTree>
    <p:extLst>
      <p:ext uri="{BB962C8B-B14F-4D97-AF65-F5344CB8AC3E}">
        <p14:creationId xmlns:p14="http://schemas.microsoft.com/office/powerpoint/2010/main" val="405415771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A68F77-4AAA-49D1-ACF0-8D4FD906A7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45515"/>
          </a:xfrm>
        </p:spPr>
        <p:txBody>
          <a:bodyPr/>
          <a:lstStyle/>
          <a:p>
            <a:r>
              <a:rPr lang="en-US" b="1" dirty="0">
                <a:solidFill>
                  <a:srgbClr val="FF0000"/>
                </a:solidFill>
              </a:rPr>
              <a:t>Quantification of nucleic acids and proteins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7E8408-871F-4415-B201-37029A4F53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10640"/>
            <a:ext cx="10515600" cy="4866323"/>
          </a:xfrm>
        </p:spPr>
        <p:txBody>
          <a:bodyPr>
            <a:noAutofit/>
          </a:bodyPr>
          <a:lstStyle/>
          <a:p>
            <a:r>
              <a:rPr lang="en-US" sz="3600" b="1" dirty="0" err="1">
                <a:solidFill>
                  <a:srgbClr val="FF0000"/>
                </a:solidFill>
              </a:rPr>
              <a:t>Spectrophotmetric</a:t>
            </a:r>
            <a:r>
              <a:rPr lang="en-US" sz="3600" b="1" dirty="0">
                <a:solidFill>
                  <a:srgbClr val="FF0000"/>
                </a:solidFill>
              </a:rPr>
              <a:t> methods</a:t>
            </a:r>
          </a:p>
          <a:p>
            <a:pPr marL="715963"/>
            <a:r>
              <a:rPr lang="en-US" sz="3600" dirty="0"/>
              <a:t>Some chemicals do not have colors</a:t>
            </a:r>
          </a:p>
          <a:p>
            <a:pPr marL="715963"/>
            <a:r>
              <a:rPr lang="en-US" sz="3600" dirty="0"/>
              <a:t>And show absorbance in UV region</a:t>
            </a:r>
          </a:p>
          <a:p>
            <a:pPr marL="715963"/>
            <a:r>
              <a:rPr lang="en-US" sz="3600" dirty="0"/>
              <a:t>Presence of conjugated double bond in nucleotides results in DNA and RNA absorb light in UV region with absorption maxima at 260 nm</a:t>
            </a:r>
          </a:p>
          <a:p>
            <a:pPr marL="715963"/>
            <a:r>
              <a:rPr lang="en-US" sz="3600" dirty="0"/>
              <a:t>Presence of aromatic amino acid (</a:t>
            </a:r>
            <a:r>
              <a:rPr lang="en-US" sz="3600" dirty="0" err="1"/>
              <a:t>tyr</a:t>
            </a:r>
            <a:r>
              <a:rPr lang="en-US" sz="3600" dirty="0"/>
              <a:t>, </a:t>
            </a:r>
            <a:r>
              <a:rPr lang="en-US" sz="3600" dirty="0" err="1"/>
              <a:t>trp,phe</a:t>
            </a:r>
            <a:r>
              <a:rPr lang="en-US" sz="3600" dirty="0"/>
              <a:t>) in proteins having absorption maxima at 280 nm.</a:t>
            </a:r>
          </a:p>
        </p:txBody>
      </p:sp>
    </p:spTree>
    <p:extLst>
      <p:ext uri="{BB962C8B-B14F-4D97-AF65-F5344CB8AC3E}">
        <p14:creationId xmlns:p14="http://schemas.microsoft.com/office/powerpoint/2010/main" val="292871499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28F84B-1C09-4387-9D8A-2800A030C1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FF0000"/>
                </a:solidFill>
              </a:rPr>
              <a:t>Quantification of nucleic acids and proteins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936917-EFC5-48AA-91A8-28C23740CA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486275"/>
          </a:xfrm>
        </p:spPr>
        <p:txBody>
          <a:bodyPr/>
          <a:lstStyle/>
          <a:p>
            <a:r>
              <a:rPr lang="en-US" b="1" dirty="0">
                <a:solidFill>
                  <a:srgbClr val="FF0000"/>
                </a:solidFill>
              </a:rPr>
              <a:t>Spectrophotometric methods 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55154833-1FA5-492A-8786-635697B4107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39240" y="2413071"/>
            <a:ext cx="8869680" cy="3912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525844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85D50C-A543-4398-B21D-00B3D595B5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FF0000"/>
                </a:solidFill>
              </a:rPr>
              <a:t>Quantification of nucleic acids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A969FA-A8D9-42E8-8E95-5A2C7AB37E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24000"/>
            <a:ext cx="7040880" cy="4652963"/>
          </a:xfrm>
        </p:spPr>
        <p:txBody>
          <a:bodyPr>
            <a:noAutofit/>
          </a:bodyPr>
          <a:lstStyle/>
          <a:p>
            <a:r>
              <a:rPr lang="en-US" sz="3200" b="1" dirty="0">
                <a:solidFill>
                  <a:srgbClr val="FF0000"/>
                </a:solidFill>
              </a:rPr>
              <a:t>Spectrophotometric methods</a:t>
            </a:r>
          </a:p>
          <a:p>
            <a:r>
              <a:rPr lang="en-US" sz="3200" dirty="0"/>
              <a:t>There are variations in exact absorption peak for individual bases of DNA </a:t>
            </a:r>
          </a:p>
          <a:p>
            <a:r>
              <a:rPr lang="en-US" sz="3200" dirty="0"/>
              <a:t>The peak we saw in last slide is a cumulative peak</a:t>
            </a:r>
          </a:p>
          <a:p>
            <a:r>
              <a:rPr lang="en-US" sz="3200" dirty="0"/>
              <a:t>Absorbance varies and dependent on</a:t>
            </a:r>
          </a:p>
          <a:p>
            <a:r>
              <a:rPr lang="en-US" sz="3200" dirty="0"/>
              <a:t>Contributing nucleotides (poly A/T/G/C)</a:t>
            </a:r>
          </a:p>
          <a:p>
            <a:r>
              <a:rPr lang="en-US" sz="3200" dirty="0"/>
              <a:t>DNA / RNA differences</a:t>
            </a:r>
          </a:p>
          <a:p>
            <a:r>
              <a:rPr lang="en-US" sz="3200" dirty="0"/>
              <a:t>Hydrogen bonding dsDNA vs ssDNA…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2F02067-DCF7-4C27-98F7-D9CE954AB90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79079" y="1302912"/>
            <a:ext cx="4168513" cy="1867008"/>
          </a:xfrm>
          <a:prstGeom prst="rect">
            <a:avLst/>
          </a:prstGeom>
          <a:ln w="3175">
            <a:solidFill>
              <a:srgbClr val="FF0000"/>
            </a:solidFill>
          </a:ln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337E73AC-2D26-48C6-B04B-AD0CC3F6321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44840" y="3688080"/>
            <a:ext cx="3589391" cy="2508069"/>
          </a:xfrm>
          <a:prstGeom prst="rect">
            <a:avLst/>
          </a:prstGeom>
          <a:ln w="3175">
            <a:solidFill>
              <a:srgbClr val="FF0000"/>
            </a:solidFill>
          </a:ln>
        </p:spPr>
      </p:pic>
    </p:spTree>
    <p:extLst>
      <p:ext uri="{BB962C8B-B14F-4D97-AF65-F5344CB8AC3E}">
        <p14:creationId xmlns:p14="http://schemas.microsoft.com/office/powerpoint/2010/main" val="181904615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E97248-B121-4721-9069-D7D7A5B679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082675"/>
          </a:xfrm>
        </p:spPr>
        <p:txBody>
          <a:bodyPr/>
          <a:lstStyle/>
          <a:p>
            <a:r>
              <a:rPr lang="en-US" b="1" dirty="0">
                <a:solidFill>
                  <a:srgbClr val="FF0000"/>
                </a:solidFill>
              </a:rPr>
              <a:t>Quantification of nucleic acids and proteins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77DAC9-FE97-41B8-A4F0-F7F6506EFA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1120"/>
            <a:ext cx="7601262" cy="3215889"/>
          </a:xfrm>
        </p:spPr>
        <p:txBody>
          <a:bodyPr>
            <a:noAutofit/>
          </a:bodyPr>
          <a:lstStyle/>
          <a:p>
            <a:r>
              <a:rPr lang="en-US" b="1" dirty="0" err="1">
                <a:solidFill>
                  <a:srgbClr val="FF0000"/>
                </a:solidFill>
              </a:rPr>
              <a:t>Spectrophotmetric</a:t>
            </a:r>
            <a:r>
              <a:rPr lang="en-US" b="1" dirty="0">
                <a:solidFill>
                  <a:srgbClr val="FF0000"/>
                </a:solidFill>
              </a:rPr>
              <a:t> methods</a:t>
            </a:r>
          </a:p>
          <a:p>
            <a:r>
              <a:rPr lang="en-US" dirty="0"/>
              <a:t>Despite of some limitations.. A260 / A280 method is very popular in Biochemistry because:</a:t>
            </a:r>
          </a:p>
          <a:p>
            <a:pPr marL="989013"/>
            <a:r>
              <a:rPr lang="en-US" dirty="0"/>
              <a:t>Easy to perform Very sensitive</a:t>
            </a:r>
          </a:p>
          <a:p>
            <a:pPr marL="989013"/>
            <a:r>
              <a:rPr lang="en-US" dirty="0"/>
              <a:t>With the advancements of instrumentation</a:t>
            </a:r>
          </a:p>
          <a:p>
            <a:pPr marL="989013"/>
            <a:r>
              <a:rPr lang="en-US" dirty="0"/>
              <a:t>only 1ul should be enough to accurately estimate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E356F8F-E1B2-411F-AAFF-5372888CAF3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39463" y="1484092"/>
            <a:ext cx="3441474" cy="3447672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CB033151-0AE9-45C8-BAF0-211DA334610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63099" y="4554781"/>
            <a:ext cx="3441474" cy="18481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049190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5FCD57-5D9A-47C2-B281-3CDDD3007E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83990"/>
          </a:xfrm>
        </p:spPr>
        <p:txBody>
          <a:bodyPr/>
          <a:lstStyle/>
          <a:p>
            <a:r>
              <a:rPr lang="en-US" b="1" dirty="0">
                <a:solidFill>
                  <a:srgbClr val="FF0000"/>
                </a:solidFill>
              </a:rPr>
              <a:t>Quantification of nucleic acids and proteins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F65B8C-81FA-4CA2-A266-EA27154627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9115"/>
            <a:ext cx="5607570" cy="4916773"/>
          </a:xfrm>
        </p:spPr>
        <p:txBody>
          <a:bodyPr>
            <a:noAutofit/>
          </a:bodyPr>
          <a:lstStyle/>
          <a:p>
            <a:r>
              <a:rPr lang="en-US" sz="3200" b="1" dirty="0">
                <a:solidFill>
                  <a:srgbClr val="FF0000"/>
                </a:solidFill>
              </a:rPr>
              <a:t>Spectrophotometric methods</a:t>
            </a:r>
          </a:p>
          <a:p>
            <a:pPr marL="630238"/>
            <a:r>
              <a:rPr lang="en-US" sz="3200" dirty="0"/>
              <a:t>For protein estimations A280/A260 ratio</a:t>
            </a:r>
          </a:p>
          <a:p>
            <a:pPr marL="630238"/>
            <a:r>
              <a:rPr lang="en-US" sz="3200" dirty="0"/>
              <a:t>The greater the A280.. The less the protein is contaminated with DNA </a:t>
            </a:r>
          </a:p>
          <a:p>
            <a:pPr marL="630238"/>
            <a:r>
              <a:rPr lang="en-US" sz="3200" dirty="0"/>
              <a:t>A correction factor is calculated</a:t>
            </a:r>
          </a:p>
          <a:p>
            <a:pPr marL="630238"/>
            <a:r>
              <a:rPr lang="en-US" sz="3200" dirty="0"/>
              <a:t>(A280) correction factor = mg/ml protein 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8687FA8-DD03-4A3E-87AA-5F38D90BEEC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10466" y="1936369"/>
            <a:ext cx="4630342" cy="4104667"/>
          </a:xfrm>
          <a:prstGeom prst="rect">
            <a:avLst/>
          </a:prstGeom>
          <a:ln>
            <a:solidFill>
              <a:srgbClr val="FF0000"/>
            </a:solidFill>
          </a:ln>
        </p:spPr>
      </p:pic>
    </p:spTree>
    <p:extLst>
      <p:ext uri="{BB962C8B-B14F-4D97-AF65-F5344CB8AC3E}">
        <p14:creationId xmlns:p14="http://schemas.microsoft.com/office/powerpoint/2010/main" val="226287527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FDFFCE-ED06-4B7A-92B3-A9AB32B5CE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39019"/>
          </a:xfrm>
        </p:spPr>
        <p:txBody>
          <a:bodyPr/>
          <a:lstStyle/>
          <a:p>
            <a:r>
              <a:rPr lang="en-US" b="1" dirty="0">
                <a:solidFill>
                  <a:srgbClr val="FF0000"/>
                </a:solidFill>
              </a:rPr>
              <a:t>Quantification of nucleic acids and proteins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B755F5-B44F-4CF3-848C-06159D42F6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04144"/>
            <a:ext cx="10515599" cy="4872819"/>
          </a:xfrm>
        </p:spPr>
        <p:txBody>
          <a:bodyPr>
            <a:noAutofit/>
          </a:bodyPr>
          <a:lstStyle/>
          <a:p>
            <a:r>
              <a:rPr lang="en-US" sz="3200" b="1" dirty="0">
                <a:solidFill>
                  <a:srgbClr val="FF0000"/>
                </a:solidFill>
              </a:rPr>
              <a:t>Spectrophotometric methods</a:t>
            </a:r>
          </a:p>
          <a:p>
            <a:pPr marL="719138"/>
            <a:r>
              <a:rPr lang="en-US" sz="3200" dirty="0"/>
              <a:t>Converse approach for DNA A260/A280 ratio</a:t>
            </a:r>
          </a:p>
          <a:p>
            <a:pPr marL="719138"/>
            <a:r>
              <a:rPr lang="en-US" sz="3200" dirty="0"/>
              <a:t>The greater the A260.. The less the DNA is contaminated with protein</a:t>
            </a:r>
          </a:p>
          <a:p>
            <a:pPr marL="719138"/>
            <a:r>
              <a:rPr lang="en-US" dirty="0"/>
              <a:t>Pure DNA = A260/A280 = 1.8 </a:t>
            </a:r>
          </a:p>
          <a:p>
            <a:pPr marL="719138"/>
            <a:r>
              <a:rPr lang="en-US" dirty="0"/>
              <a:t>Pure RNA = A260/A280 = 2 </a:t>
            </a:r>
          </a:p>
          <a:p>
            <a:pPr marL="719138"/>
            <a:r>
              <a:rPr lang="en-US" dirty="0"/>
              <a:t>Impurities (phenol) can be checked A230 </a:t>
            </a:r>
          </a:p>
          <a:p>
            <a:pPr marL="719138"/>
            <a:r>
              <a:rPr lang="en-US" dirty="0"/>
              <a:t>Low A260/A230 = phenol contamination </a:t>
            </a:r>
          </a:p>
          <a:p>
            <a:pPr marL="719138"/>
            <a:r>
              <a:rPr lang="en-US" dirty="0"/>
              <a:t>Low A260/A280 = protein contamination </a:t>
            </a:r>
          </a:p>
          <a:p>
            <a:pPr marL="719138"/>
            <a:r>
              <a:rPr lang="en-US" dirty="0"/>
              <a:t>A260/A280 &gt; 1.8 = RNA contamination</a:t>
            </a:r>
            <a:r>
              <a:rPr lang="en-US" sz="32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15505701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FA16BE-545B-4AEF-A959-96F0C74E52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49078"/>
          </a:xfrm>
        </p:spPr>
        <p:txBody>
          <a:bodyPr/>
          <a:lstStyle/>
          <a:p>
            <a:r>
              <a:rPr lang="en-US" b="1" dirty="0">
                <a:solidFill>
                  <a:srgbClr val="FF0000"/>
                </a:solidFill>
              </a:rPr>
              <a:t>Quantification of nucleic acids and proteins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18BCB8-2E6E-406E-9047-366B437AAD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9115"/>
            <a:ext cx="10515600" cy="4827848"/>
          </a:xfrm>
        </p:spPr>
        <p:txBody>
          <a:bodyPr>
            <a:noAutofit/>
          </a:bodyPr>
          <a:lstStyle/>
          <a:p>
            <a:r>
              <a:rPr lang="en-US" sz="3200" b="1" dirty="0">
                <a:solidFill>
                  <a:srgbClr val="FF0000"/>
                </a:solidFill>
              </a:rPr>
              <a:t>Example problem</a:t>
            </a:r>
          </a:p>
          <a:p>
            <a:pPr marL="539750"/>
            <a:r>
              <a:rPr lang="en-US" sz="3200" dirty="0"/>
              <a:t>Calculate the molar absorbency of a single stranded 10 nucleotide DNA sequence</a:t>
            </a:r>
          </a:p>
          <a:p>
            <a:pPr marL="1258888"/>
            <a:r>
              <a:rPr lang="en-US" sz="3200" dirty="0"/>
              <a:t>From our previous slides we know </a:t>
            </a:r>
          </a:p>
          <a:p>
            <a:pPr marL="1258888"/>
            <a:r>
              <a:rPr lang="en-US" sz="3200" dirty="0"/>
              <a:t>40 ug/ml ssDNA has A260=1 </a:t>
            </a:r>
          </a:p>
          <a:p>
            <a:pPr marL="1258888"/>
            <a:r>
              <a:rPr lang="en-US" sz="3200" dirty="0"/>
              <a:t>10 </a:t>
            </a:r>
            <a:r>
              <a:rPr lang="en-US" sz="3200" dirty="0" err="1"/>
              <a:t>mer</a:t>
            </a:r>
            <a:r>
              <a:rPr lang="en-US" sz="3200" dirty="0"/>
              <a:t> = 330 x 10 =3300 ug/ml gives ? A260 </a:t>
            </a:r>
          </a:p>
          <a:p>
            <a:pPr marL="1258888"/>
            <a:r>
              <a:rPr lang="en-US" sz="3200" dirty="0"/>
              <a:t>=3300/40 = 82.5 </a:t>
            </a:r>
          </a:p>
          <a:p>
            <a:pPr marL="1258888"/>
            <a:r>
              <a:rPr lang="en-US" sz="3200" dirty="0"/>
              <a:t>Convert to mg/ml = 82.5x103 or 8.25x104 </a:t>
            </a:r>
          </a:p>
          <a:p>
            <a:pPr marL="1258888"/>
            <a:r>
              <a:rPr lang="en-US" sz="3200" dirty="0"/>
              <a:t>So 1Molar gives 8.25x104 </a:t>
            </a:r>
          </a:p>
        </p:txBody>
      </p:sp>
    </p:spTree>
    <p:extLst>
      <p:ext uri="{BB962C8B-B14F-4D97-AF65-F5344CB8AC3E}">
        <p14:creationId xmlns:p14="http://schemas.microsoft.com/office/powerpoint/2010/main" val="232374135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0683A9-64B9-418F-881B-ADFA516177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103911"/>
          </a:xfrm>
        </p:spPr>
        <p:txBody>
          <a:bodyPr/>
          <a:lstStyle/>
          <a:p>
            <a:r>
              <a:rPr lang="en-US" b="1" dirty="0">
                <a:solidFill>
                  <a:srgbClr val="FF0000"/>
                </a:solidFill>
              </a:rPr>
              <a:t>Quantification of nucleic acids and proteins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E07436-1BF5-4160-AF22-9CE14B8D30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69036"/>
            <a:ext cx="10515600" cy="4707927"/>
          </a:xfrm>
        </p:spPr>
        <p:txBody>
          <a:bodyPr>
            <a:normAutofit/>
          </a:bodyPr>
          <a:lstStyle/>
          <a:p>
            <a:r>
              <a:rPr lang="en-US" sz="3200" b="1" dirty="0">
                <a:solidFill>
                  <a:srgbClr val="FF0000"/>
                </a:solidFill>
              </a:rPr>
              <a:t>Beer-Lambert law 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FC3F5010-092F-4070-A542-835A41160DA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33153" y="2266449"/>
            <a:ext cx="8395267" cy="39105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2157082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623932-D4A4-439E-A4E3-C046A32B4D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FF0000"/>
                </a:solidFill>
              </a:rPr>
              <a:t>Melting temperature (Tm) of DNA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32FE06-54CD-45E9-97A4-87F15C33C3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71172" y="1510832"/>
            <a:ext cx="5614441" cy="4844998"/>
          </a:xfrm>
        </p:spPr>
        <p:txBody>
          <a:bodyPr>
            <a:normAutofit lnSpcReduction="10000"/>
          </a:bodyPr>
          <a:lstStyle/>
          <a:p>
            <a:r>
              <a:rPr lang="en-US" sz="3200" dirty="0"/>
              <a:t>Often employed in PCR </a:t>
            </a:r>
          </a:p>
          <a:p>
            <a:r>
              <a:rPr lang="en-US" sz="3200" dirty="0"/>
              <a:t>Increasing temp. denatures DNA </a:t>
            </a:r>
          </a:p>
          <a:p>
            <a:r>
              <a:rPr lang="en-US" sz="3200" dirty="0"/>
              <a:t>dsDNA  ssDNA </a:t>
            </a:r>
          </a:p>
          <a:p>
            <a:r>
              <a:rPr lang="en-US" sz="3200" dirty="0"/>
              <a:t>Temperature at which half of the DNA is denatured is called melting temperature </a:t>
            </a:r>
          </a:p>
          <a:p>
            <a:r>
              <a:rPr lang="en-US" sz="3200" dirty="0"/>
              <a:t>GC content of DNA mainly determines </a:t>
            </a:r>
          </a:p>
          <a:p>
            <a:r>
              <a:rPr lang="en-US" sz="3200" dirty="0"/>
              <a:t>High GC content = high Tm 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D43AF67-ACBD-429F-BF38-F57C60A9A9C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97657" y="2670145"/>
            <a:ext cx="4842456" cy="3250970"/>
          </a:xfrm>
          <a:prstGeom prst="rect">
            <a:avLst/>
          </a:prstGeom>
          <a:ln>
            <a:solidFill>
              <a:srgbClr val="FF0000"/>
            </a:solidFill>
          </a:ln>
        </p:spPr>
      </p:pic>
    </p:spTree>
    <p:extLst>
      <p:ext uri="{BB962C8B-B14F-4D97-AF65-F5344CB8AC3E}">
        <p14:creationId xmlns:p14="http://schemas.microsoft.com/office/powerpoint/2010/main" val="135402948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36BB38-0148-4E06-B8EE-4207E8A2E7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028960"/>
          </a:xfrm>
        </p:spPr>
        <p:txBody>
          <a:bodyPr/>
          <a:lstStyle/>
          <a:p>
            <a:r>
              <a:rPr lang="en-US" b="1" dirty="0">
                <a:solidFill>
                  <a:srgbClr val="FF0000"/>
                </a:solidFill>
              </a:rPr>
              <a:t>Melting temperature (Tm) of DNA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BC7331-CA90-4F92-ADDE-4C12DBFC63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94086"/>
            <a:ext cx="5862403" cy="4782877"/>
          </a:xfrm>
        </p:spPr>
        <p:txBody>
          <a:bodyPr>
            <a:normAutofit/>
          </a:bodyPr>
          <a:lstStyle/>
          <a:p>
            <a:r>
              <a:rPr lang="en-US" sz="3200" dirty="0"/>
              <a:t>Often employed in PCR </a:t>
            </a:r>
          </a:p>
          <a:p>
            <a:r>
              <a:rPr lang="en-US" sz="3200" dirty="0"/>
              <a:t>Increasing temp. denatures DNA </a:t>
            </a:r>
          </a:p>
          <a:p>
            <a:r>
              <a:rPr lang="en-US" sz="3200" dirty="0"/>
              <a:t>dsDNA  ssDNA </a:t>
            </a:r>
          </a:p>
          <a:p>
            <a:r>
              <a:rPr lang="en-US" sz="3200" dirty="0"/>
              <a:t>Temperature at which half of the DNA is denatured is called melting temperature </a:t>
            </a:r>
          </a:p>
          <a:p>
            <a:r>
              <a:rPr lang="en-US" sz="3200" dirty="0"/>
              <a:t>GC content of DNA mainly determines </a:t>
            </a:r>
          </a:p>
          <a:p>
            <a:r>
              <a:rPr lang="en-US" sz="3200" dirty="0"/>
              <a:t>High GC content = high Tm 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1A12CB6-9C4D-43A7-8EA6-E59078A9111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00603" y="1624555"/>
            <a:ext cx="4842456" cy="2467759"/>
          </a:xfrm>
          <a:prstGeom prst="rect">
            <a:avLst/>
          </a:prstGeom>
          <a:ln>
            <a:solidFill>
              <a:srgbClr val="FF0000"/>
            </a:solidFill>
          </a:ln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2A1136B2-7167-4180-822C-786A3F8FB84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29653" y="4217854"/>
            <a:ext cx="4774047" cy="2190923"/>
          </a:xfrm>
          <a:prstGeom prst="rect">
            <a:avLst/>
          </a:prstGeom>
          <a:ln>
            <a:solidFill>
              <a:srgbClr val="FF0000"/>
            </a:solidFill>
          </a:ln>
        </p:spPr>
      </p:pic>
    </p:spTree>
    <p:extLst>
      <p:ext uri="{BB962C8B-B14F-4D97-AF65-F5344CB8AC3E}">
        <p14:creationId xmlns:p14="http://schemas.microsoft.com/office/powerpoint/2010/main" val="15635221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B6E981-B687-4A27-968D-5360E7B71DA4}"/>
              </a:ext>
            </a:extLst>
          </p:cNvPr>
          <p:cNvSpPr>
            <a:spLocks noGrp="1"/>
          </p:cNvSpPr>
          <p:nvPr>
            <p:ph type="title"/>
          </p:nvPr>
        </p:nvSpPr>
        <p:spPr>
          <a:ln w="12700">
            <a:solidFill>
              <a:schemeClr val="tx1"/>
            </a:solidFill>
          </a:ln>
        </p:spPr>
        <p:txBody>
          <a:bodyPr/>
          <a:lstStyle/>
          <a:p>
            <a:r>
              <a:rPr lang="en-US" b="1" dirty="0"/>
              <a:t>Molecular Biology Calculations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232731-CB44-4284-A7C6-AAA07A5060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14462" y="2228849"/>
            <a:ext cx="9939337" cy="3948113"/>
          </a:xfrm>
        </p:spPr>
        <p:txBody>
          <a:bodyPr>
            <a:normAutofit/>
          </a:bodyPr>
          <a:lstStyle/>
          <a:p>
            <a:r>
              <a:rPr lang="en-US" sz="3600" b="1" dirty="0">
                <a:solidFill>
                  <a:srgbClr val="FF0000"/>
                </a:solidFill>
              </a:rPr>
              <a:t>In this section we will discuss </a:t>
            </a:r>
          </a:p>
          <a:p>
            <a:r>
              <a:rPr lang="en-US" sz="3600" b="1" dirty="0">
                <a:solidFill>
                  <a:srgbClr val="FF0000"/>
                </a:solidFill>
              </a:rPr>
              <a:t>DNA-RNA-Protein relations</a:t>
            </a:r>
          </a:p>
          <a:p>
            <a:r>
              <a:rPr lang="en-US" sz="3600" b="1" dirty="0">
                <a:solidFill>
                  <a:srgbClr val="FF0000"/>
                </a:solidFill>
              </a:rPr>
              <a:t>Mainly quantification of nucleic acids</a:t>
            </a:r>
          </a:p>
          <a:p>
            <a:r>
              <a:rPr lang="en-US" sz="3600" b="1" dirty="0">
                <a:solidFill>
                  <a:srgbClr val="FF0000"/>
                </a:solidFill>
              </a:rPr>
              <a:t>Spectrophotometric</a:t>
            </a:r>
          </a:p>
          <a:p>
            <a:r>
              <a:rPr lang="en-US" sz="3600" b="1" dirty="0">
                <a:solidFill>
                  <a:srgbClr val="FF0000"/>
                </a:solidFill>
              </a:rPr>
              <a:t>Gel based </a:t>
            </a:r>
          </a:p>
        </p:txBody>
      </p:sp>
    </p:spTree>
    <p:extLst>
      <p:ext uri="{BB962C8B-B14F-4D97-AF65-F5344CB8AC3E}">
        <p14:creationId xmlns:p14="http://schemas.microsoft.com/office/powerpoint/2010/main" val="161824863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7ADB37-C103-4CC7-8529-AFAFC23BD3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99177"/>
          </a:xfrm>
        </p:spPr>
        <p:txBody>
          <a:bodyPr/>
          <a:lstStyle/>
          <a:p>
            <a:r>
              <a:rPr lang="en-US" b="1" dirty="0">
                <a:solidFill>
                  <a:srgbClr val="FF0000"/>
                </a:solidFill>
              </a:rPr>
              <a:t>Melting temperature (Tm) of DNA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FCC911-9CD4-43C1-8750-FE63ADCACF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79095"/>
            <a:ext cx="10515600" cy="4797868"/>
          </a:xfrm>
        </p:spPr>
        <p:txBody>
          <a:bodyPr>
            <a:normAutofit/>
          </a:bodyPr>
          <a:lstStyle/>
          <a:p>
            <a:r>
              <a:rPr lang="en-US" sz="3600" dirty="0"/>
              <a:t>During PCR it is important to know Tm</a:t>
            </a:r>
          </a:p>
          <a:p>
            <a:pPr marL="1079500"/>
            <a:r>
              <a:rPr lang="en-US" sz="3600" dirty="0"/>
              <a:t>Tm too low – non specific binding of primer </a:t>
            </a:r>
          </a:p>
          <a:p>
            <a:pPr marL="1079500"/>
            <a:r>
              <a:rPr lang="en-US" sz="3600" dirty="0"/>
              <a:t>Tm too high – no priming </a:t>
            </a:r>
          </a:p>
          <a:p>
            <a:endParaRPr lang="en-US" sz="3600" dirty="0"/>
          </a:p>
          <a:p>
            <a:r>
              <a:rPr lang="en-US" sz="3600" dirty="0"/>
              <a:t>Rough calculations </a:t>
            </a:r>
          </a:p>
          <a:p>
            <a:pPr marL="719138"/>
            <a:r>
              <a:rPr lang="en-US" sz="3600" dirty="0"/>
              <a:t>Tm = 4x # of G/C + 2x # of A/T </a:t>
            </a:r>
          </a:p>
          <a:p>
            <a:pPr marL="719138"/>
            <a:r>
              <a:rPr lang="en-US" sz="3600" dirty="0"/>
              <a:t>Many other precise methods are available </a:t>
            </a:r>
          </a:p>
        </p:txBody>
      </p:sp>
    </p:spTree>
    <p:extLst>
      <p:ext uri="{BB962C8B-B14F-4D97-AF65-F5344CB8AC3E}">
        <p14:creationId xmlns:p14="http://schemas.microsoft.com/office/powerpoint/2010/main" val="345822448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14C6A3-2042-4DD4-A228-19247ADA59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FF0000"/>
                </a:solidFill>
              </a:rPr>
              <a:t>Melting temperature (Tm) of DNA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FEB503-6476-4A85-B678-152B78EAD08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Practice… 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B4E761A-76F5-4A40-BC3F-F90258B69D4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17279" y="2649827"/>
            <a:ext cx="7436583" cy="35271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174947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E93BAF-D0EC-41B4-AA46-97F20DAC4A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FF0000"/>
                </a:solidFill>
              </a:rPr>
              <a:t>Melting temperature (Tm) of DNA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6CAE20-0A91-4DC2-BFB1-7E9D8EA481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Practice… </a:t>
            </a:r>
          </a:p>
          <a:p>
            <a:endParaRPr lang="en-US" sz="3600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1F9117B-144F-438D-99E4-1071521FD16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90444" y="2646608"/>
            <a:ext cx="8522789" cy="35303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55436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F27FAA-8EBF-4729-9C4C-2A076A2E6A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63563"/>
          </a:xfrm>
        </p:spPr>
        <p:txBody>
          <a:bodyPr>
            <a:normAutofit fontScale="90000"/>
          </a:bodyPr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A0F77D-F1E5-4992-AAC3-C87189B05A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928688"/>
            <a:ext cx="10515600" cy="5248275"/>
          </a:xfrm>
        </p:spPr>
        <p:txBody>
          <a:bodyPr>
            <a:noAutofit/>
          </a:bodyPr>
          <a:lstStyle/>
          <a:p>
            <a:r>
              <a:rPr lang="en-US" sz="3600" dirty="0"/>
              <a:t> In biochemistry one can not avoid dealing with nucleic acids</a:t>
            </a:r>
          </a:p>
          <a:p>
            <a:r>
              <a:rPr lang="en-US" sz="3600" dirty="0"/>
              <a:t> With the current trend of genomics it is essential to handle nucleic acids </a:t>
            </a:r>
          </a:p>
          <a:p>
            <a:r>
              <a:rPr lang="en-US" sz="3600" dirty="0"/>
              <a:t> Became an integral part of biochemistry</a:t>
            </a:r>
          </a:p>
          <a:p>
            <a:r>
              <a:rPr lang="en-US" sz="3600" dirty="0"/>
              <a:t> Any experiment dealing with nucleic acids requires to quantify the amount</a:t>
            </a:r>
          </a:p>
          <a:p>
            <a:r>
              <a:rPr lang="en-US" sz="3600" dirty="0"/>
              <a:t> For optimal conditions of the experiment </a:t>
            </a:r>
          </a:p>
          <a:p>
            <a:r>
              <a:rPr lang="en-US" sz="3600" dirty="0"/>
              <a:t> This ensures reproducibility of the experiment</a:t>
            </a:r>
          </a:p>
        </p:txBody>
      </p:sp>
    </p:spTree>
    <p:extLst>
      <p:ext uri="{BB962C8B-B14F-4D97-AF65-F5344CB8AC3E}">
        <p14:creationId xmlns:p14="http://schemas.microsoft.com/office/powerpoint/2010/main" val="2040517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5F9FF1-FB53-49A9-B31C-304A72375B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18795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4C69A5-9422-4C65-BA73-66A9BA2846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883920"/>
            <a:ext cx="10515600" cy="5293043"/>
          </a:xfrm>
        </p:spPr>
        <p:txBody>
          <a:bodyPr/>
          <a:lstStyle/>
          <a:p>
            <a:r>
              <a:rPr lang="fr-FR" dirty="0"/>
              <a:t>Central </a:t>
            </a:r>
            <a:r>
              <a:rPr lang="fr-FR" dirty="0" err="1"/>
              <a:t>dogma</a:t>
            </a:r>
            <a:r>
              <a:rPr lang="fr-FR" dirty="0"/>
              <a:t> – concept</a:t>
            </a:r>
          </a:p>
          <a:p>
            <a:r>
              <a:rPr lang="fr-FR" dirty="0"/>
              <a:t>DNA → RNA → </a:t>
            </a:r>
            <a:r>
              <a:rPr lang="fr-FR" dirty="0" err="1"/>
              <a:t>Proteins</a:t>
            </a:r>
            <a:endParaRPr lang="fr-FR" dirty="0"/>
          </a:p>
          <a:p>
            <a:pPr marL="3673475"/>
            <a:r>
              <a:rPr lang="fr-FR" dirty="0" err="1"/>
              <a:t>Replication</a:t>
            </a:r>
            <a:endParaRPr lang="fr-FR" dirty="0"/>
          </a:p>
          <a:p>
            <a:pPr marL="3673475"/>
            <a:r>
              <a:rPr lang="fr-FR" dirty="0"/>
              <a:t>Transcription</a:t>
            </a:r>
          </a:p>
          <a:p>
            <a:pPr marL="3673475"/>
            <a:r>
              <a:rPr lang="fr-FR" dirty="0"/>
              <a:t>Translation</a:t>
            </a:r>
          </a:p>
          <a:p>
            <a:pPr marL="3673475"/>
            <a:r>
              <a:rPr lang="fr-FR" dirty="0"/>
              <a:t>Reverse transcription </a:t>
            </a:r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E3D3BB9-FE49-4A6F-8427-2CC23874AE6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64105" y="3981374"/>
            <a:ext cx="8758990" cy="2195589"/>
          </a:xfrm>
          <a:prstGeom prst="rect">
            <a:avLst/>
          </a:prstGeom>
          <a:ln w="3175">
            <a:solidFill>
              <a:srgbClr val="FF0000"/>
            </a:solidFill>
          </a:ln>
        </p:spPr>
      </p:pic>
    </p:spTree>
    <p:extLst>
      <p:ext uri="{BB962C8B-B14F-4D97-AF65-F5344CB8AC3E}">
        <p14:creationId xmlns:p14="http://schemas.microsoft.com/office/powerpoint/2010/main" val="29028355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142F52-E4ED-4E3A-A6DA-FBC7E9EF25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57835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B469E7-7636-45E4-9BEA-0272D377F3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822960"/>
            <a:ext cx="10515600" cy="5354003"/>
          </a:xfrm>
        </p:spPr>
        <p:txBody>
          <a:bodyPr/>
          <a:lstStyle/>
          <a:p>
            <a:r>
              <a:rPr lang="en-US" dirty="0"/>
              <a:t>Central dogma - concept</a:t>
            </a:r>
          </a:p>
          <a:p>
            <a:r>
              <a:rPr lang="en-US" dirty="0"/>
              <a:t>DNA </a:t>
            </a:r>
            <a:r>
              <a:rPr lang="fr-FR" dirty="0"/>
              <a:t>→</a:t>
            </a:r>
            <a:r>
              <a:rPr lang="en-US" dirty="0"/>
              <a:t> RNA </a:t>
            </a:r>
            <a:r>
              <a:rPr lang="fr-FR" dirty="0"/>
              <a:t>→</a:t>
            </a:r>
            <a:r>
              <a:rPr lang="en-US" dirty="0"/>
              <a:t> Proteins</a:t>
            </a:r>
          </a:p>
          <a:p>
            <a:r>
              <a:rPr lang="en-US" dirty="0"/>
              <a:t>Codon – 3 bases (DNA/ RNA) – 1 amino acid</a:t>
            </a:r>
          </a:p>
          <a:p>
            <a:r>
              <a:rPr lang="en-US" dirty="0"/>
              <a:t>Average </a:t>
            </a:r>
            <a:r>
              <a:rPr lang="en-US" dirty="0" err="1"/>
              <a:t>mol.wt</a:t>
            </a:r>
            <a:r>
              <a:rPr lang="en-US" dirty="0"/>
              <a:t> of DNA base – 327(330)</a:t>
            </a:r>
          </a:p>
          <a:p>
            <a:pPr marL="1431925"/>
            <a:r>
              <a:rPr lang="en-US" dirty="0" err="1">
                <a:solidFill>
                  <a:srgbClr val="FF0000"/>
                </a:solidFill>
              </a:rPr>
              <a:t>dAMP</a:t>
            </a:r>
            <a:r>
              <a:rPr lang="en-US" dirty="0">
                <a:solidFill>
                  <a:srgbClr val="FF0000"/>
                </a:solidFill>
              </a:rPr>
              <a:t> – 331</a:t>
            </a:r>
          </a:p>
          <a:p>
            <a:pPr marL="1431925"/>
            <a:r>
              <a:rPr lang="en-US" dirty="0">
                <a:solidFill>
                  <a:srgbClr val="FF0000"/>
                </a:solidFill>
              </a:rPr>
              <a:t>dTMP – 322</a:t>
            </a:r>
          </a:p>
          <a:p>
            <a:pPr marL="1431925"/>
            <a:r>
              <a:rPr lang="en-US" dirty="0" err="1">
                <a:solidFill>
                  <a:srgbClr val="FF0000"/>
                </a:solidFill>
              </a:rPr>
              <a:t>dGMP</a:t>
            </a:r>
            <a:r>
              <a:rPr lang="en-US" dirty="0">
                <a:solidFill>
                  <a:srgbClr val="FF0000"/>
                </a:solidFill>
              </a:rPr>
              <a:t> – 347</a:t>
            </a:r>
          </a:p>
          <a:p>
            <a:pPr marL="1431925"/>
            <a:r>
              <a:rPr lang="en-US" dirty="0" err="1">
                <a:solidFill>
                  <a:srgbClr val="FF0000"/>
                </a:solidFill>
              </a:rPr>
              <a:t>dCMP</a:t>
            </a:r>
            <a:r>
              <a:rPr lang="en-US" dirty="0">
                <a:solidFill>
                  <a:srgbClr val="FF0000"/>
                </a:solidFill>
              </a:rPr>
              <a:t> - 307</a:t>
            </a:r>
          </a:p>
          <a:p>
            <a:r>
              <a:rPr lang="en-US" dirty="0"/>
              <a:t>Average mol. </a:t>
            </a:r>
            <a:r>
              <a:rPr lang="en-US" dirty="0" err="1"/>
              <a:t>wt</a:t>
            </a:r>
            <a:r>
              <a:rPr lang="en-US" dirty="0"/>
              <a:t> of RNA base – 339</a:t>
            </a:r>
          </a:p>
          <a:p>
            <a:r>
              <a:rPr lang="en-US" dirty="0"/>
              <a:t>Average mol. </a:t>
            </a:r>
            <a:r>
              <a:rPr lang="en-US" dirty="0" err="1"/>
              <a:t>wt</a:t>
            </a:r>
            <a:r>
              <a:rPr lang="en-US" dirty="0"/>
              <a:t> of amino acid – 110</a:t>
            </a:r>
          </a:p>
        </p:txBody>
      </p:sp>
    </p:spTree>
    <p:extLst>
      <p:ext uri="{BB962C8B-B14F-4D97-AF65-F5344CB8AC3E}">
        <p14:creationId xmlns:p14="http://schemas.microsoft.com/office/powerpoint/2010/main" val="38468581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255A9D-F8E8-408C-B8C5-DEBC5A34F8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31591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F93312-5B8A-474F-924F-10C4EF2CA0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81038"/>
            <a:ext cx="10515600" cy="5495925"/>
          </a:xfrm>
        </p:spPr>
        <p:txBody>
          <a:bodyPr>
            <a:normAutofit/>
          </a:bodyPr>
          <a:lstStyle/>
          <a:p>
            <a:r>
              <a:rPr lang="en-US" sz="3600" dirty="0"/>
              <a:t>Given MW only for rough estimate</a:t>
            </a:r>
          </a:p>
          <a:p>
            <a:r>
              <a:rPr lang="en-US" sz="3600" dirty="0"/>
              <a:t>Can be used for quick calculation to get some idea</a:t>
            </a:r>
          </a:p>
          <a:p>
            <a:r>
              <a:rPr lang="en-US" sz="3600" dirty="0"/>
              <a:t>Never to consider that distribution of these bases is equal in a stretch of DNA Example problem …… </a:t>
            </a:r>
          </a:p>
          <a:p>
            <a:r>
              <a:rPr lang="en-US" sz="3600" dirty="0">
                <a:solidFill>
                  <a:srgbClr val="FF0000"/>
                </a:solidFill>
              </a:rPr>
              <a:t>A protein is made of 100 amino acids. Estimate its MW</a:t>
            </a:r>
          </a:p>
          <a:p>
            <a:r>
              <a:rPr lang="en-US" sz="3600" dirty="0"/>
              <a:t>Average MW of amino acid = 110</a:t>
            </a:r>
          </a:p>
          <a:p>
            <a:r>
              <a:rPr lang="en-US" sz="3600" dirty="0"/>
              <a:t>So 100 a. a. x 110 = 11000 or 11 KD</a:t>
            </a:r>
          </a:p>
        </p:txBody>
      </p:sp>
    </p:spTree>
    <p:extLst>
      <p:ext uri="{BB962C8B-B14F-4D97-AF65-F5344CB8AC3E}">
        <p14:creationId xmlns:p14="http://schemas.microsoft.com/office/powerpoint/2010/main" val="29489687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2F105E-06B2-45C4-ADDF-07EE8A2680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31591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6A951F-5359-443D-BE81-B119765C1C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81038"/>
            <a:ext cx="10515600" cy="5495925"/>
          </a:xfrm>
        </p:spPr>
        <p:txBody>
          <a:bodyPr>
            <a:normAutofit/>
          </a:bodyPr>
          <a:lstStyle/>
          <a:p>
            <a:r>
              <a:rPr lang="en-US" sz="3600" b="1" dirty="0">
                <a:solidFill>
                  <a:srgbClr val="FF0000"/>
                </a:solidFill>
              </a:rPr>
              <a:t>Example problem ……</a:t>
            </a:r>
          </a:p>
          <a:p>
            <a:r>
              <a:rPr lang="en-US" sz="3600" dirty="0">
                <a:solidFill>
                  <a:srgbClr val="FF0000"/>
                </a:solidFill>
              </a:rPr>
              <a:t>One protein is 60 </a:t>
            </a:r>
            <a:r>
              <a:rPr lang="en-US" sz="3600" dirty="0" err="1">
                <a:solidFill>
                  <a:srgbClr val="FF0000"/>
                </a:solidFill>
              </a:rPr>
              <a:t>kD</a:t>
            </a:r>
            <a:r>
              <a:rPr lang="en-US" sz="3600" dirty="0">
                <a:solidFill>
                  <a:srgbClr val="FF0000"/>
                </a:solidFill>
              </a:rPr>
              <a:t>. How many codons needed to code this protein. What is the length of DNA</a:t>
            </a:r>
          </a:p>
          <a:p>
            <a:pPr marL="898525"/>
            <a:r>
              <a:rPr lang="en-US" sz="3600" dirty="0"/>
              <a:t>60 KD = 60 000 gm/mol</a:t>
            </a:r>
          </a:p>
          <a:p>
            <a:pPr marL="898525"/>
            <a:r>
              <a:rPr lang="en-US" sz="3600" dirty="0"/>
              <a:t>We know 1 </a:t>
            </a:r>
            <a:r>
              <a:rPr lang="en-US" sz="3600" dirty="0" err="1"/>
              <a:t>a.a.</a:t>
            </a:r>
            <a:r>
              <a:rPr lang="en-US" sz="3600" dirty="0"/>
              <a:t> = 110</a:t>
            </a:r>
          </a:p>
          <a:p>
            <a:pPr marL="898525"/>
            <a:r>
              <a:rPr lang="en-US" sz="3600" dirty="0"/>
              <a:t>60 KD protein has 60 000/110 = 545 </a:t>
            </a:r>
            <a:r>
              <a:rPr lang="en-US" sz="3600" dirty="0" err="1"/>
              <a:t>a.a.</a:t>
            </a:r>
            <a:endParaRPr lang="en-US" sz="3600" dirty="0"/>
          </a:p>
          <a:p>
            <a:pPr marL="898525"/>
            <a:r>
              <a:rPr lang="en-US" sz="3600" dirty="0"/>
              <a:t>545 codons needed</a:t>
            </a:r>
          </a:p>
          <a:p>
            <a:pPr marL="898525"/>
            <a:r>
              <a:rPr lang="en-US" sz="3600" dirty="0"/>
              <a:t>1 codon = 3 bp</a:t>
            </a:r>
          </a:p>
          <a:p>
            <a:pPr marL="898525"/>
            <a:r>
              <a:rPr lang="en-US" sz="3600" dirty="0"/>
              <a:t>545 x 3 = 1635 bp or 1.6 KB</a:t>
            </a:r>
          </a:p>
        </p:txBody>
      </p:sp>
    </p:spTree>
    <p:extLst>
      <p:ext uri="{BB962C8B-B14F-4D97-AF65-F5344CB8AC3E}">
        <p14:creationId xmlns:p14="http://schemas.microsoft.com/office/powerpoint/2010/main" val="63449554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E96B06-54E0-475F-9DC8-918B2B4F36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31591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F54F27-EF0D-487A-89E1-7249EF73A4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81038"/>
            <a:ext cx="10515600" cy="5495925"/>
          </a:xfrm>
        </p:spPr>
        <p:txBody>
          <a:bodyPr>
            <a:normAutofit/>
          </a:bodyPr>
          <a:lstStyle/>
          <a:p>
            <a:r>
              <a:rPr lang="en-US" sz="3600" b="1" dirty="0">
                <a:solidFill>
                  <a:srgbClr val="FF0000"/>
                </a:solidFill>
              </a:rPr>
              <a:t>Example problem …… </a:t>
            </a:r>
          </a:p>
          <a:p>
            <a:r>
              <a:rPr lang="en-US" sz="3600" dirty="0">
                <a:solidFill>
                  <a:srgbClr val="FF0000"/>
                </a:solidFill>
              </a:rPr>
              <a:t>There is a piece of DNA of length 1000 bp. What is the length of protein it will code</a:t>
            </a:r>
          </a:p>
          <a:p>
            <a:r>
              <a:rPr lang="en-US" sz="3600" dirty="0"/>
              <a:t>What is the mol. </a:t>
            </a:r>
            <a:r>
              <a:rPr lang="en-US" sz="3600" dirty="0" err="1"/>
              <a:t>Wt</a:t>
            </a:r>
            <a:r>
              <a:rPr lang="en-US" sz="3600" dirty="0"/>
              <a:t> of protein in KD </a:t>
            </a:r>
          </a:p>
          <a:p>
            <a:pPr marL="1431925" indent="0">
              <a:buNone/>
              <a:tabLst>
                <a:tab pos="4389438" algn="l"/>
              </a:tabLst>
            </a:pPr>
            <a:r>
              <a:rPr lang="en-US" sz="3600" dirty="0"/>
              <a:t>1000 / 3 	= 333 </a:t>
            </a:r>
            <a:r>
              <a:rPr lang="en-US" sz="3600" dirty="0" err="1"/>
              <a:t>a.a</a:t>
            </a:r>
            <a:r>
              <a:rPr lang="en-US" sz="3600" dirty="0"/>
              <a:t> </a:t>
            </a:r>
          </a:p>
          <a:p>
            <a:pPr marL="1431925" indent="0">
              <a:buNone/>
              <a:tabLst>
                <a:tab pos="4389438" algn="l"/>
              </a:tabLst>
            </a:pPr>
            <a:r>
              <a:rPr lang="en-US" sz="3600" dirty="0"/>
              <a:t>We know 1 </a:t>
            </a:r>
            <a:r>
              <a:rPr lang="en-US" sz="3600" dirty="0" err="1"/>
              <a:t>a.a.</a:t>
            </a:r>
            <a:r>
              <a:rPr lang="en-US" sz="3600" dirty="0"/>
              <a:t>	= 110 </a:t>
            </a:r>
          </a:p>
          <a:p>
            <a:pPr marL="1431925" indent="0">
              <a:buNone/>
              <a:tabLst>
                <a:tab pos="4389438" algn="l"/>
              </a:tabLst>
            </a:pPr>
            <a:r>
              <a:rPr lang="en-US" sz="3600" dirty="0"/>
              <a:t>333 x 110	= 36630 </a:t>
            </a:r>
          </a:p>
          <a:p>
            <a:pPr marL="1112838" indent="0">
              <a:buNone/>
              <a:tabLst>
                <a:tab pos="4389438" algn="l"/>
              </a:tabLst>
            </a:pPr>
            <a:r>
              <a:rPr lang="en-US" sz="3600" dirty="0"/>
              <a:t>	= 36.6 KD</a:t>
            </a:r>
          </a:p>
        </p:txBody>
      </p:sp>
    </p:spTree>
    <p:extLst>
      <p:ext uri="{BB962C8B-B14F-4D97-AF65-F5344CB8AC3E}">
        <p14:creationId xmlns:p14="http://schemas.microsoft.com/office/powerpoint/2010/main" val="230403364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D49F3C-D367-4DBD-982E-D335A735AC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38834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Quantification of nucleic acids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003C36-817D-464F-9C5D-DDA92BE517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10640"/>
            <a:ext cx="6394361" cy="4866323"/>
          </a:xfrm>
        </p:spPr>
        <p:txBody>
          <a:bodyPr>
            <a:normAutofit lnSpcReduction="10000"/>
          </a:bodyPr>
          <a:lstStyle/>
          <a:p>
            <a:r>
              <a:rPr lang="en-US" sz="3600" dirty="0">
                <a:solidFill>
                  <a:srgbClr val="FF0000"/>
                </a:solidFill>
              </a:rPr>
              <a:t>Spectrophotometric methods</a:t>
            </a:r>
          </a:p>
          <a:p>
            <a:pPr marL="1341438"/>
            <a:r>
              <a:rPr lang="en-US" sz="3600" dirty="0"/>
              <a:t>Some chemicals have natural colors </a:t>
            </a:r>
          </a:p>
          <a:p>
            <a:pPr marL="1341438"/>
            <a:r>
              <a:rPr lang="en-US" sz="3600" dirty="0"/>
              <a:t>Some chemicals can be made to have colors by changing them </a:t>
            </a:r>
          </a:p>
          <a:p>
            <a:pPr marL="1341438"/>
            <a:r>
              <a:rPr lang="en-US" sz="3600" dirty="0"/>
              <a:t>These can be estimated by colorimetry (measured in visible wavelengths)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FBB67C9-81A3-4CF1-B8D3-72856721562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61161" y="1645920"/>
            <a:ext cx="4121239" cy="4206239"/>
          </a:xfrm>
          <a:prstGeom prst="rect">
            <a:avLst/>
          </a:prstGeom>
          <a:ln w="3175">
            <a:solidFill>
              <a:srgbClr val="FF0000"/>
            </a:solidFill>
          </a:ln>
        </p:spPr>
      </p:pic>
    </p:spTree>
    <p:extLst>
      <p:ext uri="{BB962C8B-B14F-4D97-AF65-F5344CB8AC3E}">
        <p14:creationId xmlns:p14="http://schemas.microsoft.com/office/powerpoint/2010/main" val="403772527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3044</TotalTime>
  <Words>913</Words>
  <Application>Microsoft Office PowerPoint</Application>
  <PresentationFormat>Widescreen</PresentationFormat>
  <Paragraphs>131</Paragraphs>
  <Slides>22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7" baseType="lpstr">
      <vt:lpstr>Andalus</vt:lpstr>
      <vt:lpstr>Arial</vt:lpstr>
      <vt:lpstr>Calibri</vt:lpstr>
      <vt:lpstr>Calibri Light</vt:lpstr>
      <vt:lpstr>Office Theme</vt:lpstr>
      <vt:lpstr>Molecular biology - Calculations </vt:lpstr>
      <vt:lpstr>Molecular Biology Calculations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Quantification of nucleic acids</vt:lpstr>
      <vt:lpstr>Quantification of nucleic acids and proteins</vt:lpstr>
      <vt:lpstr>Quantification of nucleic acids and proteins</vt:lpstr>
      <vt:lpstr>Quantification of nucleic acids </vt:lpstr>
      <vt:lpstr>Quantification of nucleic acids and proteins </vt:lpstr>
      <vt:lpstr>Quantification of nucleic acids and proteins </vt:lpstr>
      <vt:lpstr>Quantification of nucleic acids and proteins</vt:lpstr>
      <vt:lpstr>Quantification of nucleic acids and proteins</vt:lpstr>
      <vt:lpstr>Quantification of nucleic acids and proteins</vt:lpstr>
      <vt:lpstr>Melting temperature (Tm) of DNA</vt:lpstr>
      <vt:lpstr>Melting temperature (Tm) of DNA</vt:lpstr>
      <vt:lpstr>Melting temperature (Tm) of DNA</vt:lpstr>
      <vt:lpstr>Melting temperature (Tm) of DNA</vt:lpstr>
      <vt:lpstr>Melting temperature (Tm) of DNA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Molecular biology - Calculations </dc:title>
  <dc:creator>Mansour Khalil Gatasheh</dc:creator>
  <cp:lastModifiedBy>Mansour Khalil Gatasheh</cp:lastModifiedBy>
  <cp:revision>24</cp:revision>
  <dcterms:created xsi:type="dcterms:W3CDTF">2025-08-28T10:15:56Z</dcterms:created>
  <dcterms:modified xsi:type="dcterms:W3CDTF">2025-08-30T13:00:23Z</dcterms:modified>
</cp:coreProperties>
</file>