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2"/>
  </p:notesMasterIdLst>
  <p:sldIdLst>
    <p:sldId id="256" r:id="rId5"/>
    <p:sldId id="379" r:id="rId6"/>
    <p:sldId id="653" r:id="rId7"/>
    <p:sldId id="739" r:id="rId8"/>
    <p:sldId id="740" r:id="rId9"/>
    <p:sldId id="741" r:id="rId10"/>
    <p:sldId id="742" r:id="rId11"/>
    <p:sldId id="743" r:id="rId12"/>
    <p:sldId id="744" r:id="rId13"/>
    <p:sldId id="745" r:id="rId14"/>
    <p:sldId id="746" r:id="rId15"/>
    <p:sldId id="747" r:id="rId16"/>
    <p:sldId id="748" r:id="rId17"/>
    <p:sldId id="738" r:id="rId18"/>
    <p:sldId id="749" r:id="rId19"/>
    <p:sldId id="750" r:id="rId20"/>
    <p:sldId id="32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4EE"/>
    <a:srgbClr val="47B858"/>
    <a:srgbClr val="0000FF"/>
    <a:srgbClr val="EFA022"/>
    <a:srgbClr val="333366"/>
    <a:srgbClr val="75C1AB"/>
    <a:srgbClr val="7070B8"/>
    <a:srgbClr val="26264D"/>
    <a:srgbClr val="E6E6E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نمط ذو نسُق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19331-4BDF-4E56-9029-698398FA5D34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1106A-63F7-471F-ABE4-1F8412FF9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3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 userDrawn="1"/>
        </p:nvGrpSpPr>
        <p:grpSpPr>
          <a:xfrm>
            <a:off x="504497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4" y="2238502"/>
            <a:ext cx="8679915" cy="2434855"/>
          </a:xfrm>
        </p:spPr>
        <p:txBody>
          <a:bodyPr anchor="ctr">
            <a:noAutofit/>
          </a:bodyPr>
          <a:lstStyle/>
          <a:p>
            <a:r>
              <a:rPr lang="en-GB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2411</a:t>
            </a:r>
            <a: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مال</a:t>
            </a:r>
            <a:r>
              <a:rPr lang="en-US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مقدمة في </a:t>
            </a:r>
            <a:r>
              <a:rPr lang="ar-SA" sz="4400" b="1" kern="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الاستثمار</a:t>
            </a:r>
            <a:br>
              <a:rPr lang="ar-SA" sz="4400" b="1" kern="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الثالثة عشر</a:t>
            </a:r>
            <a:br>
              <a:rPr lang="ar-SA" sz="44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العائد والمخاطر  في المحفظة الاستثمارية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" name="مستطيل 6">
            <a:extLst>
              <a:ext uri="{FF2B5EF4-FFF2-40B4-BE49-F238E27FC236}">
                <a16:creationId xmlns:a16="http://schemas.microsoft.com/office/drawing/2014/main" id="{D93ADBD8-3E2A-40C7-8A8B-7F8AF5185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</a:t>
            </a:r>
          </a:p>
        </p:txBody>
      </p:sp>
    </p:spTree>
    <p:extLst>
      <p:ext uri="{BB962C8B-B14F-4D97-AF65-F5344CB8AC3E}">
        <p14:creationId xmlns:p14="http://schemas.microsoft.com/office/powerpoint/2010/main" val="4256555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743200" y="662665"/>
            <a:ext cx="6885432" cy="854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2743200" y="545540"/>
            <a:ext cx="6885432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أولا: حساب متوسط العائد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C9C16671-9964-4E22-AFC8-FD631405C551}"/>
              </a:ext>
            </a:extLst>
          </p:cNvPr>
          <p:cNvSpPr/>
          <p:nvPr/>
        </p:nvSpPr>
        <p:spPr>
          <a:xfrm>
            <a:off x="3144852" y="2423641"/>
            <a:ext cx="4756858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5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متوسط العائد لسهم لجين</a:t>
            </a:r>
            <a:r>
              <a:rPr lang="en-US" sz="25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5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</a:t>
            </a:r>
            <a:r>
              <a:rPr lang="en-US" sz="25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Era </a:t>
            </a:r>
            <a:r>
              <a:rPr lang="ar-SA" sz="25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)= 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(0.04+0.06+(-0.02)+0.03+0.04)/(5)= 0.03 </a:t>
            </a:r>
          </a:p>
          <a:p>
            <a:pPr algn="r" rtl="1">
              <a:lnSpc>
                <a:spcPct val="150000"/>
              </a:lnSpc>
            </a:pPr>
            <a:r>
              <a:rPr lang="ar-SA" sz="25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متوسط عائد السوق (</a:t>
            </a:r>
            <a:r>
              <a:rPr lang="en-US" sz="25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Erm</a:t>
            </a:r>
            <a:r>
              <a:rPr lang="ar-SA" sz="25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)= 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(0.08+0.04+(-0.02)+0.02+(-0.02))/5= 0.02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151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401368" y="309934"/>
            <a:ext cx="6885432" cy="854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2626848" y="223166"/>
            <a:ext cx="6885432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ثانيا: حساب الانحراف المشترك (التغاير)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2F0AAB30-1C25-42DD-B14A-0DCCD91376FA}"/>
              </a:ext>
            </a:extLst>
          </p:cNvPr>
          <p:cNvSpPr/>
          <p:nvPr/>
        </p:nvSpPr>
        <p:spPr>
          <a:xfrm>
            <a:off x="2712706" y="1363280"/>
            <a:ext cx="62627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بتطبيق الصيغة الخاصة بـ الانحراف المشترك نحصل على التالي: 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(0.04-0.03)*(0.08-0.02)=0.0006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(0.06-0.03)*(0.04-0.02)=0.0006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(-0.02-0.03)*(-0.02-0.02)=0.0020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(0.03-0.03)*(0.02-0.02)=0000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(0.04-0.03)*(-0.02-0.02)= -0.0004</a:t>
            </a: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0.0028  </a:t>
            </a: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اذا التغاير  =  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0.0028/(5-1)= 0.0007       </a:t>
            </a:r>
          </a:p>
        </p:txBody>
      </p:sp>
    </p:spTree>
    <p:extLst>
      <p:ext uri="{BB962C8B-B14F-4D97-AF65-F5344CB8AC3E}">
        <p14:creationId xmlns:p14="http://schemas.microsoft.com/office/powerpoint/2010/main" val="4096280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743200" y="662665"/>
            <a:ext cx="6885432" cy="854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2743200" y="545540"/>
            <a:ext cx="6885432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ثالثا: حساب تباين السوق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409CDC12-817C-4F2D-82BD-F5E3CD330A04}"/>
              </a:ext>
            </a:extLst>
          </p:cNvPr>
          <p:cNvSpPr/>
          <p:nvPr/>
        </p:nvSpPr>
        <p:spPr>
          <a:xfrm>
            <a:off x="1832844" y="2123559"/>
            <a:ext cx="847344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يمكن حساب التباين باستخدام الصيغة المقدمة مسبقا ،حيث نحصل على التالي:</a:t>
            </a:r>
          </a:p>
          <a:p>
            <a:pPr algn="r" rtl="1">
              <a:lnSpc>
                <a:spcPct val="200000"/>
              </a:lnSpc>
            </a:pP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التباين = 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(0.08-0.02)^2+(0.04-0.02)^2+(-0.02-0.02)^2+(0.02-0.02)^2+(-0.02-0.02)^2= 0.0072</a:t>
            </a:r>
          </a:p>
          <a:p>
            <a:pPr algn="r" rtl="1">
              <a:lnSpc>
                <a:spcPct val="200000"/>
              </a:lnSpc>
            </a:pP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اذا التباين  = 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0.0072/(5-1)= 0.0018</a:t>
            </a:r>
          </a:p>
        </p:txBody>
      </p:sp>
    </p:spTree>
    <p:extLst>
      <p:ext uri="{BB962C8B-B14F-4D97-AF65-F5344CB8AC3E}">
        <p14:creationId xmlns:p14="http://schemas.microsoft.com/office/powerpoint/2010/main" val="3620745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743200" y="662665"/>
            <a:ext cx="6885432" cy="854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2743200" y="545540"/>
            <a:ext cx="6885432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رابعا: حساب قيمة معامل بيتا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2002A3B-B3E7-4E3E-8C6E-69CEDA67846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178622" y="1971407"/>
                <a:ext cx="6014586" cy="253012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ar-SA" sz="3100" b="1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معامل بيتا السهم =</a:t>
                </a:r>
              </a:p>
              <a:p>
                <a:pPr marL="0" indent="0">
                  <a:buNone/>
                </a:pPr>
                <a:endParaRPr lang="ar-SA" sz="2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>
                  <a:buNone/>
                </a:pPr>
                <a:endParaRPr lang="ar-SA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>
                  <a:buNone/>
                </a:pPr>
                <a:r>
                  <a:rPr lang="ar-SA" sz="31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31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31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ar-SA" sz="31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ar-SA" sz="31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0007</m:t>
                        </m:r>
                      </m:num>
                      <m:den>
                        <m:r>
                          <a:rPr lang="ar-SA" sz="31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ar-SA" sz="31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ar-SA" sz="31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0018</m:t>
                        </m:r>
                      </m:den>
                    </m:f>
                  </m:oMath>
                </a14:m>
                <a:endParaRPr lang="ar-SA" sz="31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>
                  <a:buNone/>
                </a:pPr>
                <a:r>
                  <a:rPr lang="ar-SA" sz="31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                           = </a:t>
                </a:r>
                <a:r>
                  <a:rPr lang="en-US" sz="31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0.40</a:t>
                </a:r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2002A3B-B3E7-4E3E-8C6E-69CEDA6784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178622" y="1971407"/>
                <a:ext cx="6014586" cy="2530122"/>
              </a:xfrm>
              <a:blipFill>
                <a:blip r:embed="rId3"/>
                <a:stretch>
                  <a:fillRect r="-1520" b="-385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مستطيل: زوايا مستديرة 8">
                <a:extLst>
                  <a:ext uri="{FF2B5EF4-FFF2-40B4-BE49-F238E27FC236}">
                    <a16:creationId xmlns:a16="http://schemas.microsoft.com/office/drawing/2014/main" id="{C61548A8-0020-4CA2-AAA4-092241A33C4A}"/>
                  </a:ext>
                </a:extLst>
              </p:cNvPr>
              <p:cNvSpPr/>
              <p:nvPr/>
            </p:nvSpPr>
            <p:spPr>
              <a:xfrm>
                <a:off x="4879498" y="1764022"/>
                <a:ext cx="2117179" cy="1101294"/>
              </a:xfrm>
              <a:prstGeom prst="roundRect">
                <a:avLst/>
              </a:prstGeom>
              <a:solidFill>
                <a:srgbClr val="CCC4E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𝐶𝑜𝑣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nor/>
                        </m:rPr>
                        <a:rPr lang="ar-SA" sz="28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m:t> </m:t>
                      </m:r>
                    </m:oMath>
                  </m:oMathPara>
                </a14:m>
                <a:endParaRPr lang="ar-SA" sz="28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9" name="مستطيل: زوايا مستديرة 8">
                <a:extLst>
                  <a:ext uri="{FF2B5EF4-FFF2-40B4-BE49-F238E27FC236}">
                    <a16:creationId xmlns:a16="http://schemas.microsoft.com/office/drawing/2014/main" id="{C61548A8-0020-4CA2-AAA4-092241A33C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498" y="1764022"/>
                <a:ext cx="2117179" cy="110129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مستطيل 1">
            <a:extLst>
              <a:ext uri="{FF2B5EF4-FFF2-40B4-BE49-F238E27FC236}">
                <a16:creationId xmlns:a16="http://schemas.microsoft.com/office/drawing/2014/main" id="{1185A75A-6AA9-4713-9384-0293535F0B77}"/>
              </a:ext>
            </a:extLst>
          </p:cNvPr>
          <p:cNvSpPr/>
          <p:nvPr/>
        </p:nvSpPr>
        <p:spPr>
          <a:xfrm>
            <a:off x="2071323" y="4411268"/>
            <a:ext cx="822918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نلاحظ بأن مخاطر هذا السهم أقل من مخاطر السوق (1) </a:t>
            </a:r>
          </a:p>
          <a:p>
            <a:pPr algn="ctr">
              <a:lnSpc>
                <a:spcPct val="150000"/>
              </a:lnSpc>
            </a:pPr>
            <a:r>
              <a:rPr lang="ar-SA" sz="2400" b="1" dirty="0"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التفسير: بزيادة عائد السوق بنسبة 1% ، يزداد عائد السهم بنسبة 0.40% </a:t>
            </a:r>
            <a:endParaRPr lang="en-US" sz="2400" b="1" dirty="0">
              <a:highlight>
                <a:srgbClr val="CCC4EE"/>
              </a:highligh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504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7" y="649659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نموذج تسعير الأصول المالية 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8"/>
            <a:ext cx="2506823" cy="753485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4A8F38D5-08C1-47C4-8D51-2DACA2FBB9F1}"/>
              </a:ext>
            </a:extLst>
          </p:cNvPr>
          <p:cNvSpPr/>
          <p:nvPr/>
        </p:nvSpPr>
        <p:spPr>
          <a:xfrm>
            <a:off x="663839" y="2041692"/>
            <a:ext cx="10864326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يستخدم هذا النموذج لتحديد العائد المتوقع من الاستثمار في سهم معين. </a:t>
            </a:r>
          </a:p>
          <a:p>
            <a:pPr marL="342900" indent="-342900" algn="just" rtl="1">
              <a:lnSpc>
                <a:spcPct val="150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يستخدم هذا النموذج لتحديد العلاوة التي يجب أن يحصل عليها المستثمر مقابل تحمله تلك المخاطر (المخاطر المنتظمة).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C007F7C4-C172-4643-B967-1CC21C7072F9}"/>
              </a:ext>
            </a:extLst>
          </p:cNvPr>
          <p:cNvSpPr/>
          <p:nvPr/>
        </p:nvSpPr>
        <p:spPr>
          <a:xfrm>
            <a:off x="1275773" y="3291327"/>
            <a:ext cx="1016357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يمكن حساب العائد المطلوب من سهم معين باستخدام هذا النموذج عن طريق استخدام الصيغة التالية: </a:t>
            </a:r>
          </a:p>
          <a:p>
            <a:pPr algn="r" rtl="1"/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حيث: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مستطيل: زوايا مستديرة 16">
                <a:extLst>
                  <a:ext uri="{FF2B5EF4-FFF2-40B4-BE49-F238E27FC236}">
                    <a16:creationId xmlns:a16="http://schemas.microsoft.com/office/drawing/2014/main" id="{C9083E38-A847-45A4-9C5C-E2920AFAEECC}"/>
                  </a:ext>
                </a:extLst>
              </p:cNvPr>
              <p:cNvSpPr/>
              <p:nvPr/>
            </p:nvSpPr>
            <p:spPr>
              <a:xfrm>
                <a:off x="3797137" y="3961411"/>
                <a:ext cx="5313468" cy="579551"/>
              </a:xfrm>
              <a:prstGeom prst="roundRect">
                <a:avLst/>
              </a:prstGeom>
              <a:solidFill>
                <a:srgbClr val="CCC4E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𝑅𝑎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𝑅𝑓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𝑅𝑚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𝑅𝑓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7" name="مستطيل: زوايا مستديرة 16">
                <a:extLst>
                  <a:ext uri="{FF2B5EF4-FFF2-40B4-BE49-F238E27FC236}">
                    <a16:creationId xmlns:a16="http://schemas.microsoft.com/office/drawing/2014/main" id="{C9083E38-A847-45A4-9C5C-E2920AFAEE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137" y="3961411"/>
                <a:ext cx="5313468" cy="579551"/>
              </a:xfrm>
              <a:prstGeom prst="roundRect">
                <a:avLst/>
              </a:prstGeom>
              <a:blipFill>
                <a:blip r:embed="rId3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ستطيل 6">
            <a:extLst>
              <a:ext uri="{FF2B5EF4-FFF2-40B4-BE49-F238E27FC236}">
                <a16:creationId xmlns:a16="http://schemas.microsoft.com/office/drawing/2014/main" id="{118B78DF-76E4-4F17-BF0B-BA02A4804EE2}"/>
              </a:ext>
            </a:extLst>
          </p:cNvPr>
          <p:cNvSpPr/>
          <p:nvPr/>
        </p:nvSpPr>
        <p:spPr>
          <a:xfrm>
            <a:off x="2837229" y="471582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Ra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العائد المتوقع من السهم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Rf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العائد الخالي من المخاطر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Ba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معامل بيتا للسهم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Rm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العائد المتوقع من محفظة السوق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M </a:t>
            </a:r>
          </a:p>
        </p:txBody>
      </p:sp>
    </p:spTree>
    <p:extLst>
      <p:ext uri="{BB962C8B-B14F-4D97-AF65-F5344CB8AC3E}">
        <p14:creationId xmlns:p14="http://schemas.microsoft.com/office/powerpoint/2010/main" val="1194583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7" y="649659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نموذج تسعير الأصول المالية 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8"/>
            <a:ext cx="2506823" cy="753485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مستطيل: زوايا مستديرة 10">
                <a:extLst>
                  <a:ext uri="{FF2B5EF4-FFF2-40B4-BE49-F238E27FC236}">
                    <a16:creationId xmlns:a16="http://schemas.microsoft.com/office/drawing/2014/main" id="{6F7192A2-7D87-4BF0-BF02-BE8308F2F5CC}"/>
                  </a:ext>
                </a:extLst>
              </p:cNvPr>
              <p:cNvSpPr/>
              <p:nvPr/>
            </p:nvSpPr>
            <p:spPr>
              <a:xfrm>
                <a:off x="3700824" y="2697026"/>
                <a:ext cx="5313468" cy="579551"/>
              </a:xfrm>
              <a:prstGeom prst="roundRect">
                <a:avLst/>
              </a:prstGeom>
              <a:solidFill>
                <a:srgbClr val="CCC4E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𝑅𝑎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𝑅𝑓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𝑅𝑚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𝑅𝑓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1" name="مستطيل: زوايا مستديرة 10">
                <a:extLst>
                  <a:ext uri="{FF2B5EF4-FFF2-40B4-BE49-F238E27FC236}">
                    <a16:creationId xmlns:a16="http://schemas.microsoft.com/office/drawing/2014/main" id="{6F7192A2-7D87-4BF0-BF02-BE8308F2F5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824" y="2697026"/>
                <a:ext cx="5313468" cy="579551"/>
              </a:xfrm>
              <a:prstGeom prst="roundRect">
                <a:avLst/>
              </a:prstGeom>
              <a:blipFill>
                <a:blip r:embed="rId3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ستطيل 3">
            <a:extLst>
              <a:ext uri="{FF2B5EF4-FFF2-40B4-BE49-F238E27FC236}">
                <a16:creationId xmlns:a16="http://schemas.microsoft.com/office/drawing/2014/main" id="{5365F164-5C33-4393-8467-6D721AAA76B3}"/>
              </a:ext>
            </a:extLst>
          </p:cNvPr>
          <p:cNvSpPr/>
          <p:nvPr/>
        </p:nvSpPr>
        <p:spPr>
          <a:xfrm>
            <a:off x="3168581" y="3524159"/>
            <a:ext cx="63779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ملاحظات: 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</a:t>
            </a:r>
            <a:r>
              <a:rPr lang="en-US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Rm-Rf</a:t>
            </a: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هذا الشق من المعادلة يمثل علاوة تحمل مخاطر السوق 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Ba*(Rm-Rf)</a:t>
            </a: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هذا الشق يمثل علاوة تحمل مخاطر السهم </a:t>
            </a:r>
          </a:p>
        </p:txBody>
      </p:sp>
    </p:spTree>
    <p:extLst>
      <p:ext uri="{BB962C8B-B14F-4D97-AF65-F5344CB8AC3E}">
        <p14:creationId xmlns:p14="http://schemas.microsoft.com/office/powerpoint/2010/main" val="273453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7" y="649659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نموذج تسعير الأصول المالية 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8"/>
            <a:ext cx="2506823" cy="753485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D3ACDE19-DDD1-4227-8170-A3913E3E72D9}"/>
              </a:ext>
            </a:extLst>
          </p:cNvPr>
          <p:cNvSpPr/>
          <p:nvPr/>
        </p:nvSpPr>
        <p:spPr>
          <a:xfrm>
            <a:off x="1719074" y="2226649"/>
            <a:ext cx="8753856" cy="28161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اذا كان معامل العائد على الاستثمارات عديمة المخاطرة 10% وعائد محفظة السوق15% و معامل بيتا لأسهم شركة جرير 1.5. فما معدل العائد المتوقع لسهم شركة جرير ؟ </a:t>
            </a:r>
          </a:p>
          <a:p>
            <a:pPr algn="ctr" rtl="1">
              <a:lnSpc>
                <a:spcPct val="150000"/>
              </a:lnSpc>
            </a:pPr>
            <a:endParaRPr lang="ar-SA" sz="2400" b="1" dirty="0">
              <a:highlight>
                <a:srgbClr val="CCC4EE"/>
              </a:highlight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2400" b="1" dirty="0"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 العائد المتوقع =     </a:t>
            </a:r>
            <a:r>
              <a:rPr lang="en-US" sz="2400" b="1" dirty="0"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0.1+(1.5*(0.15-0.1) =17.5%</a:t>
            </a:r>
          </a:p>
        </p:txBody>
      </p:sp>
    </p:spTree>
    <p:extLst>
      <p:ext uri="{BB962C8B-B14F-4D97-AF65-F5344CB8AC3E}">
        <p14:creationId xmlns:p14="http://schemas.microsoft.com/office/powerpoint/2010/main" val="3968367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189272"/>
            <a:ext cx="8679915" cy="1748729"/>
          </a:xfrm>
        </p:spPr>
        <p:txBody>
          <a:bodyPr>
            <a:normAutofit/>
          </a:bodyPr>
          <a:lstStyle/>
          <a:p>
            <a:r>
              <a:rPr lang="ar-SA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انتهت المحاضرة الثالثة عشر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مستطيل 6">
            <a:extLst>
              <a:ext uri="{FF2B5EF4-FFF2-40B4-BE49-F238E27FC236}">
                <a16:creationId xmlns:a16="http://schemas.microsoft.com/office/drawing/2014/main" id="{1A7F1072-B300-4BC5-B08F-BD6335FA35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</p:spTree>
    <p:extLst>
      <p:ext uri="{BB962C8B-B14F-4D97-AF65-F5344CB8AC3E}">
        <p14:creationId xmlns:p14="http://schemas.microsoft.com/office/powerpoint/2010/main" val="32725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>
            <a:extLst>
              <a:ext uri="{FF2B5EF4-FFF2-40B4-BE49-F238E27FC236}">
                <a16:creationId xmlns:a16="http://schemas.microsoft.com/office/drawing/2014/main" id="{D8A8BE06-8955-48E6-9641-BAEE24A012CF}"/>
              </a:ext>
            </a:extLst>
          </p:cNvPr>
          <p:cNvSpPr/>
          <p:nvPr/>
        </p:nvSpPr>
        <p:spPr>
          <a:xfrm>
            <a:off x="801636" y="1674226"/>
            <a:ext cx="3816220" cy="355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3ACE14-E7DE-457B-822C-5CF43CC9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565" y="1079025"/>
            <a:ext cx="6842904" cy="52486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BADFC5-BDFB-4EC7-9738-AA94363199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7" name="مستطيل 6">
            <a:extLst>
              <a:ext uri="{FF2B5EF4-FFF2-40B4-BE49-F238E27FC236}">
                <a16:creationId xmlns:a16="http://schemas.microsoft.com/office/drawing/2014/main" id="{BA1F146A-31ED-43B9-BE99-C5B39AA34D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pic>
        <p:nvPicPr>
          <p:cNvPr id="18" name="صورة 17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2796007-5A94-4264-931C-5B25895A4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33" y="1625286"/>
            <a:ext cx="3030280" cy="3558488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E4596415-7FE5-4858-AA57-94361568E6AB}"/>
              </a:ext>
            </a:extLst>
          </p:cNvPr>
          <p:cNvSpPr/>
          <p:nvPr/>
        </p:nvSpPr>
        <p:spPr>
          <a:xfrm>
            <a:off x="4355310" y="2584416"/>
            <a:ext cx="66769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مصادر المخاطر المنتظمة .</a:t>
            </a:r>
          </a:p>
          <a:p>
            <a:pPr marL="457200" indent="-457200" algn="r" rtl="1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 نسبة التغير في عائد السهم بمعامل بيتا.</a:t>
            </a:r>
          </a:p>
          <a:p>
            <a:pPr marL="457200" indent="-457200" algn="r" rtl="1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 الانحراف المشترك (التغاير) بين عائدات السهم وعائد السوق .</a:t>
            </a:r>
          </a:p>
          <a:p>
            <a:pPr marL="457200" indent="-457200" algn="r" rtl="1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ar-SA" alt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نموذج تسعير الأصول المالية </a:t>
            </a:r>
            <a:r>
              <a:rPr lang="ar-SA" alt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CAEEAEA-0719-4DEE-9A32-AD01FB10FEFD}"/>
              </a:ext>
            </a:extLst>
          </p:cNvPr>
          <p:cNvSpPr/>
          <p:nvPr/>
        </p:nvSpPr>
        <p:spPr>
          <a:xfrm>
            <a:off x="7707261" y="1672730"/>
            <a:ext cx="3324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سيكون الطالب قادراً على :</a:t>
            </a:r>
          </a:p>
        </p:txBody>
      </p:sp>
    </p:spTree>
    <p:extLst>
      <p:ext uri="{BB962C8B-B14F-4D97-AF65-F5344CB8AC3E}">
        <p14:creationId xmlns:p14="http://schemas.microsoft.com/office/powerpoint/2010/main" val="322681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0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1887" y="649659"/>
            <a:ext cx="5151342" cy="1651518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مصادر  المخاطر  المنتظمة </a:t>
            </a:r>
            <a:endParaRPr lang="ar-SA" sz="3600" b="1" cap="small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9685176" y="1052528"/>
            <a:ext cx="2506823" cy="753485"/>
          </a:xfrm>
          <a:prstGeom prst="rect">
            <a:avLst/>
          </a:prstGeom>
          <a:solidFill>
            <a:srgbClr val="71C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5F0E481A-83A5-4FB5-932E-DF0E75D97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56" name="مستطيل 6">
            <a:extLst>
              <a:ext uri="{FF2B5EF4-FFF2-40B4-BE49-F238E27FC236}">
                <a16:creationId xmlns:a16="http://schemas.microsoft.com/office/drawing/2014/main" id="{F63E38DD-C725-4CC8-A408-F42E49EE8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006409F-E274-4187-9297-41B2453C9DD4}"/>
              </a:ext>
            </a:extLst>
          </p:cNvPr>
          <p:cNvSpPr/>
          <p:nvPr/>
        </p:nvSpPr>
        <p:spPr>
          <a:xfrm>
            <a:off x="3338543" y="1954875"/>
            <a:ext cx="5514918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أهم مصادر المخاطر المنتظمة : </a:t>
            </a:r>
          </a:p>
          <a:p>
            <a:pPr marL="1257300" lvl="2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ارتفاع التضخم.</a:t>
            </a:r>
          </a:p>
          <a:p>
            <a:pPr marL="1257300" lvl="2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انخفاض القوة الشرائية للنقود.</a:t>
            </a:r>
          </a:p>
          <a:p>
            <a:pPr marL="1257300" lvl="2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ارتفاع أسعار الفائدة</a:t>
            </a:r>
            <a:r>
              <a:rPr lang="ar-SA" sz="2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400" b="1" dirty="0" smtClean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82880" lvl="2" indent="0" algn="r" rtl="1">
              <a:lnSpc>
                <a:spcPct val="150000"/>
              </a:lnSpc>
            </a:pPr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يمكن 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قياس المخاطر المنتظمة عن طريق معامل بيتا </a:t>
            </a:r>
          </a:p>
        </p:txBody>
      </p:sp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DFEFF772-F7C0-4A7B-B340-E13E8DA61876}"/>
              </a:ext>
            </a:extLst>
          </p:cNvPr>
          <p:cNvGrpSpPr/>
          <p:nvPr/>
        </p:nvGrpSpPr>
        <p:grpSpPr>
          <a:xfrm>
            <a:off x="2388967" y="4780936"/>
            <a:ext cx="7937181" cy="771490"/>
            <a:chOff x="1859960" y="5327782"/>
            <a:chExt cx="7937181" cy="771490"/>
          </a:xfrm>
        </p:grpSpPr>
        <p:sp>
          <p:nvSpPr>
            <p:cNvPr id="14" name="مستطيل 13">
              <a:extLst>
                <a:ext uri="{FF2B5EF4-FFF2-40B4-BE49-F238E27FC236}">
                  <a16:creationId xmlns:a16="http://schemas.microsoft.com/office/drawing/2014/main" id="{012D7428-C62A-4A19-B7A7-5FE6C02FB784}"/>
                </a:ext>
              </a:extLst>
            </p:cNvPr>
            <p:cNvSpPr/>
            <p:nvPr/>
          </p:nvSpPr>
          <p:spPr>
            <a:xfrm>
              <a:off x="1859960" y="5327782"/>
              <a:ext cx="5570454" cy="77149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سهم: لليمين 14">
              <a:extLst>
                <a:ext uri="{FF2B5EF4-FFF2-40B4-BE49-F238E27FC236}">
                  <a16:creationId xmlns:a16="http://schemas.microsoft.com/office/drawing/2014/main" id="{470E7567-129A-4482-9B0A-D3808799C05C}"/>
                </a:ext>
              </a:extLst>
            </p:cNvPr>
            <p:cNvSpPr/>
            <p:nvPr/>
          </p:nvSpPr>
          <p:spPr>
            <a:xfrm flipH="1">
              <a:off x="7110932" y="5327782"/>
              <a:ext cx="2686209" cy="771490"/>
            </a:xfrm>
            <a:prstGeom prst="rightArrow">
              <a:avLst>
                <a:gd name="adj1" fmla="val 66872"/>
                <a:gd name="adj2" fmla="val 49063"/>
              </a:avLst>
            </a:prstGeom>
            <a:solidFill>
              <a:srgbClr val="4D4D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6" name="مربع نص 15">
              <a:extLst>
                <a:ext uri="{FF2B5EF4-FFF2-40B4-BE49-F238E27FC236}">
                  <a16:creationId xmlns:a16="http://schemas.microsoft.com/office/drawing/2014/main" id="{491B49D9-1099-4D2B-AE17-73A7204F5A75}"/>
                </a:ext>
              </a:extLst>
            </p:cNvPr>
            <p:cNvSpPr txBox="1"/>
            <p:nvPr/>
          </p:nvSpPr>
          <p:spPr>
            <a:xfrm>
              <a:off x="7985966" y="5468056"/>
              <a:ext cx="1217000" cy="477054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ar-SA" sz="2500" b="1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  <a:sym typeface="Wingdings" panose="05000000000000000000" pitchFamily="2" charset="2"/>
                </a:rPr>
                <a:t>معامل بيتا </a:t>
              </a:r>
              <a:endParaRPr lang="ar-SA" sz="2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مستطيل 8">
            <a:extLst>
              <a:ext uri="{FF2B5EF4-FFF2-40B4-BE49-F238E27FC236}">
                <a16:creationId xmlns:a16="http://schemas.microsoft.com/office/drawing/2014/main" id="{09622768-0B2A-4502-A84F-77A0B5AB77D3}"/>
              </a:ext>
            </a:extLst>
          </p:cNvPr>
          <p:cNvSpPr/>
          <p:nvPr/>
        </p:nvSpPr>
        <p:spPr>
          <a:xfrm>
            <a:off x="2229226" y="4936599"/>
            <a:ext cx="5570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2" algn="r" rtl="1"/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هو درجة تجاوب عائدات السهم مع التغير في عائدات السوق. </a:t>
            </a:r>
          </a:p>
        </p:txBody>
      </p:sp>
      <p:pic>
        <p:nvPicPr>
          <p:cNvPr id="23554" name="Picture 2" descr="Risk - Free commerce and shopping icons">
            <a:extLst>
              <a:ext uri="{FF2B5EF4-FFF2-40B4-BE49-F238E27FC236}">
                <a16:creationId xmlns:a16="http://schemas.microsoft.com/office/drawing/2014/main" id="{8027CAC4-40A4-4CF7-90EC-3953AB51C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579" y="5624315"/>
            <a:ext cx="797958" cy="66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72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691925" y="597076"/>
            <a:ext cx="6885432" cy="854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033033" y="504335"/>
            <a:ext cx="6094475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مصادر  المخاطر  المنتظمة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3FDA4ECD-D9AA-4A4C-9D38-8D726D43BABE}"/>
              </a:ext>
            </a:extLst>
          </p:cNvPr>
          <p:cNvSpPr/>
          <p:nvPr/>
        </p:nvSpPr>
        <p:spPr>
          <a:xfrm>
            <a:off x="946152" y="1543951"/>
            <a:ext cx="10246824" cy="4547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اذا علمنا بأن بيتا لسهم معين هو 0.50، فذلك يعني بأن ارتفاع عائد السوق بنسبة واحدة(1%) ، سوف يؤدي الى ارتفاع السهم بنسبة 0.50%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ملاحظات: </a:t>
            </a:r>
          </a:p>
          <a:p>
            <a:pPr marL="1257300" lvl="2" indent="-342900" algn="just" rtl="1">
              <a:lnSpc>
                <a:spcPct val="15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اذا كان معامل بيتا لديه علامة  +  = فهذا يدل على وجود علاقة طردية بين عائدات السهم وعائد السوق. </a:t>
            </a:r>
          </a:p>
          <a:p>
            <a:pPr marL="1257300" lvl="2" indent="-342900" algn="just" rtl="1">
              <a:lnSpc>
                <a:spcPct val="15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اذا كان معامل بيتا لدية علامة   -   = فهذا يدل على وجود علاقة عكسية بين عائدات السهم وعائد السوق .</a:t>
            </a:r>
          </a:p>
          <a:p>
            <a:pPr marL="1257300" lvl="2" indent="-342900" algn="just" rtl="1">
              <a:lnSpc>
                <a:spcPct val="15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بيتا السوق (مخاطر السوق) عادة يساوي 1 .</a:t>
            </a:r>
          </a:p>
          <a:p>
            <a:pPr marL="1257300" lvl="2" indent="-342900" algn="just" rtl="1">
              <a:lnSpc>
                <a:spcPct val="15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كلما ارتفع معامل بيتا لسهم معين، ارتفعت مخاطر هذا السهم.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823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743200" y="662665"/>
            <a:ext cx="6885432" cy="854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084308" y="557732"/>
            <a:ext cx="6094475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مصادر  المخاطر  المنتظمة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8A15FD2C-95AD-4904-9BBA-D6535EBB84E4}"/>
              </a:ext>
            </a:extLst>
          </p:cNvPr>
          <p:cNvSpPr/>
          <p:nvPr/>
        </p:nvSpPr>
        <p:spPr>
          <a:xfrm>
            <a:off x="554074" y="1601863"/>
            <a:ext cx="110309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 نسبة التغير في عائد السهم بمعامل بيتا: </a:t>
            </a:r>
            <a:endParaRPr lang="ar-SA" sz="2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حساب نسبة التغير في عائد السهم نسبتا إلى نسبة التغير بعائد السوق بالصيغة التالية: </a:t>
            </a: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2400" b="1" dirty="0">
                <a:highlight>
                  <a:srgbClr val="CCC4EE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بيتا السهم * نسبة التغير في عائد السوق</a:t>
            </a:r>
            <a:endParaRPr lang="ar-SA" sz="2400" b="1" dirty="0">
              <a:solidFill>
                <a:srgbClr val="47B858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47B85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اذا كان معامل بيتا لسهم ما هو -2 وعائد السوق ارتفع بنسبة 2% ، فما نسبة التغير في عائد السهم ؟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بما أن العلامة لمعامل بيتا هي علامة </a:t>
            </a: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سالبة</a:t>
            </a:r>
            <a:r>
              <a:rPr lang="ar-SA" sz="2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SA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اذا العلاقة عكسية 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2*2= 4% 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التفسير: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اذا ارتفع عائد السوق ب 2% ، فإن عائد السهم سوف يهبط بنسبة 4% نلاحظ  بأن درجة الخطورة عالية لهذا السهم وذلك لأنها أعلى من بيتا السوق (1) .</a:t>
            </a:r>
          </a:p>
        </p:txBody>
      </p:sp>
    </p:spTree>
    <p:extLst>
      <p:ext uri="{BB962C8B-B14F-4D97-AF65-F5344CB8AC3E}">
        <p14:creationId xmlns:p14="http://schemas.microsoft.com/office/powerpoint/2010/main" val="54252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743200" y="662665"/>
            <a:ext cx="6885432" cy="854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3084308" y="569924"/>
            <a:ext cx="6094475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</a:rPr>
              <a:t>حساب معامل بيتا </a:t>
            </a:r>
            <a:endParaRPr lang="ar-SA" sz="3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5">
                <a:extLst>
                  <a:ext uri="{FF2B5EF4-FFF2-40B4-BE49-F238E27FC236}">
                    <a16:creationId xmlns:a16="http://schemas.microsoft.com/office/drawing/2014/main" id="{30B926ED-708B-4F90-A0D6-124EFCC2D3C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000053" y="1594199"/>
                <a:ext cx="8262984" cy="4013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SA" sz="2500" b="1" dirty="0">
                    <a:solidFill>
                      <a:srgbClr val="47B858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يمكن حساب معامل بيتا بالصيغة التالية : 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>
                  <a:buNone/>
                </a:pPr>
                <a:endParaRPr lang="ar-SA" sz="2500" b="1" dirty="0">
                  <a:solidFill>
                    <a:srgbClr val="0000FF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>
                  <a:buNone/>
                </a:pPr>
                <a:r>
                  <a:rPr lang="ar-SA" sz="2500" b="1" dirty="0">
                    <a:solidFill>
                      <a:srgbClr val="00B05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حيث :</a:t>
                </a:r>
              </a:p>
              <a:p>
                <a:pPr marL="0" indent="0">
                  <a:buNone/>
                </a:pPr>
                <a:r>
                  <a:rPr lang="en-US" sz="2400" b="1" dirty="0" err="1">
                    <a:solidFill>
                      <a:srgbClr val="7030A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Cov</a:t>
                </a:r>
                <a:r>
                  <a:rPr lang="en-US" sz="2400" b="1" dirty="0">
                    <a:solidFill>
                      <a:srgbClr val="7030A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(</a:t>
                </a:r>
                <a:r>
                  <a:rPr lang="en-US" sz="2400" b="1" dirty="0" err="1">
                    <a:solidFill>
                      <a:srgbClr val="7030A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a,m</a:t>
                </a:r>
                <a:r>
                  <a:rPr lang="en-US" sz="2400" b="1" dirty="0">
                    <a:solidFill>
                      <a:srgbClr val="7030A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</a:t>
                </a:r>
                <a:r>
                  <a:rPr lang="ar-SA" sz="2400" b="1" dirty="0">
                    <a:solidFill>
                      <a:srgbClr val="7030A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= </a:t>
                </a:r>
                <a:r>
                  <a:rPr lang="ar-SA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الانحراف المشترك بين عائدات السهم </a:t>
                </a:r>
                <a:r>
                  <a:rPr lang="en-US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</a:t>
                </a:r>
                <a:r>
                  <a:rPr lang="ar-SA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وعائد السوق </a:t>
                </a:r>
                <a:r>
                  <a:rPr lang="en-US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m</a:t>
                </a:r>
                <a:endParaRPr lang="ar-SA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en-US" sz="2400" b="1" dirty="0">
                    <a:solidFill>
                      <a:srgbClr val="7030A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m^2</a:t>
                </a:r>
                <a:r>
                  <a:rPr lang="ar-SA" sz="2400" b="1" dirty="0">
                    <a:solidFill>
                      <a:srgbClr val="7030A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= </a:t>
                </a:r>
                <a:r>
                  <a:rPr lang="ar-SA" sz="24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التباين لعائدات السوق. </a:t>
                </a:r>
                <a:endParaRPr lang="en-US" sz="24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9" name="Content Placeholder 5">
                <a:extLst>
                  <a:ext uri="{FF2B5EF4-FFF2-40B4-BE49-F238E27FC236}">
                    <a16:creationId xmlns:a16="http://schemas.microsoft.com/office/drawing/2014/main" id="{30B926ED-708B-4F90-A0D6-124EFCC2D3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000053" y="1594199"/>
                <a:ext cx="8262984" cy="4013375"/>
              </a:xfrm>
              <a:blipFill>
                <a:blip r:embed="rId3"/>
                <a:stretch>
                  <a:fillRect r="-118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: زوايا مستديرة 1">
                <a:extLst>
                  <a:ext uri="{FF2B5EF4-FFF2-40B4-BE49-F238E27FC236}">
                    <a16:creationId xmlns:a16="http://schemas.microsoft.com/office/drawing/2014/main" id="{C9EE98FA-4287-4F66-824C-BCF99E85802B}"/>
                  </a:ext>
                </a:extLst>
              </p:cNvPr>
              <p:cNvSpPr/>
              <p:nvPr/>
            </p:nvSpPr>
            <p:spPr>
              <a:xfrm>
                <a:off x="4552188" y="2539581"/>
                <a:ext cx="3267456" cy="1235639"/>
              </a:xfrm>
              <a:prstGeom prst="roundRect">
                <a:avLst/>
              </a:prstGeom>
              <a:solidFill>
                <a:srgbClr val="CCC4E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𝐶𝑜𝑣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ar-SA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2" name="مستطيل: زوايا مستديرة 1">
                <a:extLst>
                  <a:ext uri="{FF2B5EF4-FFF2-40B4-BE49-F238E27FC236}">
                    <a16:creationId xmlns:a16="http://schemas.microsoft.com/office/drawing/2014/main" id="{C9EE98FA-4287-4F66-824C-BCF99E858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188" y="2539581"/>
                <a:ext cx="3267456" cy="123563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64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290414" y="450397"/>
            <a:ext cx="8483496" cy="7736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1290414" y="261505"/>
            <a:ext cx="8483496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 الانحراف المشترك (التغاير) بين عائدات السهم وعائد السوق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773CE19-249B-4459-B0B3-EB9330B88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612" y="1336888"/>
            <a:ext cx="11555962" cy="104483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يمكن استخدام الصيغة التالية لحساب الانحراف المشترك (التغاير) بين عائدات السهم وعائد السوق في حالة البيانات التاريخية  : </a:t>
            </a:r>
          </a:p>
          <a:p>
            <a:pPr marL="0" indent="0">
              <a:lnSpc>
                <a:spcPct val="110000"/>
              </a:lnSpc>
              <a:buNone/>
            </a:pPr>
            <a:endParaRPr lang="ar-SA" sz="2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مستطيل: زوايا مستديرة 10">
                <a:extLst>
                  <a:ext uri="{FF2B5EF4-FFF2-40B4-BE49-F238E27FC236}">
                    <a16:creationId xmlns:a16="http://schemas.microsoft.com/office/drawing/2014/main" id="{922426B5-66EE-4C57-99D1-63156714D06B}"/>
                  </a:ext>
                </a:extLst>
              </p:cNvPr>
              <p:cNvSpPr/>
              <p:nvPr/>
            </p:nvSpPr>
            <p:spPr>
              <a:xfrm>
                <a:off x="3662044" y="2027370"/>
                <a:ext cx="5071872" cy="1307592"/>
              </a:xfrm>
              <a:prstGeom prst="roundRect">
                <a:avLst/>
              </a:prstGeom>
              <a:solidFill>
                <a:srgbClr val="CCC4E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box>
                            <m:box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𝑅𝑎𝑖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𝐸𝑅𝑎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)(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𝑅𝑚𝑖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𝐸𝑅𝑚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box>
                        </m:e>
                      </m:nary>
                    </m:oMath>
                  </m:oMathPara>
                </a14:m>
                <a:endParaRPr lang="ar-SA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11" name="مستطيل: زوايا مستديرة 10">
                <a:extLst>
                  <a:ext uri="{FF2B5EF4-FFF2-40B4-BE49-F238E27FC236}">
                    <a16:creationId xmlns:a16="http://schemas.microsoft.com/office/drawing/2014/main" id="{922426B5-66EE-4C57-99D1-63156714D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044" y="2027370"/>
                <a:ext cx="5071872" cy="130759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ستطيل 6">
            <a:extLst>
              <a:ext uri="{FF2B5EF4-FFF2-40B4-BE49-F238E27FC236}">
                <a16:creationId xmlns:a16="http://schemas.microsoft.com/office/drawing/2014/main" id="{A175D15C-0B87-42F7-96FC-7BAEABC4FC05}"/>
              </a:ext>
            </a:extLst>
          </p:cNvPr>
          <p:cNvSpPr/>
          <p:nvPr/>
        </p:nvSpPr>
        <p:spPr>
          <a:xfrm>
            <a:off x="-313161" y="3451367"/>
            <a:ext cx="1097280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Cov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</a:t>
            </a:r>
            <a:r>
              <a:rPr lang="en-US" sz="2400" b="1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a,m</a:t>
            </a: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) 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= الانحراف المشترك لمحفظة مكونه من عائد السوق وعائدات السهم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 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=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الفترة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Ra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=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العائد الممكن الحصول علیه من الاستثمار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</a:t>
            </a:r>
          </a:p>
          <a:p>
            <a:pPr marL="342900" indent="-342900" algn="r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Era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=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متوسط العائد من المشروع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يمكن الحصول عليه عن طريق ( </a:t>
            </a: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مجموع العائدات / عدد الفترات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342900" indent="-342900" algn="r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Rm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=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عائد السوق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Erm</a:t>
            </a:r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=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متوسط عوائد السوق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m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يمكن الحصول عليه عن طريق ( </a:t>
            </a:r>
            <a:r>
              <a:rPr lang="ar-SA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مجموع العائدات / عدد الفترات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799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743200" y="662665"/>
            <a:ext cx="6885432" cy="854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2743200" y="569924"/>
            <a:ext cx="6885432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 تباين عوائد السوق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ستطيل: زوايا مستديرة 10">
                <a:extLst>
                  <a:ext uri="{FF2B5EF4-FFF2-40B4-BE49-F238E27FC236}">
                    <a16:creationId xmlns:a16="http://schemas.microsoft.com/office/drawing/2014/main" id="{922426B5-66EE-4C57-99D1-63156714D06B}"/>
                  </a:ext>
                </a:extLst>
              </p:cNvPr>
              <p:cNvSpPr/>
              <p:nvPr/>
            </p:nvSpPr>
            <p:spPr>
              <a:xfrm>
                <a:off x="2966730" y="2768915"/>
                <a:ext cx="6770604" cy="1553887"/>
              </a:xfrm>
              <a:prstGeom prst="roundRect">
                <a:avLst/>
              </a:prstGeom>
              <a:solidFill>
                <a:srgbClr val="CCC4E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b/>
                        <m:sup>
                          <m:r>
                            <a:rPr lang="ar-SA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𝑅𝑚𝑖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𝐸𝑅𝑚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)^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ar-SA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1" name="مستطيل: زوايا مستديرة 10">
                <a:extLst>
                  <a:ext uri="{FF2B5EF4-FFF2-40B4-BE49-F238E27FC236}">
                    <a16:creationId xmlns:a16="http://schemas.microsoft.com/office/drawing/2014/main" id="{922426B5-66EE-4C57-99D1-63156714D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730" y="2768915"/>
                <a:ext cx="6770604" cy="155388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مستطيل 7">
            <a:extLst>
              <a:ext uri="{FF2B5EF4-FFF2-40B4-BE49-F238E27FC236}">
                <a16:creationId xmlns:a16="http://schemas.microsoft.com/office/drawing/2014/main" id="{2C5394BF-96CF-408A-B1FE-90FF46AF53D7}"/>
              </a:ext>
            </a:extLst>
          </p:cNvPr>
          <p:cNvSpPr/>
          <p:nvPr/>
        </p:nvSpPr>
        <p:spPr>
          <a:xfrm>
            <a:off x="3698748" y="1937407"/>
            <a:ext cx="497433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5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يمكن حساب تباين السوق بالصيغة التالية: </a:t>
            </a:r>
          </a:p>
        </p:txBody>
      </p:sp>
    </p:spTree>
    <p:extLst>
      <p:ext uri="{BB962C8B-B14F-4D97-AF65-F5344CB8AC3E}">
        <p14:creationId xmlns:p14="http://schemas.microsoft.com/office/powerpoint/2010/main" val="351024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2743200" y="662665"/>
            <a:ext cx="6885432" cy="854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2743200" y="569924"/>
            <a:ext cx="6885432" cy="85413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حساب تباين عوائد السوق </a:t>
            </a:r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EDF95CB9-E652-455B-A74D-E1830FCA80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18" name="مستطيل 6">
            <a:extLst>
              <a:ext uri="{FF2B5EF4-FFF2-40B4-BE49-F238E27FC236}">
                <a16:creationId xmlns:a16="http://schemas.microsoft.com/office/drawing/2014/main" id="{3834CAEC-73E0-422D-A923-588FC0327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جامعة الملك سعود – كلية الدراسات التطبيقية وخدمة المجتمع – 2411مال – مقدمة في الاستثمار– المحاضرة الثالثة عشر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C6A4FFBF-E5B7-4B94-B8FE-923E126DE72E}"/>
              </a:ext>
            </a:extLst>
          </p:cNvPr>
          <p:cNvSpPr/>
          <p:nvPr/>
        </p:nvSpPr>
        <p:spPr>
          <a:xfrm>
            <a:off x="1120550" y="1706574"/>
            <a:ext cx="9898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مثال: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يوضح الجدول التالي العائد من سهم شركة لجين مقارنة مع عائد السوق خلال الخمس سنوات الماضية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E776A3-8BB4-4E7A-9B53-EF282D9443FD}"/>
              </a:ext>
            </a:extLst>
          </p:cNvPr>
          <p:cNvSpPr/>
          <p:nvPr/>
        </p:nvSpPr>
        <p:spPr>
          <a:xfrm>
            <a:off x="3540252" y="5266749"/>
            <a:ext cx="5291328" cy="461665"/>
          </a:xfrm>
          <a:prstGeom prst="rect">
            <a:avLst/>
          </a:prstGeom>
          <a:solidFill>
            <a:srgbClr val="CCC4EE"/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المطلوب: حساب معامل بيتا لسهم شركة لجين ؟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55C0627A-EFC6-46A0-9DB1-5C5C0D790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27876"/>
              </p:ext>
            </p:extLst>
          </p:nvPr>
        </p:nvGraphicFramePr>
        <p:xfrm>
          <a:off x="1985772" y="2590621"/>
          <a:ext cx="8400288" cy="2255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00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0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4090">
                <a:tc>
                  <a:txBody>
                    <a:bodyPr/>
                    <a:lstStyle/>
                    <a:p>
                      <a:pPr algn="ctr"/>
                      <a:r>
                        <a:rPr lang="ar-SA" sz="2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2010</a:t>
                      </a:r>
                      <a:endParaRPr lang="en-US" sz="26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2009</a:t>
                      </a:r>
                      <a:endParaRPr lang="en-US" sz="26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2008</a:t>
                      </a:r>
                      <a:endParaRPr lang="en-US" sz="26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2007</a:t>
                      </a:r>
                      <a:endParaRPr lang="en-US" sz="26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2006</a:t>
                      </a:r>
                      <a:endParaRPr lang="en-US" sz="26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السنة</a:t>
                      </a:r>
                      <a:endParaRPr lang="en-US" sz="2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82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-2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عائد سهم لجين</a:t>
                      </a:r>
                      <a:r>
                        <a:rPr lang="ar-SA" sz="2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%</a:t>
                      </a:r>
                      <a:endParaRPr lang="en-US" sz="2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9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-2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-2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عائد السوق%</a:t>
                      </a:r>
                      <a:endParaRPr lang="en-US" sz="2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C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045626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Custom 6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333366"/>
      </a:accent1>
      <a:accent2>
        <a:srgbClr val="A5644E"/>
      </a:accent2>
      <a:accent3>
        <a:srgbClr val="04A41F"/>
      </a:accent3>
      <a:accent4>
        <a:srgbClr val="C3986D"/>
      </a:accent4>
      <a:accent5>
        <a:srgbClr val="B5B1DB"/>
      </a:accent5>
      <a:accent6>
        <a:srgbClr val="A5A5A5"/>
      </a:accent6>
      <a:hlink>
        <a:srgbClr val="AD1F1F"/>
      </a:hlink>
      <a:folHlink>
        <a:srgbClr val="FFC42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B6228DE70F5479EC389D7DDCD1491" ma:contentTypeVersion="9" ma:contentTypeDescription="Create a new document." ma:contentTypeScope="" ma:versionID="74f92d17f084a3513c8d86786a86e51c">
  <xsd:schema xmlns:xsd="http://www.w3.org/2001/XMLSchema" xmlns:xs="http://www.w3.org/2001/XMLSchema" xmlns:p="http://schemas.microsoft.com/office/2006/metadata/properties" xmlns:ns3="1eb3fd51-1696-4624-be38-5ffb6b849aa0" targetNamespace="http://schemas.microsoft.com/office/2006/metadata/properties" ma:root="true" ma:fieldsID="b24d134c149547107dc2795a413fe02d" ns3:_="">
    <xsd:import namespace="1eb3fd51-1696-4624-be38-5ffb6b849a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3fd51-1696-4624-be38-5ffb6b849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9BD42E-79C0-4094-BF59-A41B49031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b3fd51-1696-4624-be38-5ffb6b849a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AEF64-D7BA-4B9C-9A8C-E416921BD4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11F7ED-2C81-46B0-BE59-028BEFF3E477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1eb3fd51-1696-4624-be38-5ffb6b849aa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TM16401371[[fn=أطلس]]</Template>
  <TotalTime>5671</TotalTime>
  <Words>1300</Words>
  <Application>Microsoft Office PowerPoint</Application>
  <PresentationFormat>شاشة عريضة</PresentationFormat>
  <Paragraphs>138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GE Thameen</vt:lpstr>
      <vt:lpstr>Rockwell</vt:lpstr>
      <vt:lpstr>Sakkal Majalla</vt:lpstr>
      <vt:lpstr>Times New Roman</vt:lpstr>
      <vt:lpstr>Wingdings</vt:lpstr>
      <vt:lpstr>أطلس</vt:lpstr>
      <vt:lpstr>2411 مال مقدمة في الاستثمار  المحاضرة الثالثة عشر العائد والمخاطر  في المحفظة الاستثمارية</vt:lpstr>
      <vt:lpstr>عرض تقديمي في PowerPoint</vt:lpstr>
      <vt:lpstr>مصادر  المخاطر  المنتظمة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نموذج تسعير الأصول المالية </vt:lpstr>
      <vt:lpstr>نموذج تسعير الأصول المالية </vt:lpstr>
      <vt:lpstr>نموذج تسعير الأصول المالية </vt:lpstr>
      <vt:lpstr>انتهت المحاضرة الثالثة عشر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2411مال - مقدمة في الاستثمار</dc:title>
  <dc:creator>sarah alqwaizani</dc:creator>
  <cp:lastModifiedBy>maha suliman alqasim</cp:lastModifiedBy>
  <cp:revision>811</cp:revision>
  <dcterms:created xsi:type="dcterms:W3CDTF">2021-05-23T05:55:00Z</dcterms:created>
  <dcterms:modified xsi:type="dcterms:W3CDTF">2022-04-13T10:06:02Z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0x010100FD6B6228DE70F5479EC389D7DDCD1491</vt:lpwstr>
  </property>
</Properties>
</file>