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jpeg" ContentType="image/jpeg"/>
  <Default Extension="emf" ContentType="image/x-emf"/>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s/slide2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4.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2.xml" ContentType="application/vnd.openxmlformats-officedocument.presentationml.slide+xml"/>
  <Override PartName="/ppt/slides/slide25.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6.xml" ContentType="application/vnd.openxmlformats-officedocument.presentationml.slide+xml"/>
  <Override PartName="/ppt/slides/slide19.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notesSlides/notesSlide21.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4.xml" ContentType="application/vnd.openxmlformats-officedocument.presentationml.notesSlide+xml"/>
  <Override PartName="/ppt/slideMasters/slideMaster1.xml" ContentType="application/vnd.openxmlformats-officedocument.presentationml.slideMaster+xml"/>
  <Override PartName="/ppt/notesSlides/notesSlide25.xml" ContentType="application/vnd.openxmlformats-officedocument.presentationml.notesSlide+xml"/>
  <Override PartName="/ppt/notesSlides/notesSlide20.xml" ContentType="application/vnd.openxmlformats-officedocument.presentationml.notesSlide+xml"/>
  <Override PartName="/ppt/notesSlides/notesSlide26.xml" ContentType="application/vnd.openxmlformats-officedocument.presentationml.notesSlide+xml"/>
  <Override PartName="/ppt/notesSlides/notesSlide18.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1.xml" ContentType="application/vnd.openxmlformats-officedocument.presentationml.notesSlide+xml"/>
  <Override PartName="/ppt/notesSlides/notesSlide19.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notesSlide17.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1" r:id="rId1"/>
  </p:sldMasterIdLst>
  <p:notesMasterIdLst>
    <p:notesMasterId r:id="rId28"/>
  </p:notesMasterIdLst>
  <p:sldIdLst>
    <p:sldId id="276" r:id="rId2"/>
    <p:sldId id="277" r:id="rId3"/>
    <p:sldId id="278" r:id="rId4"/>
    <p:sldId id="279" r:id="rId5"/>
    <p:sldId id="285" r:id="rId6"/>
    <p:sldId id="280" r:id="rId7"/>
    <p:sldId id="281" r:id="rId8"/>
    <p:sldId id="284" r:id="rId9"/>
    <p:sldId id="283" r:id="rId10"/>
    <p:sldId id="286" r:id="rId11"/>
    <p:sldId id="287" r:id="rId12"/>
    <p:sldId id="288" r:id="rId13"/>
    <p:sldId id="289" r:id="rId14"/>
    <p:sldId id="290" r:id="rId15"/>
    <p:sldId id="291" r:id="rId16"/>
    <p:sldId id="292" r:id="rId17"/>
    <p:sldId id="293" r:id="rId18"/>
    <p:sldId id="294" r:id="rId19"/>
    <p:sldId id="295" r:id="rId20"/>
    <p:sldId id="297" r:id="rId21"/>
    <p:sldId id="296" r:id="rId22"/>
    <p:sldId id="298" r:id="rId23"/>
    <p:sldId id="299" r:id="rId24"/>
    <p:sldId id="300" r:id="rId25"/>
    <p:sldId id="301" r:id="rId26"/>
    <p:sldId id="302" r:id="rId27"/>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Tahoma" pitchFamily="34" charset="0"/>
        <a:ea typeface="+mn-ea"/>
        <a:cs typeface="Arial" pitchFamily="34" charset="0"/>
      </a:defRPr>
    </a:lvl1pPr>
    <a:lvl2pPr marL="457200" algn="r" rtl="1" fontAlgn="base">
      <a:spcBef>
        <a:spcPct val="0"/>
      </a:spcBef>
      <a:spcAft>
        <a:spcPct val="0"/>
      </a:spcAft>
      <a:defRPr kern="1200">
        <a:solidFill>
          <a:schemeClr val="tx1"/>
        </a:solidFill>
        <a:latin typeface="Tahoma" pitchFamily="34" charset="0"/>
        <a:ea typeface="+mn-ea"/>
        <a:cs typeface="Arial" pitchFamily="34" charset="0"/>
      </a:defRPr>
    </a:lvl2pPr>
    <a:lvl3pPr marL="914400" algn="r" rtl="1" fontAlgn="base">
      <a:spcBef>
        <a:spcPct val="0"/>
      </a:spcBef>
      <a:spcAft>
        <a:spcPct val="0"/>
      </a:spcAft>
      <a:defRPr kern="1200">
        <a:solidFill>
          <a:schemeClr val="tx1"/>
        </a:solidFill>
        <a:latin typeface="Tahoma" pitchFamily="34" charset="0"/>
        <a:ea typeface="+mn-ea"/>
        <a:cs typeface="Arial" pitchFamily="34" charset="0"/>
      </a:defRPr>
    </a:lvl3pPr>
    <a:lvl4pPr marL="1371600" algn="r" rtl="1" fontAlgn="base">
      <a:spcBef>
        <a:spcPct val="0"/>
      </a:spcBef>
      <a:spcAft>
        <a:spcPct val="0"/>
      </a:spcAft>
      <a:defRPr kern="1200">
        <a:solidFill>
          <a:schemeClr val="tx1"/>
        </a:solidFill>
        <a:latin typeface="Tahoma" pitchFamily="34" charset="0"/>
        <a:ea typeface="+mn-ea"/>
        <a:cs typeface="Arial" pitchFamily="34" charset="0"/>
      </a:defRPr>
    </a:lvl4pPr>
    <a:lvl5pPr marL="1828800" algn="r" rtl="1" fontAlgn="base">
      <a:spcBef>
        <a:spcPct val="0"/>
      </a:spcBef>
      <a:spcAft>
        <a:spcPct val="0"/>
      </a:spcAft>
      <a:defRPr kern="1200">
        <a:solidFill>
          <a:schemeClr val="tx1"/>
        </a:solidFill>
        <a:latin typeface="Tahoma" pitchFamily="34" charset="0"/>
        <a:ea typeface="+mn-ea"/>
        <a:cs typeface="Arial" pitchFamily="34" charset="0"/>
      </a:defRPr>
    </a:lvl5pPr>
    <a:lvl6pPr marL="2286000" algn="r" defTabSz="914400" rtl="1" eaLnBrk="1" latinLnBrk="0" hangingPunct="1">
      <a:defRPr kern="1200">
        <a:solidFill>
          <a:schemeClr val="tx1"/>
        </a:solidFill>
        <a:latin typeface="Tahoma" pitchFamily="34" charset="0"/>
        <a:ea typeface="+mn-ea"/>
        <a:cs typeface="Arial" pitchFamily="34" charset="0"/>
      </a:defRPr>
    </a:lvl6pPr>
    <a:lvl7pPr marL="2743200" algn="r" defTabSz="914400" rtl="1" eaLnBrk="1" latinLnBrk="0" hangingPunct="1">
      <a:defRPr kern="1200">
        <a:solidFill>
          <a:schemeClr val="tx1"/>
        </a:solidFill>
        <a:latin typeface="Tahoma" pitchFamily="34" charset="0"/>
        <a:ea typeface="+mn-ea"/>
        <a:cs typeface="Arial" pitchFamily="34" charset="0"/>
      </a:defRPr>
    </a:lvl7pPr>
    <a:lvl8pPr marL="3200400" algn="r" defTabSz="914400" rtl="1" eaLnBrk="1" latinLnBrk="0" hangingPunct="1">
      <a:defRPr kern="1200">
        <a:solidFill>
          <a:schemeClr val="tx1"/>
        </a:solidFill>
        <a:latin typeface="Tahoma" pitchFamily="34" charset="0"/>
        <a:ea typeface="+mn-ea"/>
        <a:cs typeface="Arial" pitchFamily="34" charset="0"/>
      </a:defRPr>
    </a:lvl8pPr>
    <a:lvl9pPr marL="3657600" algn="r" defTabSz="914400" rtl="1" eaLnBrk="1" latinLnBrk="0" hangingPunct="1">
      <a:defRPr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CCDDDE"/>
    <a:srgbClr val="800000"/>
    <a:srgbClr val="FF66FF"/>
    <a:srgbClr val="FFFFCC"/>
    <a:srgbClr val="66FF66"/>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p:restoredLeft sz="84360" autoAdjust="0"/>
    <p:restoredTop sz="91304" autoAdjust="0"/>
  </p:normalViewPr>
  <p:slideViewPr>
    <p:cSldViewPr>
      <p:cViewPr>
        <p:scale>
          <a:sx n="100" d="100"/>
          <a:sy n="100" d="100"/>
        </p:scale>
        <p:origin x="-1374" y="4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ar-YE"/>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pPr>
              <a:defRPr/>
            </a:pPr>
            <a:fld id="{BEF93824-AEA0-4142-967A-23FF220B3EEA}" type="datetimeFigureOut">
              <a:rPr lang="ar-YE"/>
              <a:pPr>
                <a:defRPr/>
              </a:pPr>
              <a:t>15/06/1433</a:t>
            </a:fld>
            <a:endParaRPr lang="ar-Y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YE"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ar-YE"/>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pPr>
              <a:defRPr/>
            </a:pPr>
            <a:fld id="{AA199FB8-0B5D-476D-A5C8-0D566365533D}" type="slidenum">
              <a:rPr lang="ar-YE"/>
              <a:pPr>
                <a:defRPr/>
              </a:pPr>
              <a:t>‹#›</a:t>
            </a:fld>
            <a:endParaRPr lang="ar-YE"/>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a:lstStyle/>
          <a:p>
            <a:pPr eaLnBrk="1" hangingPunct="1">
              <a:spcBef>
                <a:spcPct val="0"/>
              </a:spcBef>
            </a:pPr>
            <a:endParaRPr lang="ar-YE" dirty="0"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BDB6E5-627E-45BC-B0B0-ABDC0487AF2B}" type="slidenum">
              <a:rPr lang="ar-YE" smtClean="0"/>
              <a:pPr/>
              <a:t>1</a:t>
            </a:fld>
            <a:endParaRPr lang="ar-Y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a:lstStyle/>
          <a:p>
            <a:pPr eaLnBrk="1" hangingPunct="1">
              <a:spcBef>
                <a:spcPct val="0"/>
              </a:spcBef>
            </a:pPr>
            <a:endParaRPr lang="ar-YE" dirty="0"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CFA3E2-6EEE-4308-90CF-66FE1A744E24}" type="slidenum">
              <a:rPr lang="ar-YE" smtClean="0"/>
              <a:pPr/>
              <a:t>10</a:t>
            </a:fld>
            <a:endParaRPr lang="ar-YE"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a:lstStyle/>
          <a:p>
            <a:pPr eaLnBrk="1" hangingPunct="1">
              <a:spcBef>
                <a:spcPct val="0"/>
              </a:spcBef>
            </a:pPr>
            <a:endParaRPr lang="ar-YE" dirty="0"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F16839-ADEE-479F-A0EC-B6707A6107A4}" type="slidenum">
              <a:rPr lang="ar-YE" smtClean="0"/>
              <a:pPr/>
              <a:t>11</a:t>
            </a:fld>
            <a:endParaRPr lang="ar-YE"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DBA56B-89B1-4140-BA1E-91C224ED9C47}" type="slidenum">
              <a:rPr lang="ar-YE" smtClean="0"/>
              <a:pPr/>
              <a:t>12</a:t>
            </a:fld>
            <a:endParaRPr lang="ar-Y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A7F931-EA6E-4F0D-8BB2-57EEDBBF64B5}" type="slidenum">
              <a:rPr lang="ar-YE" smtClean="0"/>
              <a:pPr/>
              <a:t>13</a:t>
            </a:fld>
            <a:endParaRPr lang="ar-Y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a:lstStyle/>
          <a:p>
            <a:pPr eaLnBrk="1" hangingPunct="1">
              <a:spcBef>
                <a:spcPct val="0"/>
              </a:spcBef>
            </a:pPr>
            <a:endParaRPr lang="ar-YE" dirty="0"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24B512B-5EFC-4BDB-A642-80CA887AD0B0}" type="slidenum">
              <a:rPr lang="ar-YE" smtClean="0"/>
              <a:pPr/>
              <a:t>14</a:t>
            </a:fld>
            <a:endParaRPr lang="ar-Y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EECB73-8785-4F41-83ED-F6842D3ED061}" type="slidenum">
              <a:rPr lang="ar-YE" smtClean="0"/>
              <a:pPr/>
              <a:t>15</a:t>
            </a:fld>
            <a:endParaRPr lang="ar-Y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30D4AA-22F3-4E94-A2DE-E6A0007AC00A}" type="slidenum">
              <a:rPr lang="ar-YE" smtClean="0"/>
              <a:pPr/>
              <a:t>16</a:t>
            </a:fld>
            <a:endParaRPr lang="ar-Y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F86DB1-F5D7-4554-B298-6D1B33DF84A2}" type="slidenum">
              <a:rPr lang="ar-YE" smtClean="0"/>
              <a:pPr/>
              <a:t>17</a:t>
            </a:fld>
            <a:endParaRPr lang="ar-Y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468017-3C2B-46A4-B4DF-E0E7448E81C3}" type="slidenum">
              <a:rPr lang="ar-YE" smtClean="0"/>
              <a:pPr/>
              <a:t>18</a:t>
            </a:fld>
            <a:endParaRPr lang="ar-Y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9DEA19-17D5-4D39-95A4-F5C478E4BD63}" type="slidenum">
              <a:rPr lang="ar-YE" smtClean="0"/>
              <a:pPr/>
              <a:t>19</a:t>
            </a:fld>
            <a:endParaRPr lang="ar-Y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a:lstStyle/>
          <a:p>
            <a:pPr eaLnBrk="1" hangingPunct="1">
              <a:spcBef>
                <a:spcPct val="0"/>
              </a:spcBef>
            </a:pPr>
            <a:endParaRPr lang="ar-YE" dirty="0"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06C856-7020-4168-90CE-F15FBBAA24B6}" type="slidenum">
              <a:rPr lang="ar-YE" smtClean="0"/>
              <a:pPr/>
              <a:t>2</a:t>
            </a:fld>
            <a:endParaRPr lang="ar-YE"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5FD100-B415-4D69-937F-4204A4F0AFFC}" type="slidenum">
              <a:rPr lang="ar-YE" smtClean="0"/>
              <a:pPr/>
              <a:t>20</a:t>
            </a:fld>
            <a:endParaRPr lang="ar-Y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84D057-7FEB-4422-832F-B2B3F94D3908}" type="slidenum">
              <a:rPr lang="ar-YE" smtClean="0"/>
              <a:pPr/>
              <a:t>21</a:t>
            </a:fld>
            <a:endParaRPr lang="ar-Y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DE93E0-CDEC-473E-8E7E-458A19F3EA8A}" type="slidenum">
              <a:rPr lang="ar-YE" smtClean="0"/>
              <a:pPr/>
              <a:t>22</a:t>
            </a:fld>
            <a:endParaRPr lang="ar-Y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E22819-1DBC-45E4-A547-430A1A625450}" type="slidenum">
              <a:rPr lang="ar-YE" smtClean="0"/>
              <a:pPr/>
              <a:t>23</a:t>
            </a:fld>
            <a:endParaRPr lang="ar-Y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028914-38F0-4C24-971D-81D06A64A6FC}" type="slidenum">
              <a:rPr lang="ar-YE" smtClean="0"/>
              <a:pPr/>
              <a:t>24</a:t>
            </a:fld>
            <a:endParaRPr lang="ar-Y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1AD64E3-D669-4456-80A1-C464CED305CD}" type="slidenum">
              <a:rPr lang="ar-YE" smtClean="0"/>
              <a:pPr/>
              <a:t>25</a:t>
            </a:fld>
            <a:endParaRPr lang="ar-Y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24F26CD-B7AC-45E6-A00C-7937E9A072CD}" type="slidenum">
              <a:rPr lang="ar-YE" smtClean="0"/>
              <a:pPr/>
              <a:t>26</a:t>
            </a:fld>
            <a:endParaRPr lang="ar-Y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pPr eaLnBrk="1" hangingPunct="1">
              <a:spcBef>
                <a:spcPct val="0"/>
              </a:spcBef>
            </a:pPr>
            <a:endParaRPr lang="ar-YE"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68E70D-4A1D-4C41-8B17-E944D6906C47}" type="slidenum">
              <a:rPr lang="ar-YE" smtClean="0"/>
              <a:pPr/>
              <a:t>3</a:t>
            </a:fld>
            <a:endParaRPr lang="ar-YE"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pPr eaLnBrk="1" hangingPunct="1">
              <a:spcBef>
                <a:spcPct val="0"/>
              </a:spcBef>
            </a:pPr>
            <a:endParaRPr lang="ar-YE"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8350375-B17C-4A0C-96D8-0CD6BC8A9A07}" type="slidenum">
              <a:rPr lang="ar-YE" smtClean="0"/>
              <a:pPr/>
              <a:t>4</a:t>
            </a:fld>
            <a:endParaRPr lang="ar-YE"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a:lstStyle/>
          <a:p>
            <a:pPr eaLnBrk="1" hangingPunct="1">
              <a:spcBef>
                <a:spcPct val="0"/>
              </a:spcBef>
            </a:pPr>
            <a:endParaRPr lang="ar-YE" dirty="0"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1ADC2D-2284-43F6-AA03-CF0C1030D90E}" type="slidenum">
              <a:rPr lang="ar-YE" smtClean="0"/>
              <a:pPr/>
              <a:t>5</a:t>
            </a:fld>
            <a:endParaRPr lang="ar-YE"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C3F3D1-3049-4216-BDDF-16D11BEC50DF}" type="slidenum">
              <a:rPr lang="ar-YE" smtClean="0"/>
              <a:pPr/>
              <a:t>6</a:t>
            </a:fld>
            <a:endParaRPr lang="ar-Y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0E58A6-4C25-4924-A2D6-F52FA92C4EB1}" type="slidenum">
              <a:rPr lang="ar-YE" smtClean="0"/>
              <a:pPr/>
              <a:t>7</a:t>
            </a:fld>
            <a:endParaRPr lang="ar-Y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3B7970-9F37-436A-82AA-A4C886139B3B}" type="slidenum">
              <a:rPr lang="ar-YE" smtClean="0"/>
              <a:pPr/>
              <a:t>8</a:t>
            </a:fld>
            <a:endParaRPr lang="ar-Y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F85593-989E-4349-8B12-93E9E5544F07}" type="slidenum">
              <a:rPr lang="ar-YE" smtClean="0"/>
              <a:pPr/>
              <a:t>9</a:t>
            </a:fld>
            <a:endParaRPr lang="ar-Y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9B738789-C411-46BB-85B2-7E2E42738D29}" type="slidenum">
              <a:rPr lang="ar-SA"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58432E4-38CF-4364-A0FE-773F6DEFE0B3}" type="slidenum">
              <a:rPr lang="ar-SA" smtClean="0"/>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BC3363-AF95-4598-8CFD-FA671CF1DDB8}" type="slidenum">
              <a:rPr lang="ar-SA" smtClean="0"/>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3BD6E63-E4C1-42CA-A0D6-0F26699EAE28}" type="slidenum">
              <a:rPr lang="ar-SA" smtClean="0"/>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93B18A0-06E1-4DEB-A401-585D709EE1A1}" type="slidenum">
              <a:rPr lang="ar-SA"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94A0EAD-34D2-44A8-8E9D-F0F6B0277848}" type="slidenum">
              <a:rPr lang="ar-SA" smtClean="0"/>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2F51164-3B23-4451-8910-FCA18C55D741}" type="slidenum">
              <a:rPr lang="ar-SA" smtClean="0"/>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AC5A34C-A191-4380-B38D-9C538E595797}" type="slidenum">
              <a:rPr lang="ar-SA" smtClean="0"/>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2EDABE9-8B67-4BC2-9D27-8DF36DC17FB4}" type="slidenum">
              <a:rPr lang="ar-SA" smtClean="0"/>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F0EC2B0-F577-497B-B858-84797CC432CC}" type="slidenum">
              <a:rPr lang="ar-SA" smtClean="0"/>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8C1C04EF-55D8-453B-A3B0-1876F247CCA0}" type="slidenum">
              <a:rPr lang="ar-SA"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E8E93F1-C355-4402-8426-AD0199F65AB6}" type="slidenum">
              <a:rPr lang="ar-SA"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Microsoft_Office_Word_97_-_2003_Document5.doc"/></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oleObject" Target="../embeddings/oleObject8.bin"/><Relationship Id="rId4" Type="http://schemas.openxmlformats.org/officeDocument/2006/relationships/image" Target="../media/image15.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oleObject" Target="../embeddings/oleObject9.bin"/><Relationship Id="rId4" Type="http://schemas.openxmlformats.org/officeDocument/2006/relationships/image" Target="../media/image15.jpeg"/></Relationships>
</file>

<file path=ppt/slides/_rels/slide2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Microsoft_Office_Word_97_-_2003_Document1.doc"/></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Microsoft_Office_Word_97_-_2003_Document2.doc"/><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3.bin"/><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oleObject" Target="../embeddings/Microsoft_Office_Word_97_-_2003_Document3.doc"/><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oleObject" Target="../embeddings/Microsoft_Office_Word_97_-_2003_Document4.doc"/><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66">
            <a:alpha val="37000"/>
          </a:srgbClr>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704088"/>
            <a:ext cx="8229600" cy="896112"/>
          </a:xfrm>
        </p:spPr>
        <p:txBody>
          <a:bodyPr>
            <a:normAutofit fontScale="90000"/>
          </a:bodyPr>
          <a:lstStyle/>
          <a:p>
            <a:pPr eaLnBrk="1" hangingPunct="1">
              <a:defRPr/>
            </a:pPr>
            <a:r>
              <a:rPr lang="ar-SA" sz="4000" b="1" dirty="0" smtClean="0"/>
              <a:t/>
            </a:r>
            <a:br>
              <a:rPr lang="ar-SA" sz="4000" b="1" dirty="0" smtClean="0"/>
            </a:br>
            <a:endParaRPr lang="en-US" sz="4000" b="1" dirty="0" smtClean="0"/>
          </a:p>
        </p:txBody>
      </p:sp>
      <p:sp>
        <p:nvSpPr>
          <p:cNvPr id="51203" name="Rectangle 3"/>
          <p:cNvSpPr>
            <a:spLocks noGrp="1" noChangeArrowheads="1"/>
          </p:cNvSpPr>
          <p:nvPr>
            <p:ph idx="1"/>
          </p:nvPr>
        </p:nvSpPr>
        <p:spPr>
          <a:xfrm>
            <a:off x="533400" y="1676400"/>
            <a:ext cx="8305800" cy="4800600"/>
          </a:xfrm>
          <a:noFill/>
        </p:spPr>
        <p:txBody>
          <a:bodyPr>
            <a:normAutofit/>
          </a:bodyPr>
          <a:lstStyle/>
          <a:p>
            <a:pPr eaLnBrk="1" hangingPunct="1">
              <a:buFont typeface="Wingdings" pitchFamily="2" charset="2"/>
              <a:buNone/>
              <a:defRPr/>
            </a:pPr>
            <a:r>
              <a:rPr lang="en-US" sz="2400" b="1" dirty="0" smtClean="0">
                <a:solidFill>
                  <a:srgbClr val="002060"/>
                </a:solidFill>
                <a:latin typeface="Times New Roman" pitchFamily="18" charset="0"/>
                <a:cs typeface="Times New Roman" pitchFamily="18" charset="0"/>
              </a:rPr>
              <a:t>12-1</a:t>
            </a:r>
            <a:r>
              <a:rPr lang="ar-SA" sz="2400" b="1" dirty="0" smtClean="0">
                <a:latin typeface="Times New Roman" pitchFamily="18" charset="0"/>
                <a:cs typeface="Times New Roman" pitchFamily="18" charset="0"/>
              </a:rPr>
              <a:t>عوائد السعة </a:t>
            </a:r>
            <a:r>
              <a:rPr lang="en-US" sz="2400" b="1" i="1" dirty="0" smtClean="0">
                <a:latin typeface="Times New Roman" pitchFamily="18" charset="0"/>
                <a:cs typeface="Times New Roman" pitchFamily="18" charset="0"/>
              </a:rPr>
              <a:t>Returns Scale</a:t>
            </a:r>
            <a:endParaRPr lang="ar-SA" sz="2400" b="1" dirty="0" smtClean="0">
              <a:latin typeface="Times New Roman" pitchFamily="18" charset="0"/>
              <a:cs typeface="Times New Roman" pitchFamily="18" charset="0"/>
            </a:endParaRPr>
          </a:p>
          <a:p>
            <a:pPr eaLnBrk="1" hangingPunct="1">
              <a:buClr>
                <a:schemeClr val="bg2">
                  <a:lumMod val="25000"/>
                </a:schemeClr>
              </a:buClr>
              <a:buFont typeface="Wingdings" pitchFamily="2" charset="2"/>
              <a:buChar char="§"/>
              <a:defRPr/>
            </a:pPr>
            <a:r>
              <a:rPr lang="ar-SA" sz="2000" dirty="0" smtClean="0">
                <a:latin typeface="Times New Roman" pitchFamily="18" charset="0"/>
                <a:cs typeface="Times New Roman" pitchFamily="18" charset="0"/>
              </a:rPr>
              <a:t>تزايد عوائد السعة </a:t>
            </a:r>
            <a:r>
              <a:rPr lang="en-US" sz="2000" i="1" dirty="0" smtClean="0">
                <a:latin typeface="Times New Roman" pitchFamily="18" charset="0"/>
                <a:cs typeface="Times New Roman" pitchFamily="18" charset="0"/>
              </a:rPr>
              <a:t>Increasing Returns To Scale (IRS)</a:t>
            </a:r>
            <a:endParaRPr lang="ar-SA" sz="2000" dirty="0" smtClean="0">
              <a:latin typeface="Times New Roman" pitchFamily="18" charset="0"/>
              <a:cs typeface="Times New Roman" pitchFamily="18" charset="0"/>
            </a:endParaRPr>
          </a:p>
          <a:p>
            <a:pPr eaLnBrk="1" hangingPunct="1">
              <a:buClr>
                <a:schemeClr val="bg2">
                  <a:lumMod val="25000"/>
                </a:schemeClr>
              </a:buClr>
              <a:buFont typeface="Wingdings" pitchFamily="2" charset="2"/>
              <a:buChar char="§"/>
              <a:defRPr/>
            </a:pPr>
            <a:r>
              <a:rPr lang="ar-SA" sz="2000" dirty="0" smtClean="0">
                <a:latin typeface="Times New Roman" pitchFamily="18" charset="0"/>
                <a:cs typeface="Times New Roman" pitchFamily="18" charset="0"/>
              </a:rPr>
              <a:t>ثبات عوائد السعة </a:t>
            </a:r>
            <a:r>
              <a:rPr lang="en-US" sz="2000" i="1" dirty="0" smtClean="0">
                <a:latin typeface="Times New Roman" pitchFamily="18" charset="0"/>
                <a:cs typeface="Times New Roman" pitchFamily="18" charset="0"/>
              </a:rPr>
              <a:t>Constant Returns To Scale (CRS)</a:t>
            </a:r>
            <a:endParaRPr lang="ar-SA" sz="2000" dirty="0" smtClean="0">
              <a:latin typeface="Times New Roman" pitchFamily="18" charset="0"/>
              <a:cs typeface="Times New Roman" pitchFamily="18" charset="0"/>
            </a:endParaRPr>
          </a:p>
          <a:p>
            <a:pPr eaLnBrk="1" hangingPunct="1">
              <a:buClr>
                <a:schemeClr val="bg2">
                  <a:lumMod val="25000"/>
                </a:schemeClr>
              </a:buClr>
              <a:buFont typeface="Wingdings" pitchFamily="2" charset="2"/>
              <a:buChar char="§"/>
              <a:defRPr/>
            </a:pPr>
            <a:r>
              <a:rPr lang="ar-SA" sz="2000" dirty="0" smtClean="0">
                <a:latin typeface="Times New Roman" pitchFamily="18" charset="0"/>
                <a:cs typeface="Times New Roman" pitchFamily="18" charset="0"/>
              </a:rPr>
              <a:t>تناقص عوائد السعة </a:t>
            </a:r>
            <a:r>
              <a:rPr lang="en-US" sz="2000" i="1" dirty="0" smtClean="0">
                <a:latin typeface="Times New Roman" pitchFamily="18" charset="0"/>
                <a:cs typeface="Times New Roman" pitchFamily="18" charset="0"/>
              </a:rPr>
              <a:t>Decreasing Returns To Scale</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DRS</a:t>
            </a:r>
            <a:r>
              <a:rPr lang="en-US" sz="2000" dirty="0" smtClean="0">
                <a:latin typeface="Times New Roman" pitchFamily="18" charset="0"/>
                <a:cs typeface="Times New Roman" pitchFamily="18" charset="0"/>
              </a:rPr>
              <a:t>)</a:t>
            </a:r>
            <a:endParaRPr lang="ar-SA" sz="2000" dirty="0" smtClean="0">
              <a:latin typeface="Times New Roman" pitchFamily="18" charset="0"/>
              <a:cs typeface="Times New Roman" pitchFamily="18" charset="0"/>
            </a:endParaRPr>
          </a:p>
          <a:p>
            <a:pPr eaLnBrk="1" hangingPunct="1">
              <a:buFont typeface="Wingdings" pitchFamily="2" charset="2"/>
              <a:buNone/>
              <a:defRPr/>
            </a:pPr>
            <a:r>
              <a:rPr lang="en-US" sz="2400" b="1" dirty="0" smtClean="0">
                <a:latin typeface="Times New Roman" pitchFamily="18" charset="0"/>
                <a:cs typeface="Times New Roman" pitchFamily="18" charset="0"/>
              </a:rPr>
              <a:t>12-2</a:t>
            </a:r>
            <a:r>
              <a:rPr lang="ar-SA" sz="2400" b="1" dirty="0" smtClean="0">
                <a:latin typeface="Times New Roman" pitchFamily="18" charset="0"/>
                <a:cs typeface="Times New Roman" pitchFamily="18" charset="0"/>
              </a:rPr>
              <a:t> قانون النسب المتغيرة </a:t>
            </a:r>
            <a:r>
              <a:rPr lang="en-US" sz="2400" b="1" i="1" dirty="0" smtClean="0">
                <a:latin typeface="Times New Roman" pitchFamily="18" charset="0"/>
                <a:cs typeface="Times New Roman" pitchFamily="18" charset="0"/>
              </a:rPr>
              <a:t>The Law of Variable Proportions</a:t>
            </a:r>
            <a:endParaRPr lang="ar-SA" sz="2400" b="1" dirty="0" smtClean="0">
              <a:latin typeface="Times New Roman" pitchFamily="18" charset="0"/>
              <a:cs typeface="Times New Roman" pitchFamily="18" charset="0"/>
            </a:endParaRPr>
          </a:p>
          <a:p>
            <a:pPr eaLnBrk="1" hangingPunct="1">
              <a:buFont typeface="Wingdings" pitchFamily="2" charset="2"/>
              <a:buNone/>
              <a:defRPr/>
            </a:pPr>
            <a:r>
              <a:rPr lang="en-US" sz="2400" b="1" dirty="0" smtClean="0">
                <a:latin typeface="Times New Roman" pitchFamily="18" charset="0"/>
                <a:cs typeface="Times New Roman" pitchFamily="18" charset="0"/>
              </a:rPr>
              <a:t>12-3</a:t>
            </a:r>
            <a:r>
              <a:rPr lang="ar-SA" sz="2400" b="1" dirty="0" smtClean="0">
                <a:latin typeface="Times New Roman" pitchFamily="18" charset="0"/>
                <a:cs typeface="Times New Roman" pitchFamily="18" charset="0"/>
              </a:rPr>
              <a:t> التقدم التقني ودوال الإنتاج </a:t>
            </a:r>
            <a:r>
              <a:rPr lang="en-US" sz="2400" b="1" i="1" dirty="0" smtClean="0">
                <a:latin typeface="Times New Roman" pitchFamily="18" charset="0"/>
                <a:cs typeface="Times New Roman" pitchFamily="18" charset="0"/>
              </a:rPr>
              <a:t>Technical Progress and the Production Function</a:t>
            </a:r>
            <a:endParaRPr lang="ar-SA" sz="2400" b="1" dirty="0" smtClean="0">
              <a:latin typeface="Times New Roman" pitchFamily="18" charset="0"/>
              <a:cs typeface="Times New Roman" pitchFamily="18" charset="0"/>
            </a:endParaRPr>
          </a:p>
          <a:p>
            <a:pPr eaLnBrk="1" hangingPunct="1">
              <a:buClr>
                <a:schemeClr val="bg2">
                  <a:lumMod val="25000"/>
                </a:schemeClr>
              </a:buClr>
              <a:buFont typeface="Wingdings" pitchFamily="2" charset="2"/>
              <a:buChar char="§"/>
              <a:defRPr/>
            </a:pPr>
            <a:r>
              <a:rPr lang="ar-SA" sz="2000" dirty="0" smtClean="0">
                <a:latin typeface="Times New Roman" pitchFamily="18" charset="0"/>
                <a:cs typeface="Times New Roman" pitchFamily="18" charset="0"/>
              </a:rPr>
              <a:t>تقدم تقني لتكثيف رأس المال </a:t>
            </a:r>
            <a:r>
              <a:rPr lang="en-US" sz="2000" i="1" dirty="0" smtClean="0">
                <a:latin typeface="Times New Roman" pitchFamily="18" charset="0"/>
                <a:cs typeface="Times New Roman" pitchFamily="18" charset="0"/>
              </a:rPr>
              <a:t>Capital – Deepening Technical Progress</a:t>
            </a:r>
            <a:endParaRPr lang="ar-SA" sz="2000" dirty="0" smtClean="0">
              <a:latin typeface="Times New Roman" pitchFamily="18" charset="0"/>
              <a:cs typeface="Times New Roman" pitchFamily="18" charset="0"/>
            </a:endParaRPr>
          </a:p>
          <a:p>
            <a:pPr eaLnBrk="1" hangingPunct="1">
              <a:buClr>
                <a:schemeClr val="bg2">
                  <a:lumMod val="25000"/>
                </a:schemeClr>
              </a:buClr>
              <a:buFont typeface="Wingdings" pitchFamily="2" charset="2"/>
              <a:buChar char="§"/>
              <a:defRPr/>
            </a:pPr>
            <a:r>
              <a:rPr lang="ar-SA" sz="2000" dirty="0" smtClean="0">
                <a:latin typeface="Times New Roman" pitchFamily="18" charset="0"/>
                <a:cs typeface="Times New Roman" pitchFamily="18" charset="0"/>
              </a:rPr>
              <a:t>تقدم تقني - تكثيف العمالة </a:t>
            </a:r>
            <a:r>
              <a:rPr lang="en-US" sz="2000" i="1" dirty="0" smtClean="0">
                <a:latin typeface="Times New Roman" pitchFamily="18" charset="0"/>
                <a:cs typeface="Times New Roman" pitchFamily="18" charset="0"/>
              </a:rPr>
              <a:t>Labor– Deepening Technical Progress</a:t>
            </a:r>
            <a:endParaRPr lang="ar-SA" sz="2000" dirty="0" smtClean="0">
              <a:latin typeface="Times New Roman" pitchFamily="18" charset="0"/>
              <a:cs typeface="Times New Roman" pitchFamily="18" charset="0"/>
            </a:endParaRPr>
          </a:p>
          <a:p>
            <a:pPr eaLnBrk="1" hangingPunct="1">
              <a:buClr>
                <a:schemeClr val="bg2">
                  <a:lumMod val="25000"/>
                </a:schemeClr>
              </a:buClr>
              <a:buFont typeface="Wingdings" pitchFamily="2" charset="2"/>
              <a:buChar char="§"/>
              <a:defRPr/>
            </a:pPr>
            <a:r>
              <a:rPr lang="ar-SA" sz="2000" dirty="0" smtClean="0">
                <a:latin typeface="Times New Roman" pitchFamily="18" charset="0"/>
                <a:cs typeface="Times New Roman" pitchFamily="18" charset="0"/>
              </a:rPr>
              <a:t>تقدم تقني محايد </a:t>
            </a:r>
            <a:r>
              <a:rPr lang="en-US" sz="2000" i="1" dirty="0" smtClean="0">
                <a:latin typeface="Times New Roman" pitchFamily="18" charset="0"/>
                <a:cs typeface="Times New Roman" pitchFamily="18" charset="0"/>
              </a:rPr>
              <a:t>Neutral Technical Progress</a:t>
            </a:r>
            <a:endParaRPr lang="en-US" sz="2400" i="1" dirty="0" smtClean="0">
              <a:latin typeface="Times New Roman" pitchFamily="18" charset="0"/>
              <a:cs typeface="Times New Roman" pitchFamily="18" charset="0"/>
            </a:endParaRPr>
          </a:p>
        </p:txBody>
      </p:sp>
      <p:sp>
        <p:nvSpPr>
          <p:cNvPr id="6" name="Down Ribbon 5"/>
          <p:cNvSpPr/>
          <p:nvPr/>
        </p:nvSpPr>
        <p:spPr>
          <a:xfrm>
            <a:off x="1524000" y="685799"/>
            <a:ext cx="6705600" cy="8382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3600" b="1" dirty="0">
                <a:solidFill>
                  <a:schemeClr val="tx1"/>
                </a:solidFill>
                <a:latin typeface="Times New Roman" pitchFamily="18" charset="0"/>
                <a:cs typeface="Times New Roman" pitchFamily="18" charset="0"/>
              </a:rPr>
              <a:t>الباب الثاني عشر</a:t>
            </a:r>
            <a:endParaRPr lang="ar-YE" sz="3600" dirty="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4294967295"/>
          </p:nvPr>
        </p:nvSpPr>
        <p:spPr>
          <a:xfrm>
            <a:off x="228600" y="914400"/>
            <a:ext cx="8534400" cy="5638800"/>
          </a:xfrm>
          <a:solidFill>
            <a:srgbClr val="FFC000">
              <a:alpha val="46000"/>
            </a:srgbClr>
          </a:solidFill>
        </p:spPr>
        <p:txBody>
          <a:bodyPr>
            <a:normAutofit/>
          </a:bodyPr>
          <a:lstStyle/>
          <a:p>
            <a:pPr eaLnBrk="1" hangingPunct="1">
              <a:buFont typeface="Wingdings" pitchFamily="2" charset="2"/>
              <a:buNone/>
              <a:defRPr/>
            </a:pPr>
            <a:r>
              <a:rPr lang="ar-SA" sz="1600" b="1" dirty="0" smtClean="0">
                <a:latin typeface="Times New Roman" pitchFamily="18" charset="0"/>
                <a:cs typeface="Times New Roman" pitchFamily="18" charset="0"/>
              </a:rPr>
              <a:t>وتضيف نظرية أويلر أنه فيما يتعلق بالدوال المتجانسة من الدرجة الأولى (</a:t>
            </a:r>
            <a:r>
              <a:rPr lang="en-US" sz="1600" b="1" dirty="0" smtClean="0">
                <a:latin typeface="Times New Roman" pitchFamily="18" charset="0"/>
                <a:cs typeface="Times New Roman" pitchFamily="18" charset="0"/>
              </a:rPr>
              <a:t>n=1</a:t>
            </a:r>
            <a:r>
              <a:rPr lang="ar-SA" sz="1600" b="1" dirty="0" smtClean="0">
                <a:latin typeface="Times New Roman" pitchFamily="18" charset="0"/>
                <a:cs typeface="Times New Roman" pitchFamily="18" charset="0"/>
              </a:rPr>
              <a:t>) أنه إذا دُفع لكل مورد إنتاجي بما يوازي قيمة ناتجه الحدي فإن المدفوعات للموارد تساوي الإيراد الكلي أي أن:</a:t>
            </a:r>
            <a:endParaRPr lang="en-US" sz="1600" b="1" dirty="0" smtClean="0">
              <a:latin typeface="Times New Roman" pitchFamily="18" charset="0"/>
              <a:cs typeface="Times New Roman" pitchFamily="18" charset="0"/>
            </a:endParaRPr>
          </a:p>
          <a:p>
            <a:pPr eaLnBrk="1" hangingPunct="1">
              <a:buFont typeface="Wingdings" pitchFamily="2" charset="2"/>
              <a:buNone/>
              <a:defRPr/>
            </a:pPr>
            <a:endParaRPr lang="ar-SA" sz="1600" b="1" dirty="0" smtClean="0">
              <a:latin typeface="Times New Roman" pitchFamily="18" charset="0"/>
              <a:cs typeface="Times New Roman" pitchFamily="18" charset="0"/>
            </a:endParaRPr>
          </a:p>
          <a:p>
            <a:pPr eaLnBrk="1" hangingPunct="1">
              <a:buFont typeface="Wingdings" pitchFamily="2" charset="2"/>
              <a:buNone/>
              <a:defRPr/>
            </a:pPr>
            <a:r>
              <a:rPr lang="ar-SA" sz="1600" b="1" dirty="0" smtClean="0">
                <a:latin typeface="Times New Roman" pitchFamily="18" charset="0"/>
                <a:cs typeface="Times New Roman" pitchFamily="18" charset="0"/>
              </a:rPr>
              <a:t>أي أن:</a:t>
            </a:r>
            <a:endParaRPr lang="en-US" sz="1600" b="1" dirty="0" smtClean="0">
              <a:latin typeface="Times New Roman" pitchFamily="18" charset="0"/>
              <a:cs typeface="Times New Roman" pitchFamily="18" charset="0"/>
            </a:endParaRPr>
          </a:p>
          <a:p>
            <a:pPr eaLnBrk="1" hangingPunct="1">
              <a:buFont typeface="Wingdings" pitchFamily="2" charset="2"/>
              <a:buNone/>
              <a:defRPr/>
            </a:pPr>
            <a:endParaRPr lang="ar-SA" sz="1600" b="1" dirty="0" smtClean="0">
              <a:latin typeface="Times New Roman" pitchFamily="18" charset="0"/>
              <a:cs typeface="Times New Roman" pitchFamily="18" charset="0"/>
            </a:endParaRPr>
          </a:p>
          <a:p>
            <a:pPr eaLnBrk="1" hangingPunct="1">
              <a:buFont typeface="Wingdings" pitchFamily="2" charset="2"/>
              <a:buNone/>
              <a:defRPr/>
            </a:pPr>
            <a:endParaRPr lang="ar-SA" sz="1600" b="1" dirty="0" smtClean="0">
              <a:latin typeface="Times New Roman" pitchFamily="18" charset="0"/>
              <a:cs typeface="Times New Roman" pitchFamily="18" charset="0"/>
            </a:endParaRPr>
          </a:p>
          <a:p>
            <a:pPr marL="0" algn="justLow" eaLnBrk="1" hangingPunct="1">
              <a:lnSpc>
                <a:spcPct val="150000"/>
              </a:lnSpc>
              <a:buFont typeface="Wingdings" pitchFamily="2" charset="2"/>
              <a:buNone/>
              <a:defRPr/>
            </a:pPr>
            <a:r>
              <a:rPr lang="ar-SA" sz="1600" b="1" dirty="0" smtClean="0">
                <a:latin typeface="Times New Roman" pitchFamily="18" charset="0"/>
                <a:cs typeface="Times New Roman" pitchFamily="18" charset="0"/>
              </a:rPr>
              <a:t>حيث تشير </a:t>
            </a:r>
            <a:r>
              <a:rPr lang="en-US" sz="1600" b="1" i="1" dirty="0" smtClean="0">
                <a:latin typeface="Times New Roman" pitchFamily="18" charset="0"/>
                <a:cs typeface="Times New Roman" pitchFamily="18" charset="0"/>
              </a:rPr>
              <a:t>TR</a:t>
            </a:r>
            <a:r>
              <a:rPr lang="ar-SA" sz="1600" b="1" dirty="0" smtClean="0">
                <a:latin typeface="Times New Roman" pitchFamily="18" charset="0"/>
                <a:cs typeface="Times New Roman" pitchFamily="18" charset="0"/>
              </a:rPr>
              <a:t> إلى الإيراد الكلي، بينما تشير </a:t>
            </a:r>
            <a:r>
              <a:rPr lang="en-US" sz="1600" b="1" i="1" dirty="0" smtClean="0">
                <a:latin typeface="Times New Roman" pitchFamily="18" charset="0"/>
                <a:cs typeface="Times New Roman" pitchFamily="18" charset="0"/>
              </a:rPr>
              <a:t>VMP</a:t>
            </a:r>
            <a:r>
              <a:rPr lang="ar-SA" sz="1600" b="1" dirty="0" smtClean="0">
                <a:latin typeface="Times New Roman" pitchFamily="18" charset="0"/>
                <a:cs typeface="Times New Roman" pitchFamily="18" charset="0"/>
              </a:rPr>
              <a:t> إلى قيمة الناتج الحدي وهي تساوي الإنتاجية الحدية (</a:t>
            </a:r>
            <a:r>
              <a:rPr lang="en-US" sz="1600" b="1" i="1" dirty="0" smtClean="0">
                <a:latin typeface="Times New Roman" pitchFamily="18" charset="0"/>
                <a:cs typeface="Times New Roman" pitchFamily="18" charset="0"/>
              </a:rPr>
              <a:t>MPP</a:t>
            </a:r>
            <a:r>
              <a:rPr lang="ar-SA" sz="1600" b="1" dirty="0" smtClean="0">
                <a:latin typeface="Times New Roman" pitchFamily="18" charset="0"/>
                <a:cs typeface="Times New Roman" pitchFamily="18" charset="0"/>
              </a:rPr>
              <a:t>) للمورد مضروبة في سعر الوحدة من الناتج (</a:t>
            </a:r>
            <a:r>
              <a:rPr lang="en-US" sz="1600" b="1" i="1" dirty="0" err="1" smtClean="0">
                <a:latin typeface="Times New Roman" pitchFamily="18" charset="0"/>
                <a:cs typeface="Times New Roman" pitchFamily="18" charset="0"/>
              </a:rPr>
              <a:t>Py</a:t>
            </a:r>
            <a:r>
              <a:rPr lang="ar-SA" sz="1600" b="1" dirty="0" smtClean="0">
                <a:latin typeface="Times New Roman" pitchFamily="18" charset="0"/>
                <a:cs typeface="Times New Roman" pitchFamily="18" charset="0"/>
              </a:rPr>
              <a:t>).</a:t>
            </a:r>
          </a:p>
          <a:p>
            <a:pPr marL="0" algn="justLow" eaLnBrk="1" hangingPunct="1">
              <a:lnSpc>
                <a:spcPct val="150000"/>
              </a:lnSpc>
              <a:buFont typeface="Wingdings" pitchFamily="2" charset="2"/>
              <a:buNone/>
              <a:defRPr/>
            </a:pPr>
            <a:r>
              <a:rPr lang="ar-SA" sz="1600" b="1" dirty="0" smtClean="0">
                <a:latin typeface="Times New Roman" pitchFamily="18" charset="0"/>
                <a:cs typeface="Times New Roman" pitchFamily="18" charset="0"/>
              </a:rPr>
              <a:t>ويشير</a:t>
            </a:r>
            <a:r>
              <a:rPr lang="ar-YE" sz="1600" b="1" dirty="0" smtClean="0">
                <a:latin typeface="Times New Roman" pitchFamily="18" charset="0"/>
                <a:cs typeface="Times New Roman" pitchFamily="18" charset="0"/>
              </a:rPr>
              <a:t>ا</a:t>
            </a:r>
            <a:r>
              <a:rPr lang="ar-SA" sz="1600" b="1" dirty="0" smtClean="0">
                <a:latin typeface="Times New Roman" pitchFamily="18" charset="0"/>
                <a:cs typeface="Times New Roman" pitchFamily="18" charset="0"/>
              </a:rPr>
              <a:t> غل</a:t>
            </a:r>
            <a:r>
              <a:rPr lang="ar-YE" sz="1600" b="1" dirty="0" smtClean="0">
                <a:latin typeface="Times New Roman" pitchFamily="18" charset="0"/>
                <a:cs typeface="Times New Roman" pitchFamily="18" charset="0"/>
              </a:rPr>
              <a:t>ب ال</a:t>
            </a:r>
            <a:r>
              <a:rPr lang="ar-SA" sz="1600" b="1" dirty="0" smtClean="0">
                <a:latin typeface="Times New Roman" pitchFamily="18" charset="0"/>
                <a:cs typeface="Times New Roman" pitchFamily="18" charset="0"/>
              </a:rPr>
              <a:t>إقتصاديون إلى أن نظرية أويلر أوضحت الأجر الذي يجب دفعه لمورد الإنتاج إذ يجب أن تكون قيمة خدمة المورد مساوية لقيمة ناتجه الحدي حتى لايحدث إستغلال لهذه الموارد.</a:t>
            </a:r>
          </a:p>
          <a:p>
            <a:pPr marL="0" algn="justLow" eaLnBrk="1" hangingPunct="1">
              <a:lnSpc>
                <a:spcPct val="150000"/>
              </a:lnSpc>
              <a:buFont typeface="Wingdings" pitchFamily="2" charset="2"/>
              <a:buNone/>
              <a:defRPr/>
            </a:pPr>
            <a:r>
              <a:rPr lang="ar-SA" sz="1600" b="1" dirty="0" smtClean="0">
                <a:latin typeface="Times New Roman" pitchFamily="18" charset="0"/>
                <a:cs typeface="Times New Roman" pitchFamily="18" charset="0"/>
              </a:rPr>
              <a:t>ثالثاً: الدالة المتجانسة من الدرجة </a:t>
            </a:r>
            <a:r>
              <a:rPr lang="en-US" sz="1600" b="1" i="1" dirty="0" smtClean="0">
                <a:latin typeface="Times New Roman" pitchFamily="18" charset="0"/>
                <a:cs typeface="Times New Roman" pitchFamily="18" charset="0"/>
              </a:rPr>
              <a:t>n</a:t>
            </a:r>
            <a:r>
              <a:rPr lang="ar-SA" sz="1600" b="1" dirty="0" smtClean="0">
                <a:latin typeface="Times New Roman" pitchFamily="18" charset="0"/>
                <a:cs typeface="Times New Roman" pitchFamily="18" charset="0"/>
              </a:rPr>
              <a:t> يتصف معـاملها التفاضلي الأول بالتجانس من الدرجة (</a:t>
            </a:r>
            <a:r>
              <a:rPr lang="en-US" sz="1600" b="1" i="1" dirty="0" smtClean="0">
                <a:latin typeface="Times New Roman" pitchFamily="18" charset="0"/>
                <a:cs typeface="Times New Roman" pitchFamily="18" charset="0"/>
              </a:rPr>
              <a:t>n</a:t>
            </a:r>
            <a:r>
              <a:rPr lang="en-US" sz="1600" b="1" dirty="0" smtClean="0">
                <a:latin typeface="Times New Roman" pitchFamily="18" charset="0"/>
                <a:cs typeface="Times New Roman" pitchFamily="18" charset="0"/>
              </a:rPr>
              <a:t>-1</a:t>
            </a:r>
            <a:r>
              <a:rPr lang="ar-SA" sz="1600" b="1" dirty="0" smtClean="0">
                <a:latin typeface="Times New Roman" pitchFamily="18" charset="0"/>
                <a:cs typeface="Times New Roman" pitchFamily="18" charset="0"/>
              </a:rPr>
              <a:t>) ولإثبات هذه الخاصية نفترض أن الدالة التالية متجانسة من الدرجة </a:t>
            </a:r>
            <a:r>
              <a:rPr lang="en-US" sz="1600" b="1" dirty="0" smtClean="0">
                <a:latin typeface="Times New Roman" pitchFamily="18" charset="0"/>
                <a:cs typeface="Times New Roman" pitchFamily="18" charset="0"/>
              </a:rPr>
              <a:t>n</a:t>
            </a:r>
            <a:r>
              <a:rPr lang="ar-SA" sz="1600" b="1" dirty="0" smtClean="0">
                <a:latin typeface="Times New Roman" pitchFamily="18" charset="0"/>
                <a:cs typeface="Times New Roman" pitchFamily="18" charset="0"/>
              </a:rPr>
              <a:t> .</a:t>
            </a:r>
          </a:p>
          <a:p>
            <a:pPr eaLnBrk="1" hangingPunct="1">
              <a:buFont typeface="Wingdings" pitchFamily="2" charset="2"/>
              <a:buNone/>
              <a:defRPr/>
            </a:pPr>
            <a:endParaRPr lang="en-US" sz="1600" b="1" dirty="0" smtClean="0">
              <a:latin typeface="Times New Roman" pitchFamily="18" charset="0"/>
              <a:cs typeface="Times New Roman" pitchFamily="18" charset="0"/>
            </a:endParaRPr>
          </a:p>
          <a:p>
            <a:pPr eaLnBrk="1" hangingPunct="1">
              <a:buFont typeface="Wingdings" pitchFamily="2" charset="2"/>
              <a:buNone/>
              <a:defRPr/>
            </a:pPr>
            <a:endParaRPr lang="en-US" sz="1600" b="1" dirty="0" smtClean="0">
              <a:latin typeface="Times New Roman" pitchFamily="18" charset="0"/>
              <a:cs typeface="Times New Roman" pitchFamily="18" charset="0"/>
            </a:endParaRPr>
          </a:p>
          <a:p>
            <a:pPr eaLnBrk="1" hangingPunct="1">
              <a:buFont typeface="Wingdings" pitchFamily="2" charset="2"/>
              <a:buNone/>
              <a:defRPr/>
            </a:pPr>
            <a:endParaRPr lang="ar-SA" sz="1600" b="1" dirty="0" smtClean="0">
              <a:latin typeface="Times New Roman" pitchFamily="18" charset="0"/>
              <a:cs typeface="Times New Roman" pitchFamily="18" charset="0"/>
            </a:endParaRPr>
          </a:p>
          <a:p>
            <a:pPr eaLnBrk="1" hangingPunct="1">
              <a:buFont typeface="Wingdings" pitchFamily="2" charset="2"/>
              <a:buNone/>
              <a:defRPr/>
            </a:pPr>
            <a:r>
              <a:rPr lang="ar-SA" sz="1600" b="1" dirty="0" smtClean="0">
                <a:latin typeface="Times New Roman" pitchFamily="18" charset="0"/>
                <a:cs typeface="Times New Roman" pitchFamily="18" charset="0"/>
              </a:rPr>
              <a:t>بأخذ التفاضل الجزئي لطرفي المعادلة فيما يتعلق بالمتغير </a:t>
            </a:r>
            <a:r>
              <a:rPr lang="en-US" sz="1600" b="1" i="1" dirty="0" smtClean="0">
                <a:latin typeface="Times New Roman" pitchFamily="18" charset="0"/>
                <a:cs typeface="Times New Roman" pitchFamily="18" charset="0"/>
              </a:rPr>
              <a:t>X1</a:t>
            </a:r>
            <a:r>
              <a:rPr lang="ar-SA" sz="1600" b="1" dirty="0" smtClean="0">
                <a:latin typeface="Times New Roman" pitchFamily="18" charset="0"/>
                <a:cs typeface="Times New Roman" pitchFamily="18" charset="0"/>
              </a:rPr>
              <a:t> مثلاً نجد أن:</a:t>
            </a:r>
            <a:endParaRPr lang="en-US" sz="1600" b="1" dirty="0" smtClean="0">
              <a:latin typeface="Times New Roman" pitchFamily="18" charset="0"/>
              <a:cs typeface="Times New Roman" pitchFamily="18" charset="0"/>
            </a:endParaRPr>
          </a:p>
        </p:txBody>
      </p:sp>
      <p:sp>
        <p:nvSpPr>
          <p:cNvPr id="717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dirty="0"/>
          </a:p>
        </p:txBody>
      </p:sp>
      <p:graphicFrame>
        <p:nvGraphicFramePr>
          <p:cNvPr id="7170" name="Object 4"/>
          <p:cNvGraphicFramePr>
            <a:graphicFrameLocks noChangeAspect="1"/>
          </p:cNvGraphicFramePr>
          <p:nvPr/>
        </p:nvGraphicFramePr>
        <p:xfrm>
          <a:off x="457200" y="5029200"/>
          <a:ext cx="5105400" cy="520959"/>
        </p:xfrm>
        <a:graphic>
          <a:graphicData uri="http://schemas.openxmlformats.org/presentationml/2006/ole">
            <p:oleObj spid="_x0000_s7170" name="Equation" r:id="rId4" imgW="1689100" imgH="228600" progId="Equation.3">
              <p:embed/>
            </p:oleObj>
          </a:graphicData>
        </a:graphic>
      </p:graphicFrame>
      <p:sp>
        <p:nvSpPr>
          <p:cNvPr id="7175"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dirty="0"/>
          </a:p>
        </p:txBody>
      </p:sp>
      <p:graphicFrame>
        <p:nvGraphicFramePr>
          <p:cNvPr id="7171" name="Object 6" descr="Water droplets"/>
          <p:cNvGraphicFramePr>
            <a:graphicFrameLocks noChangeAspect="1"/>
          </p:cNvGraphicFramePr>
          <p:nvPr/>
        </p:nvGraphicFramePr>
        <p:xfrm>
          <a:off x="1447800" y="1524000"/>
          <a:ext cx="3047999" cy="387663"/>
        </p:xfrm>
        <a:graphic>
          <a:graphicData uri="http://schemas.openxmlformats.org/presentationml/2006/ole">
            <p:oleObj spid="_x0000_s7171" name="Equation" r:id="rId5" imgW="2133600" imgH="241300" progId="Equation.3">
              <p:embed/>
            </p:oleObj>
          </a:graphicData>
        </a:graphic>
      </p:graphicFrame>
      <p:sp>
        <p:nvSpPr>
          <p:cNvPr id="7176" name="Rectangle 8"/>
          <p:cNvSpPr>
            <a:spLocks noChangeArrowheads="1"/>
          </p:cNvSpPr>
          <p:nvPr/>
        </p:nvSpPr>
        <p:spPr bwMode="auto">
          <a:xfrm>
            <a:off x="0" y="295275"/>
            <a:ext cx="9144000" cy="0"/>
          </a:xfrm>
          <a:prstGeom prst="rect">
            <a:avLst/>
          </a:prstGeom>
          <a:noFill/>
          <a:ln w="9525">
            <a:noFill/>
            <a:miter lim="800000"/>
            <a:headEnd/>
            <a:tailEnd/>
          </a:ln>
        </p:spPr>
        <p:txBody>
          <a:bodyPr wrap="none" anchor="ctr">
            <a:spAutoFit/>
          </a:bodyPr>
          <a:lstStyle/>
          <a:p>
            <a:endParaRPr lang="ar-YE" dirty="0"/>
          </a:p>
        </p:txBody>
      </p:sp>
      <p:sp>
        <p:nvSpPr>
          <p:cNvPr id="7177"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dirty="0"/>
          </a:p>
        </p:txBody>
      </p:sp>
      <p:graphicFrame>
        <p:nvGraphicFramePr>
          <p:cNvPr id="7172" name="Object 9" descr="Parchment"/>
          <p:cNvGraphicFramePr>
            <a:graphicFrameLocks noChangeAspect="1"/>
          </p:cNvGraphicFramePr>
          <p:nvPr/>
        </p:nvGraphicFramePr>
        <p:xfrm>
          <a:off x="1447800" y="2209800"/>
          <a:ext cx="3733800" cy="384928"/>
        </p:xfrm>
        <a:graphic>
          <a:graphicData uri="http://schemas.openxmlformats.org/presentationml/2006/ole">
            <p:oleObj spid="_x0000_s7172" name="Equation" r:id="rId6" imgW="1600200" imgH="241300" progId="Equation.3">
              <p:embed/>
            </p:oleObj>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4" descr="White marble"/>
          <p:cNvGraphicFramePr>
            <a:graphicFrameLocks noChangeAspect="1"/>
          </p:cNvGraphicFramePr>
          <p:nvPr/>
        </p:nvGraphicFramePr>
        <p:xfrm>
          <a:off x="381000" y="1066800"/>
          <a:ext cx="7848600" cy="4646613"/>
        </p:xfrm>
        <a:graphic>
          <a:graphicData uri="http://schemas.openxmlformats.org/presentationml/2006/ole">
            <p:oleObj spid="_x0000_s8194" name="Document" r:id="rId4" imgW="5388144" imgH="4659310" progId="Word.Document.8">
              <p:embed/>
            </p:oleObj>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81000"/>
            <a:lum/>
          </a:blip>
          <a:srcRect/>
          <a:tile tx="0" ty="0" sx="100000" sy="100000" flip="none" algn="tl"/>
        </a:blip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981200" y="1371600"/>
            <a:ext cx="6553200" cy="533400"/>
          </a:xfrm>
          <a:prstGeom prst="rect">
            <a:avLst/>
          </a:prstGeom>
          <a:noFill/>
          <a:ln>
            <a:noFill/>
          </a:ln>
        </p:spPr>
        <p:txBody>
          <a:bodyPr>
            <a:normAutofit/>
          </a:bodyPr>
          <a:lstStyle/>
          <a:p>
            <a:pPr algn="r" eaLnBrk="1" hangingPunct="1">
              <a:defRPr/>
            </a:pPr>
            <a:r>
              <a:rPr lang="ar-SA" sz="2400" b="1" dirty="0" smtClean="0">
                <a:solidFill>
                  <a:schemeClr val="tx1"/>
                </a:solidFill>
                <a:latin typeface="Times New Roman" pitchFamily="18" charset="0"/>
                <a:cs typeface="Times New Roman" pitchFamily="18" charset="0"/>
              </a:rPr>
              <a:t>قانون النسب المتغيرة</a:t>
            </a:r>
            <a:r>
              <a:rPr lang="en-US" sz="1800" b="1" i="1" dirty="0" smtClean="0">
                <a:solidFill>
                  <a:schemeClr val="tx1"/>
                </a:solidFill>
                <a:latin typeface="Times New Roman" pitchFamily="18" charset="0"/>
                <a:cs typeface="Times New Roman" pitchFamily="18" charset="0"/>
              </a:rPr>
              <a:t>The Law of Variable Proportions    </a:t>
            </a:r>
            <a:endParaRPr lang="en-US" sz="2400" b="1" i="1" dirty="0" smtClean="0">
              <a:solidFill>
                <a:schemeClr val="tx1"/>
              </a:solidFill>
              <a:latin typeface="Times New Roman" pitchFamily="18" charset="0"/>
              <a:cs typeface="Times New Roman" pitchFamily="18" charset="0"/>
            </a:endParaRPr>
          </a:p>
        </p:txBody>
      </p:sp>
      <p:sp>
        <p:nvSpPr>
          <p:cNvPr id="66563" name="Rectangle 3"/>
          <p:cNvSpPr>
            <a:spLocks noGrp="1" noChangeArrowheads="1"/>
          </p:cNvSpPr>
          <p:nvPr>
            <p:ph idx="1"/>
          </p:nvPr>
        </p:nvSpPr>
        <p:spPr>
          <a:xfrm>
            <a:off x="457200" y="2209800"/>
            <a:ext cx="8305800" cy="4419600"/>
          </a:xfrm>
          <a:noFill/>
          <a:ln>
            <a:noFill/>
          </a:ln>
        </p:spPr>
        <p:txBody>
          <a:bodyPr>
            <a:normAutofit/>
          </a:bodyPr>
          <a:lstStyle/>
          <a:p>
            <a:pPr marL="0" algn="justLow" eaLnBrk="1" hangingPunct="1">
              <a:lnSpc>
                <a:spcPct val="200000"/>
              </a:lnSpc>
              <a:buFont typeface="Wingdings" pitchFamily="2" charset="2"/>
              <a:buNone/>
              <a:defRPr/>
            </a:pPr>
            <a:r>
              <a:rPr lang="ar-SA" sz="1800" b="1" dirty="0" smtClean="0">
                <a:latin typeface="Times New Roman" pitchFamily="18" charset="0"/>
                <a:cs typeface="Times New Roman" pitchFamily="18" charset="0"/>
              </a:rPr>
              <a:t>رغم </a:t>
            </a:r>
            <a:r>
              <a:rPr lang="ar-SA" sz="1800" b="1" dirty="0" smtClean="0">
                <a:latin typeface="Times New Roman" pitchFamily="18" charset="0"/>
                <a:cs typeface="Times New Roman" pitchFamily="18" charset="0"/>
              </a:rPr>
              <a:t>أن تحليلنا في هذا الفصل يختص بالمدى الطويل فإن هناك بعض الموضوعات المهمة مثل قانون النسب المتغيرة الذي يرتبط ارتباطا وثيقاً بموضوعات هذا الفصل وجب مناقشته في حينه وفي هذا المكان.</a:t>
            </a:r>
          </a:p>
          <a:p>
            <a:pPr marL="0" algn="justLow" eaLnBrk="1" hangingPunct="1">
              <a:lnSpc>
                <a:spcPct val="200000"/>
              </a:lnSpc>
              <a:buFont typeface="Wingdings" pitchFamily="2" charset="2"/>
              <a:buNone/>
              <a:defRPr/>
            </a:pPr>
            <a:r>
              <a:rPr lang="ar-SA" sz="1800" b="1" dirty="0" smtClean="0">
                <a:latin typeface="Times New Roman" pitchFamily="18" charset="0"/>
                <a:cs typeface="Times New Roman" pitchFamily="18" charset="0"/>
              </a:rPr>
              <a:t>ويختص قانون النسب المتغيرة بالعلاقة بين عائد السعة والعائد على الموارد، فمثلاً نجد أنه إذا كان لدينا موردان كالعمل </a:t>
            </a:r>
            <a:r>
              <a:rPr lang="en-US" sz="1800" b="1" i="1" dirty="0" smtClean="0">
                <a:latin typeface="Times New Roman" pitchFamily="18" charset="0"/>
                <a:cs typeface="Times New Roman" pitchFamily="18" charset="0"/>
              </a:rPr>
              <a:t>L</a:t>
            </a:r>
            <a:r>
              <a:rPr lang="ar-SA" sz="1800" b="1" dirty="0" smtClean="0">
                <a:latin typeface="Times New Roman" pitchFamily="18" charset="0"/>
                <a:cs typeface="Times New Roman" pitchFamily="18" charset="0"/>
              </a:rPr>
              <a:t> و رأس المال </a:t>
            </a:r>
            <a:r>
              <a:rPr lang="en-US" sz="1800" b="1" i="1" dirty="0" smtClean="0">
                <a:latin typeface="Times New Roman" pitchFamily="18" charset="0"/>
                <a:cs typeface="Times New Roman" pitchFamily="18" charset="0"/>
              </a:rPr>
              <a:t>K</a:t>
            </a:r>
            <a:r>
              <a:rPr lang="ar-SA" sz="1800" b="1" dirty="0" smtClean="0">
                <a:latin typeface="Times New Roman" pitchFamily="18" charset="0"/>
                <a:cs typeface="Times New Roman" pitchFamily="18" charset="0"/>
              </a:rPr>
              <a:t> مع ثبات المورد الأخير فما هو شكل العلاقة عندما تتصف دالة الإنتاج لهذين المتغيرين بالتجانس بين عوائد السعة </a:t>
            </a:r>
            <a:r>
              <a:rPr lang="ar-SA" sz="1800" b="1" dirty="0" err="1" smtClean="0">
                <a:latin typeface="Times New Roman" pitchFamily="18" charset="0"/>
                <a:cs typeface="Times New Roman" pitchFamily="18" charset="0"/>
              </a:rPr>
              <a:t>و</a:t>
            </a:r>
            <a:r>
              <a:rPr lang="ar-SA" sz="1800" b="1" dirty="0" smtClean="0">
                <a:latin typeface="Times New Roman" pitchFamily="18" charset="0"/>
                <a:cs typeface="Times New Roman" pitchFamily="18" charset="0"/>
              </a:rPr>
              <a:t> العائد على المورد المتغير </a:t>
            </a:r>
            <a:r>
              <a:rPr lang="en-US" sz="1800" b="1" i="1" dirty="0" smtClean="0">
                <a:latin typeface="Times New Roman" pitchFamily="18" charset="0"/>
                <a:cs typeface="Times New Roman" pitchFamily="18" charset="0"/>
              </a:rPr>
              <a:t>L</a:t>
            </a:r>
            <a:r>
              <a:rPr lang="ar-SA" sz="1800" b="1" dirty="0" smtClean="0">
                <a:latin typeface="Times New Roman" pitchFamily="18" charset="0"/>
                <a:cs typeface="Times New Roman" pitchFamily="18" charset="0"/>
              </a:rPr>
              <a:t> عندما يتم تثبيت المورد الآخر وهو رأس المال </a:t>
            </a:r>
            <a:r>
              <a:rPr lang="en-US" sz="1800" b="1" i="1" dirty="0" smtClean="0">
                <a:latin typeface="Times New Roman" pitchFamily="18" charset="0"/>
                <a:cs typeface="Times New Roman" pitchFamily="18" charset="0"/>
              </a:rPr>
              <a:t>K</a:t>
            </a:r>
            <a:r>
              <a:rPr lang="ar-SA" sz="1800" b="1" dirty="0" smtClean="0">
                <a:latin typeface="Times New Roman" pitchFamily="18" charset="0"/>
                <a:cs typeface="Times New Roman" pitchFamily="18" charset="0"/>
              </a:rPr>
              <a:t>؟.</a:t>
            </a:r>
          </a:p>
          <a:p>
            <a:pPr marL="0" algn="justLow" eaLnBrk="1" hangingPunct="1">
              <a:lnSpc>
                <a:spcPct val="200000"/>
              </a:lnSpc>
              <a:buFont typeface="Wingdings" pitchFamily="2" charset="2"/>
              <a:buNone/>
              <a:defRPr/>
            </a:pPr>
            <a:r>
              <a:rPr lang="ar-SA" sz="1800" b="1" dirty="0" smtClean="0">
                <a:latin typeface="Times New Roman" pitchFamily="18" charset="0"/>
                <a:cs typeface="Times New Roman" pitchFamily="18" charset="0"/>
              </a:rPr>
              <a:t>وللإجابة على هذا السؤال من خلال الشكل رقم (</a:t>
            </a:r>
            <a:r>
              <a:rPr lang="en-US" sz="1800" b="1" dirty="0" smtClean="0">
                <a:latin typeface="Times New Roman" pitchFamily="18" charset="0"/>
                <a:cs typeface="Times New Roman" pitchFamily="18" charset="0"/>
              </a:rPr>
              <a:t>21-1</a:t>
            </a:r>
            <a:r>
              <a:rPr lang="ar-SA" sz="1800" b="1" dirty="0" smtClean="0">
                <a:latin typeface="Times New Roman" pitchFamily="18" charset="0"/>
                <a:cs typeface="Times New Roman" pitchFamily="18" charset="0"/>
              </a:rPr>
              <a:t>) التالي:</a:t>
            </a:r>
            <a:endParaRPr lang="en-US" sz="1800"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0000"/>
            <a:lum/>
          </a:blip>
          <a:srcRect/>
          <a:tile tx="0" ty="0" sx="100000" sy="100000" flip="none" algn="tl"/>
        </a:blipFill>
        <a:effectLst/>
      </p:bgPr>
    </p:bg>
    <p:spTree>
      <p:nvGrpSpPr>
        <p:cNvPr id="1" name=""/>
        <p:cNvGrpSpPr/>
        <p:nvPr/>
      </p:nvGrpSpPr>
      <p:grpSpPr>
        <a:xfrm>
          <a:off x="0" y="0"/>
          <a:ext cx="0" cy="0"/>
          <a:chOff x="0" y="0"/>
          <a:chExt cx="0" cy="0"/>
        </a:xfrm>
      </p:grpSpPr>
      <p:grpSp>
        <p:nvGrpSpPr>
          <p:cNvPr id="17410" name="Group 4"/>
          <p:cNvGrpSpPr>
            <a:grpSpLocks noChangeAspect="1"/>
          </p:cNvGrpSpPr>
          <p:nvPr/>
        </p:nvGrpSpPr>
        <p:grpSpPr bwMode="auto">
          <a:xfrm>
            <a:off x="838200" y="1219200"/>
            <a:ext cx="7340716" cy="5207413"/>
            <a:chOff x="1057" y="4800"/>
            <a:chExt cx="8820" cy="5819"/>
          </a:xfrm>
        </p:grpSpPr>
        <p:sp>
          <p:nvSpPr>
            <p:cNvPr id="17411" name="AutoShape 5"/>
            <p:cNvSpPr>
              <a:spLocks noChangeAspect="1" noChangeArrowheads="1"/>
            </p:cNvSpPr>
            <p:nvPr/>
          </p:nvSpPr>
          <p:spPr bwMode="auto">
            <a:xfrm>
              <a:off x="1057" y="4800"/>
              <a:ext cx="8820" cy="5760"/>
            </a:xfrm>
            <a:prstGeom prst="rect">
              <a:avLst/>
            </a:prstGeom>
            <a:noFill/>
            <a:ln w="12700">
              <a:solidFill>
                <a:srgbClr val="000000"/>
              </a:solidFill>
              <a:miter lim="800000"/>
              <a:headEnd/>
              <a:tailEnd/>
            </a:ln>
          </p:spPr>
          <p:txBody>
            <a:bodyPr/>
            <a:lstStyle/>
            <a:p>
              <a:endParaRPr lang="ar-YE"/>
            </a:p>
          </p:txBody>
        </p:sp>
        <p:sp>
          <p:nvSpPr>
            <p:cNvPr id="17412" name="Line 6"/>
            <p:cNvSpPr>
              <a:spLocks noChangeShapeType="1"/>
            </p:cNvSpPr>
            <p:nvPr/>
          </p:nvSpPr>
          <p:spPr bwMode="auto">
            <a:xfrm>
              <a:off x="3060" y="4986"/>
              <a:ext cx="1" cy="4321"/>
            </a:xfrm>
            <a:prstGeom prst="line">
              <a:avLst/>
            </a:prstGeom>
            <a:noFill/>
            <a:ln w="19050">
              <a:solidFill>
                <a:srgbClr val="000000"/>
              </a:solidFill>
              <a:round/>
              <a:headEnd type="triangle" w="med" len="med"/>
              <a:tailEnd/>
            </a:ln>
          </p:spPr>
          <p:txBody>
            <a:bodyPr/>
            <a:lstStyle/>
            <a:p>
              <a:endParaRPr lang="ar-SA"/>
            </a:p>
          </p:txBody>
        </p:sp>
        <p:sp>
          <p:nvSpPr>
            <p:cNvPr id="17413" name="Line 7"/>
            <p:cNvSpPr>
              <a:spLocks noChangeShapeType="1"/>
            </p:cNvSpPr>
            <p:nvPr/>
          </p:nvSpPr>
          <p:spPr bwMode="auto">
            <a:xfrm flipV="1">
              <a:off x="3060" y="9306"/>
              <a:ext cx="6120" cy="1"/>
            </a:xfrm>
            <a:prstGeom prst="line">
              <a:avLst/>
            </a:prstGeom>
            <a:noFill/>
            <a:ln w="19050">
              <a:solidFill>
                <a:srgbClr val="000000"/>
              </a:solidFill>
              <a:round/>
              <a:headEnd/>
              <a:tailEnd type="triangle" w="med" len="med"/>
            </a:ln>
          </p:spPr>
          <p:txBody>
            <a:bodyPr/>
            <a:lstStyle/>
            <a:p>
              <a:endParaRPr lang="ar-SA"/>
            </a:p>
          </p:txBody>
        </p:sp>
        <p:sp>
          <p:nvSpPr>
            <p:cNvPr id="17414" name="Line 8"/>
            <p:cNvSpPr>
              <a:spLocks noChangeShapeType="1"/>
            </p:cNvSpPr>
            <p:nvPr/>
          </p:nvSpPr>
          <p:spPr bwMode="auto">
            <a:xfrm flipV="1">
              <a:off x="3060" y="4986"/>
              <a:ext cx="1800" cy="4321"/>
            </a:xfrm>
            <a:prstGeom prst="line">
              <a:avLst/>
            </a:prstGeom>
            <a:noFill/>
            <a:ln w="9525">
              <a:solidFill>
                <a:srgbClr val="000000"/>
              </a:solidFill>
              <a:round/>
              <a:headEnd/>
              <a:tailEnd/>
            </a:ln>
          </p:spPr>
          <p:txBody>
            <a:bodyPr/>
            <a:lstStyle/>
            <a:p>
              <a:endParaRPr lang="ar-SA"/>
            </a:p>
          </p:txBody>
        </p:sp>
        <p:sp>
          <p:nvSpPr>
            <p:cNvPr id="17415" name="Arc 9"/>
            <p:cNvSpPr>
              <a:spLocks/>
            </p:cNvSpPr>
            <p:nvPr/>
          </p:nvSpPr>
          <p:spPr bwMode="auto">
            <a:xfrm flipH="1" flipV="1">
              <a:off x="3600" y="6606"/>
              <a:ext cx="2520" cy="2340"/>
            </a:xfrm>
            <a:custGeom>
              <a:avLst/>
              <a:gdLst>
                <a:gd name="T0" fmla="*/ 0 w 21600"/>
                <a:gd name="T1" fmla="*/ 0 h 21600"/>
                <a:gd name="T2" fmla="*/ 4 w 21600"/>
                <a:gd name="T3" fmla="*/ 3 h 21600"/>
                <a:gd name="T4" fmla="*/ 0 w 21600"/>
                <a:gd name="T5" fmla="*/ 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0000"/>
              </a:solidFill>
              <a:round/>
              <a:headEnd/>
              <a:tailEnd/>
            </a:ln>
          </p:spPr>
          <p:txBody>
            <a:bodyPr/>
            <a:lstStyle/>
            <a:p>
              <a:endParaRPr lang="ar-YE" dirty="0"/>
            </a:p>
          </p:txBody>
        </p:sp>
        <p:sp>
          <p:nvSpPr>
            <p:cNvPr id="17416" name="Arc 10"/>
            <p:cNvSpPr>
              <a:spLocks/>
            </p:cNvSpPr>
            <p:nvPr/>
          </p:nvSpPr>
          <p:spPr bwMode="auto">
            <a:xfrm flipH="1" flipV="1">
              <a:off x="3960" y="6066"/>
              <a:ext cx="2520" cy="2316"/>
            </a:xfrm>
            <a:custGeom>
              <a:avLst/>
              <a:gdLst>
                <a:gd name="T0" fmla="*/ 1 w 21600"/>
                <a:gd name="T1" fmla="*/ 0 h 21379"/>
                <a:gd name="T2" fmla="*/ 4 w 21600"/>
                <a:gd name="T3" fmla="*/ 3 h 21379"/>
                <a:gd name="T4" fmla="*/ 0 w 21600"/>
                <a:gd name="T5" fmla="*/ 3 h 21379"/>
                <a:gd name="T6" fmla="*/ 0 60000 65536"/>
                <a:gd name="T7" fmla="*/ 0 60000 65536"/>
                <a:gd name="T8" fmla="*/ 0 60000 65536"/>
                <a:gd name="T9" fmla="*/ 0 w 21600"/>
                <a:gd name="T10" fmla="*/ 0 h 21379"/>
                <a:gd name="T11" fmla="*/ 21600 w 21600"/>
                <a:gd name="T12" fmla="*/ 21379 h 21379"/>
              </a:gdLst>
              <a:ahLst/>
              <a:cxnLst>
                <a:cxn ang="T6">
                  <a:pos x="T0" y="T1"/>
                </a:cxn>
                <a:cxn ang="T7">
                  <a:pos x="T2" y="T3"/>
                </a:cxn>
                <a:cxn ang="T8">
                  <a:pos x="T4" y="T5"/>
                </a:cxn>
              </a:cxnLst>
              <a:rect l="T9" t="T10" r="T11" b="T12"/>
              <a:pathLst>
                <a:path w="21600" h="21379" fill="none" extrusionOk="0">
                  <a:moveTo>
                    <a:pt x="3080" y="-1"/>
                  </a:moveTo>
                  <a:cubicBezTo>
                    <a:pt x="13709" y="1531"/>
                    <a:pt x="21600" y="10639"/>
                    <a:pt x="21600" y="21379"/>
                  </a:cubicBezTo>
                </a:path>
                <a:path w="21600" h="21379" stroke="0" extrusionOk="0">
                  <a:moveTo>
                    <a:pt x="3080" y="-1"/>
                  </a:moveTo>
                  <a:cubicBezTo>
                    <a:pt x="13709" y="1531"/>
                    <a:pt x="21600" y="10639"/>
                    <a:pt x="21600" y="21379"/>
                  </a:cubicBezTo>
                  <a:lnTo>
                    <a:pt x="0" y="21379"/>
                  </a:lnTo>
                  <a:close/>
                </a:path>
              </a:pathLst>
            </a:custGeom>
            <a:noFill/>
            <a:ln w="19050">
              <a:solidFill>
                <a:srgbClr val="000000"/>
              </a:solidFill>
              <a:prstDash val="lgDashDot"/>
              <a:round/>
              <a:headEnd/>
              <a:tailEnd/>
            </a:ln>
          </p:spPr>
          <p:txBody>
            <a:bodyPr/>
            <a:lstStyle/>
            <a:p>
              <a:endParaRPr lang="ar-YE"/>
            </a:p>
          </p:txBody>
        </p:sp>
        <p:sp>
          <p:nvSpPr>
            <p:cNvPr id="17417" name="Arc 11"/>
            <p:cNvSpPr>
              <a:spLocks/>
            </p:cNvSpPr>
            <p:nvPr/>
          </p:nvSpPr>
          <p:spPr bwMode="auto">
            <a:xfrm flipH="1" flipV="1">
              <a:off x="4500" y="5346"/>
              <a:ext cx="2520" cy="2340"/>
            </a:xfrm>
            <a:custGeom>
              <a:avLst/>
              <a:gdLst>
                <a:gd name="T0" fmla="*/ 0 w 21600"/>
                <a:gd name="T1" fmla="*/ 0 h 21600"/>
                <a:gd name="T2" fmla="*/ 4 w 21600"/>
                <a:gd name="T3" fmla="*/ 3 h 21600"/>
                <a:gd name="T4" fmla="*/ 0 w 21600"/>
                <a:gd name="T5" fmla="*/ 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0000"/>
              </a:solidFill>
              <a:round/>
              <a:headEnd/>
              <a:tailEnd/>
            </a:ln>
          </p:spPr>
          <p:txBody>
            <a:bodyPr/>
            <a:lstStyle/>
            <a:p>
              <a:endParaRPr lang="ar-YE"/>
            </a:p>
          </p:txBody>
        </p:sp>
        <p:sp>
          <p:nvSpPr>
            <p:cNvPr id="17418" name="Line 12"/>
            <p:cNvSpPr>
              <a:spLocks noChangeShapeType="1"/>
            </p:cNvSpPr>
            <p:nvPr/>
          </p:nvSpPr>
          <p:spPr bwMode="auto">
            <a:xfrm>
              <a:off x="3060" y="7506"/>
              <a:ext cx="4680" cy="0"/>
            </a:xfrm>
            <a:prstGeom prst="line">
              <a:avLst/>
            </a:prstGeom>
            <a:noFill/>
            <a:ln w="9525">
              <a:solidFill>
                <a:srgbClr val="000080"/>
              </a:solidFill>
              <a:round/>
              <a:headEnd/>
              <a:tailEnd type="triangle" w="med" len="med"/>
            </a:ln>
          </p:spPr>
          <p:txBody>
            <a:bodyPr/>
            <a:lstStyle/>
            <a:p>
              <a:endParaRPr lang="ar-SA"/>
            </a:p>
          </p:txBody>
        </p:sp>
        <p:sp>
          <p:nvSpPr>
            <p:cNvPr id="17419" name="Line 13"/>
            <p:cNvSpPr>
              <a:spLocks noChangeShapeType="1"/>
            </p:cNvSpPr>
            <p:nvPr/>
          </p:nvSpPr>
          <p:spPr bwMode="auto">
            <a:xfrm>
              <a:off x="3780" y="7506"/>
              <a:ext cx="1" cy="1800"/>
            </a:xfrm>
            <a:prstGeom prst="line">
              <a:avLst/>
            </a:prstGeom>
            <a:noFill/>
            <a:ln w="9525" cap="rnd">
              <a:solidFill>
                <a:srgbClr val="000000"/>
              </a:solidFill>
              <a:prstDash val="sysDot"/>
              <a:round/>
              <a:headEnd type="oval" w="med" len="med"/>
              <a:tailEnd type="oval" w="med" len="med"/>
            </a:ln>
          </p:spPr>
          <p:txBody>
            <a:bodyPr/>
            <a:lstStyle/>
            <a:p>
              <a:endParaRPr lang="ar-SA"/>
            </a:p>
          </p:txBody>
        </p:sp>
        <p:sp>
          <p:nvSpPr>
            <p:cNvPr id="17420" name="Line 14"/>
            <p:cNvSpPr>
              <a:spLocks noChangeShapeType="1"/>
            </p:cNvSpPr>
            <p:nvPr/>
          </p:nvSpPr>
          <p:spPr bwMode="auto">
            <a:xfrm>
              <a:off x="4500" y="5706"/>
              <a:ext cx="0" cy="3600"/>
            </a:xfrm>
            <a:prstGeom prst="line">
              <a:avLst/>
            </a:prstGeom>
            <a:noFill/>
            <a:ln w="9525" cap="rnd">
              <a:solidFill>
                <a:srgbClr val="000000"/>
              </a:solidFill>
              <a:prstDash val="sysDot"/>
              <a:round/>
              <a:headEnd type="oval" w="med" len="med"/>
              <a:tailEnd type="oval" w="med" len="med"/>
            </a:ln>
          </p:spPr>
          <p:txBody>
            <a:bodyPr/>
            <a:lstStyle/>
            <a:p>
              <a:endParaRPr lang="ar-SA"/>
            </a:p>
          </p:txBody>
        </p:sp>
        <p:sp>
          <p:nvSpPr>
            <p:cNvPr id="17421" name="Line 15"/>
            <p:cNvSpPr>
              <a:spLocks noChangeShapeType="1"/>
            </p:cNvSpPr>
            <p:nvPr/>
          </p:nvSpPr>
          <p:spPr bwMode="auto">
            <a:xfrm flipH="1">
              <a:off x="3060" y="5706"/>
              <a:ext cx="1440" cy="0"/>
            </a:xfrm>
            <a:prstGeom prst="line">
              <a:avLst/>
            </a:prstGeom>
            <a:noFill/>
            <a:ln w="9525" cap="rnd">
              <a:solidFill>
                <a:srgbClr val="000000"/>
              </a:solidFill>
              <a:prstDash val="sysDot"/>
              <a:round/>
              <a:headEnd/>
              <a:tailEnd/>
            </a:ln>
          </p:spPr>
          <p:txBody>
            <a:bodyPr/>
            <a:lstStyle/>
            <a:p>
              <a:endParaRPr lang="ar-SA"/>
            </a:p>
          </p:txBody>
        </p:sp>
        <p:sp>
          <p:nvSpPr>
            <p:cNvPr id="17422" name="Line 16"/>
            <p:cNvSpPr>
              <a:spLocks noChangeShapeType="1"/>
            </p:cNvSpPr>
            <p:nvPr/>
          </p:nvSpPr>
          <p:spPr bwMode="auto">
            <a:xfrm>
              <a:off x="6120" y="7506"/>
              <a:ext cx="0" cy="1800"/>
            </a:xfrm>
            <a:prstGeom prst="line">
              <a:avLst/>
            </a:prstGeom>
            <a:noFill/>
            <a:ln w="9525" cap="rnd">
              <a:solidFill>
                <a:srgbClr val="000000"/>
              </a:solidFill>
              <a:prstDash val="sysDot"/>
              <a:round/>
              <a:headEnd type="oval" w="med" len="med"/>
              <a:tailEnd type="oval" w="med" len="med"/>
            </a:ln>
          </p:spPr>
          <p:txBody>
            <a:bodyPr/>
            <a:lstStyle/>
            <a:p>
              <a:endParaRPr lang="ar-SA"/>
            </a:p>
          </p:txBody>
        </p:sp>
        <p:sp>
          <p:nvSpPr>
            <p:cNvPr id="17423" name="Text Box 17"/>
            <p:cNvSpPr txBox="1">
              <a:spLocks noChangeArrowheads="1"/>
            </p:cNvSpPr>
            <p:nvPr/>
          </p:nvSpPr>
          <p:spPr bwMode="auto">
            <a:xfrm>
              <a:off x="9180" y="9126"/>
              <a:ext cx="540" cy="528"/>
            </a:xfrm>
            <a:prstGeom prst="rect">
              <a:avLst/>
            </a:prstGeom>
            <a:noFill/>
            <a:ln w="9525">
              <a:noFill/>
              <a:miter lim="800000"/>
              <a:headEnd/>
              <a:tailEnd/>
            </a:ln>
          </p:spPr>
          <p:txBody>
            <a:bodyPr/>
            <a:lstStyle/>
            <a:p>
              <a:r>
                <a:rPr lang="en-US" sz="2800" i="1" dirty="0">
                  <a:latin typeface="Times New Roman" pitchFamily="18" charset="0"/>
                </a:rPr>
                <a:t>L</a:t>
              </a:r>
              <a:endParaRPr lang="en-US" sz="2800" dirty="0">
                <a:latin typeface="Arial" pitchFamily="34" charset="0"/>
              </a:endParaRPr>
            </a:p>
          </p:txBody>
        </p:sp>
        <p:sp>
          <p:nvSpPr>
            <p:cNvPr id="17424" name="Text Box 18"/>
            <p:cNvSpPr txBox="1">
              <a:spLocks noChangeArrowheads="1"/>
            </p:cNvSpPr>
            <p:nvPr/>
          </p:nvSpPr>
          <p:spPr bwMode="auto">
            <a:xfrm>
              <a:off x="2520" y="4986"/>
              <a:ext cx="540" cy="540"/>
            </a:xfrm>
            <a:prstGeom prst="rect">
              <a:avLst/>
            </a:prstGeom>
            <a:noFill/>
            <a:ln w="9525">
              <a:noFill/>
              <a:miter lim="800000"/>
              <a:headEnd/>
              <a:tailEnd/>
            </a:ln>
          </p:spPr>
          <p:txBody>
            <a:bodyPr/>
            <a:lstStyle/>
            <a:p>
              <a:r>
                <a:rPr lang="en-US" i="1" dirty="0">
                  <a:latin typeface="Times New Roman" pitchFamily="18" charset="0"/>
                </a:rPr>
                <a:t>K</a:t>
              </a:r>
              <a:endParaRPr lang="en-US" dirty="0">
                <a:latin typeface="Arial" pitchFamily="34" charset="0"/>
              </a:endParaRPr>
            </a:p>
          </p:txBody>
        </p:sp>
        <p:sp>
          <p:nvSpPr>
            <p:cNvPr id="17425" name="Text Box 19"/>
            <p:cNvSpPr txBox="1">
              <a:spLocks noChangeArrowheads="1"/>
            </p:cNvSpPr>
            <p:nvPr/>
          </p:nvSpPr>
          <p:spPr bwMode="auto">
            <a:xfrm>
              <a:off x="4860" y="4806"/>
              <a:ext cx="540" cy="540"/>
            </a:xfrm>
            <a:prstGeom prst="rect">
              <a:avLst/>
            </a:prstGeom>
            <a:noFill/>
            <a:ln w="9525">
              <a:noFill/>
              <a:miter lim="800000"/>
              <a:headEnd/>
              <a:tailEnd/>
            </a:ln>
          </p:spPr>
          <p:txBody>
            <a:bodyPr/>
            <a:lstStyle/>
            <a:p>
              <a:r>
                <a:rPr lang="en-US" dirty="0">
                  <a:latin typeface="Times New Roman" pitchFamily="18" charset="0"/>
                </a:rPr>
                <a:t>A</a:t>
              </a:r>
              <a:endParaRPr lang="en-US" dirty="0">
                <a:latin typeface="Arial" pitchFamily="34" charset="0"/>
              </a:endParaRPr>
            </a:p>
          </p:txBody>
        </p:sp>
        <p:sp>
          <p:nvSpPr>
            <p:cNvPr id="17426" name="Text Box 20"/>
            <p:cNvSpPr txBox="1">
              <a:spLocks noChangeArrowheads="1"/>
            </p:cNvSpPr>
            <p:nvPr/>
          </p:nvSpPr>
          <p:spPr bwMode="auto">
            <a:xfrm>
              <a:off x="4500" y="5526"/>
              <a:ext cx="360" cy="540"/>
            </a:xfrm>
            <a:prstGeom prst="rect">
              <a:avLst/>
            </a:prstGeom>
            <a:noFill/>
            <a:ln w="9525">
              <a:noFill/>
              <a:miter lim="800000"/>
              <a:headEnd/>
              <a:tailEnd/>
            </a:ln>
          </p:spPr>
          <p:txBody>
            <a:bodyPr/>
            <a:lstStyle/>
            <a:p>
              <a:r>
                <a:rPr lang="en-US" dirty="0">
                  <a:latin typeface="Times New Roman" pitchFamily="18" charset="0"/>
                </a:rPr>
                <a:t>b</a:t>
              </a:r>
              <a:endParaRPr lang="en-US" dirty="0">
                <a:latin typeface="Arial" pitchFamily="34" charset="0"/>
              </a:endParaRPr>
            </a:p>
          </p:txBody>
        </p:sp>
        <p:sp>
          <p:nvSpPr>
            <p:cNvPr id="67605" name="Text Box 21"/>
            <p:cNvSpPr txBox="1">
              <a:spLocks noChangeArrowheads="1"/>
            </p:cNvSpPr>
            <p:nvPr/>
          </p:nvSpPr>
          <p:spPr bwMode="auto">
            <a:xfrm>
              <a:off x="3780" y="6607"/>
              <a:ext cx="359" cy="540"/>
            </a:xfrm>
            <a:prstGeom prst="rect">
              <a:avLst/>
            </a:prstGeom>
            <a:noFill/>
            <a:ln w="9525">
              <a:noFill/>
              <a:miter lim="800000"/>
              <a:headEnd/>
              <a:tailEnd/>
            </a:ln>
          </p:spPr>
          <p:txBody>
            <a:bodyPr/>
            <a:lstStyle/>
            <a:p>
              <a:pPr>
                <a:defRPr/>
              </a:pPr>
              <a:r>
                <a:rPr lang="en-US" sz="2400" dirty="0">
                  <a:solidFill>
                    <a:schemeClr val="bg1">
                      <a:lumMod val="50000"/>
                    </a:schemeClr>
                  </a:solidFill>
                  <a:latin typeface="Times New Roman" pitchFamily="18" charset="0"/>
                </a:rPr>
                <a:t>a</a:t>
              </a:r>
              <a:endParaRPr lang="en-US" sz="2400" dirty="0">
                <a:solidFill>
                  <a:schemeClr val="bg1">
                    <a:lumMod val="50000"/>
                  </a:schemeClr>
                </a:solidFill>
                <a:latin typeface="Arial" pitchFamily="34" charset="0"/>
              </a:endParaRPr>
            </a:p>
          </p:txBody>
        </p:sp>
        <p:sp>
          <p:nvSpPr>
            <p:cNvPr id="67606" name="Text Box 22"/>
            <p:cNvSpPr txBox="1">
              <a:spLocks noChangeArrowheads="1"/>
            </p:cNvSpPr>
            <p:nvPr/>
          </p:nvSpPr>
          <p:spPr bwMode="auto">
            <a:xfrm>
              <a:off x="4501" y="7147"/>
              <a:ext cx="359" cy="719"/>
            </a:xfrm>
            <a:prstGeom prst="rect">
              <a:avLst/>
            </a:prstGeom>
            <a:noFill/>
            <a:ln w="9525">
              <a:noFill/>
              <a:miter lim="800000"/>
              <a:headEnd/>
              <a:tailEnd/>
            </a:ln>
          </p:spPr>
          <p:txBody>
            <a:bodyPr/>
            <a:lstStyle/>
            <a:p>
              <a:pPr>
                <a:defRPr/>
              </a:pPr>
              <a:r>
                <a:rPr lang="en-US" sz="2400" dirty="0">
                  <a:solidFill>
                    <a:schemeClr val="bg1">
                      <a:lumMod val="50000"/>
                    </a:schemeClr>
                  </a:solidFill>
                  <a:latin typeface="Times New Roman" pitchFamily="18" charset="0"/>
                </a:rPr>
                <a:t>c</a:t>
              </a:r>
              <a:endParaRPr lang="en-US" sz="2400" dirty="0">
                <a:solidFill>
                  <a:schemeClr val="bg1">
                    <a:lumMod val="50000"/>
                  </a:schemeClr>
                </a:solidFill>
                <a:latin typeface="Arial" pitchFamily="34" charset="0"/>
              </a:endParaRPr>
            </a:p>
          </p:txBody>
        </p:sp>
        <p:sp>
          <p:nvSpPr>
            <p:cNvPr id="17429" name="Text Box 23"/>
            <p:cNvSpPr txBox="1">
              <a:spLocks noChangeArrowheads="1"/>
            </p:cNvSpPr>
            <p:nvPr/>
          </p:nvSpPr>
          <p:spPr bwMode="auto">
            <a:xfrm>
              <a:off x="3529" y="9143"/>
              <a:ext cx="366" cy="426"/>
            </a:xfrm>
            <a:prstGeom prst="rect">
              <a:avLst/>
            </a:prstGeom>
            <a:noFill/>
            <a:ln w="9525">
              <a:noFill/>
              <a:miter lim="800000"/>
              <a:headEnd/>
              <a:tailEnd/>
            </a:ln>
          </p:spPr>
          <p:txBody>
            <a:bodyPr/>
            <a:lstStyle/>
            <a:p>
              <a:endParaRPr lang="en-US" sz="1200" dirty="0">
                <a:latin typeface="Arial" pitchFamily="34" charset="0"/>
              </a:endParaRPr>
            </a:p>
            <a:p>
              <a:r>
                <a:rPr lang="en-US" i="1" dirty="0">
                  <a:latin typeface="Times New Roman" pitchFamily="18" charset="0"/>
                </a:rPr>
                <a:t>L</a:t>
              </a:r>
              <a:endParaRPr lang="en-US" dirty="0">
                <a:latin typeface="Arial" pitchFamily="34" charset="0"/>
              </a:endParaRPr>
            </a:p>
          </p:txBody>
        </p:sp>
        <p:sp>
          <p:nvSpPr>
            <p:cNvPr id="17430" name="Text Box 24"/>
            <p:cNvSpPr txBox="1">
              <a:spLocks noChangeArrowheads="1"/>
            </p:cNvSpPr>
            <p:nvPr/>
          </p:nvSpPr>
          <p:spPr bwMode="auto">
            <a:xfrm>
              <a:off x="4140" y="9306"/>
              <a:ext cx="720" cy="540"/>
            </a:xfrm>
            <a:prstGeom prst="rect">
              <a:avLst/>
            </a:prstGeom>
            <a:noFill/>
            <a:ln w="9525">
              <a:noFill/>
              <a:miter lim="800000"/>
              <a:headEnd/>
              <a:tailEnd/>
            </a:ln>
          </p:spPr>
          <p:txBody>
            <a:bodyPr/>
            <a:lstStyle/>
            <a:p>
              <a:r>
                <a:rPr lang="en-US" sz="2400" i="1">
                  <a:latin typeface="Times New Roman" pitchFamily="18" charset="0"/>
                </a:rPr>
                <a:t>2L</a:t>
              </a:r>
              <a:endParaRPr lang="en-US" sz="2400">
                <a:latin typeface="Arial" pitchFamily="34" charset="0"/>
              </a:endParaRPr>
            </a:p>
          </p:txBody>
        </p:sp>
        <p:sp>
          <p:nvSpPr>
            <p:cNvPr id="17431" name="Text Box 25"/>
            <p:cNvSpPr txBox="1">
              <a:spLocks noChangeArrowheads="1"/>
            </p:cNvSpPr>
            <p:nvPr/>
          </p:nvSpPr>
          <p:spPr bwMode="auto">
            <a:xfrm>
              <a:off x="5760" y="9306"/>
              <a:ext cx="720" cy="540"/>
            </a:xfrm>
            <a:prstGeom prst="rect">
              <a:avLst/>
            </a:prstGeom>
            <a:noFill/>
            <a:ln w="9525">
              <a:noFill/>
              <a:miter lim="800000"/>
              <a:headEnd/>
              <a:tailEnd/>
            </a:ln>
          </p:spPr>
          <p:txBody>
            <a:bodyPr/>
            <a:lstStyle/>
            <a:p>
              <a:r>
                <a:rPr lang="en-US" sz="2400" i="1" dirty="0">
                  <a:latin typeface="Times New Roman" pitchFamily="18" charset="0"/>
                </a:rPr>
                <a:t>L</a:t>
              </a:r>
              <a:r>
                <a:rPr lang="en-US" sz="1200" dirty="0">
                  <a:latin typeface="Times New Roman" pitchFamily="18" charset="0"/>
                </a:rPr>
                <a:t>*</a:t>
              </a:r>
              <a:endParaRPr lang="en-US" dirty="0">
                <a:latin typeface="Arial" pitchFamily="34" charset="0"/>
              </a:endParaRPr>
            </a:p>
          </p:txBody>
        </p:sp>
        <p:sp>
          <p:nvSpPr>
            <p:cNvPr id="17432" name="Text Box 26"/>
            <p:cNvSpPr txBox="1">
              <a:spLocks noChangeArrowheads="1"/>
            </p:cNvSpPr>
            <p:nvPr/>
          </p:nvSpPr>
          <p:spPr bwMode="auto">
            <a:xfrm>
              <a:off x="6120" y="8766"/>
              <a:ext cx="540" cy="540"/>
            </a:xfrm>
            <a:prstGeom prst="rect">
              <a:avLst/>
            </a:prstGeom>
            <a:noFill/>
            <a:ln w="9525">
              <a:noFill/>
              <a:miter lim="800000"/>
              <a:headEnd/>
              <a:tailEnd/>
            </a:ln>
          </p:spPr>
          <p:txBody>
            <a:bodyPr/>
            <a:lstStyle/>
            <a:p>
              <a:r>
                <a:rPr lang="en-US" sz="2000" i="1" dirty="0">
                  <a:latin typeface="Times New Roman" pitchFamily="18" charset="0"/>
                </a:rPr>
                <a:t>Y</a:t>
              </a:r>
              <a:endParaRPr lang="en-US" sz="2000" dirty="0">
                <a:latin typeface="Arial" pitchFamily="34" charset="0"/>
              </a:endParaRPr>
            </a:p>
          </p:txBody>
        </p:sp>
        <p:sp>
          <p:nvSpPr>
            <p:cNvPr id="17433" name="Text Box 27"/>
            <p:cNvSpPr txBox="1">
              <a:spLocks noChangeArrowheads="1"/>
            </p:cNvSpPr>
            <p:nvPr/>
          </p:nvSpPr>
          <p:spPr bwMode="auto">
            <a:xfrm>
              <a:off x="6840" y="7510"/>
              <a:ext cx="720" cy="716"/>
            </a:xfrm>
            <a:prstGeom prst="rect">
              <a:avLst/>
            </a:prstGeom>
            <a:noFill/>
            <a:ln w="9525">
              <a:noFill/>
              <a:miter lim="800000"/>
              <a:headEnd/>
              <a:tailEnd/>
            </a:ln>
          </p:spPr>
          <p:txBody>
            <a:bodyPr/>
            <a:lstStyle/>
            <a:p>
              <a:r>
                <a:rPr lang="en-US" sz="2000" i="1" dirty="0">
                  <a:latin typeface="Times New Roman" pitchFamily="18" charset="0"/>
                </a:rPr>
                <a:t>2Y</a:t>
              </a:r>
              <a:endParaRPr lang="en-US" sz="2000" dirty="0">
                <a:latin typeface="Arial" pitchFamily="34" charset="0"/>
              </a:endParaRPr>
            </a:p>
          </p:txBody>
        </p:sp>
        <p:sp>
          <p:nvSpPr>
            <p:cNvPr id="17434" name="Text Box 28"/>
            <p:cNvSpPr txBox="1">
              <a:spLocks noChangeArrowheads="1"/>
            </p:cNvSpPr>
            <p:nvPr/>
          </p:nvSpPr>
          <p:spPr bwMode="auto">
            <a:xfrm>
              <a:off x="7560" y="7326"/>
              <a:ext cx="1260" cy="540"/>
            </a:xfrm>
            <a:prstGeom prst="rect">
              <a:avLst/>
            </a:prstGeom>
            <a:noFill/>
            <a:ln w="9525">
              <a:noFill/>
              <a:miter lim="800000"/>
              <a:headEnd/>
              <a:tailEnd/>
            </a:ln>
          </p:spPr>
          <p:txBody>
            <a:bodyPr/>
            <a:lstStyle/>
            <a:p>
              <a:r>
                <a:rPr lang="ar-SA" sz="2000" dirty="0">
                  <a:latin typeface="Times New Roman" pitchFamily="18" charset="0"/>
                  <a:cs typeface="Times New Roman" pitchFamily="18" charset="0"/>
                </a:rPr>
                <a:t>خط الإنتاج</a:t>
              </a:r>
              <a:endParaRPr lang="en-US" sz="2000" dirty="0">
                <a:latin typeface="Arial" pitchFamily="34" charset="0"/>
              </a:endParaRPr>
            </a:p>
          </p:txBody>
        </p:sp>
        <p:sp>
          <p:nvSpPr>
            <p:cNvPr id="17435" name="Text Box 29"/>
            <p:cNvSpPr txBox="1">
              <a:spLocks noChangeArrowheads="1"/>
            </p:cNvSpPr>
            <p:nvPr/>
          </p:nvSpPr>
          <p:spPr bwMode="auto">
            <a:xfrm>
              <a:off x="2520" y="7326"/>
              <a:ext cx="540" cy="540"/>
            </a:xfrm>
            <a:prstGeom prst="rect">
              <a:avLst/>
            </a:prstGeom>
            <a:noFill/>
            <a:ln w="9525">
              <a:noFill/>
              <a:miter lim="800000"/>
              <a:headEnd/>
              <a:tailEnd/>
            </a:ln>
          </p:spPr>
          <p:txBody>
            <a:bodyPr/>
            <a:lstStyle/>
            <a:p>
              <a:r>
                <a:rPr lang="en-US" sz="2000" i="1" dirty="0">
                  <a:latin typeface="Times New Roman" pitchFamily="18" charset="0"/>
                </a:rPr>
                <a:t>K</a:t>
              </a:r>
              <a:endParaRPr lang="en-US" sz="2000" dirty="0">
                <a:latin typeface="Arial" pitchFamily="34" charset="0"/>
              </a:endParaRPr>
            </a:p>
          </p:txBody>
        </p:sp>
        <p:sp>
          <p:nvSpPr>
            <p:cNvPr id="17436" name="Text Box 30"/>
            <p:cNvSpPr txBox="1">
              <a:spLocks noChangeArrowheads="1"/>
            </p:cNvSpPr>
            <p:nvPr/>
          </p:nvSpPr>
          <p:spPr bwMode="auto">
            <a:xfrm>
              <a:off x="2340" y="5526"/>
              <a:ext cx="720" cy="720"/>
            </a:xfrm>
            <a:prstGeom prst="rect">
              <a:avLst/>
            </a:prstGeom>
            <a:noFill/>
            <a:ln w="9525">
              <a:noFill/>
              <a:miter lim="800000"/>
              <a:headEnd/>
              <a:tailEnd/>
            </a:ln>
          </p:spPr>
          <p:txBody>
            <a:bodyPr/>
            <a:lstStyle/>
            <a:p>
              <a:r>
                <a:rPr lang="en-US" sz="2000" i="1" dirty="0">
                  <a:latin typeface="Times New Roman" pitchFamily="18" charset="0"/>
                </a:rPr>
                <a:t>2K</a:t>
              </a:r>
              <a:endParaRPr lang="en-US" sz="2000" dirty="0">
                <a:latin typeface="Arial" pitchFamily="34" charset="0"/>
              </a:endParaRPr>
            </a:p>
          </p:txBody>
        </p:sp>
        <p:sp>
          <p:nvSpPr>
            <p:cNvPr id="17437" name="Text Box 31"/>
            <p:cNvSpPr txBox="1">
              <a:spLocks noChangeArrowheads="1"/>
            </p:cNvSpPr>
            <p:nvPr/>
          </p:nvSpPr>
          <p:spPr bwMode="auto">
            <a:xfrm>
              <a:off x="2700" y="9306"/>
              <a:ext cx="540" cy="540"/>
            </a:xfrm>
            <a:prstGeom prst="rect">
              <a:avLst/>
            </a:prstGeom>
            <a:noFill/>
            <a:ln w="9525">
              <a:noFill/>
              <a:miter lim="800000"/>
              <a:headEnd/>
              <a:tailEnd/>
            </a:ln>
          </p:spPr>
          <p:txBody>
            <a:bodyPr/>
            <a:lstStyle/>
            <a:p>
              <a:r>
                <a:rPr lang="en-US" sz="2400">
                  <a:latin typeface="Times New Roman" pitchFamily="18" charset="0"/>
                </a:rPr>
                <a:t>0</a:t>
              </a:r>
              <a:endParaRPr lang="en-US" sz="2400">
                <a:latin typeface="Arial" pitchFamily="34" charset="0"/>
              </a:endParaRPr>
            </a:p>
          </p:txBody>
        </p:sp>
        <p:sp>
          <p:nvSpPr>
            <p:cNvPr id="17438" name="Text Box 32"/>
            <p:cNvSpPr txBox="1">
              <a:spLocks noChangeArrowheads="1"/>
            </p:cNvSpPr>
            <p:nvPr/>
          </p:nvSpPr>
          <p:spPr bwMode="auto">
            <a:xfrm>
              <a:off x="2705" y="10079"/>
              <a:ext cx="6300" cy="540"/>
            </a:xfrm>
            <a:prstGeom prst="rect">
              <a:avLst/>
            </a:prstGeom>
            <a:noFill/>
            <a:ln w="12700">
              <a:noFill/>
              <a:miter lim="800000"/>
              <a:headEnd/>
              <a:tailEnd/>
            </a:ln>
          </p:spPr>
          <p:txBody>
            <a:bodyPr/>
            <a:lstStyle/>
            <a:p>
              <a:pPr algn="ctr"/>
              <a:r>
                <a:rPr lang="ar-SA" sz="1400" b="1" dirty="0">
                  <a:latin typeface="Times New Roman" pitchFamily="18" charset="0"/>
                  <a:cs typeface="Times New Roman" pitchFamily="18" charset="0"/>
                </a:rPr>
                <a:t>شكل رقم </a:t>
              </a:r>
              <a:r>
                <a:rPr lang="ar-SA" sz="1400" b="1" dirty="0" smtClean="0">
                  <a:latin typeface="Times New Roman" pitchFamily="18" charset="0"/>
                  <a:cs typeface="Times New Roman" pitchFamily="18" charset="0"/>
                </a:rPr>
                <a:t>(</a:t>
              </a:r>
              <a:r>
                <a:rPr lang="en-US" sz="1400" b="1" dirty="0" smtClean="0">
                  <a:latin typeface="Times New Roman" pitchFamily="18" charset="0"/>
                </a:rPr>
                <a:t>12-1</a:t>
              </a:r>
              <a:r>
                <a:rPr lang="ar-SA" sz="1400" b="1" dirty="0" smtClean="0">
                  <a:latin typeface="Times New Roman" pitchFamily="18" charset="0"/>
                  <a:cs typeface="Times New Roman" pitchFamily="18" charset="0"/>
                </a:rPr>
                <a:t>) </a:t>
              </a:r>
              <a:r>
                <a:rPr lang="ar-SA" sz="1400" b="1" dirty="0">
                  <a:latin typeface="Times New Roman" pitchFamily="18" charset="0"/>
                  <a:cs typeface="Times New Roman" pitchFamily="18" charset="0"/>
                </a:rPr>
                <a:t>تناقص الإنتاجية الحدية للمورد المتغير مع ثبات عوائد السعة</a:t>
              </a:r>
              <a:endParaRPr lang="en-US" sz="1400" dirty="0">
                <a:latin typeface="Arial" pitchFamily="34" charset="0"/>
              </a:endParaRPr>
            </a:p>
          </p:txBody>
        </p: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4294967295"/>
          </p:nvPr>
        </p:nvSpPr>
        <p:spPr>
          <a:xfrm>
            <a:off x="533400" y="914400"/>
            <a:ext cx="8229600" cy="5715000"/>
          </a:xfrm>
          <a:solidFill>
            <a:srgbClr val="FFC000">
              <a:alpha val="57000"/>
            </a:srgbClr>
          </a:solidFill>
        </p:spPr>
        <p:txBody>
          <a:bodyPr>
            <a:normAutofit lnSpcReduction="10000"/>
          </a:bodyPr>
          <a:lstStyle/>
          <a:p>
            <a:pPr marL="0" algn="justLow" eaLnBrk="1" hangingPunct="1">
              <a:lnSpc>
                <a:spcPct val="110000"/>
              </a:lnSpc>
              <a:buFont typeface="Wingdings" pitchFamily="2" charset="2"/>
              <a:buNone/>
              <a:defRPr/>
            </a:pPr>
            <a:r>
              <a:rPr lang="ar-SA" sz="1600" b="1" dirty="0" smtClean="0">
                <a:solidFill>
                  <a:schemeClr val="tx1">
                    <a:lumMod val="75000"/>
                    <a:lumOff val="25000"/>
                  </a:schemeClr>
                </a:solidFill>
                <a:latin typeface="Times New Roman" pitchFamily="18" charset="0"/>
                <a:cs typeface="Times New Roman" pitchFamily="18" charset="0"/>
              </a:rPr>
              <a:t>ذلك أن خط الإنتاج </a:t>
            </a:r>
            <a:r>
              <a:rPr lang="en-US" sz="1600" b="1" i="1" dirty="0" smtClean="0">
                <a:solidFill>
                  <a:schemeClr val="tx1">
                    <a:lumMod val="75000"/>
                    <a:lumOff val="25000"/>
                  </a:schemeClr>
                </a:solidFill>
                <a:latin typeface="Times New Roman" pitchFamily="18" charset="0"/>
                <a:cs typeface="Times New Roman" pitchFamily="18" charset="0"/>
              </a:rPr>
              <a:t>Product Line</a:t>
            </a:r>
            <a:r>
              <a:rPr lang="ar-SA" sz="1600" b="1" dirty="0" smtClean="0">
                <a:solidFill>
                  <a:schemeClr val="tx1">
                    <a:lumMod val="75000"/>
                    <a:lumOff val="25000"/>
                  </a:schemeClr>
                </a:solidFill>
                <a:latin typeface="Times New Roman" pitchFamily="18" charset="0"/>
                <a:cs typeface="Times New Roman" pitchFamily="18" charset="0"/>
              </a:rPr>
              <a:t> يوضح كيفية الانتقال من منحنى إنتاج إلى منحنى آخر عندما يكون الموردان متغيرين أو عندما يكون أحدهما فقط متغير، أي بمعنى آخر فإن خط الإنتاج هو ذلك الخط الذي يربط توليفات الموارد التي تعطي مستويات مختلفة من النواتج وهو هنا يختلف عن الممر التوسعي الأمثل أو خطوط التوسع </a:t>
            </a:r>
            <a:r>
              <a:rPr lang="en-US" sz="1600" b="1" i="1" dirty="0" smtClean="0">
                <a:solidFill>
                  <a:schemeClr val="tx1">
                    <a:lumMod val="75000"/>
                    <a:lumOff val="25000"/>
                  </a:schemeClr>
                </a:solidFill>
                <a:latin typeface="Times New Roman" pitchFamily="18" charset="0"/>
                <a:cs typeface="Times New Roman" pitchFamily="18" charset="0"/>
              </a:rPr>
              <a:t>Isoclines</a:t>
            </a:r>
            <a:r>
              <a:rPr lang="ar-SA" sz="1600" b="1" dirty="0" smtClean="0">
                <a:solidFill>
                  <a:schemeClr val="tx1">
                    <a:lumMod val="75000"/>
                    <a:lumOff val="25000"/>
                  </a:schemeClr>
                </a:solidFill>
                <a:latin typeface="Times New Roman" pitchFamily="18" charset="0"/>
                <a:cs typeface="Times New Roman" pitchFamily="18" charset="0"/>
              </a:rPr>
              <a:t> إذ لاعلاقة لخطوط الإنتاج بأسعار الموارد كما في خطوط التوسع ولايضم بالضرورة النقاط التي لها معدل الإحلال نفسه وإن حدث فيعد أحد تلك الخطوط التي أطلقنا عليها خطوط </a:t>
            </a:r>
            <a:r>
              <a:rPr lang="en-US" sz="1600" b="1" i="1" dirty="0" smtClean="0">
                <a:solidFill>
                  <a:schemeClr val="tx1">
                    <a:lumMod val="75000"/>
                    <a:lumOff val="25000"/>
                  </a:schemeClr>
                </a:solidFill>
                <a:latin typeface="Times New Roman" pitchFamily="18" charset="0"/>
                <a:cs typeface="Times New Roman" pitchFamily="18" charset="0"/>
              </a:rPr>
              <a:t>Isoclines</a:t>
            </a:r>
            <a:r>
              <a:rPr lang="en-US" sz="1600" b="1" dirty="0" smtClean="0">
                <a:solidFill>
                  <a:schemeClr val="tx1">
                    <a:lumMod val="75000"/>
                    <a:lumOff val="25000"/>
                  </a:schemeClr>
                </a:solidFill>
                <a:latin typeface="Times New Roman" pitchFamily="18" charset="0"/>
                <a:cs typeface="Times New Roman" pitchFamily="18" charset="0"/>
              </a:rPr>
              <a:t> </a:t>
            </a:r>
            <a:r>
              <a:rPr lang="ar-SA" sz="1600" b="1" dirty="0" smtClean="0">
                <a:solidFill>
                  <a:schemeClr val="tx1">
                    <a:lumMod val="75000"/>
                    <a:lumOff val="25000"/>
                  </a:schemeClr>
                </a:solidFill>
                <a:latin typeface="Times New Roman" pitchFamily="18" charset="0"/>
                <a:cs typeface="Times New Roman" pitchFamily="18" charset="0"/>
              </a:rPr>
              <a:t> وهي خطوط أكثر ما</a:t>
            </a:r>
            <a:r>
              <a:rPr lang="ar-YE" sz="1600" b="1" dirty="0" smtClean="0">
                <a:solidFill>
                  <a:schemeClr val="tx1">
                    <a:lumMod val="75000"/>
                    <a:lumOff val="25000"/>
                  </a:schemeClr>
                </a:solidFill>
                <a:latin typeface="Times New Roman" pitchFamily="18" charset="0"/>
                <a:cs typeface="Times New Roman" pitchFamily="18" charset="0"/>
              </a:rPr>
              <a:t> </a:t>
            </a:r>
            <a:r>
              <a:rPr lang="ar-SA" sz="1600" b="1" dirty="0" smtClean="0">
                <a:solidFill>
                  <a:schemeClr val="tx1">
                    <a:lumMod val="75000"/>
                    <a:lumOff val="25000"/>
                  </a:schemeClr>
                </a:solidFill>
                <a:latin typeface="Times New Roman" pitchFamily="18" charset="0"/>
                <a:cs typeface="Times New Roman" pitchFamily="18" charset="0"/>
              </a:rPr>
              <a:t>توضح هو كيفية ربط موارد الإنتاج التي قد يكون أحدهما ثابتاً لتحقيق مستويات إنتاجية مختلفة.</a:t>
            </a:r>
          </a:p>
          <a:p>
            <a:pPr marL="0" algn="justLow" eaLnBrk="1" hangingPunct="1">
              <a:buFont typeface="Wingdings" pitchFamily="2" charset="2"/>
              <a:buNone/>
              <a:defRPr/>
            </a:pPr>
            <a:endParaRPr lang="ar-SA" sz="1600" b="1" dirty="0" smtClean="0">
              <a:solidFill>
                <a:schemeClr val="tx1">
                  <a:lumMod val="75000"/>
                  <a:lumOff val="25000"/>
                </a:schemeClr>
              </a:solidFill>
              <a:latin typeface="Times New Roman" pitchFamily="18" charset="0"/>
              <a:cs typeface="Times New Roman" pitchFamily="18" charset="0"/>
            </a:endParaRPr>
          </a:p>
          <a:p>
            <a:pPr marL="0" algn="justLow" eaLnBrk="1" hangingPunct="1">
              <a:buFont typeface="Wingdings" pitchFamily="2" charset="2"/>
              <a:buNone/>
              <a:defRPr/>
            </a:pPr>
            <a:r>
              <a:rPr lang="ar-SA" sz="1600" b="1" dirty="0" smtClean="0">
                <a:solidFill>
                  <a:schemeClr val="tx1">
                    <a:lumMod val="75000"/>
                    <a:lumOff val="25000"/>
                  </a:schemeClr>
                </a:solidFill>
                <a:latin typeface="Times New Roman" pitchFamily="18" charset="0"/>
                <a:cs typeface="Times New Roman" pitchFamily="18" charset="0"/>
              </a:rPr>
              <a:t>وخط الإنتاج في الشكل أعلاه يوضح كيفية ربط موارد الإنتاج عندما يكون أحدهما متغيراً </a:t>
            </a:r>
            <a:r>
              <a:rPr lang="ar-SA" sz="1600" b="1" dirty="0" err="1" smtClean="0">
                <a:solidFill>
                  <a:schemeClr val="tx1">
                    <a:lumMod val="75000"/>
                    <a:lumOff val="25000"/>
                  </a:schemeClr>
                </a:solidFill>
                <a:latin typeface="Times New Roman" pitchFamily="18" charset="0"/>
                <a:cs typeface="Times New Roman" pitchFamily="18" charset="0"/>
              </a:rPr>
              <a:t>و</a:t>
            </a:r>
            <a:r>
              <a:rPr lang="ar-SA" sz="1600" b="1" dirty="0" smtClean="0">
                <a:solidFill>
                  <a:schemeClr val="tx1">
                    <a:lumMod val="75000"/>
                    <a:lumOff val="25000"/>
                  </a:schemeClr>
                </a:solidFill>
                <a:latin typeface="Times New Roman" pitchFamily="18" charset="0"/>
                <a:cs typeface="Times New Roman" pitchFamily="18" charset="0"/>
              </a:rPr>
              <a:t> الآخر ثابتاً لإنتاج قدر معين من الناتج. وحيث أن مورد رأس المال هو الثابت فإن خط الإنتاج يتخذ الشكل الأفقي الموازي لمحور المورد المتغير مشيراً إلى أن نسبة رأس المال إلى العمل   تتناقص باستمرار على طول خط الإنتاج هذا.</a:t>
            </a:r>
          </a:p>
          <a:p>
            <a:pPr marL="0" algn="justLow" eaLnBrk="1" hangingPunct="1">
              <a:buFont typeface="Wingdings" pitchFamily="2" charset="2"/>
              <a:buNone/>
              <a:defRPr/>
            </a:pPr>
            <a:endParaRPr lang="ar-SA" sz="1600" b="1" dirty="0" smtClean="0">
              <a:solidFill>
                <a:schemeClr val="tx1">
                  <a:lumMod val="75000"/>
                  <a:lumOff val="25000"/>
                </a:schemeClr>
              </a:solidFill>
              <a:latin typeface="Times New Roman" pitchFamily="18" charset="0"/>
              <a:cs typeface="Times New Roman" pitchFamily="18" charset="0"/>
            </a:endParaRPr>
          </a:p>
          <a:p>
            <a:pPr marL="0" algn="justLow" eaLnBrk="1" hangingPunct="1">
              <a:buFont typeface="Wingdings" pitchFamily="2" charset="2"/>
              <a:buNone/>
              <a:defRPr/>
            </a:pPr>
            <a:r>
              <a:rPr lang="ar-SA" sz="1600" b="1" dirty="0" smtClean="0">
                <a:solidFill>
                  <a:schemeClr val="tx1">
                    <a:lumMod val="75000"/>
                    <a:lumOff val="25000"/>
                  </a:schemeClr>
                </a:solidFill>
                <a:latin typeface="Times New Roman" pitchFamily="18" charset="0"/>
                <a:cs typeface="Times New Roman" pitchFamily="18" charset="0"/>
              </a:rPr>
              <a:t>وأمام ثبات مورد رأس المال وتغير مورد العمل فإن الإنتاجية الحدية للمورد المتغير (العمل) سوف تنخفض بعد بلوغ الإنتاج مستوى معين. ويحدث هذا عموماً في دوال الإنتاج المتجانسة سواء كانت عوائدها تتسم بالثبات أو التناقص أو التزايد. ورغم ذلك فإنه إذا كانت دوال الإنتاج تتسم بتزايد عوائد السعة فإن تناقص العائد الراجع لتناقص الإنتاجية الحدية للمورد المتغير(العمل) يعمل في اتجاه مضاد للعائد المتزايد للسعة وغالباً ما تتفوق الإنتاجية الحدية المتناقصة للمورد المتغير على عائد السعة المتزايد.</a:t>
            </a:r>
          </a:p>
          <a:p>
            <a:pPr marL="0" algn="justLow" eaLnBrk="1" hangingPunct="1">
              <a:buFont typeface="Wingdings" pitchFamily="2" charset="2"/>
              <a:buNone/>
              <a:defRPr/>
            </a:pPr>
            <a:endParaRPr lang="ar-SA" sz="1600" b="1" dirty="0" smtClean="0">
              <a:solidFill>
                <a:schemeClr val="tx1">
                  <a:lumMod val="75000"/>
                  <a:lumOff val="25000"/>
                </a:schemeClr>
              </a:solidFill>
              <a:latin typeface="Times New Roman" pitchFamily="18" charset="0"/>
              <a:cs typeface="Times New Roman" pitchFamily="18" charset="0"/>
            </a:endParaRPr>
          </a:p>
          <a:p>
            <a:pPr marL="0" algn="justLow" eaLnBrk="1" hangingPunct="1">
              <a:buFont typeface="Wingdings" pitchFamily="2" charset="2"/>
              <a:buNone/>
              <a:defRPr/>
            </a:pPr>
            <a:r>
              <a:rPr lang="ar-SA" sz="1600" b="1" dirty="0" smtClean="0">
                <a:solidFill>
                  <a:schemeClr val="tx1">
                    <a:lumMod val="75000"/>
                    <a:lumOff val="25000"/>
                  </a:schemeClr>
                </a:solidFill>
                <a:latin typeface="Times New Roman" pitchFamily="18" charset="0"/>
                <a:cs typeface="Times New Roman" pitchFamily="18" charset="0"/>
              </a:rPr>
              <a:t>ولتوضيح قانون النسب المتغيرة أو مايطلق عليه أحياناً قانون تناقص الإنتاجية الحدية فإنه يمكن القول أنه إذا كانت دالة الإنتاج متجانسة مع ثبات عائد السعة لكل مستويات الناتج فإن العائد على المورد المتغير يكون متناقصاً.</a:t>
            </a:r>
          </a:p>
          <a:p>
            <a:pPr marL="0" algn="justLow" eaLnBrk="1" hangingPunct="1">
              <a:buFont typeface="Wingdings" pitchFamily="2" charset="2"/>
              <a:buNone/>
              <a:defRPr/>
            </a:pPr>
            <a:r>
              <a:rPr lang="ar-SA" sz="1600" b="1" dirty="0" smtClean="0">
                <a:solidFill>
                  <a:schemeClr val="tx1">
                    <a:lumMod val="75000"/>
                    <a:lumOff val="25000"/>
                  </a:schemeClr>
                </a:solidFill>
                <a:latin typeface="Times New Roman" pitchFamily="18" charset="0"/>
                <a:cs typeface="Times New Roman" pitchFamily="18" charset="0"/>
              </a:rPr>
              <a:t>ويعبر عن ذلك عادة بتحدب منحنيات سواء الإنتاج وسالبية ميلها. ومع ثبات عوائد السعة فإن مضاعفة الموارد </a:t>
            </a:r>
            <a:r>
              <a:rPr lang="en-US" sz="1600" b="1" dirty="0" smtClean="0">
                <a:solidFill>
                  <a:schemeClr val="tx1">
                    <a:lumMod val="75000"/>
                    <a:lumOff val="25000"/>
                  </a:schemeClr>
                </a:solidFill>
                <a:latin typeface="Times New Roman" pitchFamily="18" charset="0"/>
                <a:cs typeface="Times New Roman" pitchFamily="18" charset="0"/>
              </a:rPr>
              <a:t>(</a:t>
            </a:r>
            <a:r>
              <a:rPr lang="en-US" sz="1600" b="1" i="1" dirty="0" smtClean="0">
                <a:solidFill>
                  <a:schemeClr val="tx1">
                    <a:lumMod val="75000"/>
                    <a:lumOff val="25000"/>
                  </a:schemeClr>
                </a:solidFill>
                <a:latin typeface="Times New Roman" pitchFamily="18" charset="0"/>
                <a:cs typeface="Times New Roman" pitchFamily="18" charset="0"/>
              </a:rPr>
              <a:t>2L,2K</a:t>
            </a:r>
            <a:r>
              <a:rPr lang="en-US" sz="1600" b="1" dirty="0" smtClean="0">
                <a:solidFill>
                  <a:schemeClr val="tx1">
                    <a:lumMod val="75000"/>
                    <a:lumOff val="25000"/>
                  </a:schemeClr>
                </a:solidFill>
                <a:latin typeface="Times New Roman" pitchFamily="18" charset="0"/>
                <a:cs typeface="Times New Roman" pitchFamily="18" charset="0"/>
              </a:rPr>
              <a:t>)</a:t>
            </a:r>
            <a:r>
              <a:rPr lang="ar-SA" sz="1600" b="1" dirty="0" smtClean="0">
                <a:solidFill>
                  <a:schemeClr val="tx1">
                    <a:lumMod val="75000"/>
                    <a:lumOff val="25000"/>
                  </a:schemeClr>
                </a:solidFill>
                <a:latin typeface="Times New Roman" pitchFamily="18" charset="0"/>
                <a:cs typeface="Times New Roman" pitchFamily="18" charset="0"/>
              </a:rPr>
              <a:t> يضاعف الناتج أيضا، ففي الشكل السابق نجد أن النقطة </a:t>
            </a:r>
            <a:r>
              <a:rPr lang="en-US" sz="1600" b="1" i="1" dirty="0" smtClean="0">
                <a:solidFill>
                  <a:schemeClr val="tx1">
                    <a:lumMod val="75000"/>
                    <a:lumOff val="25000"/>
                  </a:schemeClr>
                </a:solidFill>
                <a:latin typeface="Times New Roman" pitchFamily="18" charset="0"/>
                <a:cs typeface="Times New Roman" pitchFamily="18" charset="0"/>
              </a:rPr>
              <a:t>b</a:t>
            </a:r>
            <a:r>
              <a:rPr lang="ar-SA" sz="1600" b="1" dirty="0" smtClean="0">
                <a:solidFill>
                  <a:schemeClr val="tx1">
                    <a:lumMod val="75000"/>
                    <a:lumOff val="25000"/>
                  </a:schemeClr>
                </a:solidFill>
                <a:latin typeface="Times New Roman" pitchFamily="18" charset="0"/>
                <a:cs typeface="Times New Roman" pitchFamily="18" charset="0"/>
              </a:rPr>
              <a:t> على خط تساوي معدلات الإحلال (</a:t>
            </a:r>
            <a:r>
              <a:rPr lang="en-US" sz="1600" b="1" i="1" dirty="0" smtClean="0">
                <a:solidFill>
                  <a:schemeClr val="tx1">
                    <a:lumMod val="75000"/>
                    <a:lumOff val="25000"/>
                  </a:schemeClr>
                </a:solidFill>
                <a:latin typeface="Times New Roman" pitchFamily="18" charset="0"/>
                <a:cs typeface="Times New Roman" pitchFamily="18" charset="0"/>
              </a:rPr>
              <a:t>Isocline</a:t>
            </a:r>
            <a:r>
              <a:rPr lang="ar-SA" sz="1600" b="1" dirty="0" smtClean="0">
                <a:solidFill>
                  <a:schemeClr val="tx1">
                    <a:lumMod val="75000"/>
                    <a:lumOff val="25000"/>
                  </a:schemeClr>
                </a:solidFill>
                <a:latin typeface="Times New Roman" pitchFamily="18" charset="0"/>
                <a:cs typeface="Times New Roman" pitchFamily="18" charset="0"/>
              </a:rPr>
              <a:t>) </a:t>
            </a:r>
            <a:r>
              <a:rPr lang="en-US" sz="1600" b="1" i="1" dirty="0" smtClean="0">
                <a:solidFill>
                  <a:schemeClr val="tx1">
                    <a:lumMod val="75000"/>
                    <a:lumOff val="25000"/>
                  </a:schemeClr>
                </a:solidFill>
                <a:latin typeface="Times New Roman" pitchFamily="18" charset="0"/>
                <a:cs typeface="Times New Roman" pitchFamily="18" charset="0"/>
              </a:rPr>
              <a:t>OA</a:t>
            </a:r>
            <a:r>
              <a:rPr lang="ar-SA" sz="1600" b="1" dirty="0" smtClean="0">
                <a:solidFill>
                  <a:schemeClr val="tx1">
                    <a:lumMod val="75000"/>
                    <a:lumOff val="25000"/>
                  </a:schemeClr>
                </a:solidFill>
                <a:latin typeface="Times New Roman" pitchFamily="18" charset="0"/>
                <a:cs typeface="Times New Roman" pitchFamily="18" charset="0"/>
              </a:rPr>
              <a:t> وتقع على خط سواء الإنتاج </a:t>
            </a:r>
            <a:r>
              <a:rPr lang="en-US" sz="1600" b="1" i="1" dirty="0" smtClean="0">
                <a:solidFill>
                  <a:schemeClr val="tx1">
                    <a:lumMod val="75000"/>
                    <a:lumOff val="25000"/>
                  </a:schemeClr>
                </a:solidFill>
                <a:latin typeface="Times New Roman" pitchFamily="18" charset="0"/>
                <a:cs typeface="Times New Roman" pitchFamily="18" charset="0"/>
              </a:rPr>
              <a:t>2Y</a:t>
            </a:r>
            <a:r>
              <a:rPr lang="ar-SA" sz="1600" b="1" dirty="0" smtClean="0">
                <a:solidFill>
                  <a:schemeClr val="tx1">
                    <a:lumMod val="75000"/>
                    <a:lumOff val="25000"/>
                  </a:schemeClr>
                </a:solidFill>
                <a:latin typeface="Times New Roman" pitchFamily="18" charset="0"/>
                <a:cs typeface="Times New Roman" pitchFamily="18" charset="0"/>
              </a:rPr>
              <a:t> . لكن عند ثبات </a:t>
            </a:r>
            <a:r>
              <a:rPr lang="en-US" sz="1600" b="1" i="1" dirty="0" smtClean="0">
                <a:solidFill>
                  <a:schemeClr val="tx1">
                    <a:lumMod val="75000"/>
                    <a:lumOff val="25000"/>
                  </a:schemeClr>
                </a:solidFill>
                <a:latin typeface="Times New Roman" pitchFamily="18" charset="0"/>
                <a:cs typeface="Times New Roman" pitchFamily="18" charset="0"/>
              </a:rPr>
              <a:t>K</a:t>
            </a:r>
            <a:r>
              <a:rPr lang="ar-SA" sz="1600" b="1" dirty="0" smtClean="0">
                <a:solidFill>
                  <a:schemeClr val="tx1">
                    <a:lumMod val="75000"/>
                    <a:lumOff val="25000"/>
                  </a:schemeClr>
                </a:solidFill>
                <a:latin typeface="Times New Roman" pitchFamily="18" charset="0"/>
                <a:cs typeface="Times New Roman" pitchFamily="18" charset="0"/>
              </a:rPr>
              <a:t> (عند </a:t>
            </a:r>
            <a:r>
              <a:rPr lang="ar-SA" sz="1600" dirty="0" smtClean="0">
                <a:solidFill>
                  <a:schemeClr val="tx1">
                    <a:lumMod val="75000"/>
                    <a:lumOff val="25000"/>
                  </a:schemeClr>
                </a:solidFill>
                <a:latin typeface="Times New Roman" pitchFamily="18" charset="0"/>
                <a:cs typeface="Times New Roman" pitchFamily="18" charset="0"/>
              </a:rPr>
              <a:t>مستوى </a:t>
            </a:r>
            <a:r>
              <a:rPr lang="en-US" sz="1600" dirty="0" smtClean="0">
                <a:solidFill>
                  <a:schemeClr val="tx1">
                    <a:lumMod val="75000"/>
                    <a:lumOff val="25000"/>
                  </a:schemeClr>
                </a:solidFill>
                <a:latin typeface="Times New Roman" pitchFamily="18" charset="0"/>
                <a:cs typeface="Times New Roman" pitchFamily="18" charset="0"/>
              </a:rPr>
              <a:t>        </a:t>
            </a:r>
            <a:r>
              <a:rPr lang="ar-SA" sz="1600" dirty="0" smtClean="0">
                <a:solidFill>
                  <a:schemeClr val="tx1">
                    <a:lumMod val="75000"/>
                    <a:lumOff val="25000"/>
                  </a:schemeClr>
                </a:solidFill>
                <a:latin typeface="Times New Roman" pitchFamily="18" charset="0"/>
                <a:cs typeface="Times New Roman" pitchFamily="18" charset="0"/>
              </a:rPr>
              <a:t>) </a:t>
            </a:r>
            <a:endParaRPr lang="en-US" sz="1600" b="1" dirty="0" smtClean="0">
              <a:solidFill>
                <a:schemeClr val="tx1">
                  <a:lumMod val="75000"/>
                  <a:lumOff val="25000"/>
                </a:schemeClr>
              </a:solidFill>
              <a:latin typeface="Times New Roman" pitchFamily="18" charset="0"/>
              <a:cs typeface="Times New Roman" pitchFamily="18" charset="0"/>
            </a:endParaRPr>
          </a:p>
        </p:txBody>
      </p:sp>
      <p:graphicFrame>
        <p:nvGraphicFramePr>
          <p:cNvPr id="9218" name="Object 4"/>
          <p:cNvGraphicFramePr>
            <a:graphicFrameLocks noChangeAspect="1"/>
          </p:cNvGraphicFramePr>
          <p:nvPr/>
        </p:nvGraphicFramePr>
        <p:xfrm>
          <a:off x="5181600" y="6096000"/>
          <a:ext cx="274320" cy="228600"/>
        </p:xfrm>
        <a:graphic>
          <a:graphicData uri="http://schemas.openxmlformats.org/presentationml/2006/ole">
            <p:oleObj spid="_x0000_s9218" name="Equation" r:id="rId4" imgW="177480" imgH="190440" progId="Equation.3">
              <p:embed/>
            </p:oleObj>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4294967295"/>
          </p:nvPr>
        </p:nvSpPr>
        <p:spPr>
          <a:xfrm>
            <a:off x="457200" y="914400"/>
            <a:ext cx="8229600" cy="5715000"/>
          </a:xfrm>
          <a:solidFill>
            <a:srgbClr val="FFC000">
              <a:alpha val="43000"/>
            </a:srgbClr>
          </a:solidFill>
          <a:ln>
            <a:noFill/>
          </a:ln>
        </p:spPr>
        <p:txBody>
          <a:bodyPr>
            <a:normAutofit/>
          </a:bodyPr>
          <a:lstStyle/>
          <a:p>
            <a:pPr marL="0" algn="just" eaLnBrk="1" hangingPunct="1">
              <a:lnSpc>
                <a:spcPct val="150000"/>
              </a:lnSpc>
              <a:buFont typeface="Wingdings" pitchFamily="2" charset="2"/>
              <a:buNone/>
              <a:defRPr/>
            </a:pPr>
            <a:r>
              <a:rPr lang="ar-SA" sz="2000" b="1" dirty="0" smtClean="0">
                <a:solidFill>
                  <a:schemeClr val="tx1">
                    <a:lumMod val="85000"/>
                    <a:lumOff val="15000"/>
                  </a:schemeClr>
                </a:solidFill>
                <a:latin typeface="Times New Roman" pitchFamily="18" charset="0"/>
                <a:cs typeface="Times New Roman" pitchFamily="18" charset="0"/>
              </a:rPr>
              <a:t>وتم مضاعفة العمل فقط (</a:t>
            </a:r>
            <a:r>
              <a:rPr lang="en-US" sz="2000" b="1" i="1" dirty="0" smtClean="0">
                <a:solidFill>
                  <a:schemeClr val="tx1">
                    <a:lumMod val="85000"/>
                    <a:lumOff val="15000"/>
                  </a:schemeClr>
                </a:solidFill>
                <a:latin typeface="Times New Roman" pitchFamily="18" charset="0"/>
                <a:cs typeface="Times New Roman" pitchFamily="18" charset="0"/>
              </a:rPr>
              <a:t>2L</a:t>
            </a:r>
            <a:r>
              <a:rPr lang="ar-SA" sz="2000" b="1" dirty="0" smtClean="0">
                <a:solidFill>
                  <a:schemeClr val="tx1">
                    <a:lumMod val="85000"/>
                    <a:lumOff val="15000"/>
                  </a:schemeClr>
                </a:solidFill>
                <a:latin typeface="Times New Roman" pitchFamily="18" charset="0"/>
                <a:cs typeface="Times New Roman" pitchFamily="18" charset="0"/>
              </a:rPr>
              <a:t>) فإننا نصل إلى النقطة </a:t>
            </a:r>
            <a:r>
              <a:rPr lang="en-US" sz="2000" b="1" i="1" dirty="0" smtClean="0">
                <a:solidFill>
                  <a:schemeClr val="tx1">
                    <a:lumMod val="85000"/>
                    <a:lumOff val="15000"/>
                  </a:schemeClr>
                </a:solidFill>
                <a:latin typeface="Times New Roman" pitchFamily="18" charset="0"/>
                <a:cs typeface="Times New Roman" pitchFamily="18" charset="0"/>
              </a:rPr>
              <a:t>C</a:t>
            </a:r>
            <a:r>
              <a:rPr lang="ar-SA" sz="2000" b="1" dirty="0" smtClean="0">
                <a:solidFill>
                  <a:schemeClr val="tx1">
                    <a:lumMod val="85000"/>
                    <a:lumOff val="15000"/>
                  </a:schemeClr>
                </a:solidFill>
                <a:latin typeface="Times New Roman" pitchFamily="18" charset="0"/>
                <a:cs typeface="Times New Roman" pitchFamily="18" charset="0"/>
              </a:rPr>
              <a:t> التي تقع على منحنى سواء الإنتاج  أقل من </a:t>
            </a:r>
            <a:r>
              <a:rPr lang="en-US" sz="2000" b="1" i="1" dirty="0" smtClean="0">
                <a:solidFill>
                  <a:schemeClr val="tx1">
                    <a:lumMod val="85000"/>
                    <a:lumOff val="15000"/>
                  </a:schemeClr>
                </a:solidFill>
                <a:latin typeface="Times New Roman" pitchFamily="18" charset="0"/>
                <a:cs typeface="Times New Roman" pitchFamily="18" charset="0"/>
              </a:rPr>
              <a:t>2Y</a:t>
            </a:r>
            <a:r>
              <a:rPr lang="ar-SA" sz="2000" b="1" dirty="0" smtClean="0">
                <a:solidFill>
                  <a:schemeClr val="tx1">
                    <a:lumMod val="85000"/>
                    <a:lumOff val="15000"/>
                  </a:schemeClr>
                </a:solidFill>
                <a:latin typeface="Times New Roman" pitchFamily="18" charset="0"/>
                <a:cs typeface="Times New Roman" pitchFamily="18" charset="0"/>
              </a:rPr>
              <a:t> ومن ثم إذا أردنا أن نحصل على ضعف الإنتاج (</a:t>
            </a:r>
            <a:r>
              <a:rPr lang="en-US" sz="2000" b="1" i="1" dirty="0" smtClean="0">
                <a:solidFill>
                  <a:schemeClr val="tx1">
                    <a:lumMod val="85000"/>
                    <a:lumOff val="15000"/>
                  </a:schemeClr>
                </a:solidFill>
                <a:latin typeface="Times New Roman" pitchFamily="18" charset="0"/>
                <a:cs typeface="Times New Roman" pitchFamily="18" charset="0"/>
              </a:rPr>
              <a:t>2Y</a:t>
            </a:r>
            <a:r>
              <a:rPr lang="ar-SA" sz="2000" b="1" dirty="0" smtClean="0">
                <a:solidFill>
                  <a:schemeClr val="tx1">
                    <a:lumMod val="85000"/>
                    <a:lumOff val="15000"/>
                  </a:schemeClr>
                </a:solidFill>
                <a:latin typeface="Times New Roman" pitchFamily="18" charset="0"/>
                <a:cs typeface="Times New Roman" pitchFamily="18" charset="0"/>
              </a:rPr>
              <a:t>) مع القدر الثابت من </a:t>
            </a:r>
            <a:r>
              <a:rPr lang="en-US" sz="2000" b="1" i="1" dirty="0" smtClean="0">
                <a:solidFill>
                  <a:schemeClr val="tx1">
                    <a:lumMod val="85000"/>
                    <a:lumOff val="15000"/>
                  </a:schemeClr>
                </a:solidFill>
                <a:latin typeface="Times New Roman" pitchFamily="18" charset="0"/>
                <a:cs typeface="Times New Roman" pitchFamily="18" charset="0"/>
              </a:rPr>
              <a:t>K</a:t>
            </a:r>
            <a:r>
              <a:rPr lang="ar-SA" sz="2000" b="1" dirty="0" smtClean="0">
                <a:solidFill>
                  <a:schemeClr val="tx1">
                    <a:lumMod val="85000"/>
                    <a:lumOff val="15000"/>
                  </a:schemeClr>
                </a:solidFill>
                <a:latin typeface="Times New Roman" pitchFamily="18" charset="0"/>
                <a:cs typeface="Times New Roman" pitchFamily="18" charset="0"/>
              </a:rPr>
              <a:t> وهو يجب تشغيل القدر </a:t>
            </a:r>
            <a:r>
              <a:rPr lang="en-US" sz="2000" b="1" i="1" dirty="0" smtClean="0">
                <a:solidFill>
                  <a:schemeClr val="tx1">
                    <a:lumMod val="85000"/>
                    <a:lumOff val="15000"/>
                  </a:schemeClr>
                </a:solidFill>
                <a:latin typeface="Times New Roman" pitchFamily="18" charset="0"/>
                <a:cs typeface="Times New Roman" pitchFamily="18" charset="0"/>
              </a:rPr>
              <a:t>L</a:t>
            </a:r>
            <a:r>
              <a:rPr lang="en-US" sz="2000" b="1" dirty="0" smtClean="0">
                <a:solidFill>
                  <a:schemeClr val="tx1">
                    <a:lumMod val="85000"/>
                    <a:lumOff val="15000"/>
                  </a:schemeClr>
                </a:solidFill>
                <a:latin typeface="Times New Roman" pitchFamily="18" charset="0"/>
                <a:cs typeface="Times New Roman" pitchFamily="18" charset="0"/>
              </a:rPr>
              <a:t>*</a:t>
            </a:r>
            <a:r>
              <a:rPr lang="ar-SA" sz="2000" b="1" dirty="0" smtClean="0">
                <a:solidFill>
                  <a:schemeClr val="tx1">
                    <a:lumMod val="85000"/>
                    <a:lumOff val="15000"/>
                  </a:schemeClr>
                </a:solidFill>
                <a:latin typeface="Times New Roman" pitchFamily="18" charset="0"/>
                <a:cs typeface="Times New Roman" pitchFamily="18" charset="0"/>
              </a:rPr>
              <a:t> من مورد العمل الذي هو بالطبع أكبر من (</a:t>
            </a:r>
            <a:r>
              <a:rPr lang="en-US" sz="2000" b="1" i="1" dirty="0" smtClean="0">
                <a:solidFill>
                  <a:schemeClr val="tx1">
                    <a:lumMod val="85000"/>
                    <a:lumOff val="15000"/>
                  </a:schemeClr>
                </a:solidFill>
                <a:latin typeface="Times New Roman" pitchFamily="18" charset="0"/>
                <a:cs typeface="Times New Roman" pitchFamily="18" charset="0"/>
              </a:rPr>
              <a:t>2L</a:t>
            </a:r>
            <a:r>
              <a:rPr lang="ar-SA" sz="2000" b="1" dirty="0" smtClean="0">
                <a:solidFill>
                  <a:schemeClr val="tx1">
                    <a:lumMod val="85000"/>
                    <a:lumOff val="15000"/>
                  </a:schemeClr>
                </a:solidFill>
                <a:latin typeface="Times New Roman" pitchFamily="18" charset="0"/>
                <a:cs typeface="Times New Roman" pitchFamily="18" charset="0"/>
              </a:rPr>
              <a:t>) .</a:t>
            </a:r>
          </a:p>
          <a:p>
            <a:pPr marL="0" algn="just" eaLnBrk="1" hangingPunct="1">
              <a:lnSpc>
                <a:spcPct val="150000"/>
              </a:lnSpc>
              <a:buFont typeface="Wingdings" pitchFamily="2" charset="2"/>
              <a:buNone/>
              <a:defRPr/>
            </a:pPr>
            <a:r>
              <a:rPr lang="ar-SA" sz="2000" b="1" dirty="0" smtClean="0">
                <a:solidFill>
                  <a:schemeClr val="tx1">
                    <a:lumMod val="85000"/>
                    <a:lumOff val="15000"/>
                  </a:schemeClr>
                </a:solidFill>
                <a:latin typeface="Times New Roman" pitchFamily="18" charset="0"/>
                <a:cs typeface="Times New Roman" pitchFamily="18" charset="0"/>
              </a:rPr>
              <a:t>بمعنى آخر فإنه في ظل ثبات مورد رأس المال</a:t>
            </a:r>
            <a:r>
              <a:rPr lang="en-US" sz="2000" b="1" dirty="0" smtClean="0">
                <a:solidFill>
                  <a:schemeClr val="tx1">
                    <a:lumMod val="85000"/>
                    <a:lumOff val="15000"/>
                  </a:schemeClr>
                </a:solidFill>
                <a:latin typeface="Times New Roman" pitchFamily="18" charset="0"/>
                <a:cs typeface="Times New Roman" pitchFamily="18" charset="0"/>
              </a:rPr>
              <a:t> </a:t>
            </a:r>
            <a:r>
              <a:rPr lang="ar-YE" sz="2000" b="1" dirty="0" smtClean="0">
                <a:solidFill>
                  <a:schemeClr val="tx1">
                    <a:lumMod val="85000"/>
                    <a:lumOff val="15000"/>
                  </a:schemeClr>
                </a:solidFill>
                <a:latin typeface="Times New Roman" pitchFamily="18" charset="0"/>
                <a:cs typeface="Times New Roman" pitchFamily="18" charset="0"/>
              </a:rPr>
              <a:t>و</a:t>
            </a:r>
            <a:r>
              <a:rPr lang="ar-SA" sz="2000" b="1" dirty="0" smtClean="0">
                <a:solidFill>
                  <a:schemeClr val="tx1">
                    <a:lumMod val="85000"/>
                    <a:lumOff val="15000"/>
                  </a:schemeClr>
                </a:solidFill>
                <a:latin typeface="Times New Roman" pitchFamily="18" charset="0"/>
                <a:cs typeface="Times New Roman" pitchFamily="18" charset="0"/>
              </a:rPr>
              <a:t>مضاعفة مورد العمل لاتؤدي إلى مضاعفة الناتج ويرجع ذلك إلى تناقص الإنتاجية الحدية للمورد المتغير (العمل).</a:t>
            </a:r>
          </a:p>
          <a:p>
            <a:pPr marL="0" algn="just" eaLnBrk="1" hangingPunct="1">
              <a:lnSpc>
                <a:spcPct val="150000"/>
              </a:lnSpc>
              <a:buFont typeface="Wingdings" pitchFamily="2" charset="2"/>
              <a:buNone/>
              <a:defRPr/>
            </a:pPr>
            <a:r>
              <a:rPr lang="ar-SA" sz="2000" b="1" dirty="0" smtClean="0">
                <a:solidFill>
                  <a:schemeClr val="tx1">
                    <a:lumMod val="85000"/>
                    <a:lumOff val="15000"/>
                  </a:schemeClr>
                </a:solidFill>
                <a:latin typeface="Times New Roman" pitchFamily="18" charset="0"/>
                <a:cs typeface="Times New Roman" pitchFamily="18" charset="0"/>
              </a:rPr>
              <a:t>وفي حالة ما إذا كانت دالة الإنتاج متجانسة مع تناقص عائد السعة فإن العائد لمورد الإنتاج المتغير (مع ثبات العوامل الأخرى) ستكون متناقصة، لأن مع تناقص عوائد السعة فإن مضاعفة الموارد تعطي أقل من ضعف الناتج. </a:t>
            </a:r>
          </a:p>
          <a:p>
            <a:pPr marL="0" algn="just" eaLnBrk="1" hangingPunct="1">
              <a:lnSpc>
                <a:spcPct val="150000"/>
              </a:lnSpc>
              <a:buFont typeface="Wingdings" pitchFamily="2" charset="2"/>
              <a:buNone/>
              <a:defRPr/>
            </a:pPr>
            <a:r>
              <a:rPr lang="ar-SA" sz="2000" b="1" dirty="0" smtClean="0">
                <a:solidFill>
                  <a:schemeClr val="tx1">
                    <a:lumMod val="85000"/>
                    <a:lumOff val="15000"/>
                  </a:schemeClr>
                </a:solidFill>
                <a:latin typeface="Times New Roman" pitchFamily="18" charset="0"/>
                <a:cs typeface="Times New Roman" pitchFamily="18" charset="0"/>
              </a:rPr>
              <a:t>وفي الشكل رقم (</a:t>
            </a:r>
            <a:r>
              <a:rPr lang="en-US" sz="2000" b="1" dirty="0" smtClean="0">
                <a:solidFill>
                  <a:schemeClr val="tx1">
                    <a:lumMod val="85000"/>
                    <a:lumOff val="15000"/>
                  </a:schemeClr>
                </a:solidFill>
                <a:latin typeface="Times New Roman" pitchFamily="18" charset="0"/>
                <a:cs typeface="Times New Roman" pitchFamily="18" charset="0"/>
              </a:rPr>
              <a:t>12-2</a:t>
            </a:r>
            <a:r>
              <a:rPr lang="ar-SA" sz="2000" b="1" dirty="0" smtClean="0">
                <a:solidFill>
                  <a:schemeClr val="tx1">
                    <a:lumMod val="85000"/>
                    <a:lumOff val="15000"/>
                  </a:schemeClr>
                </a:solidFill>
                <a:latin typeface="Times New Roman" pitchFamily="18" charset="0"/>
                <a:cs typeface="Times New Roman" pitchFamily="18" charset="0"/>
              </a:rPr>
              <a:t>) التالي يتضح أن </a:t>
            </a:r>
            <a:r>
              <a:rPr lang="en-US" sz="2000" b="1" i="1" dirty="0" smtClean="0">
                <a:solidFill>
                  <a:schemeClr val="tx1">
                    <a:lumMod val="85000"/>
                    <a:lumOff val="15000"/>
                  </a:schemeClr>
                </a:solidFill>
                <a:latin typeface="Times New Roman" pitchFamily="18" charset="0"/>
                <a:cs typeface="Times New Roman" pitchFamily="18" charset="0"/>
              </a:rPr>
              <a:t>2L</a:t>
            </a:r>
            <a:r>
              <a:rPr lang="ar-SA" sz="2000" b="1" dirty="0" smtClean="0">
                <a:solidFill>
                  <a:schemeClr val="tx1">
                    <a:lumMod val="85000"/>
                    <a:lumOff val="15000"/>
                  </a:schemeClr>
                </a:solidFill>
                <a:latin typeface="Times New Roman" pitchFamily="18" charset="0"/>
                <a:cs typeface="Times New Roman" pitchFamily="18" charset="0"/>
              </a:rPr>
              <a:t> مع </a:t>
            </a:r>
            <a:r>
              <a:rPr lang="en-US" sz="2000" b="1" i="1" dirty="0" smtClean="0">
                <a:solidFill>
                  <a:schemeClr val="tx1">
                    <a:lumMod val="85000"/>
                    <a:lumOff val="15000"/>
                  </a:schemeClr>
                </a:solidFill>
                <a:latin typeface="Times New Roman" pitchFamily="18" charset="0"/>
                <a:cs typeface="Times New Roman" pitchFamily="18" charset="0"/>
              </a:rPr>
              <a:t>2K</a:t>
            </a:r>
            <a:r>
              <a:rPr lang="ar-SA" sz="2000" b="1" dirty="0" smtClean="0">
                <a:solidFill>
                  <a:schemeClr val="tx1">
                    <a:lumMod val="85000"/>
                    <a:lumOff val="15000"/>
                  </a:schemeClr>
                </a:solidFill>
                <a:latin typeface="Times New Roman" pitchFamily="18" charset="0"/>
                <a:cs typeface="Times New Roman" pitchFamily="18" charset="0"/>
              </a:rPr>
              <a:t> فإن الناتج يصل إلى النقطة </a:t>
            </a:r>
            <a:r>
              <a:rPr lang="en-US" sz="2000" b="1" dirty="0" smtClean="0">
                <a:solidFill>
                  <a:schemeClr val="tx1">
                    <a:lumMod val="85000"/>
                    <a:lumOff val="15000"/>
                  </a:schemeClr>
                </a:solidFill>
                <a:latin typeface="Times New Roman" pitchFamily="18" charset="0"/>
                <a:cs typeface="Times New Roman" pitchFamily="18" charset="0"/>
              </a:rPr>
              <a:t>d </a:t>
            </a:r>
            <a:r>
              <a:rPr lang="ar-SA" sz="2000" b="1" dirty="0" smtClean="0">
                <a:solidFill>
                  <a:schemeClr val="tx1">
                    <a:lumMod val="85000"/>
                    <a:lumOff val="15000"/>
                  </a:schemeClr>
                </a:solidFill>
                <a:latin typeface="Times New Roman" pitchFamily="18" charset="0"/>
                <a:cs typeface="Times New Roman" pitchFamily="18" charset="0"/>
              </a:rPr>
              <a:t> التي تقع على منحنى سواء أقل من </a:t>
            </a:r>
            <a:r>
              <a:rPr lang="en-US" sz="2000" b="1" i="1" dirty="0" smtClean="0">
                <a:solidFill>
                  <a:schemeClr val="tx1">
                    <a:lumMod val="85000"/>
                    <a:lumOff val="15000"/>
                  </a:schemeClr>
                </a:solidFill>
                <a:latin typeface="Times New Roman" pitchFamily="18" charset="0"/>
                <a:cs typeface="Times New Roman" pitchFamily="18" charset="0"/>
              </a:rPr>
              <a:t>2Y</a:t>
            </a:r>
            <a:r>
              <a:rPr lang="ar-SA" sz="2000" b="1" dirty="0" smtClean="0">
                <a:solidFill>
                  <a:schemeClr val="tx1">
                    <a:lumMod val="85000"/>
                    <a:lumOff val="15000"/>
                  </a:schemeClr>
                </a:solidFill>
                <a:latin typeface="Times New Roman" pitchFamily="18" charset="0"/>
                <a:cs typeface="Times New Roman" pitchFamily="18" charset="0"/>
              </a:rPr>
              <a:t> ، ولهذا فإن مضاعفة العمل فقط </a:t>
            </a:r>
            <a:r>
              <a:rPr lang="en-US" sz="2000" b="1" dirty="0" smtClean="0">
                <a:solidFill>
                  <a:schemeClr val="tx1">
                    <a:lumMod val="85000"/>
                    <a:lumOff val="15000"/>
                  </a:schemeClr>
                </a:solidFill>
                <a:latin typeface="Times New Roman" pitchFamily="18" charset="0"/>
                <a:cs typeface="Times New Roman" pitchFamily="18" charset="0"/>
              </a:rPr>
              <a:t>(</a:t>
            </a:r>
            <a:r>
              <a:rPr lang="en-US" sz="2000" b="1" i="1" dirty="0" smtClean="0">
                <a:solidFill>
                  <a:schemeClr val="tx1">
                    <a:lumMod val="85000"/>
                    <a:lumOff val="15000"/>
                  </a:schemeClr>
                </a:solidFill>
                <a:latin typeface="Times New Roman" pitchFamily="18" charset="0"/>
                <a:cs typeface="Times New Roman" pitchFamily="18" charset="0"/>
              </a:rPr>
              <a:t>2L</a:t>
            </a:r>
            <a:r>
              <a:rPr lang="en-US" sz="2000" b="1" dirty="0" smtClean="0">
                <a:solidFill>
                  <a:schemeClr val="tx1">
                    <a:lumMod val="85000"/>
                    <a:lumOff val="15000"/>
                  </a:schemeClr>
                </a:solidFill>
                <a:latin typeface="Times New Roman" pitchFamily="18" charset="0"/>
                <a:cs typeface="Times New Roman" pitchFamily="18" charset="0"/>
              </a:rPr>
              <a:t>)</a:t>
            </a:r>
            <a:r>
              <a:rPr lang="ar-SA" sz="2000" b="1" dirty="0" smtClean="0">
                <a:solidFill>
                  <a:schemeClr val="tx1">
                    <a:lumMod val="85000"/>
                    <a:lumOff val="15000"/>
                  </a:schemeClr>
                </a:solidFill>
                <a:latin typeface="Times New Roman" pitchFamily="18" charset="0"/>
                <a:cs typeface="Times New Roman" pitchFamily="18" charset="0"/>
              </a:rPr>
              <a:t> مع ثبات رأس المال </a:t>
            </a:r>
            <a:r>
              <a:rPr lang="en-US" sz="2000" b="1" i="1" dirty="0" smtClean="0">
                <a:solidFill>
                  <a:schemeClr val="tx1">
                    <a:lumMod val="85000"/>
                    <a:lumOff val="15000"/>
                  </a:schemeClr>
                </a:solidFill>
                <a:latin typeface="Times New Roman" pitchFamily="18" charset="0"/>
                <a:cs typeface="Times New Roman" pitchFamily="18" charset="0"/>
              </a:rPr>
              <a:t>K</a:t>
            </a:r>
            <a:r>
              <a:rPr lang="ar-SA" sz="2000" b="1" dirty="0" smtClean="0">
                <a:solidFill>
                  <a:schemeClr val="tx1">
                    <a:lumMod val="85000"/>
                    <a:lumOff val="15000"/>
                  </a:schemeClr>
                </a:solidFill>
                <a:latin typeface="Times New Roman" pitchFamily="18" charset="0"/>
                <a:cs typeface="Times New Roman" pitchFamily="18" charset="0"/>
              </a:rPr>
              <a:t> يجعل الناتج يصل إلى </a:t>
            </a:r>
            <a:r>
              <a:rPr lang="en-US" sz="2000" b="1" i="1" dirty="0" smtClean="0">
                <a:solidFill>
                  <a:schemeClr val="tx1">
                    <a:lumMod val="85000"/>
                    <a:lumOff val="15000"/>
                  </a:schemeClr>
                </a:solidFill>
                <a:latin typeface="Times New Roman" pitchFamily="18" charset="0"/>
                <a:cs typeface="Times New Roman" pitchFamily="18" charset="0"/>
              </a:rPr>
              <a:t>C</a:t>
            </a:r>
            <a:r>
              <a:rPr lang="ar-SA" sz="2000" b="1" dirty="0" smtClean="0">
                <a:solidFill>
                  <a:schemeClr val="tx1">
                    <a:lumMod val="85000"/>
                    <a:lumOff val="15000"/>
                  </a:schemeClr>
                </a:solidFill>
                <a:latin typeface="Times New Roman" pitchFamily="18" charset="0"/>
                <a:cs typeface="Times New Roman" pitchFamily="18" charset="0"/>
              </a:rPr>
              <a:t> التي مازالت تقع على منحنى سواء إنتاج أقل من </a:t>
            </a:r>
            <a:r>
              <a:rPr lang="en-US" sz="2000" b="1" i="1" dirty="0" smtClean="0">
                <a:solidFill>
                  <a:schemeClr val="tx1">
                    <a:lumMod val="85000"/>
                    <a:lumOff val="15000"/>
                  </a:schemeClr>
                </a:solidFill>
                <a:latin typeface="Times New Roman" pitchFamily="18" charset="0"/>
                <a:cs typeface="Times New Roman" pitchFamily="18" charset="0"/>
              </a:rPr>
              <a:t>2Y</a:t>
            </a:r>
            <a:r>
              <a:rPr lang="ar-SA" sz="2000" b="1" dirty="0" smtClean="0">
                <a:solidFill>
                  <a:schemeClr val="tx1">
                    <a:lumMod val="85000"/>
                    <a:lumOff val="15000"/>
                  </a:schemeClr>
                </a:solidFill>
                <a:latin typeface="Times New Roman" pitchFamily="18" charset="0"/>
                <a:cs typeface="Times New Roman" pitchFamily="18" charset="0"/>
              </a:rPr>
              <a:t>.</a:t>
            </a:r>
            <a:endParaRPr lang="en-US" sz="2000" b="1" dirty="0" smtClean="0">
              <a:solidFill>
                <a:schemeClr val="tx1">
                  <a:lumMod val="85000"/>
                  <a:lumOff val="15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6000"/>
            <a:lum/>
          </a:blip>
          <a:srcRect/>
          <a:tile tx="0" ty="0" sx="100000" sy="100000" flip="none" algn="tl"/>
        </a:blipFill>
        <a:effectLst/>
      </p:bgPr>
    </p:bg>
    <p:spTree>
      <p:nvGrpSpPr>
        <p:cNvPr id="1" name=""/>
        <p:cNvGrpSpPr/>
        <p:nvPr/>
      </p:nvGrpSpPr>
      <p:grpSpPr>
        <a:xfrm>
          <a:off x="0" y="0"/>
          <a:ext cx="0" cy="0"/>
          <a:chOff x="0" y="0"/>
          <a:chExt cx="0" cy="0"/>
        </a:xfrm>
      </p:grpSpPr>
      <p:grpSp>
        <p:nvGrpSpPr>
          <p:cNvPr id="19458" name="Group 4"/>
          <p:cNvGrpSpPr>
            <a:grpSpLocks noChangeAspect="1"/>
          </p:cNvGrpSpPr>
          <p:nvPr/>
        </p:nvGrpSpPr>
        <p:grpSpPr bwMode="auto">
          <a:xfrm>
            <a:off x="1676400" y="1371600"/>
            <a:ext cx="5802510" cy="5096063"/>
            <a:chOff x="2340" y="4986"/>
            <a:chExt cx="7734" cy="5329"/>
          </a:xfrm>
          <a:noFill/>
        </p:grpSpPr>
        <p:sp>
          <p:nvSpPr>
            <p:cNvPr id="19460" name="Line 6"/>
            <p:cNvSpPr>
              <a:spLocks noChangeShapeType="1"/>
            </p:cNvSpPr>
            <p:nvPr/>
          </p:nvSpPr>
          <p:spPr bwMode="auto">
            <a:xfrm>
              <a:off x="3060" y="4986"/>
              <a:ext cx="1" cy="4321"/>
            </a:xfrm>
            <a:prstGeom prst="line">
              <a:avLst/>
            </a:prstGeom>
            <a:grpFill/>
            <a:ln w="19050">
              <a:solidFill>
                <a:srgbClr val="000000"/>
              </a:solidFill>
              <a:round/>
              <a:headEnd type="triangle" w="med" len="med"/>
              <a:tailEnd/>
            </a:ln>
          </p:spPr>
          <p:txBody>
            <a:bodyPr/>
            <a:lstStyle/>
            <a:p>
              <a:endParaRPr lang="ar-SA"/>
            </a:p>
          </p:txBody>
        </p:sp>
        <p:sp>
          <p:nvSpPr>
            <p:cNvPr id="19461" name="Line 7"/>
            <p:cNvSpPr>
              <a:spLocks noChangeShapeType="1"/>
            </p:cNvSpPr>
            <p:nvPr/>
          </p:nvSpPr>
          <p:spPr bwMode="auto">
            <a:xfrm flipV="1">
              <a:off x="3060" y="9306"/>
              <a:ext cx="6120" cy="1"/>
            </a:xfrm>
            <a:prstGeom prst="line">
              <a:avLst/>
            </a:prstGeom>
            <a:grpFill/>
            <a:ln w="19050">
              <a:solidFill>
                <a:srgbClr val="000000"/>
              </a:solidFill>
              <a:round/>
              <a:headEnd type="triangle" w="med" len="med"/>
              <a:tailEnd/>
            </a:ln>
          </p:spPr>
          <p:txBody>
            <a:bodyPr/>
            <a:lstStyle/>
            <a:p>
              <a:endParaRPr lang="ar-SA"/>
            </a:p>
          </p:txBody>
        </p:sp>
        <p:sp>
          <p:nvSpPr>
            <p:cNvPr id="19462" name="Line 8"/>
            <p:cNvSpPr>
              <a:spLocks noChangeShapeType="1"/>
            </p:cNvSpPr>
            <p:nvPr/>
          </p:nvSpPr>
          <p:spPr bwMode="auto">
            <a:xfrm flipV="1">
              <a:off x="3060" y="5346"/>
              <a:ext cx="3420" cy="3961"/>
            </a:xfrm>
            <a:prstGeom prst="line">
              <a:avLst/>
            </a:prstGeom>
            <a:grpFill/>
            <a:ln w="9525">
              <a:solidFill>
                <a:srgbClr val="000000"/>
              </a:solidFill>
              <a:round/>
              <a:headEnd/>
              <a:tailEnd/>
            </a:ln>
          </p:spPr>
          <p:txBody>
            <a:bodyPr/>
            <a:lstStyle/>
            <a:p>
              <a:endParaRPr lang="ar-SA"/>
            </a:p>
          </p:txBody>
        </p:sp>
        <p:sp>
          <p:nvSpPr>
            <p:cNvPr id="19463" name="Arc 9"/>
            <p:cNvSpPr>
              <a:spLocks/>
            </p:cNvSpPr>
            <p:nvPr/>
          </p:nvSpPr>
          <p:spPr bwMode="auto">
            <a:xfrm flipH="1" flipV="1">
              <a:off x="3600" y="6606"/>
              <a:ext cx="2520" cy="2340"/>
            </a:xfrm>
            <a:custGeom>
              <a:avLst/>
              <a:gdLst>
                <a:gd name="T0" fmla="*/ 0 w 21600"/>
                <a:gd name="T1" fmla="*/ 0 h 21600"/>
                <a:gd name="T2" fmla="*/ 4 w 21600"/>
                <a:gd name="T3" fmla="*/ 3 h 21600"/>
                <a:gd name="T4" fmla="*/ 0 w 21600"/>
                <a:gd name="T5" fmla="*/ 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pFill/>
            <a:ln w="9525">
              <a:solidFill>
                <a:srgbClr val="000080"/>
              </a:solidFill>
              <a:round/>
              <a:headEnd/>
              <a:tailEnd/>
            </a:ln>
          </p:spPr>
          <p:txBody>
            <a:bodyPr/>
            <a:lstStyle/>
            <a:p>
              <a:endParaRPr lang="ar-YE"/>
            </a:p>
          </p:txBody>
        </p:sp>
        <p:sp>
          <p:nvSpPr>
            <p:cNvPr id="19464" name="Arc 10"/>
            <p:cNvSpPr>
              <a:spLocks/>
            </p:cNvSpPr>
            <p:nvPr/>
          </p:nvSpPr>
          <p:spPr bwMode="auto">
            <a:xfrm flipH="1" flipV="1">
              <a:off x="3960" y="6270"/>
              <a:ext cx="2520" cy="2316"/>
            </a:xfrm>
            <a:custGeom>
              <a:avLst/>
              <a:gdLst>
                <a:gd name="T0" fmla="*/ 1 w 21600"/>
                <a:gd name="T1" fmla="*/ 0 h 21379"/>
                <a:gd name="T2" fmla="*/ 4 w 21600"/>
                <a:gd name="T3" fmla="*/ 3 h 21379"/>
                <a:gd name="T4" fmla="*/ 0 w 21600"/>
                <a:gd name="T5" fmla="*/ 3 h 21379"/>
                <a:gd name="T6" fmla="*/ 0 60000 65536"/>
                <a:gd name="T7" fmla="*/ 0 60000 65536"/>
                <a:gd name="T8" fmla="*/ 0 60000 65536"/>
                <a:gd name="T9" fmla="*/ 0 w 21600"/>
                <a:gd name="T10" fmla="*/ 0 h 21379"/>
                <a:gd name="T11" fmla="*/ 21600 w 21600"/>
                <a:gd name="T12" fmla="*/ 21379 h 21379"/>
              </a:gdLst>
              <a:ahLst/>
              <a:cxnLst>
                <a:cxn ang="T6">
                  <a:pos x="T0" y="T1"/>
                </a:cxn>
                <a:cxn ang="T7">
                  <a:pos x="T2" y="T3"/>
                </a:cxn>
                <a:cxn ang="T8">
                  <a:pos x="T4" y="T5"/>
                </a:cxn>
              </a:cxnLst>
              <a:rect l="T9" t="T10" r="T11" b="T12"/>
              <a:pathLst>
                <a:path w="21600" h="21379" fill="none" extrusionOk="0">
                  <a:moveTo>
                    <a:pt x="3080" y="-1"/>
                  </a:moveTo>
                  <a:cubicBezTo>
                    <a:pt x="13709" y="1531"/>
                    <a:pt x="21600" y="10639"/>
                    <a:pt x="21600" y="21379"/>
                  </a:cubicBezTo>
                </a:path>
                <a:path w="21600" h="21379" stroke="0" extrusionOk="0">
                  <a:moveTo>
                    <a:pt x="3080" y="-1"/>
                  </a:moveTo>
                  <a:cubicBezTo>
                    <a:pt x="13709" y="1531"/>
                    <a:pt x="21600" y="10639"/>
                    <a:pt x="21600" y="21379"/>
                  </a:cubicBezTo>
                  <a:lnTo>
                    <a:pt x="0" y="21379"/>
                  </a:lnTo>
                  <a:close/>
                </a:path>
              </a:pathLst>
            </a:custGeom>
            <a:grpFill/>
            <a:ln w="19050">
              <a:solidFill>
                <a:srgbClr val="800000"/>
              </a:solidFill>
              <a:prstDash val="lgDashDot"/>
              <a:round/>
              <a:headEnd/>
              <a:tailEnd/>
            </a:ln>
          </p:spPr>
          <p:txBody>
            <a:bodyPr/>
            <a:lstStyle/>
            <a:p>
              <a:endParaRPr lang="ar-YE"/>
            </a:p>
          </p:txBody>
        </p:sp>
        <p:sp>
          <p:nvSpPr>
            <p:cNvPr id="19465" name="Arc 11"/>
            <p:cNvSpPr>
              <a:spLocks/>
            </p:cNvSpPr>
            <p:nvPr/>
          </p:nvSpPr>
          <p:spPr bwMode="auto">
            <a:xfrm flipH="1" flipV="1">
              <a:off x="4320" y="5706"/>
              <a:ext cx="2520" cy="2340"/>
            </a:xfrm>
            <a:custGeom>
              <a:avLst/>
              <a:gdLst>
                <a:gd name="T0" fmla="*/ 0 w 21600"/>
                <a:gd name="T1" fmla="*/ 0 h 21600"/>
                <a:gd name="T2" fmla="*/ 4 w 21600"/>
                <a:gd name="T3" fmla="*/ 3 h 21600"/>
                <a:gd name="T4" fmla="*/ 0 w 21600"/>
                <a:gd name="T5" fmla="*/ 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pFill/>
            <a:ln w="19050">
              <a:solidFill>
                <a:srgbClr val="800000"/>
              </a:solidFill>
              <a:prstDash val="dashDot"/>
              <a:round/>
              <a:headEnd/>
              <a:tailEnd/>
            </a:ln>
          </p:spPr>
          <p:txBody>
            <a:bodyPr/>
            <a:lstStyle/>
            <a:p>
              <a:endParaRPr lang="ar-YE"/>
            </a:p>
          </p:txBody>
        </p:sp>
        <p:sp>
          <p:nvSpPr>
            <p:cNvPr id="19466" name="Line 12"/>
            <p:cNvSpPr>
              <a:spLocks noChangeShapeType="1"/>
            </p:cNvSpPr>
            <p:nvPr/>
          </p:nvSpPr>
          <p:spPr bwMode="auto">
            <a:xfrm>
              <a:off x="3060" y="8046"/>
              <a:ext cx="4680" cy="1"/>
            </a:xfrm>
            <a:prstGeom prst="line">
              <a:avLst/>
            </a:prstGeom>
            <a:grpFill/>
            <a:ln w="9525">
              <a:solidFill>
                <a:srgbClr val="000000"/>
              </a:solidFill>
              <a:round/>
              <a:headEnd type="oval" w="med" len="med"/>
              <a:tailEnd type="triangle" w="med" len="med"/>
            </a:ln>
          </p:spPr>
          <p:txBody>
            <a:bodyPr/>
            <a:lstStyle/>
            <a:p>
              <a:endParaRPr lang="ar-SA"/>
            </a:p>
          </p:txBody>
        </p:sp>
        <p:sp>
          <p:nvSpPr>
            <p:cNvPr id="19467" name="Line 13"/>
            <p:cNvSpPr>
              <a:spLocks noChangeShapeType="1"/>
            </p:cNvSpPr>
            <p:nvPr/>
          </p:nvSpPr>
          <p:spPr bwMode="auto">
            <a:xfrm>
              <a:off x="4140" y="8046"/>
              <a:ext cx="1" cy="1260"/>
            </a:xfrm>
            <a:prstGeom prst="line">
              <a:avLst/>
            </a:prstGeom>
            <a:grpFill/>
            <a:ln w="9525" cap="rnd">
              <a:solidFill>
                <a:srgbClr val="000000"/>
              </a:solidFill>
              <a:prstDash val="sysDot"/>
              <a:round/>
              <a:headEnd type="oval" w="med" len="med"/>
              <a:tailEnd type="oval" w="med" len="med"/>
            </a:ln>
          </p:spPr>
          <p:txBody>
            <a:bodyPr/>
            <a:lstStyle/>
            <a:p>
              <a:endParaRPr lang="ar-SA"/>
            </a:p>
          </p:txBody>
        </p:sp>
        <p:sp>
          <p:nvSpPr>
            <p:cNvPr id="19468" name="Line 14"/>
            <p:cNvSpPr>
              <a:spLocks noChangeShapeType="1"/>
            </p:cNvSpPr>
            <p:nvPr/>
          </p:nvSpPr>
          <p:spPr bwMode="auto">
            <a:xfrm>
              <a:off x="4860" y="7146"/>
              <a:ext cx="1" cy="2160"/>
            </a:xfrm>
            <a:prstGeom prst="line">
              <a:avLst/>
            </a:prstGeom>
            <a:grpFill/>
            <a:ln w="9525" cap="rnd">
              <a:solidFill>
                <a:srgbClr val="000000"/>
              </a:solidFill>
              <a:prstDash val="sysDot"/>
              <a:round/>
              <a:headEnd type="oval" w="med" len="med"/>
              <a:tailEnd type="oval" w="med" len="med"/>
            </a:ln>
          </p:spPr>
          <p:txBody>
            <a:bodyPr/>
            <a:lstStyle/>
            <a:p>
              <a:endParaRPr lang="ar-SA"/>
            </a:p>
          </p:txBody>
        </p:sp>
        <p:sp>
          <p:nvSpPr>
            <p:cNvPr id="19469" name="Line 15"/>
            <p:cNvSpPr>
              <a:spLocks noChangeShapeType="1"/>
            </p:cNvSpPr>
            <p:nvPr/>
          </p:nvSpPr>
          <p:spPr bwMode="auto">
            <a:xfrm flipH="1">
              <a:off x="3060" y="7146"/>
              <a:ext cx="1800" cy="1"/>
            </a:xfrm>
            <a:prstGeom prst="line">
              <a:avLst/>
            </a:prstGeom>
            <a:grpFill/>
            <a:ln w="9525" cap="rnd">
              <a:solidFill>
                <a:srgbClr val="000000"/>
              </a:solidFill>
              <a:prstDash val="sysDot"/>
              <a:round/>
              <a:headEnd/>
              <a:tailEnd type="oval" w="med" len="med"/>
            </a:ln>
          </p:spPr>
          <p:txBody>
            <a:bodyPr/>
            <a:lstStyle/>
            <a:p>
              <a:endParaRPr lang="ar-SA"/>
            </a:p>
          </p:txBody>
        </p:sp>
        <p:sp>
          <p:nvSpPr>
            <p:cNvPr id="19470" name="Text Box 16"/>
            <p:cNvSpPr txBox="1">
              <a:spLocks noChangeArrowheads="1"/>
            </p:cNvSpPr>
            <p:nvPr/>
          </p:nvSpPr>
          <p:spPr bwMode="auto">
            <a:xfrm>
              <a:off x="9180" y="9126"/>
              <a:ext cx="540" cy="360"/>
            </a:xfrm>
            <a:prstGeom prst="rect">
              <a:avLst/>
            </a:prstGeom>
            <a:grpFill/>
            <a:ln w="9525">
              <a:noFill/>
              <a:miter lim="800000"/>
              <a:headEnd/>
              <a:tailEnd/>
            </a:ln>
          </p:spPr>
          <p:txBody>
            <a:bodyPr/>
            <a:lstStyle/>
            <a:p>
              <a:r>
                <a:rPr lang="en-US" sz="1200" i="1">
                  <a:latin typeface="Times New Roman" pitchFamily="18" charset="0"/>
                </a:rPr>
                <a:t>L</a:t>
              </a:r>
              <a:endParaRPr lang="en-US">
                <a:latin typeface="Arial" pitchFamily="34" charset="0"/>
              </a:endParaRPr>
            </a:p>
          </p:txBody>
        </p:sp>
        <p:sp>
          <p:nvSpPr>
            <p:cNvPr id="19471" name="Text Box 17"/>
            <p:cNvSpPr txBox="1">
              <a:spLocks noChangeArrowheads="1"/>
            </p:cNvSpPr>
            <p:nvPr/>
          </p:nvSpPr>
          <p:spPr bwMode="auto">
            <a:xfrm>
              <a:off x="2520" y="4986"/>
              <a:ext cx="540" cy="540"/>
            </a:xfrm>
            <a:prstGeom prst="rect">
              <a:avLst/>
            </a:prstGeom>
            <a:grpFill/>
            <a:ln w="9525">
              <a:noFill/>
              <a:miter lim="800000"/>
              <a:headEnd/>
              <a:tailEnd/>
            </a:ln>
          </p:spPr>
          <p:txBody>
            <a:bodyPr/>
            <a:lstStyle/>
            <a:p>
              <a:r>
                <a:rPr lang="en-US" sz="1200" i="1">
                  <a:latin typeface="Times New Roman" pitchFamily="18" charset="0"/>
                </a:rPr>
                <a:t>K</a:t>
              </a:r>
              <a:endParaRPr lang="en-US">
                <a:latin typeface="Arial" pitchFamily="34" charset="0"/>
              </a:endParaRPr>
            </a:p>
          </p:txBody>
        </p:sp>
        <p:sp>
          <p:nvSpPr>
            <p:cNvPr id="19472" name="Text Box 18"/>
            <p:cNvSpPr txBox="1">
              <a:spLocks noChangeArrowheads="1"/>
            </p:cNvSpPr>
            <p:nvPr/>
          </p:nvSpPr>
          <p:spPr bwMode="auto">
            <a:xfrm>
              <a:off x="4680" y="6606"/>
              <a:ext cx="360" cy="540"/>
            </a:xfrm>
            <a:prstGeom prst="rect">
              <a:avLst/>
            </a:prstGeom>
            <a:grpFill/>
            <a:ln w="9525">
              <a:noFill/>
              <a:miter lim="800000"/>
              <a:headEnd/>
              <a:tailEnd/>
            </a:ln>
          </p:spPr>
          <p:txBody>
            <a:bodyPr/>
            <a:lstStyle/>
            <a:p>
              <a:r>
                <a:rPr lang="en-US" sz="1200">
                  <a:latin typeface="Times New Roman" pitchFamily="18" charset="0"/>
                </a:rPr>
                <a:t>d</a:t>
              </a:r>
              <a:endParaRPr lang="en-US">
                <a:latin typeface="Arial" pitchFamily="34" charset="0"/>
              </a:endParaRPr>
            </a:p>
          </p:txBody>
        </p:sp>
        <p:sp>
          <p:nvSpPr>
            <p:cNvPr id="19473" name="Text Box 19"/>
            <p:cNvSpPr txBox="1">
              <a:spLocks noChangeArrowheads="1"/>
            </p:cNvSpPr>
            <p:nvPr/>
          </p:nvSpPr>
          <p:spPr bwMode="auto">
            <a:xfrm>
              <a:off x="4680" y="7686"/>
              <a:ext cx="360" cy="720"/>
            </a:xfrm>
            <a:prstGeom prst="rect">
              <a:avLst/>
            </a:prstGeom>
            <a:grpFill/>
            <a:ln w="9525">
              <a:noFill/>
              <a:miter lim="800000"/>
              <a:headEnd/>
              <a:tailEnd/>
            </a:ln>
          </p:spPr>
          <p:txBody>
            <a:bodyPr/>
            <a:lstStyle/>
            <a:p>
              <a:r>
                <a:rPr lang="en-US" sz="1200">
                  <a:latin typeface="Times New Roman" pitchFamily="18" charset="0"/>
                </a:rPr>
                <a:t>c</a:t>
              </a:r>
              <a:endParaRPr lang="en-US">
                <a:latin typeface="Arial" pitchFamily="34" charset="0"/>
              </a:endParaRPr>
            </a:p>
          </p:txBody>
        </p:sp>
        <p:sp>
          <p:nvSpPr>
            <p:cNvPr id="19474" name="Text Box 20"/>
            <p:cNvSpPr txBox="1">
              <a:spLocks noChangeArrowheads="1"/>
            </p:cNvSpPr>
            <p:nvPr/>
          </p:nvSpPr>
          <p:spPr bwMode="auto">
            <a:xfrm>
              <a:off x="3600" y="9306"/>
              <a:ext cx="540" cy="540"/>
            </a:xfrm>
            <a:prstGeom prst="rect">
              <a:avLst/>
            </a:prstGeom>
            <a:grpFill/>
            <a:ln w="9525">
              <a:noFill/>
              <a:miter lim="800000"/>
              <a:headEnd/>
              <a:tailEnd/>
            </a:ln>
          </p:spPr>
          <p:txBody>
            <a:bodyPr/>
            <a:lstStyle/>
            <a:p>
              <a:r>
                <a:rPr lang="en-US" sz="1200" i="1">
                  <a:latin typeface="Times New Roman" pitchFamily="18" charset="0"/>
                </a:rPr>
                <a:t>L</a:t>
              </a:r>
              <a:endParaRPr lang="en-US">
                <a:latin typeface="Arial" pitchFamily="34" charset="0"/>
              </a:endParaRPr>
            </a:p>
          </p:txBody>
        </p:sp>
        <p:sp>
          <p:nvSpPr>
            <p:cNvPr id="19475" name="Text Box 21"/>
            <p:cNvSpPr txBox="1">
              <a:spLocks noChangeArrowheads="1"/>
            </p:cNvSpPr>
            <p:nvPr/>
          </p:nvSpPr>
          <p:spPr bwMode="auto">
            <a:xfrm>
              <a:off x="4500" y="9306"/>
              <a:ext cx="720" cy="540"/>
            </a:xfrm>
            <a:prstGeom prst="rect">
              <a:avLst/>
            </a:prstGeom>
            <a:grpFill/>
            <a:ln w="9525">
              <a:noFill/>
              <a:miter lim="800000"/>
              <a:headEnd/>
              <a:tailEnd/>
            </a:ln>
          </p:spPr>
          <p:txBody>
            <a:bodyPr/>
            <a:lstStyle/>
            <a:p>
              <a:r>
                <a:rPr lang="en-US" sz="1200" i="1">
                  <a:latin typeface="Times New Roman" pitchFamily="18" charset="0"/>
                </a:rPr>
                <a:t>2L</a:t>
              </a:r>
              <a:endParaRPr lang="en-US">
                <a:latin typeface="Arial" pitchFamily="34" charset="0"/>
              </a:endParaRPr>
            </a:p>
          </p:txBody>
        </p:sp>
        <p:sp>
          <p:nvSpPr>
            <p:cNvPr id="19476" name="Text Box 22"/>
            <p:cNvSpPr txBox="1">
              <a:spLocks noChangeArrowheads="1"/>
            </p:cNvSpPr>
            <p:nvPr/>
          </p:nvSpPr>
          <p:spPr bwMode="auto">
            <a:xfrm>
              <a:off x="6120" y="8766"/>
              <a:ext cx="540" cy="540"/>
            </a:xfrm>
            <a:prstGeom prst="rect">
              <a:avLst/>
            </a:prstGeom>
            <a:grpFill/>
            <a:ln w="9525">
              <a:noFill/>
              <a:miter lim="800000"/>
              <a:headEnd/>
              <a:tailEnd/>
            </a:ln>
          </p:spPr>
          <p:txBody>
            <a:bodyPr/>
            <a:lstStyle/>
            <a:p>
              <a:r>
                <a:rPr lang="en-US" sz="1200">
                  <a:latin typeface="Times New Roman" pitchFamily="18" charset="0"/>
                </a:rPr>
                <a:t>Y</a:t>
              </a:r>
              <a:endParaRPr lang="en-US">
                <a:latin typeface="Arial" pitchFamily="34" charset="0"/>
              </a:endParaRPr>
            </a:p>
          </p:txBody>
        </p:sp>
        <p:sp>
          <p:nvSpPr>
            <p:cNvPr id="19477" name="Text Box 23"/>
            <p:cNvSpPr txBox="1">
              <a:spLocks noChangeArrowheads="1"/>
            </p:cNvSpPr>
            <p:nvPr/>
          </p:nvSpPr>
          <p:spPr bwMode="auto">
            <a:xfrm>
              <a:off x="7020" y="7326"/>
              <a:ext cx="720" cy="720"/>
            </a:xfrm>
            <a:prstGeom prst="rect">
              <a:avLst/>
            </a:prstGeom>
            <a:grpFill/>
            <a:ln w="9525">
              <a:noFill/>
              <a:miter lim="800000"/>
              <a:headEnd/>
              <a:tailEnd/>
            </a:ln>
          </p:spPr>
          <p:txBody>
            <a:bodyPr/>
            <a:lstStyle/>
            <a:p>
              <a:r>
                <a:rPr lang="en-US" sz="1200" i="1">
                  <a:latin typeface="Times New Roman" pitchFamily="18" charset="0"/>
                </a:rPr>
                <a:t>2Y</a:t>
              </a:r>
              <a:endParaRPr lang="en-US">
                <a:latin typeface="Arial" pitchFamily="34" charset="0"/>
              </a:endParaRPr>
            </a:p>
          </p:txBody>
        </p:sp>
        <p:sp>
          <p:nvSpPr>
            <p:cNvPr id="19478" name="Text Box 24"/>
            <p:cNvSpPr txBox="1">
              <a:spLocks noChangeArrowheads="1"/>
            </p:cNvSpPr>
            <p:nvPr/>
          </p:nvSpPr>
          <p:spPr bwMode="auto">
            <a:xfrm>
              <a:off x="7740" y="7866"/>
              <a:ext cx="1260" cy="540"/>
            </a:xfrm>
            <a:prstGeom prst="rect">
              <a:avLst/>
            </a:prstGeom>
            <a:grpFill/>
            <a:ln w="9525">
              <a:noFill/>
              <a:miter lim="800000"/>
              <a:headEnd/>
              <a:tailEnd/>
            </a:ln>
          </p:spPr>
          <p:txBody>
            <a:bodyPr/>
            <a:lstStyle/>
            <a:p>
              <a:r>
                <a:rPr lang="ar-SA" sz="2000">
                  <a:latin typeface="Times New Roman" pitchFamily="18" charset="0"/>
                  <a:cs typeface="Times New Roman" pitchFamily="18" charset="0"/>
                </a:rPr>
                <a:t>خط الإنتاج</a:t>
              </a:r>
              <a:endParaRPr lang="en-US" sz="2000">
                <a:latin typeface="Arial" pitchFamily="34" charset="0"/>
              </a:endParaRPr>
            </a:p>
          </p:txBody>
        </p:sp>
        <p:sp>
          <p:nvSpPr>
            <p:cNvPr id="19479" name="Text Box 25"/>
            <p:cNvSpPr txBox="1">
              <a:spLocks noChangeArrowheads="1"/>
            </p:cNvSpPr>
            <p:nvPr/>
          </p:nvSpPr>
          <p:spPr bwMode="auto">
            <a:xfrm>
              <a:off x="2520" y="7866"/>
              <a:ext cx="540" cy="540"/>
            </a:xfrm>
            <a:prstGeom prst="rect">
              <a:avLst/>
            </a:prstGeom>
            <a:grpFill/>
            <a:ln w="9525">
              <a:noFill/>
              <a:miter lim="800000"/>
              <a:headEnd/>
              <a:tailEnd/>
            </a:ln>
          </p:spPr>
          <p:txBody>
            <a:bodyPr/>
            <a:lstStyle/>
            <a:p>
              <a:r>
                <a:rPr lang="en-US" sz="1200" i="1">
                  <a:latin typeface="Times New Roman" pitchFamily="18" charset="0"/>
                </a:rPr>
                <a:t>K</a:t>
              </a:r>
              <a:endParaRPr lang="en-US">
                <a:latin typeface="Arial" pitchFamily="34" charset="0"/>
              </a:endParaRPr>
            </a:p>
          </p:txBody>
        </p:sp>
        <p:sp>
          <p:nvSpPr>
            <p:cNvPr id="19480" name="Text Box 26"/>
            <p:cNvSpPr txBox="1">
              <a:spLocks noChangeArrowheads="1"/>
            </p:cNvSpPr>
            <p:nvPr/>
          </p:nvSpPr>
          <p:spPr bwMode="auto">
            <a:xfrm>
              <a:off x="2340" y="6966"/>
              <a:ext cx="720" cy="720"/>
            </a:xfrm>
            <a:prstGeom prst="rect">
              <a:avLst/>
            </a:prstGeom>
            <a:grpFill/>
            <a:ln w="9525">
              <a:noFill/>
              <a:miter lim="800000"/>
              <a:headEnd/>
              <a:tailEnd/>
            </a:ln>
          </p:spPr>
          <p:txBody>
            <a:bodyPr/>
            <a:lstStyle/>
            <a:p>
              <a:r>
                <a:rPr lang="en-US" sz="1200" i="1">
                  <a:latin typeface="Times New Roman" pitchFamily="18" charset="0"/>
                </a:rPr>
                <a:t>2K</a:t>
              </a:r>
              <a:endParaRPr lang="en-US">
                <a:latin typeface="Arial" pitchFamily="34" charset="0"/>
              </a:endParaRPr>
            </a:p>
          </p:txBody>
        </p:sp>
        <p:sp>
          <p:nvSpPr>
            <p:cNvPr id="19481" name="Text Box 27"/>
            <p:cNvSpPr txBox="1">
              <a:spLocks noChangeArrowheads="1"/>
            </p:cNvSpPr>
            <p:nvPr/>
          </p:nvSpPr>
          <p:spPr bwMode="auto">
            <a:xfrm>
              <a:off x="2700" y="9306"/>
              <a:ext cx="540" cy="540"/>
            </a:xfrm>
            <a:prstGeom prst="rect">
              <a:avLst/>
            </a:prstGeom>
            <a:grpFill/>
            <a:ln w="9525">
              <a:noFill/>
              <a:miter lim="800000"/>
              <a:headEnd/>
              <a:tailEnd/>
            </a:ln>
          </p:spPr>
          <p:txBody>
            <a:bodyPr/>
            <a:lstStyle/>
            <a:p>
              <a:r>
                <a:rPr lang="en-US" sz="1200">
                  <a:latin typeface="Times New Roman" pitchFamily="18" charset="0"/>
                </a:rPr>
                <a:t>0</a:t>
              </a:r>
              <a:endParaRPr lang="en-US">
                <a:latin typeface="Arial" pitchFamily="34" charset="0"/>
              </a:endParaRPr>
            </a:p>
          </p:txBody>
        </p:sp>
        <p:sp>
          <p:nvSpPr>
            <p:cNvPr id="19482" name="Text Box 28"/>
            <p:cNvSpPr txBox="1">
              <a:spLocks noChangeArrowheads="1"/>
            </p:cNvSpPr>
            <p:nvPr/>
          </p:nvSpPr>
          <p:spPr bwMode="auto">
            <a:xfrm>
              <a:off x="2874" y="9775"/>
              <a:ext cx="7200" cy="540"/>
            </a:xfrm>
            <a:prstGeom prst="rect">
              <a:avLst/>
            </a:prstGeom>
            <a:grpFill/>
            <a:ln w="12700">
              <a:noFill/>
              <a:miter lim="800000"/>
              <a:headEnd/>
              <a:tailEnd/>
            </a:ln>
          </p:spPr>
          <p:txBody>
            <a:bodyPr/>
            <a:lstStyle/>
            <a:p>
              <a:pPr algn="ctr"/>
              <a:r>
                <a:rPr lang="ar-SA" sz="1600" b="1" dirty="0">
                  <a:latin typeface="Times New Roman" pitchFamily="18" charset="0"/>
                  <a:cs typeface="Times New Roman" pitchFamily="18" charset="0"/>
                </a:rPr>
                <a:t>شكل رقم </a:t>
              </a:r>
              <a:r>
                <a:rPr lang="ar-SA" sz="1600" b="1" dirty="0" smtClean="0">
                  <a:latin typeface="Times New Roman" pitchFamily="18" charset="0"/>
                  <a:cs typeface="Times New Roman" pitchFamily="18" charset="0"/>
                </a:rPr>
                <a:t>(</a:t>
              </a:r>
              <a:r>
                <a:rPr lang="en-US" sz="1600" b="1" dirty="0" smtClean="0">
                  <a:latin typeface="Times New Roman" pitchFamily="18" charset="0"/>
                </a:rPr>
                <a:t>12-2</a:t>
              </a:r>
              <a:r>
                <a:rPr lang="ar-SA" sz="1600" b="1" dirty="0" smtClean="0">
                  <a:latin typeface="Times New Roman" pitchFamily="18" charset="0"/>
                  <a:cs typeface="Times New Roman" pitchFamily="18" charset="0"/>
                </a:rPr>
                <a:t>) </a:t>
              </a:r>
              <a:r>
                <a:rPr lang="ar-SA" sz="1600" b="1" dirty="0">
                  <a:latin typeface="Times New Roman" pitchFamily="18" charset="0"/>
                  <a:cs typeface="Times New Roman" pitchFamily="18" charset="0"/>
                </a:rPr>
                <a:t>تناقص الإنتاجية الحدية للمورد المتغير مع تناقص عوائد السعة</a:t>
              </a:r>
              <a:endParaRPr lang="en-US" sz="1600" dirty="0">
                <a:latin typeface="Arial" pitchFamily="34" charset="0"/>
              </a:endParaRPr>
            </a:p>
          </p:txBody>
        </p:sp>
        <p:sp>
          <p:nvSpPr>
            <p:cNvPr id="19483" name="Arc 29"/>
            <p:cNvSpPr>
              <a:spLocks/>
            </p:cNvSpPr>
            <p:nvPr/>
          </p:nvSpPr>
          <p:spPr bwMode="auto">
            <a:xfrm flipH="1" flipV="1">
              <a:off x="4680" y="5166"/>
              <a:ext cx="2520" cy="2340"/>
            </a:xfrm>
            <a:custGeom>
              <a:avLst/>
              <a:gdLst>
                <a:gd name="T0" fmla="*/ 0 w 21600"/>
                <a:gd name="T1" fmla="*/ 0 h 21600"/>
                <a:gd name="T2" fmla="*/ 4 w 21600"/>
                <a:gd name="T3" fmla="*/ 3 h 21600"/>
                <a:gd name="T4" fmla="*/ 0 w 21600"/>
                <a:gd name="T5" fmla="*/ 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pFill/>
            <a:ln w="9525">
              <a:solidFill>
                <a:srgbClr val="000080"/>
              </a:solidFill>
              <a:round/>
              <a:headEnd/>
              <a:tailEnd/>
            </a:ln>
          </p:spPr>
          <p:txBody>
            <a:bodyPr/>
            <a:lstStyle/>
            <a:p>
              <a:endParaRPr lang="ar-YE"/>
            </a:p>
          </p:txBody>
        </p:sp>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xfrm>
            <a:off x="609600" y="914400"/>
            <a:ext cx="8153400" cy="914400"/>
          </a:xfrm>
          <a:solidFill>
            <a:srgbClr val="FFC000">
              <a:alpha val="48000"/>
            </a:srgbClr>
          </a:solidFill>
        </p:spPr>
        <p:txBody>
          <a:bodyPr>
            <a:normAutofit/>
          </a:bodyPr>
          <a:lstStyle/>
          <a:p>
            <a:pPr algn="justLow" eaLnBrk="1" hangingPunct="1">
              <a:defRPr/>
            </a:pPr>
            <a:r>
              <a:rPr lang="ar-SA" sz="1600" b="1" dirty="0" smtClean="0">
                <a:solidFill>
                  <a:schemeClr val="tx1">
                    <a:lumMod val="85000"/>
                    <a:lumOff val="15000"/>
                  </a:schemeClr>
                </a:solidFill>
                <a:latin typeface="Times New Roman" pitchFamily="18" charset="0"/>
                <a:cs typeface="Times New Roman" pitchFamily="18" charset="0"/>
              </a:rPr>
              <a:t>أما إذا كانت دوال الإنتاج متجانسة </a:t>
            </a:r>
            <a:r>
              <a:rPr lang="ar-SA" sz="1600" b="1" dirty="0" err="1" smtClean="0">
                <a:solidFill>
                  <a:schemeClr val="tx1">
                    <a:lumMod val="85000"/>
                    <a:lumOff val="15000"/>
                  </a:schemeClr>
                </a:solidFill>
                <a:latin typeface="Times New Roman" pitchFamily="18" charset="0"/>
                <a:cs typeface="Times New Roman" pitchFamily="18" charset="0"/>
              </a:rPr>
              <a:t>و</a:t>
            </a:r>
            <a:r>
              <a:rPr lang="ar-SA" sz="1600" b="1" dirty="0" smtClean="0">
                <a:solidFill>
                  <a:schemeClr val="tx1">
                    <a:lumMod val="85000"/>
                    <a:lumOff val="15000"/>
                  </a:schemeClr>
                </a:solidFill>
                <a:latin typeface="Times New Roman" pitchFamily="18" charset="0"/>
                <a:cs typeface="Times New Roman" pitchFamily="18" charset="0"/>
              </a:rPr>
              <a:t> عائد السعة متزايد فإن عائد المورد المتغير مع ثبات العوامل الأخرى تتوقف قيمته على أيهما أقوى من الآخر. فإذا كان عائد السعة أكبر من المورد (المتناقص) فإن مضاعفة مورد الإنتاج المتغير مع ثبات العوامل الأخرى سوف تؤدي إلى ناتج يفوق الضعف (أكبر من (</a:t>
            </a:r>
            <a:r>
              <a:rPr lang="en-US" sz="1600" b="1" baseline="-25000" dirty="0" smtClean="0">
                <a:solidFill>
                  <a:schemeClr val="tx1">
                    <a:lumMod val="85000"/>
                    <a:lumOff val="15000"/>
                  </a:schemeClr>
                </a:solidFill>
                <a:latin typeface="Times New Roman" pitchFamily="18" charset="0"/>
                <a:cs typeface="Times New Roman" pitchFamily="18" charset="0"/>
              </a:rPr>
              <a:t>2</a:t>
            </a:r>
            <a:r>
              <a:rPr lang="ar-SA" sz="1600" b="1" i="1" dirty="0" smtClean="0">
                <a:solidFill>
                  <a:schemeClr val="tx1">
                    <a:lumMod val="85000"/>
                    <a:lumOff val="15000"/>
                  </a:schemeClr>
                </a:solidFill>
                <a:latin typeface="Times New Roman" pitchFamily="18" charset="0"/>
                <a:cs typeface="Times New Roman" pitchFamily="18" charset="0"/>
              </a:rPr>
              <a:t> </a:t>
            </a:r>
            <a:r>
              <a:rPr lang="en-US" sz="1600" b="1" i="1" dirty="0" smtClean="0">
                <a:solidFill>
                  <a:schemeClr val="tx1">
                    <a:lumMod val="85000"/>
                    <a:lumOff val="15000"/>
                  </a:schemeClr>
                </a:solidFill>
                <a:latin typeface="Times New Roman" pitchFamily="18" charset="0"/>
                <a:cs typeface="Times New Roman" pitchFamily="18" charset="0"/>
              </a:rPr>
              <a:t>Y</a:t>
            </a:r>
            <a:r>
              <a:rPr lang="ar-SA" sz="1600" b="1" dirty="0" smtClean="0">
                <a:solidFill>
                  <a:schemeClr val="tx1">
                    <a:lumMod val="85000"/>
                    <a:lumOff val="15000"/>
                  </a:schemeClr>
                </a:solidFill>
                <a:latin typeface="Times New Roman" pitchFamily="18" charset="0"/>
                <a:cs typeface="Times New Roman" pitchFamily="18" charset="0"/>
              </a:rPr>
              <a:t>) كما في الشكل رقم (</a:t>
            </a:r>
            <a:r>
              <a:rPr lang="en-US" sz="1600" b="1" dirty="0" smtClean="0">
                <a:solidFill>
                  <a:schemeClr val="tx1">
                    <a:lumMod val="85000"/>
                    <a:lumOff val="15000"/>
                  </a:schemeClr>
                </a:solidFill>
                <a:latin typeface="Times New Roman" pitchFamily="18" charset="0"/>
                <a:cs typeface="Times New Roman" pitchFamily="18" charset="0"/>
              </a:rPr>
              <a:t>12-3</a:t>
            </a:r>
            <a:r>
              <a:rPr lang="ar-SA" sz="1600" b="1" dirty="0" smtClean="0">
                <a:solidFill>
                  <a:schemeClr val="tx1">
                    <a:lumMod val="85000"/>
                    <a:lumOff val="15000"/>
                  </a:schemeClr>
                </a:solidFill>
                <a:latin typeface="Times New Roman" pitchFamily="18" charset="0"/>
                <a:cs typeface="Times New Roman" pitchFamily="18" charset="0"/>
              </a:rPr>
              <a:t>) التالي)</a:t>
            </a:r>
            <a:endParaRPr lang="en-US" sz="1600" b="1" dirty="0" smtClean="0">
              <a:solidFill>
                <a:schemeClr val="tx1">
                  <a:lumMod val="85000"/>
                  <a:lumOff val="15000"/>
                </a:schemeClr>
              </a:solidFill>
              <a:latin typeface="Times New Roman" pitchFamily="18" charset="0"/>
              <a:cs typeface="Times New Roman" pitchFamily="18" charset="0"/>
            </a:endParaRPr>
          </a:p>
        </p:txBody>
      </p:sp>
      <p:grpSp>
        <p:nvGrpSpPr>
          <p:cNvPr id="20483" name="Group 4"/>
          <p:cNvGrpSpPr>
            <a:grpSpLocks noChangeAspect="1"/>
          </p:cNvGrpSpPr>
          <p:nvPr/>
        </p:nvGrpSpPr>
        <p:grpSpPr bwMode="auto">
          <a:xfrm>
            <a:off x="304799" y="2133600"/>
            <a:ext cx="8305801" cy="4495800"/>
            <a:chOff x="900" y="4806"/>
            <a:chExt cx="8820" cy="5580"/>
          </a:xfrm>
          <a:noFill/>
        </p:grpSpPr>
        <p:sp>
          <p:nvSpPr>
            <p:cNvPr id="20484" name="AutoShape 5"/>
            <p:cNvSpPr>
              <a:spLocks noChangeAspect="1" noChangeArrowheads="1"/>
            </p:cNvSpPr>
            <p:nvPr/>
          </p:nvSpPr>
          <p:spPr bwMode="auto">
            <a:xfrm>
              <a:off x="900" y="4806"/>
              <a:ext cx="8820" cy="5580"/>
            </a:xfrm>
            <a:prstGeom prst="rect">
              <a:avLst/>
            </a:prstGeom>
            <a:grpFill/>
            <a:ln w="12700">
              <a:solidFill>
                <a:srgbClr val="000000"/>
              </a:solidFill>
              <a:miter lim="800000"/>
              <a:headEnd/>
              <a:tailEnd/>
            </a:ln>
          </p:spPr>
          <p:txBody>
            <a:bodyPr/>
            <a:lstStyle/>
            <a:p>
              <a:endParaRPr lang="ar-YE"/>
            </a:p>
          </p:txBody>
        </p:sp>
        <p:sp>
          <p:nvSpPr>
            <p:cNvPr id="20485" name="Line 6"/>
            <p:cNvSpPr>
              <a:spLocks noChangeShapeType="1"/>
            </p:cNvSpPr>
            <p:nvPr/>
          </p:nvSpPr>
          <p:spPr bwMode="auto">
            <a:xfrm>
              <a:off x="3060" y="4986"/>
              <a:ext cx="1" cy="4321"/>
            </a:xfrm>
            <a:prstGeom prst="line">
              <a:avLst/>
            </a:prstGeom>
            <a:grpFill/>
            <a:ln w="19050">
              <a:solidFill>
                <a:srgbClr val="000000"/>
              </a:solidFill>
              <a:round/>
              <a:headEnd type="triangle" w="med" len="med"/>
              <a:tailEnd/>
            </a:ln>
          </p:spPr>
          <p:txBody>
            <a:bodyPr/>
            <a:lstStyle/>
            <a:p>
              <a:endParaRPr lang="ar-SA"/>
            </a:p>
          </p:txBody>
        </p:sp>
        <p:sp>
          <p:nvSpPr>
            <p:cNvPr id="20486" name="Line 7"/>
            <p:cNvSpPr>
              <a:spLocks noChangeShapeType="1"/>
            </p:cNvSpPr>
            <p:nvPr/>
          </p:nvSpPr>
          <p:spPr bwMode="auto">
            <a:xfrm flipV="1">
              <a:off x="3060" y="9306"/>
              <a:ext cx="6120" cy="1"/>
            </a:xfrm>
            <a:prstGeom prst="line">
              <a:avLst/>
            </a:prstGeom>
            <a:grpFill/>
            <a:ln w="19050">
              <a:solidFill>
                <a:srgbClr val="000000"/>
              </a:solidFill>
              <a:round/>
              <a:headEnd/>
              <a:tailEnd type="triangle" w="med" len="med"/>
            </a:ln>
          </p:spPr>
          <p:txBody>
            <a:bodyPr/>
            <a:lstStyle/>
            <a:p>
              <a:endParaRPr lang="ar-SA"/>
            </a:p>
          </p:txBody>
        </p:sp>
        <p:sp>
          <p:nvSpPr>
            <p:cNvPr id="20487" name="Arc 8"/>
            <p:cNvSpPr>
              <a:spLocks/>
            </p:cNvSpPr>
            <p:nvPr/>
          </p:nvSpPr>
          <p:spPr bwMode="auto">
            <a:xfrm flipH="1" flipV="1">
              <a:off x="3600" y="6606"/>
              <a:ext cx="2520" cy="2340"/>
            </a:xfrm>
            <a:custGeom>
              <a:avLst/>
              <a:gdLst>
                <a:gd name="T0" fmla="*/ 0 w 21600"/>
                <a:gd name="T1" fmla="*/ 0 h 21600"/>
                <a:gd name="T2" fmla="*/ 4 w 21600"/>
                <a:gd name="T3" fmla="*/ 3 h 21600"/>
                <a:gd name="T4" fmla="*/ 0 w 21600"/>
                <a:gd name="T5" fmla="*/ 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pFill/>
            <a:ln w="19050">
              <a:solidFill>
                <a:srgbClr val="FF0000"/>
              </a:solidFill>
              <a:round/>
              <a:headEnd/>
              <a:tailEnd/>
            </a:ln>
          </p:spPr>
          <p:txBody>
            <a:bodyPr/>
            <a:lstStyle/>
            <a:p>
              <a:endParaRPr lang="ar-YE"/>
            </a:p>
          </p:txBody>
        </p:sp>
        <p:sp>
          <p:nvSpPr>
            <p:cNvPr id="20488" name="Arc 9"/>
            <p:cNvSpPr>
              <a:spLocks/>
            </p:cNvSpPr>
            <p:nvPr/>
          </p:nvSpPr>
          <p:spPr bwMode="auto">
            <a:xfrm flipH="1" flipV="1">
              <a:off x="3960" y="6066"/>
              <a:ext cx="2520" cy="2316"/>
            </a:xfrm>
            <a:custGeom>
              <a:avLst/>
              <a:gdLst>
                <a:gd name="T0" fmla="*/ 1 w 21600"/>
                <a:gd name="T1" fmla="*/ 0 h 21379"/>
                <a:gd name="T2" fmla="*/ 4 w 21600"/>
                <a:gd name="T3" fmla="*/ 3 h 21379"/>
                <a:gd name="T4" fmla="*/ 0 w 21600"/>
                <a:gd name="T5" fmla="*/ 3 h 21379"/>
                <a:gd name="T6" fmla="*/ 0 60000 65536"/>
                <a:gd name="T7" fmla="*/ 0 60000 65536"/>
                <a:gd name="T8" fmla="*/ 0 60000 65536"/>
                <a:gd name="T9" fmla="*/ 0 w 21600"/>
                <a:gd name="T10" fmla="*/ 0 h 21379"/>
                <a:gd name="T11" fmla="*/ 21600 w 21600"/>
                <a:gd name="T12" fmla="*/ 21379 h 21379"/>
              </a:gdLst>
              <a:ahLst/>
              <a:cxnLst>
                <a:cxn ang="T6">
                  <a:pos x="T0" y="T1"/>
                </a:cxn>
                <a:cxn ang="T7">
                  <a:pos x="T2" y="T3"/>
                </a:cxn>
                <a:cxn ang="T8">
                  <a:pos x="T4" y="T5"/>
                </a:cxn>
              </a:cxnLst>
              <a:rect l="T9" t="T10" r="T11" b="T12"/>
              <a:pathLst>
                <a:path w="21600" h="21379" fill="none" extrusionOk="0">
                  <a:moveTo>
                    <a:pt x="3080" y="-1"/>
                  </a:moveTo>
                  <a:cubicBezTo>
                    <a:pt x="13709" y="1531"/>
                    <a:pt x="21600" y="10639"/>
                    <a:pt x="21600" y="21379"/>
                  </a:cubicBezTo>
                </a:path>
                <a:path w="21600" h="21379" stroke="0" extrusionOk="0">
                  <a:moveTo>
                    <a:pt x="3080" y="-1"/>
                  </a:moveTo>
                  <a:cubicBezTo>
                    <a:pt x="13709" y="1531"/>
                    <a:pt x="21600" y="10639"/>
                    <a:pt x="21600" y="21379"/>
                  </a:cubicBezTo>
                  <a:lnTo>
                    <a:pt x="0" y="21379"/>
                  </a:lnTo>
                  <a:close/>
                </a:path>
              </a:pathLst>
            </a:custGeom>
            <a:grpFill/>
            <a:ln w="9525">
              <a:solidFill>
                <a:srgbClr val="000000"/>
              </a:solidFill>
              <a:round/>
              <a:headEnd/>
              <a:tailEnd/>
            </a:ln>
          </p:spPr>
          <p:txBody>
            <a:bodyPr/>
            <a:lstStyle/>
            <a:p>
              <a:endParaRPr lang="ar-YE"/>
            </a:p>
          </p:txBody>
        </p:sp>
        <p:sp>
          <p:nvSpPr>
            <p:cNvPr id="20489" name="Arc 10"/>
            <p:cNvSpPr>
              <a:spLocks/>
            </p:cNvSpPr>
            <p:nvPr/>
          </p:nvSpPr>
          <p:spPr bwMode="auto">
            <a:xfrm flipH="1" flipV="1">
              <a:off x="4320" y="5706"/>
              <a:ext cx="2520" cy="2340"/>
            </a:xfrm>
            <a:custGeom>
              <a:avLst/>
              <a:gdLst>
                <a:gd name="T0" fmla="*/ 0 w 21600"/>
                <a:gd name="T1" fmla="*/ 0 h 21600"/>
                <a:gd name="T2" fmla="*/ 4 w 21600"/>
                <a:gd name="T3" fmla="*/ 3 h 21600"/>
                <a:gd name="T4" fmla="*/ 0 w 21600"/>
                <a:gd name="T5" fmla="*/ 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pFill/>
            <a:ln w="19050">
              <a:solidFill>
                <a:srgbClr val="FF0000"/>
              </a:solidFill>
              <a:prstDash val="dashDot"/>
              <a:round/>
              <a:headEnd/>
              <a:tailEnd/>
            </a:ln>
          </p:spPr>
          <p:txBody>
            <a:bodyPr/>
            <a:lstStyle/>
            <a:p>
              <a:endParaRPr lang="ar-YE"/>
            </a:p>
          </p:txBody>
        </p:sp>
        <p:sp>
          <p:nvSpPr>
            <p:cNvPr id="20490" name="Line 11"/>
            <p:cNvSpPr>
              <a:spLocks noChangeShapeType="1"/>
            </p:cNvSpPr>
            <p:nvPr/>
          </p:nvSpPr>
          <p:spPr bwMode="auto">
            <a:xfrm>
              <a:off x="3060" y="7506"/>
              <a:ext cx="4680" cy="0"/>
            </a:xfrm>
            <a:prstGeom prst="line">
              <a:avLst/>
            </a:prstGeom>
            <a:grpFill/>
            <a:ln w="9525">
              <a:solidFill>
                <a:srgbClr val="0000FF"/>
              </a:solidFill>
              <a:round/>
              <a:headEnd/>
              <a:tailEnd type="triangle" w="med" len="med"/>
            </a:ln>
          </p:spPr>
          <p:txBody>
            <a:bodyPr/>
            <a:lstStyle/>
            <a:p>
              <a:endParaRPr lang="ar-SA"/>
            </a:p>
          </p:txBody>
        </p:sp>
        <p:sp>
          <p:nvSpPr>
            <p:cNvPr id="20491" name="Line 12"/>
            <p:cNvSpPr>
              <a:spLocks noChangeShapeType="1"/>
            </p:cNvSpPr>
            <p:nvPr/>
          </p:nvSpPr>
          <p:spPr bwMode="auto">
            <a:xfrm>
              <a:off x="3780" y="7506"/>
              <a:ext cx="1" cy="1800"/>
            </a:xfrm>
            <a:prstGeom prst="line">
              <a:avLst/>
            </a:prstGeom>
            <a:grpFill/>
            <a:ln w="9525" cap="rnd">
              <a:solidFill>
                <a:srgbClr val="000000"/>
              </a:solidFill>
              <a:prstDash val="sysDot"/>
              <a:round/>
              <a:headEnd type="oval" w="med" len="med"/>
              <a:tailEnd type="oval" w="med" len="med"/>
            </a:ln>
          </p:spPr>
          <p:txBody>
            <a:bodyPr/>
            <a:lstStyle/>
            <a:p>
              <a:endParaRPr lang="ar-SA"/>
            </a:p>
          </p:txBody>
        </p:sp>
        <p:sp>
          <p:nvSpPr>
            <p:cNvPr id="20492" name="Line 13"/>
            <p:cNvSpPr>
              <a:spLocks noChangeShapeType="1"/>
            </p:cNvSpPr>
            <p:nvPr/>
          </p:nvSpPr>
          <p:spPr bwMode="auto">
            <a:xfrm>
              <a:off x="5220" y="7506"/>
              <a:ext cx="1" cy="1800"/>
            </a:xfrm>
            <a:prstGeom prst="line">
              <a:avLst/>
            </a:prstGeom>
            <a:grpFill/>
            <a:ln w="9525" cap="rnd">
              <a:solidFill>
                <a:srgbClr val="000000"/>
              </a:solidFill>
              <a:prstDash val="sysDot"/>
              <a:round/>
              <a:headEnd type="oval" w="med" len="med"/>
              <a:tailEnd type="oval" w="med" len="med"/>
            </a:ln>
          </p:spPr>
          <p:txBody>
            <a:bodyPr/>
            <a:lstStyle/>
            <a:p>
              <a:endParaRPr lang="ar-SA"/>
            </a:p>
          </p:txBody>
        </p:sp>
        <p:sp>
          <p:nvSpPr>
            <p:cNvPr id="20493" name="Text Box 14"/>
            <p:cNvSpPr txBox="1">
              <a:spLocks noChangeArrowheads="1"/>
            </p:cNvSpPr>
            <p:nvPr/>
          </p:nvSpPr>
          <p:spPr bwMode="auto">
            <a:xfrm>
              <a:off x="9180" y="9126"/>
              <a:ext cx="540" cy="360"/>
            </a:xfrm>
            <a:prstGeom prst="rect">
              <a:avLst/>
            </a:prstGeom>
            <a:grpFill/>
            <a:ln w="9525">
              <a:noFill/>
              <a:miter lim="800000"/>
              <a:headEnd/>
              <a:tailEnd/>
            </a:ln>
          </p:spPr>
          <p:txBody>
            <a:bodyPr/>
            <a:lstStyle/>
            <a:p>
              <a:r>
                <a:rPr lang="en-US" sz="1200">
                  <a:latin typeface="Times New Roman" pitchFamily="18" charset="0"/>
                </a:rPr>
                <a:t>L</a:t>
              </a:r>
              <a:endParaRPr lang="en-US">
                <a:latin typeface="Arial" pitchFamily="34" charset="0"/>
              </a:endParaRPr>
            </a:p>
          </p:txBody>
        </p:sp>
        <p:sp>
          <p:nvSpPr>
            <p:cNvPr id="20494" name="Text Box 15"/>
            <p:cNvSpPr txBox="1">
              <a:spLocks noChangeArrowheads="1"/>
            </p:cNvSpPr>
            <p:nvPr/>
          </p:nvSpPr>
          <p:spPr bwMode="auto">
            <a:xfrm>
              <a:off x="2520" y="4986"/>
              <a:ext cx="540" cy="540"/>
            </a:xfrm>
            <a:prstGeom prst="rect">
              <a:avLst/>
            </a:prstGeom>
            <a:grpFill/>
            <a:ln w="9525">
              <a:noFill/>
              <a:miter lim="800000"/>
              <a:headEnd/>
              <a:tailEnd/>
            </a:ln>
          </p:spPr>
          <p:txBody>
            <a:bodyPr/>
            <a:lstStyle/>
            <a:p>
              <a:r>
                <a:rPr lang="en-US" sz="1200" i="1">
                  <a:latin typeface="Times New Roman" pitchFamily="18" charset="0"/>
                </a:rPr>
                <a:t>K</a:t>
              </a:r>
              <a:endParaRPr lang="en-US">
                <a:latin typeface="Arial" pitchFamily="34" charset="0"/>
              </a:endParaRPr>
            </a:p>
          </p:txBody>
        </p:sp>
        <p:sp>
          <p:nvSpPr>
            <p:cNvPr id="20495" name="Text Box 16"/>
            <p:cNvSpPr txBox="1">
              <a:spLocks noChangeArrowheads="1"/>
            </p:cNvSpPr>
            <p:nvPr/>
          </p:nvSpPr>
          <p:spPr bwMode="auto">
            <a:xfrm>
              <a:off x="5220" y="7146"/>
              <a:ext cx="360" cy="540"/>
            </a:xfrm>
            <a:prstGeom prst="rect">
              <a:avLst/>
            </a:prstGeom>
            <a:grpFill/>
            <a:ln w="9525">
              <a:noFill/>
              <a:miter lim="800000"/>
              <a:headEnd/>
              <a:tailEnd/>
            </a:ln>
          </p:spPr>
          <p:txBody>
            <a:bodyPr/>
            <a:lstStyle/>
            <a:p>
              <a:r>
                <a:rPr lang="en-US" sz="2000">
                  <a:latin typeface="Times New Roman" pitchFamily="18" charset="0"/>
                </a:rPr>
                <a:t>c</a:t>
              </a:r>
              <a:endParaRPr lang="en-US" sz="2000">
                <a:latin typeface="Arial" pitchFamily="34" charset="0"/>
              </a:endParaRPr>
            </a:p>
          </p:txBody>
        </p:sp>
        <p:sp>
          <p:nvSpPr>
            <p:cNvPr id="20496" name="Text Box 17"/>
            <p:cNvSpPr txBox="1">
              <a:spLocks noChangeArrowheads="1"/>
            </p:cNvSpPr>
            <p:nvPr/>
          </p:nvSpPr>
          <p:spPr bwMode="auto">
            <a:xfrm>
              <a:off x="4500" y="7146"/>
              <a:ext cx="360" cy="720"/>
            </a:xfrm>
            <a:prstGeom prst="rect">
              <a:avLst/>
            </a:prstGeom>
            <a:grpFill/>
            <a:ln w="9525">
              <a:noFill/>
              <a:miter lim="800000"/>
              <a:headEnd/>
              <a:tailEnd/>
            </a:ln>
          </p:spPr>
          <p:txBody>
            <a:bodyPr/>
            <a:lstStyle/>
            <a:p>
              <a:r>
                <a:rPr lang="en-US" sz="2000">
                  <a:latin typeface="Times New Roman" pitchFamily="18" charset="0"/>
                </a:rPr>
                <a:t>b</a:t>
              </a:r>
              <a:endParaRPr lang="en-US" sz="2000">
                <a:latin typeface="Arial" pitchFamily="34" charset="0"/>
              </a:endParaRPr>
            </a:p>
          </p:txBody>
        </p:sp>
        <p:sp>
          <p:nvSpPr>
            <p:cNvPr id="20497" name="Text Box 18"/>
            <p:cNvSpPr txBox="1">
              <a:spLocks noChangeArrowheads="1"/>
            </p:cNvSpPr>
            <p:nvPr/>
          </p:nvSpPr>
          <p:spPr bwMode="auto">
            <a:xfrm>
              <a:off x="3600" y="9306"/>
              <a:ext cx="540" cy="540"/>
            </a:xfrm>
            <a:prstGeom prst="rect">
              <a:avLst/>
            </a:prstGeom>
            <a:grpFill/>
            <a:ln w="9525">
              <a:noFill/>
              <a:miter lim="800000"/>
              <a:headEnd/>
              <a:tailEnd/>
            </a:ln>
          </p:spPr>
          <p:txBody>
            <a:bodyPr/>
            <a:lstStyle/>
            <a:p>
              <a:r>
                <a:rPr lang="en-US" sz="1200" i="1">
                  <a:latin typeface="Times New Roman" pitchFamily="18" charset="0"/>
                </a:rPr>
                <a:t>L</a:t>
              </a:r>
              <a:endParaRPr lang="en-US">
                <a:latin typeface="Arial" pitchFamily="34" charset="0"/>
              </a:endParaRPr>
            </a:p>
          </p:txBody>
        </p:sp>
        <p:sp>
          <p:nvSpPr>
            <p:cNvPr id="20498" name="Text Box 19"/>
            <p:cNvSpPr txBox="1">
              <a:spLocks noChangeArrowheads="1"/>
            </p:cNvSpPr>
            <p:nvPr/>
          </p:nvSpPr>
          <p:spPr bwMode="auto">
            <a:xfrm>
              <a:off x="5040" y="9306"/>
              <a:ext cx="720" cy="540"/>
            </a:xfrm>
            <a:prstGeom prst="rect">
              <a:avLst/>
            </a:prstGeom>
            <a:grpFill/>
            <a:ln w="9525">
              <a:noFill/>
              <a:miter lim="800000"/>
              <a:headEnd/>
              <a:tailEnd/>
            </a:ln>
          </p:spPr>
          <p:txBody>
            <a:bodyPr/>
            <a:lstStyle/>
            <a:p>
              <a:r>
                <a:rPr lang="en-US" sz="1200" i="1">
                  <a:latin typeface="Times New Roman" pitchFamily="18" charset="0"/>
                </a:rPr>
                <a:t>2L</a:t>
              </a:r>
              <a:endParaRPr lang="en-US">
                <a:latin typeface="Arial" pitchFamily="34" charset="0"/>
              </a:endParaRPr>
            </a:p>
          </p:txBody>
        </p:sp>
        <p:sp>
          <p:nvSpPr>
            <p:cNvPr id="20499" name="Text Box 20"/>
            <p:cNvSpPr txBox="1">
              <a:spLocks noChangeArrowheads="1"/>
            </p:cNvSpPr>
            <p:nvPr/>
          </p:nvSpPr>
          <p:spPr bwMode="auto">
            <a:xfrm>
              <a:off x="6120" y="8766"/>
              <a:ext cx="540" cy="540"/>
            </a:xfrm>
            <a:prstGeom prst="rect">
              <a:avLst/>
            </a:prstGeom>
            <a:grpFill/>
            <a:ln w="9525">
              <a:noFill/>
              <a:miter lim="800000"/>
              <a:headEnd/>
              <a:tailEnd/>
            </a:ln>
          </p:spPr>
          <p:txBody>
            <a:bodyPr/>
            <a:lstStyle/>
            <a:p>
              <a:r>
                <a:rPr lang="en-US" sz="1200" i="1">
                  <a:latin typeface="Times New Roman" pitchFamily="18" charset="0"/>
                </a:rPr>
                <a:t>Y</a:t>
              </a:r>
              <a:endParaRPr lang="en-US">
                <a:latin typeface="Arial" pitchFamily="34" charset="0"/>
              </a:endParaRPr>
            </a:p>
          </p:txBody>
        </p:sp>
        <p:sp>
          <p:nvSpPr>
            <p:cNvPr id="20500" name="Text Box 21"/>
            <p:cNvSpPr txBox="1">
              <a:spLocks noChangeArrowheads="1"/>
            </p:cNvSpPr>
            <p:nvPr/>
          </p:nvSpPr>
          <p:spPr bwMode="auto">
            <a:xfrm>
              <a:off x="6120" y="8226"/>
              <a:ext cx="720" cy="720"/>
            </a:xfrm>
            <a:prstGeom prst="rect">
              <a:avLst/>
            </a:prstGeom>
            <a:grpFill/>
            <a:ln w="9525">
              <a:noFill/>
              <a:miter lim="800000"/>
              <a:headEnd/>
              <a:tailEnd/>
            </a:ln>
          </p:spPr>
          <p:txBody>
            <a:bodyPr/>
            <a:lstStyle/>
            <a:p>
              <a:r>
                <a:rPr lang="en-US" sz="1200" i="1">
                  <a:latin typeface="Times New Roman" pitchFamily="18" charset="0"/>
                </a:rPr>
                <a:t>2Y</a:t>
              </a:r>
              <a:endParaRPr lang="en-US">
                <a:latin typeface="Arial" pitchFamily="34" charset="0"/>
              </a:endParaRPr>
            </a:p>
          </p:txBody>
        </p:sp>
        <p:sp>
          <p:nvSpPr>
            <p:cNvPr id="20501" name="Text Box 22"/>
            <p:cNvSpPr txBox="1">
              <a:spLocks noChangeArrowheads="1"/>
            </p:cNvSpPr>
            <p:nvPr/>
          </p:nvSpPr>
          <p:spPr bwMode="auto">
            <a:xfrm>
              <a:off x="7560" y="7326"/>
              <a:ext cx="1260" cy="540"/>
            </a:xfrm>
            <a:prstGeom prst="rect">
              <a:avLst/>
            </a:prstGeom>
            <a:grpFill/>
            <a:ln w="9525">
              <a:noFill/>
              <a:miter lim="800000"/>
              <a:headEnd/>
              <a:tailEnd/>
            </a:ln>
          </p:spPr>
          <p:txBody>
            <a:bodyPr/>
            <a:lstStyle/>
            <a:p>
              <a:r>
                <a:rPr lang="ar-SA" sz="2000">
                  <a:latin typeface="Times New Roman" pitchFamily="18" charset="0"/>
                  <a:cs typeface="Times New Roman" pitchFamily="18" charset="0"/>
                </a:rPr>
                <a:t>خط الإنتاج</a:t>
              </a:r>
              <a:endParaRPr lang="en-US" sz="2000">
                <a:latin typeface="Arial" pitchFamily="34" charset="0"/>
              </a:endParaRPr>
            </a:p>
          </p:txBody>
        </p:sp>
        <p:sp>
          <p:nvSpPr>
            <p:cNvPr id="20502" name="Text Box 23"/>
            <p:cNvSpPr txBox="1">
              <a:spLocks noChangeArrowheads="1"/>
            </p:cNvSpPr>
            <p:nvPr/>
          </p:nvSpPr>
          <p:spPr bwMode="auto">
            <a:xfrm>
              <a:off x="2520" y="7326"/>
              <a:ext cx="540" cy="540"/>
            </a:xfrm>
            <a:prstGeom prst="rect">
              <a:avLst/>
            </a:prstGeom>
            <a:grpFill/>
            <a:ln w="9525">
              <a:noFill/>
              <a:miter lim="800000"/>
              <a:headEnd/>
              <a:tailEnd/>
            </a:ln>
          </p:spPr>
          <p:txBody>
            <a:bodyPr/>
            <a:lstStyle/>
            <a:p>
              <a:r>
                <a:rPr lang="en-US" sz="1200" i="1">
                  <a:latin typeface="Times New Roman" pitchFamily="18" charset="0"/>
                </a:rPr>
                <a:t>K</a:t>
              </a:r>
              <a:endParaRPr lang="en-US">
                <a:latin typeface="Arial" pitchFamily="34" charset="0"/>
              </a:endParaRPr>
            </a:p>
          </p:txBody>
        </p:sp>
        <p:sp>
          <p:nvSpPr>
            <p:cNvPr id="20503" name="Text Box 24"/>
            <p:cNvSpPr txBox="1">
              <a:spLocks noChangeArrowheads="1"/>
            </p:cNvSpPr>
            <p:nvPr/>
          </p:nvSpPr>
          <p:spPr bwMode="auto">
            <a:xfrm>
              <a:off x="2700" y="9306"/>
              <a:ext cx="540" cy="540"/>
            </a:xfrm>
            <a:prstGeom prst="rect">
              <a:avLst/>
            </a:prstGeom>
            <a:grpFill/>
            <a:ln w="9525">
              <a:noFill/>
              <a:miter lim="800000"/>
              <a:headEnd/>
              <a:tailEnd/>
            </a:ln>
          </p:spPr>
          <p:txBody>
            <a:bodyPr/>
            <a:lstStyle/>
            <a:p>
              <a:r>
                <a:rPr lang="en-US" sz="1200">
                  <a:latin typeface="Times New Roman" pitchFamily="18" charset="0"/>
                </a:rPr>
                <a:t>0</a:t>
              </a:r>
              <a:endParaRPr lang="en-US">
                <a:latin typeface="Arial" pitchFamily="34" charset="0"/>
              </a:endParaRPr>
            </a:p>
          </p:txBody>
        </p:sp>
        <p:sp>
          <p:nvSpPr>
            <p:cNvPr id="20504" name="Text Box 25"/>
            <p:cNvSpPr txBox="1">
              <a:spLocks noChangeArrowheads="1"/>
            </p:cNvSpPr>
            <p:nvPr/>
          </p:nvSpPr>
          <p:spPr bwMode="auto">
            <a:xfrm>
              <a:off x="1980" y="9666"/>
              <a:ext cx="7380" cy="540"/>
            </a:xfrm>
            <a:prstGeom prst="rect">
              <a:avLst/>
            </a:prstGeom>
            <a:grpFill/>
            <a:ln w="12700">
              <a:noFill/>
              <a:miter lim="800000"/>
              <a:headEnd/>
              <a:tailEnd/>
            </a:ln>
          </p:spPr>
          <p:txBody>
            <a:bodyPr/>
            <a:lstStyle/>
            <a:p>
              <a:pPr algn="ctr"/>
              <a:r>
                <a:rPr lang="ar-SA" sz="1400" b="1" dirty="0">
                  <a:latin typeface="Times New Roman" pitchFamily="18" charset="0"/>
                  <a:cs typeface="Times New Roman" pitchFamily="18" charset="0"/>
                </a:rPr>
                <a:t>شكل رقم </a:t>
              </a:r>
              <a:r>
                <a:rPr lang="ar-SA" sz="1400" b="1" dirty="0" smtClean="0">
                  <a:latin typeface="Times New Roman" pitchFamily="18" charset="0"/>
                  <a:cs typeface="Times New Roman" pitchFamily="18" charset="0"/>
                </a:rPr>
                <a:t>(</a:t>
              </a:r>
              <a:r>
                <a:rPr lang="en-US" sz="1400" b="1" dirty="0" smtClean="0">
                  <a:latin typeface="Times New Roman" pitchFamily="18" charset="0"/>
                </a:rPr>
                <a:t>12-3</a:t>
              </a:r>
              <a:r>
                <a:rPr lang="ar-SA" sz="1400" b="1" dirty="0" smtClean="0">
                  <a:latin typeface="Times New Roman" pitchFamily="18" charset="0"/>
                  <a:cs typeface="Times New Roman" pitchFamily="18" charset="0"/>
                </a:rPr>
                <a:t>) </a:t>
              </a:r>
              <a:r>
                <a:rPr lang="ar-SA" sz="1400" b="1" dirty="0">
                  <a:latin typeface="Times New Roman" pitchFamily="18" charset="0"/>
                  <a:cs typeface="Times New Roman" pitchFamily="18" charset="0"/>
                </a:rPr>
                <a:t>تزايد عوائد السعة بمعدل أكبر من تناقص الإنتاجية الحدية للمورد المتغير </a:t>
              </a:r>
              <a:endParaRPr lang="en-US" sz="1400" dirty="0">
                <a:latin typeface="Arial" pitchFamily="34" charset="0"/>
              </a:endParaRPr>
            </a:p>
          </p:txBody>
        </p:sp>
        <p:sp>
          <p:nvSpPr>
            <p:cNvPr id="20505" name="Text Box 26"/>
            <p:cNvSpPr txBox="1">
              <a:spLocks noChangeArrowheads="1"/>
            </p:cNvSpPr>
            <p:nvPr/>
          </p:nvSpPr>
          <p:spPr bwMode="auto">
            <a:xfrm>
              <a:off x="3420" y="7146"/>
              <a:ext cx="360" cy="540"/>
            </a:xfrm>
            <a:prstGeom prst="rect">
              <a:avLst/>
            </a:prstGeom>
            <a:grpFill/>
            <a:ln w="9525">
              <a:noFill/>
              <a:miter lim="800000"/>
              <a:headEnd/>
              <a:tailEnd/>
            </a:ln>
          </p:spPr>
          <p:txBody>
            <a:bodyPr/>
            <a:lstStyle/>
            <a:p>
              <a:r>
                <a:rPr lang="en-US" sz="1200">
                  <a:latin typeface="Times New Roman" pitchFamily="18" charset="0"/>
                </a:rPr>
                <a:t>a</a:t>
              </a:r>
              <a:endParaRPr lang="en-US">
                <a:latin typeface="Arial" pitchFamily="34" charset="0"/>
              </a:endParaRPr>
            </a:p>
          </p:txBody>
        </p:sp>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72707" name="Rectangle 3"/>
          <p:cNvSpPr>
            <a:spLocks noGrp="1" noChangeArrowheads="1"/>
          </p:cNvSpPr>
          <p:nvPr>
            <p:ph type="body" idx="4294967295"/>
          </p:nvPr>
        </p:nvSpPr>
        <p:spPr>
          <a:xfrm>
            <a:off x="304800" y="990600"/>
            <a:ext cx="8382000" cy="5181600"/>
          </a:xfrm>
          <a:noFill/>
        </p:spPr>
        <p:txBody>
          <a:bodyPr>
            <a:normAutofit/>
          </a:bodyPr>
          <a:lstStyle/>
          <a:p>
            <a:pPr marL="0" algn="justLow" eaLnBrk="1" hangingPunct="1">
              <a:lnSpc>
                <a:spcPct val="200000"/>
              </a:lnSpc>
              <a:buFont typeface="Wingdings" pitchFamily="2" charset="2"/>
              <a:buNone/>
              <a:defRPr/>
            </a:pPr>
            <a:r>
              <a:rPr lang="ar-SA" sz="2000" b="1" dirty="0" smtClean="0">
                <a:solidFill>
                  <a:schemeClr val="tx1">
                    <a:lumMod val="85000"/>
                    <a:lumOff val="15000"/>
                  </a:schemeClr>
                </a:solidFill>
                <a:latin typeface="Times New Roman" pitchFamily="18" charset="0"/>
                <a:cs typeface="Times New Roman" pitchFamily="18" charset="0"/>
              </a:rPr>
              <a:t>ويتضح من الشكل (</a:t>
            </a:r>
            <a:r>
              <a:rPr lang="en-US" sz="2000" b="1" dirty="0" smtClean="0">
                <a:solidFill>
                  <a:schemeClr val="tx1">
                    <a:lumMod val="85000"/>
                    <a:lumOff val="15000"/>
                  </a:schemeClr>
                </a:solidFill>
                <a:latin typeface="Times New Roman" pitchFamily="18" charset="0"/>
                <a:cs typeface="Times New Roman" pitchFamily="18" charset="0"/>
              </a:rPr>
              <a:t>12-3</a:t>
            </a:r>
            <a:r>
              <a:rPr lang="ar-SA" sz="2000" b="1" dirty="0" smtClean="0">
                <a:solidFill>
                  <a:schemeClr val="tx1">
                    <a:lumMod val="85000"/>
                    <a:lumOff val="15000"/>
                  </a:schemeClr>
                </a:solidFill>
                <a:latin typeface="Times New Roman" pitchFamily="18" charset="0"/>
                <a:cs typeface="Times New Roman" pitchFamily="18" charset="0"/>
              </a:rPr>
              <a:t>) أعلاه أن مضاعفة المورد المتغير (العمل) إلى (</a:t>
            </a:r>
            <a:r>
              <a:rPr lang="en-US" sz="2000" b="1" i="1" dirty="0" smtClean="0">
                <a:solidFill>
                  <a:schemeClr val="tx1">
                    <a:lumMod val="85000"/>
                    <a:lumOff val="15000"/>
                  </a:schemeClr>
                </a:solidFill>
                <a:latin typeface="Times New Roman" pitchFamily="18" charset="0"/>
                <a:cs typeface="Times New Roman" pitchFamily="18" charset="0"/>
              </a:rPr>
              <a:t>2L</a:t>
            </a:r>
            <a:r>
              <a:rPr lang="ar-SA" sz="2000" b="1" dirty="0" smtClean="0">
                <a:solidFill>
                  <a:schemeClr val="tx1">
                    <a:lumMod val="85000"/>
                    <a:lumOff val="15000"/>
                  </a:schemeClr>
                </a:solidFill>
                <a:latin typeface="Times New Roman" pitchFamily="18" charset="0"/>
                <a:cs typeface="Times New Roman" pitchFamily="18" charset="0"/>
              </a:rPr>
              <a:t>) مع ثبات كمية رأس المال  أدت إلى الحصول على قدر أكبر من مضاعفة الناتج (أكبر من </a:t>
            </a:r>
            <a:r>
              <a:rPr lang="en-US" sz="2000" b="1" i="1" dirty="0" smtClean="0">
                <a:solidFill>
                  <a:schemeClr val="tx1">
                    <a:lumMod val="85000"/>
                    <a:lumOff val="15000"/>
                  </a:schemeClr>
                </a:solidFill>
                <a:latin typeface="Times New Roman" pitchFamily="18" charset="0"/>
                <a:cs typeface="Times New Roman" pitchFamily="18" charset="0"/>
              </a:rPr>
              <a:t>2Y</a:t>
            </a:r>
            <a:r>
              <a:rPr lang="ar-SA" sz="2000" b="1" dirty="0" smtClean="0">
                <a:solidFill>
                  <a:schemeClr val="tx1">
                    <a:lumMod val="85000"/>
                    <a:lumOff val="15000"/>
                  </a:schemeClr>
                </a:solidFill>
                <a:latin typeface="Times New Roman" pitchFamily="18" charset="0"/>
                <a:cs typeface="Times New Roman" pitchFamily="18" charset="0"/>
              </a:rPr>
              <a:t>) وذلك راجع إلى أن أثر تزايد عوائد السعة على الناتج أقوى من أثر تناقص الإنتاجية الحدية للمورد المتغير وهذا نادر الحدوث.</a:t>
            </a:r>
          </a:p>
          <a:p>
            <a:pPr marL="0" algn="justLow" eaLnBrk="1" hangingPunct="1">
              <a:lnSpc>
                <a:spcPct val="200000"/>
              </a:lnSpc>
              <a:buFont typeface="Wingdings" pitchFamily="2" charset="2"/>
              <a:buNone/>
              <a:defRPr/>
            </a:pPr>
            <a:r>
              <a:rPr lang="ar-SA" sz="2000" b="1" dirty="0" smtClean="0">
                <a:solidFill>
                  <a:schemeClr val="tx1">
                    <a:lumMod val="85000"/>
                    <a:lumOff val="15000"/>
                  </a:schemeClr>
                </a:solidFill>
                <a:latin typeface="Times New Roman" pitchFamily="18" charset="0"/>
                <a:cs typeface="Times New Roman" pitchFamily="18" charset="0"/>
              </a:rPr>
              <a:t>وإذا كانت الدالة المتجانسة تتسم بتزايد عوائد السعة  ولكن الأثر المضاد الناتج من تناقص الإنتاجية الحدية للمورد المتغير مع ثبات العوامل الأخرى أكبر من أثر عائد السعة المتزايد فإن مضاعفة مورد الإنتاج المتغير سوف يؤدي إلى الحصول على أقل من ضعف الناتج كما هو موضح بالشكل رقم (</a:t>
            </a:r>
            <a:r>
              <a:rPr lang="en-US" sz="2000" b="1" dirty="0" smtClean="0">
                <a:solidFill>
                  <a:schemeClr val="tx1">
                    <a:lumMod val="85000"/>
                    <a:lumOff val="15000"/>
                  </a:schemeClr>
                </a:solidFill>
                <a:latin typeface="Times New Roman" pitchFamily="18" charset="0"/>
                <a:cs typeface="Times New Roman" pitchFamily="18" charset="0"/>
              </a:rPr>
              <a:t>12-4</a:t>
            </a:r>
            <a:r>
              <a:rPr lang="ar-SA" sz="2000" b="1" dirty="0" smtClean="0">
                <a:solidFill>
                  <a:schemeClr val="tx1">
                    <a:lumMod val="85000"/>
                    <a:lumOff val="15000"/>
                  </a:schemeClr>
                </a:solidFill>
                <a:latin typeface="Times New Roman" pitchFamily="18" charset="0"/>
                <a:cs typeface="Times New Roman" pitchFamily="18" charset="0"/>
              </a:rPr>
              <a:t>) التالي " وهو شائع علمياً"</a:t>
            </a:r>
            <a:endParaRPr lang="en-US" sz="2000" b="1" dirty="0" smtClean="0">
              <a:solidFill>
                <a:schemeClr val="tx1">
                  <a:lumMod val="85000"/>
                  <a:lumOff val="15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2000"/>
            <a:lum/>
          </a:blip>
          <a:srcRect/>
          <a:tile tx="0" ty="0" sx="100000" sy="100000" flip="none" algn="tl"/>
        </a:blipFill>
        <a:effectLst/>
      </p:bgPr>
    </p:bg>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1447800" y="1371600"/>
            <a:ext cx="6114344" cy="3605843"/>
            <a:chOff x="1495" y="4986"/>
            <a:chExt cx="7934" cy="5714"/>
          </a:xfrm>
          <a:noFill/>
        </p:grpSpPr>
        <p:sp>
          <p:nvSpPr>
            <p:cNvPr id="73733" name="AutoShape 5"/>
            <p:cNvSpPr>
              <a:spLocks noChangeAspect="1" noChangeArrowheads="1"/>
            </p:cNvSpPr>
            <p:nvPr/>
          </p:nvSpPr>
          <p:spPr bwMode="auto">
            <a:xfrm>
              <a:off x="1495" y="4986"/>
              <a:ext cx="7892" cy="5580"/>
            </a:xfrm>
            <a:prstGeom prst="rect">
              <a:avLst/>
            </a:prstGeom>
            <a:grpFill/>
            <a:ln w="12700">
              <a:solidFill>
                <a:srgbClr val="000000"/>
              </a:solidFill>
              <a:miter lim="800000"/>
              <a:headEnd/>
              <a:tailEnd/>
            </a:ln>
          </p:spPr>
          <p:txBody>
            <a:bodyPr/>
            <a:lstStyle/>
            <a:p>
              <a:pPr>
                <a:defRPr/>
              </a:pPr>
              <a:endParaRPr lang="ar-YE"/>
            </a:p>
          </p:txBody>
        </p:sp>
        <p:sp>
          <p:nvSpPr>
            <p:cNvPr id="73734" name="Line 6"/>
            <p:cNvSpPr>
              <a:spLocks noChangeShapeType="1"/>
            </p:cNvSpPr>
            <p:nvPr/>
          </p:nvSpPr>
          <p:spPr bwMode="auto">
            <a:xfrm>
              <a:off x="3060" y="4986"/>
              <a:ext cx="1" cy="4321"/>
            </a:xfrm>
            <a:prstGeom prst="line">
              <a:avLst/>
            </a:prstGeom>
            <a:grpFill/>
            <a:ln w="19050">
              <a:solidFill>
                <a:srgbClr val="000000"/>
              </a:solidFill>
              <a:round/>
              <a:headEnd type="triangle" w="med" len="med"/>
              <a:tailEnd/>
            </a:ln>
          </p:spPr>
          <p:txBody>
            <a:bodyPr/>
            <a:lstStyle/>
            <a:p>
              <a:pPr>
                <a:defRPr/>
              </a:pPr>
              <a:endParaRPr lang="ar-YE"/>
            </a:p>
          </p:txBody>
        </p:sp>
        <p:sp>
          <p:nvSpPr>
            <p:cNvPr id="73735" name="Line 7"/>
            <p:cNvSpPr>
              <a:spLocks noChangeShapeType="1"/>
            </p:cNvSpPr>
            <p:nvPr/>
          </p:nvSpPr>
          <p:spPr bwMode="auto">
            <a:xfrm flipV="1">
              <a:off x="3074" y="9247"/>
              <a:ext cx="6120" cy="1"/>
            </a:xfrm>
            <a:prstGeom prst="line">
              <a:avLst/>
            </a:prstGeom>
            <a:grpFill/>
            <a:ln w="19050">
              <a:solidFill>
                <a:srgbClr val="000000"/>
              </a:solidFill>
              <a:round/>
              <a:headEnd/>
              <a:tailEnd type="triangle" w="med" len="med"/>
            </a:ln>
          </p:spPr>
          <p:txBody>
            <a:bodyPr/>
            <a:lstStyle/>
            <a:p>
              <a:pPr>
                <a:defRPr/>
              </a:pPr>
              <a:endParaRPr lang="ar-YE"/>
            </a:p>
          </p:txBody>
        </p:sp>
        <p:sp>
          <p:nvSpPr>
            <p:cNvPr id="73736" name="Arc 8"/>
            <p:cNvSpPr>
              <a:spLocks/>
            </p:cNvSpPr>
            <p:nvPr/>
          </p:nvSpPr>
          <p:spPr bwMode="auto">
            <a:xfrm flipH="1" flipV="1">
              <a:off x="3600" y="6606"/>
              <a:ext cx="2520" cy="23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pFill/>
            <a:ln w="9525">
              <a:solidFill>
                <a:srgbClr val="000000"/>
              </a:solidFill>
              <a:round/>
              <a:headEnd/>
              <a:tailEnd/>
            </a:ln>
          </p:spPr>
          <p:txBody>
            <a:bodyPr/>
            <a:lstStyle/>
            <a:p>
              <a:pPr>
                <a:defRPr/>
              </a:pPr>
              <a:endParaRPr lang="ar-YE"/>
            </a:p>
          </p:txBody>
        </p:sp>
        <p:sp>
          <p:nvSpPr>
            <p:cNvPr id="73737" name="Arc 9"/>
            <p:cNvSpPr>
              <a:spLocks/>
            </p:cNvSpPr>
            <p:nvPr/>
          </p:nvSpPr>
          <p:spPr bwMode="auto">
            <a:xfrm flipH="1" flipV="1">
              <a:off x="4500" y="5230"/>
              <a:ext cx="2520" cy="2611"/>
            </a:xfrm>
            <a:custGeom>
              <a:avLst/>
              <a:gdLst>
                <a:gd name="G0" fmla="+- 0 0 0"/>
                <a:gd name="G1" fmla="+- 21379 0 0"/>
                <a:gd name="G2" fmla="+- 21600 0 0"/>
                <a:gd name="T0" fmla="*/ 3080 w 21600"/>
                <a:gd name="T1" fmla="*/ 0 h 24105"/>
                <a:gd name="T2" fmla="*/ 21427 w 21600"/>
                <a:gd name="T3" fmla="*/ 24105 h 24105"/>
                <a:gd name="T4" fmla="*/ 0 w 21600"/>
                <a:gd name="T5" fmla="*/ 21379 h 24105"/>
              </a:gdLst>
              <a:ahLst/>
              <a:cxnLst>
                <a:cxn ang="0">
                  <a:pos x="T0" y="T1"/>
                </a:cxn>
                <a:cxn ang="0">
                  <a:pos x="T2" y="T3"/>
                </a:cxn>
                <a:cxn ang="0">
                  <a:pos x="T4" y="T5"/>
                </a:cxn>
              </a:cxnLst>
              <a:rect l="0" t="0" r="r" b="b"/>
              <a:pathLst>
                <a:path w="21600" h="24105" fill="none" extrusionOk="0">
                  <a:moveTo>
                    <a:pt x="3080" y="-1"/>
                  </a:moveTo>
                  <a:cubicBezTo>
                    <a:pt x="13709" y="1531"/>
                    <a:pt x="21600" y="10639"/>
                    <a:pt x="21600" y="21379"/>
                  </a:cubicBezTo>
                  <a:cubicBezTo>
                    <a:pt x="21600" y="22290"/>
                    <a:pt x="21542" y="23200"/>
                    <a:pt x="21427" y="24105"/>
                  </a:cubicBezTo>
                </a:path>
                <a:path w="21600" h="24105" stroke="0" extrusionOk="0">
                  <a:moveTo>
                    <a:pt x="3080" y="-1"/>
                  </a:moveTo>
                  <a:cubicBezTo>
                    <a:pt x="13709" y="1531"/>
                    <a:pt x="21600" y="10639"/>
                    <a:pt x="21600" y="21379"/>
                  </a:cubicBezTo>
                  <a:cubicBezTo>
                    <a:pt x="21600" y="22290"/>
                    <a:pt x="21542" y="23200"/>
                    <a:pt x="21427" y="24105"/>
                  </a:cubicBezTo>
                  <a:lnTo>
                    <a:pt x="0" y="21379"/>
                  </a:lnTo>
                  <a:close/>
                </a:path>
              </a:pathLst>
            </a:custGeom>
            <a:grpFill/>
            <a:ln w="9525">
              <a:solidFill>
                <a:srgbClr val="000000"/>
              </a:solidFill>
              <a:round/>
              <a:headEnd/>
              <a:tailEnd/>
            </a:ln>
          </p:spPr>
          <p:txBody>
            <a:bodyPr/>
            <a:lstStyle/>
            <a:p>
              <a:pPr>
                <a:defRPr/>
              </a:pPr>
              <a:endParaRPr lang="ar-YE"/>
            </a:p>
          </p:txBody>
        </p:sp>
        <p:sp>
          <p:nvSpPr>
            <p:cNvPr id="73738" name="Arc 10"/>
            <p:cNvSpPr>
              <a:spLocks/>
            </p:cNvSpPr>
            <p:nvPr/>
          </p:nvSpPr>
          <p:spPr bwMode="auto">
            <a:xfrm flipH="1" flipV="1">
              <a:off x="4320" y="5488"/>
              <a:ext cx="2520" cy="2557"/>
            </a:xfrm>
            <a:custGeom>
              <a:avLst/>
              <a:gdLst>
                <a:gd name="G0" fmla="+- 0 0 0"/>
                <a:gd name="G1" fmla="+- 21600 0 0"/>
                <a:gd name="G2" fmla="+- 21600 0 0"/>
                <a:gd name="T0" fmla="*/ 0 w 21600"/>
                <a:gd name="T1" fmla="*/ 0 h 23605"/>
                <a:gd name="T2" fmla="*/ 21507 w 21600"/>
                <a:gd name="T3" fmla="*/ 23605 h 23605"/>
                <a:gd name="T4" fmla="*/ 0 w 21600"/>
                <a:gd name="T5" fmla="*/ 21600 h 23605"/>
              </a:gdLst>
              <a:ahLst/>
              <a:cxnLst>
                <a:cxn ang="0">
                  <a:pos x="T0" y="T1"/>
                </a:cxn>
                <a:cxn ang="0">
                  <a:pos x="T2" y="T3"/>
                </a:cxn>
                <a:cxn ang="0">
                  <a:pos x="T4" y="T5"/>
                </a:cxn>
              </a:cxnLst>
              <a:rect l="0" t="0" r="r" b="b"/>
              <a:pathLst>
                <a:path w="21600" h="23605" fill="none" extrusionOk="0">
                  <a:moveTo>
                    <a:pt x="-1" y="0"/>
                  </a:moveTo>
                  <a:cubicBezTo>
                    <a:pt x="11929" y="0"/>
                    <a:pt x="21600" y="9670"/>
                    <a:pt x="21600" y="21600"/>
                  </a:cubicBezTo>
                  <a:cubicBezTo>
                    <a:pt x="21600" y="22269"/>
                    <a:pt x="21568" y="22938"/>
                    <a:pt x="21506" y="23604"/>
                  </a:cubicBezTo>
                </a:path>
                <a:path w="21600" h="23605" stroke="0" extrusionOk="0">
                  <a:moveTo>
                    <a:pt x="-1" y="0"/>
                  </a:moveTo>
                  <a:cubicBezTo>
                    <a:pt x="11929" y="0"/>
                    <a:pt x="21600" y="9670"/>
                    <a:pt x="21600" y="21600"/>
                  </a:cubicBezTo>
                  <a:cubicBezTo>
                    <a:pt x="21600" y="22269"/>
                    <a:pt x="21568" y="22938"/>
                    <a:pt x="21506" y="23604"/>
                  </a:cubicBezTo>
                  <a:lnTo>
                    <a:pt x="0" y="21600"/>
                  </a:lnTo>
                  <a:close/>
                </a:path>
              </a:pathLst>
            </a:custGeom>
            <a:grpFill/>
            <a:ln w="19050">
              <a:solidFill>
                <a:srgbClr val="FF0000"/>
              </a:solidFill>
              <a:prstDash val="dashDot"/>
              <a:round/>
              <a:headEnd/>
              <a:tailEnd/>
            </a:ln>
          </p:spPr>
          <p:txBody>
            <a:bodyPr/>
            <a:lstStyle/>
            <a:p>
              <a:pPr>
                <a:defRPr/>
              </a:pPr>
              <a:endParaRPr lang="ar-YE" dirty="0">
                <a:solidFill>
                  <a:schemeClr val="bg2">
                    <a:lumMod val="50000"/>
                  </a:schemeClr>
                </a:solidFill>
              </a:endParaRPr>
            </a:p>
          </p:txBody>
        </p:sp>
        <p:sp>
          <p:nvSpPr>
            <p:cNvPr id="73739" name="Line 11"/>
            <p:cNvSpPr>
              <a:spLocks noChangeShapeType="1"/>
            </p:cNvSpPr>
            <p:nvPr/>
          </p:nvSpPr>
          <p:spPr bwMode="auto">
            <a:xfrm>
              <a:off x="3060" y="7506"/>
              <a:ext cx="4680" cy="0"/>
            </a:xfrm>
            <a:prstGeom prst="line">
              <a:avLst/>
            </a:prstGeom>
            <a:grpFill/>
            <a:ln w="9525">
              <a:solidFill>
                <a:srgbClr val="000000"/>
              </a:solidFill>
              <a:round/>
              <a:headEnd type="oval" w="med" len="med"/>
              <a:tailEnd type="triangle" w="med" len="med"/>
            </a:ln>
          </p:spPr>
          <p:txBody>
            <a:bodyPr/>
            <a:lstStyle/>
            <a:p>
              <a:pPr>
                <a:defRPr/>
              </a:pPr>
              <a:endParaRPr lang="ar-YE"/>
            </a:p>
          </p:txBody>
        </p:sp>
        <p:sp>
          <p:nvSpPr>
            <p:cNvPr id="73740" name="Line 12"/>
            <p:cNvSpPr>
              <a:spLocks noChangeShapeType="1"/>
            </p:cNvSpPr>
            <p:nvPr/>
          </p:nvSpPr>
          <p:spPr bwMode="auto">
            <a:xfrm>
              <a:off x="3780" y="7506"/>
              <a:ext cx="1" cy="1800"/>
            </a:xfrm>
            <a:prstGeom prst="line">
              <a:avLst/>
            </a:prstGeom>
            <a:grpFill/>
            <a:ln w="9525" cap="rnd">
              <a:solidFill>
                <a:srgbClr val="000000"/>
              </a:solidFill>
              <a:prstDash val="sysDot"/>
              <a:round/>
              <a:headEnd type="oval" w="med" len="med"/>
              <a:tailEnd type="oval" w="med" len="med"/>
            </a:ln>
          </p:spPr>
          <p:txBody>
            <a:bodyPr/>
            <a:lstStyle/>
            <a:p>
              <a:pPr>
                <a:defRPr/>
              </a:pPr>
              <a:endParaRPr lang="ar-YE"/>
            </a:p>
          </p:txBody>
        </p:sp>
        <p:sp>
          <p:nvSpPr>
            <p:cNvPr id="73741" name="Line 13"/>
            <p:cNvSpPr>
              <a:spLocks noChangeShapeType="1"/>
            </p:cNvSpPr>
            <p:nvPr/>
          </p:nvSpPr>
          <p:spPr bwMode="auto">
            <a:xfrm>
              <a:off x="5220" y="7506"/>
              <a:ext cx="1" cy="1800"/>
            </a:xfrm>
            <a:prstGeom prst="line">
              <a:avLst/>
            </a:prstGeom>
            <a:grpFill/>
            <a:ln w="9525" cap="rnd">
              <a:solidFill>
                <a:srgbClr val="000000"/>
              </a:solidFill>
              <a:prstDash val="sysDot"/>
              <a:round/>
              <a:headEnd type="oval" w="med" len="med"/>
              <a:tailEnd type="oval" w="med" len="med"/>
            </a:ln>
          </p:spPr>
          <p:txBody>
            <a:bodyPr/>
            <a:lstStyle/>
            <a:p>
              <a:pPr>
                <a:defRPr/>
              </a:pPr>
              <a:endParaRPr lang="ar-YE"/>
            </a:p>
          </p:txBody>
        </p:sp>
        <p:sp>
          <p:nvSpPr>
            <p:cNvPr id="73742" name="Text Box 14"/>
            <p:cNvSpPr txBox="1">
              <a:spLocks noChangeArrowheads="1"/>
            </p:cNvSpPr>
            <p:nvPr/>
          </p:nvSpPr>
          <p:spPr bwMode="auto">
            <a:xfrm>
              <a:off x="8889" y="9044"/>
              <a:ext cx="540" cy="651"/>
            </a:xfrm>
            <a:prstGeom prst="rect">
              <a:avLst/>
            </a:prstGeom>
            <a:grpFill/>
            <a:ln w="9525">
              <a:noFill/>
              <a:miter lim="800000"/>
              <a:headEnd/>
              <a:tailEnd/>
            </a:ln>
          </p:spPr>
          <p:txBody>
            <a:bodyPr/>
            <a:lstStyle/>
            <a:p>
              <a:pPr>
                <a:defRPr/>
              </a:pPr>
              <a:r>
                <a:rPr lang="en-US" sz="2400" i="1" dirty="0">
                  <a:latin typeface="Times New Roman" pitchFamily="18" charset="0"/>
                </a:rPr>
                <a:t>L</a:t>
              </a:r>
              <a:endParaRPr lang="en-US" sz="2400" dirty="0">
                <a:latin typeface="Arial" pitchFamily="34" charset="0"/>
              </a:endParaRPr>
            </a:p>
          </p:txBody>
        </p:sp>
        <p:sp>
          <p:nvSpPr>
            <p:cNvPr id="73743" name="Text Box 15"/>
            <p:cNvSpPr txBox="1">
              <a:spLocks noChangeArrowheads="1"/>
            </p:cNvSpPr>
            <p:nvPr/>
          </p:nvSpPr>
          <p:spPr bwMode="auto">
            <a:xfrm>
              <a:off x="4860" y="7326"/>
              <a:ext cx="360" cy="540"/>
            </a:xfrm>
            <a:prstGeom prst="rect">
              <a:avLst/>
            </a:prstGeom>
            <a:grpFill/>
            <a:ln w="9525">
              <a:noFill/>
              <a:miter lim="800000"/>
              <a:headEnd/>
              <a:tailEnd/>
            </a:ln>
          </p:spPr>
          <p:txBody>
            <a:bodyPr/>
            <a:lstStyle/>
            <a:p>
              <a:pPr>
                <a:defRPr/>
              </a:pPr>
              <a:r>
                <a:rPr lang="en-US" sz="2000" dirty="0">
                  <a:solidFill>
                    <a:srgbClr val="C00000"/>
                  </a:solidFill>
                  <a:latin typeface="Times New Roman" pitchFamily="18" charset="0"/>
                </a:rPr>
                <a:t>c</a:t>
              </a:r>
              <a:endParaRPr lang="en-US" sz="2000" dirty="0">
                <a:solidFill>
                  <a:srgbClr val="C00000"/>
                </a:solidFill>
                <a:latin typeface="Arial" pitchFamily="34" charset="0"/>
              </a:endParaRPr>
            </a:p>
          </p:txBody>
        </p:sp>
        <p:sp>
          <p:nvSpPr>
            <p:cNvPr id="73744" name="Text Box 16"/>
            <p:cNvSpPr txBox="1">
              <a:spLocks noChangeArrowheads="1"/>
            </p:cNvSpPr>
            <p:nvPr/>
          </p:nvSpPr>
          <p:spPr bwMode="auto">
            <a:xfrm>
              <a:off x="4500" y="5526"/>
              <a:ext cx="360" cy="720"/>
            </a:xfrm>
            <a:prstGeom prst="rect">
              <a:avLst/>
            </a:prstGeom>
            <a:grpFill/>
            <a:ln w="9525">
              <a:noFill/>
              <a:miter lim="800000"/>
              <a:headEnd/>
              <a:tailEnd/>
            </a:ln>
          </p:spPr>
          <p:txBody>
            <a:bodyPr/>
            <a:lstStyle/>
            <a:p>
              <a:pPr>
                <a:defRPr/>
              </a:pPr>
              <a:r>
                <a:rPr lang="en-US" sz="2400" dirty="0">
                  <a:solidFill>
                    <a:schemeClr val="bg1">
                      <a:lumMod val="50000"/>
                    </a:schemeClr>
                  </a:solidFill>
                  <a:latin typeface="Times New Roman" pitchFamily="18" charset="0"/>
                </a:rPr>
                <a:t>b</a:t>
              </a:r>
              <a:endParaRPr lang="en-US" sz="2400" dirty="0">
                <a:solidFill>
                  <a:schemeClr val="bg1">
                    <a:lumMod val="50000"/>
                  </a:schemeClr>
                </a:solidFill>
                <a:latin typeface="Arial" pitchFamily="34" charset="0"/>
              </a:endParaRPr>
            </a:p>
          </p:txBody>
        </p:sp>
        <p:sp>
          <p:nvSpPr>
            <p:cNvPr id="73745" name="Text Box 17"/>
            <p:cNvSpPr txBox="1">
              <a:spLocks noChangeArrowheads="1"/>
            </p:cNvSpPr>
            <p:nvPr/>
          </p:nvSpPr>
          <p:spPr bwMode="auto">
            <a:xfrm>
              <a:off x="3420" y="9306"/>
              <a:ext cx="540" cy="540"/>
            </a:xfrm>
            <a:prstGeom prst="rect">
              <a:avLst/>
            </a:prstGeom>
            <a:grpFill/>
            <a:ln w="9525">
              <a:noFill/>
              <a:miter lim="800000"/>
              <a:headEnd/>
              <a:tailEnd/>
            </a:ln>
          </p:spPr>
          <p:txBody>
            <a:bodyPr/>
            <a:lstStyle/>
            <a:p>
              <a:pPr>
                <a:defRPr/>
              </a:pPr>
              <a:r>
                <a:rPr lang="en-US" i="1" dirty="0">
                  <a:latin typeface="Times New Roman" pitchFamily="18" charset="0"/>
                </a:rPr>
                <a:t>L</a:t>
              </a:r>
              <a:endParaRPr lang="en-US" dirty="0">
                <a:latin typeface="Arial" pitchFamily="34" charset="0"/>
              </a:endParaRPr>
            </a:p>
          </p:txBody>
        </p:sp>
        <p:sp>
          <p:nvSpPr>
            <p:cNvPr id="73746" name="Text Box 18"/>
            <p:cNvSpPr txBox="1">
              <a:spLocks noChangeArrowheads="1"/>
            </p:cNvSpPr>
            <p:nvPr/>
          </p:nvSpPr>
          <p:spPr bwMode="auto">
            <a:xfrm>
              <a:off x="4680" y="9306"/>
              <a:ext cx="720" cy="540"/>
            </a:xfrm>
            <a:prstGeom prst="rect">
              <a:avLst/>
            </a:prstGeom>
            <a:grpFill/>
            <a:ln w="9525">
              <a:noFill/>
              <a:miter lim="800000"/>
              <a:headEnd/>
              <a:tailEnd/>
            </a:ln>
          </p:spPr>
          <p:txBody>
            <a:bodyPr/>
            <a:lstStyle/>
            <a:p>
              <a:pPr>
                <a:defRPr/>
              </a:pPr>
              <a:r>
                <a:rPr lang="en-US" sz="2000" i="1" dirty="0">
                  <a:latin typeface="Times New Roman" pitchFamily="18" charset="0"/>
                </a:rPr>
                <a:t>2L</a:t>
              </a:r>
              <a:endParaRPr lang="en-US" sz="2000" dirty="0">
                <a:latin typeface="Arial" pitchFamily="34" charset="0"/>
              </a:endParaRPr>
            </a:p>
          </p:txBody>
        </p:sp>
        <p:sp>
          <p:nvSpPr>
            <p:cNvPr id="73747" name="Text Box 19"/>
            <p:cNvSpPr txBox="1">
              <a:spLocks noChangeArrowheads="1"/>
            </p:cNvSpPr>
            <p:nvPr/>
          </p:nvSpPr>
          <p:spPr bwMode="auto">
            <a:xfrm>
              <a:off x="5940" y="8586"/>
              <a:ext cx="540" cy="540"/>
            </a:xfrm>
            <a:prstGeom prst="rect">
              <a:avLst/>
            </a:prstGeom>
            <a:grpFill/>
            <a:ln w="9525">
              <a:noFill/>
              <a:miter lim="800000"/>
              <a:headEnd/>
              <a:tailEnd/>
            </a:ln>
          </p:spPr>
          <p:txBody>
            <a:bodyPr/>
            <a:lstStyle/>
            <a:p>
              <a:pPr>
                <a:defRPr/>
              </a:pPr>
              <a:r>
                <a:rPr lang="en-US" sz="2000" i="1" dirty="0">
                  <a:latin typeface="Times New Roman" pitchFamily="18" charset="0"/>
                </a:rPr>
                <a:t>Y</a:t>
              </a:r>
              <a:endParaRPr lang="en-US" sz="2000" dirty="0">
                <a:latin typeface="Arial" pitchFamily="34" charset="0"/>
              </a:endParaRPr>
            </a:p>
          </p:txBody>
        </p:sp>
        <p:sp>
          <p:nvSpPr>
            <p:cNvPr id="73748" name="Text Box 20"/>
            <p:cNvSpPr txBox="1">
              <a:spLocks noChangeArrowheads="1"/>
            </p:cNvSpPr>
            <p:nvPr/>
          </p:nvSpPr>
          <p:spPr bwMode="auto">
            <a:xfrm>
              <a:off x="6300" y="7506"/>
              <a:ext cx="720" cy="720"/>
            </a:xfrm>
            <a:prstGeom prst="rect">
              <a:avLst/>
            </a:prstGeom>
            <a:grpFill/>
            <a:ln w="9525">
              <a:noFill/>
              <a:miter lim="800000"/>
              <a:headEnd/>
              <a:tailEnd/>
            </a:ln>
          </p:spPr>
          <p:txBody>
            <a:bodyPr/>
            <a:lstStyle/>
            <a:p>
              <a:pPr>
                <a:defRPr/>
              </a:pPr>
              <a:r>
                <a:rPr lang="en-US" i="1" dirty="0">
                  <a:solidFill>
                    <a:schemeClr val="bg1">
                      <a:lumMod val="50000"/>
                    </a:schemeClr>
                  </a:solidFill>
                  <a:latin typeface="Times New Roman" pitchFamily="18" charset="0"/>
                </a:rPr>
                <a:t>2Y</a:t>
              </a:r>
              <a:endParaRPr lang="en-US" dirty="0">
                <a:solidFill>
                  <a:schemeClr val="bg1">
                    <a:lumMod val="50000"/>
                  </a:schemeClr>
                </a:solidFill>
                <a:latin typeface="Arial" pitchFamily="34" charset="0"/>
              </a:endParaRPr>
            </a:p>
          </p:txBody>
        </p:sp>
        <p:sp>
          <p:nvSpPr>
            <p:cNvPr id="73749" name="Text Box 21"/>
            <p:cNvSpPr txBox="1">
              <a:spLocks noChangeArrowheads="1"/>
            </p:cNvSpPr>
            <p:nvPr/>
          </p:nvSpPr>
          <p:spPr bwMode="auto">
            <a:xfrm>
              <a:off x="7643" y="7319"/>
              <a:ext cx="1260" cy="540"/>
            </a:xfrm>
            <a:prstGeom prst="rect">
              <a:avLst/>
            </a:prstGeom>
            <a:grpFill/>
            <a:ln w="9525">
              <a:noFill/>
              <a:miter lim="800000"/>
              <a:headEnd/>
              <a:tailEnd/>
            </a:ln>
          </p:spPr>
          <p:txBody>
            <a:bodyPr/>
            <a:lstStyle/>
            <a:p>
              <a:pPr>
                <a:defRPr/>
              </a:pPr>
              <a:r>
                <a:rPr lang="ar-SA" sz="1600" b="1" dirty="0">
                  <a:latin typeface="Times New Roman" pitchFamily="18" charset="0"/>
                  <a:cs typeface="Times New Roman" pitchFamily="18" charset="0"/>
                </a:rPr>
                <a:t>خط الإنتاج</a:t>
              </a:r>
              <a:endParaRPr lang="en-US" sz="1600" dirty="0">
                <a:latin typeface="Arial" pitchFamily="34" charset="0"/>
              </a:endParaRPr>
            </a:p>
          </p:txBody>
        </p:sp>
        <p:sp>
          <p:nvSpPr>
            <p:cNvPr id="73750" name="Text Box 22"/>
            <p:cNvSpPr txBox="1">
              <a:spLocks noChangeArrowheads="1"/>
            </p:cNvSpPr>
            <p:nvPr/>
          </p:nvSpPr>
          <p:spPr bwMode="auto">
            <a:xfrm>
              <a:off x="2520" y="4986"/>
              <a:ext cx="540" cy="540"/>
            </a:xfrm>
            <a:prstGeom prst="rect">
              <a:avLst/>
            </a:prstGeom>
            <a:grpFill/>
            <a:ln w="9525">
              <a:noFill/>
              <a:miter lim="800000"/>
              <a:headEnd/>
              <a:tailEnd/>
            </a:ln>
          </p:spPr>
          <p:txBody>
            <a:bodyPr/>
            <a:lstStyle/>
            <a:p>
              <a:pPr>
                <a:defRPr/>
              </a:pPr>
              <a:r>
                <a:rPr lang="en-US" sz="1200" i="1" dirty="0">
                  <a:solidFill>
                    <a:srgbClr val="C00000"/>
                  </a:solidFill>
                  <a:latin typeface="Times New Roman" pitchFamily="18" charset="0"/>
                </a:rPr>
                <a:t>K</a:t>
              </a:r>
              <a:endParaRPr lang="en-US" dirty="0">
                <a:solidFill>
                  <a:srgbClr val="C00000"/>
                </a:solidFill>
                <a:latin typeface="Arial" pitchFamily="34" charset="0"/>
              </a:endParaRPr>
            </a:p>
          </p:txBody>
        </p:sp>
        <p:sp>
          <p:nvSpPr>
            <p:cNvPr id="73751" name="Text Box 23"/>
            <p:cNvSpPr txBox="1">
              <a:spLocks noChangeArrowheads="1"/>
            </p:cNvSpPr>
            <p:nvPr/>
          </p:nvSpPr>
          <p:spPr bwMode="auto">
            <a:xfrm>
              <a:off x="2484" y="8971"/>
              <a:ext cx="494" cy="483"/>
            </a:xfrm>
            <a:prstGeom prst="rect">
              <a:avLst/>
            </a:prstGeom>
            <a:grpFill/>
            <a:ln w="9525">
              <a:noFill/>
              <a:miter lim="800000"/>
              <a:headEnd/>
              <a:tailEnd/>
            </a:ln>
          </p:spPr>
          <p:txBody>
            <a:bodyPr/>
            <a:lstStyle/>
            <a:p>
              <a:pPr>
                <a:defRPr/>
              </a:pPr>
              <a:r>
                <a:rPr lang="en-US" dirty="0">
                  <a:latin typeface="Times New Roman" pitchFamily="18" charset="0"/>
                </a:rPr>
                <a:t>0</a:t>
              </a:r>
              <a:endParaRPr lang="en-US" dirty="0">
                <a:latin typeface="Arial" pitchFamily="34" charset="0"/>
              </a:endParaRPr>
            </a:p>
          </p:txBody>
        </p:sp>
        <p:sp>
          <p:nvSpPr>
            <p:cNvPr id="73752" name="Text Box 24"/>
            <p:cNvSpPr txBox="1">
              <a:spLocks noChangeArrowheads="1"/>
            </p:cNvSpPr>
            <p:nvPr/>
          </p:nvSpPr>
          <p:spPr bwMode="auto">
            <a:xfrm>
              <a:off x="2160" y="9937"/>
              <a:ext cx="7200" cy="763"/>
            </a:xfrm>
            <a:prstGeom prst="rect">
              <a:avLst/>
            </a:prstGeom>
            <a:grpFill/>
            <a:ln w="12700">
              <a:noFill/>
              <a:miter lim="800000"/>
              <a:headEnd/>
              <a:tailEnd/>
            </a:ln>
          </p:spPr>
          <p:txBody>
            <a:bodyPr/>
            <a:lstStyle/>
            <a:p>
              <a:pPr algn="ctr">
                <a:defRPr/>
              </a:pPr>
              <a:r>
                <a:rPr lang="ar-SA" sz="1400" b="1" dirty="0">
                  <a:solidFill>
                    <a:schemeClr val="tx1">
                      <a:lumMod val="85000"/>
                      <a:lumOff val="15000"/>
                    </a:schemeClr>
                  </a:solidFill>
                  <a:latin typeface="Times New Roman" pitchFamily="18" charset="0"/>
                  <a:cs typeface="Times New Roman" pitchFamily="18" charset="0"/>
                </a:rPr>
                <a:t>شكل رقم </a:t>
              </a:r>
              <a:r>
                <a:rPr lang="ar-SA" sz="1400" b="1" dirty="0" smtClean="0">
                  <a:solidFill>
                    <a:schemeClr val="tx1">
                      <a:lumMod val="85000"/>
                      <a:lumOff val="15000"/>
                    </a:schemeClr>
                  </a:solidFill>
                  <a:latin typeface="Times New Roman" pitchFamily="18" charset="0"/>
                  <a:cs typeface="Times New Roman" pitchFamily="18" charset="0"/>
                </a:rPr>
                <a:t>(</a:t>
              </a:r>
              <a:r>
                <a:rPr lang="en-US" sz="1400" b="1" dirty="0" smtClean="0">
                  <a:solidFill>
                    <a:schemeClr val="tx1">
                      <a:lumMod val="85000"/>
                      <a:lumOff val="15000"/>
                    </a:schemeClr>
                  </a:solidFill>
                  <a:latin typeface="Times New Roman" pitchFamily="18" charset="0"/>
                </a:rPr>
                <a:t>12-4</a:t>
              </a:r>
              <a:r>
                <a:rPr lang="ar-SA" sz="1400" b="1" dirty="0" smtClean="0">
                  <a:solidFill>
                    <a:schemeClr val="tx1">
                      <a:lumMod val="85000"/>
                      <a:lumOff val="15000"/>
                    </a:schemeClr>
                  </a:solidFill>
                  <a:latin typeface="Times New Roman" pitchFamily="18" charset="0"/>
                  <a:cs typeface="Times New Roman" pitchFamily="18" charset="0"/>
                </a:rPr>
                <a:t>) </a:t>
              </a:r>
              <a:r>
                <a:rPr lang="ar-SA" sz="1400" b="1" dirty="0">
                  <a:solidFill>
                    <a:schemeClr val="tx1">
                      <a:lumMod val="85000"/>
                      <a:lumOff val="15000"/>
                    </a:schemeClr>
                  </a:solidFill>
                  <a:latin typeface="Times New Roman" pitchFamily="18" charset="0"/>
                  <a:cs typeface="Times New Roman" pitchFamily="18" charset="0"/>
                </a:rPr>
                <a:t>تزايد عوائد السعة بمعدل أقل من تناقص الإنتاجية الحدية للمورد المتغير </a:t>
              </a:r>
              <a:endParaRPr lang="en-US" sz="1400" dirty="0">
                <a:solidFill>
                  <a:schemeClr val="tx1">
                    <a:lumMod val="85000"/>
                    <a:lumOff val="15000"/>
                  </a:schemeClr>
                </a:solidFill>
                <a:latin typeface="Arial" pitchFamily="34" charset="0"/>
              </a:endParaRPr>
            </a:p>
          </p:txBody>
        </p:sp>
        <p:sp>
          <p:nvSpPr>
            <p:cNvPr id="73753" name="Text Box 25"/>
            <p:cNvSpPr txBox="1">
              <a:spLocks noChangeArrowheads="1"/>
            </p:cNvSpPr>
            <p:nvPr/>
          </p:nvSpPr>
          <p:spPr bwMode="auto">
            <a:xfrm>
              <a:off x="3420" y="7326"/>
              <a:ext cx="360" cy="679"/>
            </a:xfrm>
            <a:prstGeom prst="rect">
              <a:avLst/>
            </a:prstGeom>
            <a:grpFill/>
            <a:ln w="9525">
              <a:noFill/>
              <a:miter lim="800000"/>
              <a:headEnd/>
              <a:tailEnd/>
            </a:ln>
          </p:spPr>
          <p:txBody>
            <a:bodyPr/>
            <a:lstStyle/>
            <a:p>
              <a:pPr>
                <a:defRPr/>
              </a:pPr>
              <a:r>
                <a:rPr lang="en-US" sz="2400" dirty="0">
                  <a:latin typeface="Times New Roman" pitchFamily="18" charset="0"/>
                </a:rPr>
                <a:t>a</a:t>
              </a:r>
              <a:endParaRPr lang="en-US" sz="2400" dirty="0">
                <a:latin typeface="Arial" pitchFamily="34" charset="0"/>
              </a:endParaRPr>
            </a:p>
          </p:txBody>
        </p:sp>
        <p:sp>
          <p:nvSpPr>
            <p:cNvPr id="73754" name="Line 26"/>
            <p:cNvSpPr>
              <a:spLocks noChangeShapeType="1"/>
            </p:cNvSpPr>
            <p:nvPr/>
          </p:nvSpPr>
          <p:spPr bwMode="auto">
            <a:xfrm flipV="1">
              <a:off x="3060" y="5166"/>
              <a:ext cx="1620" cy="4140"/>
            </a:xfrm>
            <a:prstGeom prst="line">
              <a:avLst/>
            </a:prstGeom>
            <a:grpFill/>
            <a:ln w="9525">
              <a:solidFill>
                <a:srgbClr val="000000"/>
              </a:solidFill>
              <a:round/>
              <a:headEnd/>
              <a:tailEnd/>
            </a:ln>
          </p:spPr>
          <p:txBody>
            <a:bodyPr/>
            <a:lstStyle/>
            <a:p>
              <a:pPr>
                <a:defRPr/>
              </a:pPr>
              <a:endParaRPr lang="ar-YE"/>
            </a:p>
          </p:txBody>
        </p:sp>
      </p:grpSp>
      <p:sp>
        <p:nvSpPr>
          <p:cNvPr id="73758" name="Rectangle 30"/>
          <p:cNvSpPr>
            <a:spLocks noGrp="1" noChangeArrowheads="1"/>
          </p:cNvSpPr>
          <p:nvPr>
            <p:ph type="body" sz="half" idx="4294967295"/>
          </p:nvPr>
        </p:nvSpPr>
        <p:spPr>
          <a:xfrm>
            <a:off x="381000" y="5029200"/>
            <a:ext cx="8458200" cy="1219200"/>
          </a:xfrm>
          <a:noFill/>
        </p:spPr>
        <p:txBody>
          <a:bodyPr>
            <a:normAutofit/>
          </a:bodyPr>
          <a:lstStyle/>
          <a:p>
            <a:pPr marL="0" algn="justLow" eaLnBrk="1" hangingPunct="1">
              <a:buFont typeface="Wingdings" pitchFamily="2" charset="2"/>
              <a:buNone/>
              <a:defRPr/>
            </a:pPr>
            <a:r>
              <a:rPr lang="ar-SA" sz="2000" b="1" dirty="0" smtClean="0">
                <a:latin typeface="Times New Roman" pitchFamily="18" charset="0"/>
                <a:cs typeface="Times New Roman" pitchFamily="18" charset="0"/>
              </a:rPr>
              <a:t>ويتضح من الشكل (</a:t>
            </a:r>
            <a:r>
              <a:rPr lang="en-US" sz="2000" b="1" dirty="0" smtClean="0">
                <a:latin typeface="Times New Roman" pitchFamily="18" charset="0"/>
                <a:cs typeface="Times New Roman" pitchFamily="18" charset="0"/>
              </a:rPr>
              <a:t>12-4</a:t>
            </a:r>
            <a:r>
              <a:rPr lang="ar-SA" sz="2000" b="1" dirty="0" smtClean="0">
                <a:latin typeface="Times New Roman" pitchFamily="18" charset="0"/>
                <a:cs typeface="Times New Roman" pitchFamily="18" charset="0"/>
              </a:rPr>
              <a:t>) أعلاه أن الإنتاجية الحدية المتناقصة لمورد العمل تفوق أثر تزايد عائد السعة ولهذا فإن مضاعفة المورد المتغير مع ثبات رأس المال لايؤدي إلى مضاعفة الناتج أي أن (</a:t>
            </a:r>
            <a:r>
              <a:rPr lang="en-US" sz="2000" b="1" i="1" dirty="0" smtClean="0">
                <a:latin typeface="Times New Roman" pitchFamily="18" charset="0"/>
                <a:cs typeface="Times New Roman" pitchFamily="18" charset="0"/>
              </a:rPr>
              <a:t>2L</a:t>
            </a:r>
            <a:r>
              <a:rPr lang="ar-SA" sz="2000" b="1" dirty="0" smtClean="0">
                <a:latin typeface="Times New Roman" pitchFamily="18" charset="0"/>
                <a:cs typeface="Times New Roman" pitchFamily="18" charset="0"/>
              </a:rPr>
              <a:t>) مع ثبات </a:t>
            </a:r>
            <a:r>
              <a:rPr lang="en-US" sz="2000" b="1" i="1" dirty="0" smtClean="0">
                <a:latin typeface="Times New Roman" pitchFamily="18" charset="0"/>
                <a:cs typeface="Times New Roman" pitchFamily="18" charset="0"/>
              </a:rPr>
              <a:t>K</a:t>
            </a:r>
            <a:r>
              <a:rPr lang="ar-SA" sz="2000" b="1" dirty="0" smtClean="0">
                <a:latin typeface="Times New Roman" pitchFamily="18" charset="0"/>
                <a:cs typeface="Times New Roman" pitchFamily="18" charset="0"/>
              </a:rPr>
              <a:t> يعطي أقل من </a:t>
            </a:r>
            <a:r>
              <a:rPr lang="en-US" sz="2000" b="1" i="1" dirty="0" smtClean="0">
                <a:latin typeface="Times New Roman" pitchFamily="18" charset="0"/>
                <a:cs typeface="Times New Roman" pitchFamily="18" charset="0"/>
              </a:rPr>
              <a:t>2Y</a:t>
            </a:r>
            <a:r>
              <a:rPr lang="ar-SA" sz="2000" b="1" dirty="0" smtClean="0">
                <a:latin typeface="Times New Roman" pitchFamily="18" charset="0"/>
                <a:cs typeface="Times New Roman" pitchFamily="18" charset="0"/>
              </a:rPr>
              <a:t> كما هو موضح بالشكل.</a:t>
            </a:r>
            <a:endParaRPr lang="en-US" sz="2000"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7000"/>
            <a:lum/>
          </a:blip>
          <a:srcRect/>
          <a:tile tx="0" ty="0" sx="100000" sy="100000" flip="none" algn="tl"/>
        </a:blipFill>
        <a:effectLst/>
      </p:bgPr>
    </p:bg>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533400" y="1600200"/>
            <a:ext cx="8305800" cy="4648200"/>
          </a:xfrm>
          <a:solidFill>
            <a:srgbClr val="FFCC66"/>
          </a:solidFill>
          <a:ln>
            <a:noFill/>
          </a:ln>
        </p:spPr>
        <p:txBody>
          <a:bodyPr>
            <a:normAutofit lnSpcReduction="10000"/>
          </a:bodyPr>
          <a:lstStyle/>
          <a:p>
            <a:pPr marL="0" algn="just" eaLnBrk="1" hangingPunct="1">
              <a:lnSpc>
                <a:spcPct val="150000"/>
              </a:lnSpc>
              <a:buFont typeface="Wingdings" pitchFamily="2" charset="2"/>
              <a:buNone/>
              <a:defRPr/>
            </a:pPr>
            <a:r>
              <a:rPr lang="ar-SA" sz="1800" b="1" dirty="0" smtClean="0">
                <a:solidFill>
                  <a:schemeClr val="accent4">
                    <a:lumMod val="10000"/>
                  </a:schemeClr>
                </a:solidFill>
                <a:latin typeface="Times New Roman" pitchFamily="18" charset="0"/>
                <a:cs typeface="Times New Roman" pitchFamily="18" charset="0"/>
              </a:rPr>
              <a:t>حتى يمكن التفرقة بين عوائد السعة وعوائد الحجم (اقتصاديات الحجم) فعوائد السعة تختص بقياس التغير في الناتج عندما يتم تغيير كافة الموارد الداخلة في الإنتاج بالنسبة نفسها ولكن عوائد الحجم لاتشترط هذا فعوائد الحجم على الجانب الآخر قد تخص المدى القصير والمدى الطويل للمشروع. فاقتصاديات حجم المشروع في المدى القصير تتحقق عند الاستخدام الأمثل لحجم المشروع المتاح ولتحقيق هذا فإن المشروع يستمر في الإنتاج مادامت العوائد تغطي التكاليف المتغيرة. </a:t>
            </a:r>
          </a:p>
          <a:p>
            <a:pPr marL="0" algn="just" eaLnBrk="1" hangingPunct="1">
              <a:lnSpc>
                <a:spcPct val="150000"/>
              </a:lnSpc>
              <a:buFont typeface="Wingdings" pitchFamily="2" charset="2"/>
              <a:buNone/>
              <a:defRPr/>
            </a:pPr>
            <a:r>
              <a:rPr lang="ar-SA" sz="1800" b="1" dirty="0" smtClean="0">
                <a:solidFill>
                  <a:schemeClr val="accent4">
                    <a:lumMod val="10000"/>
                  </a:schemeClr>
                </a:solidFill>
                <a:latin typeface="Times New Roman" pitchFamily="18" charset="0"/>
                <a:cs typeface="Times New Roman" pitchFamily="18" charset="0"/>
              </a:rPr>
              <a:t>أما عوائد الحجم في المدى الطويل حيث يستطيع المشروع أن يغير من حجمه وحيث الموارد جميعها متغيرة فإنها تتحقق من خلال التحرك على منحنى متوسط التكاليف الكلية في المدى الطويل(المنحنى المغلف) أو بمعنى آخر من خلال التحرك على الممر التوسعي الأمثل بأي نسبة موارد وهذا يستدعي ضرورة تغطية جميع التكاليف( حيث جميعها متغير في هذا المدى) وعلى صاحب المشروع في هذه الحالة الاختيار من بين الأحجام المتاحة له الحجم الذي يناسبه بشرط أن يمثل هذا الحجم بنقطة على المنحنى المغلف .</a:t>
            </a:r>
            <a:endParaRPr lang="en-US" sz="1800" b="1" dirty="0" smtClean="0">
              <a:solidFill>
                <a:schemeClr val="accent4">
                  <a:lumMod val="10000"/>
                </a:schemeClr>
              </a:solidFill>
              <a:latin typeface="Times New Roman" pitchFamily="18" charset="0"/>
              <a:cs typeface="Times New Roman" pitchFamily="18" charset="0"/>
            </a:endParaRPr>
          </a:p>
          <a:p>
            <a:pPr eaLnBrk="1" hangingPunct="1">
              <a:lnSpc>
                <a:spcPct val="90000"/>
              </a:lnSpc>
              <a:buFont typeface="Wingdings" pitchFamily="2" charset="2"/>
              <a:buNone/>
              <a:defRPr/>
            </a:pPr>
            <a:r>
              <a:rPr lang="en-US" sz="2000" b="1" dirty="0" smtClean="0">
                <a:solidFill>
                  <a:schemeClr val="accent4">
                    <a:lumMod val="10000"/>
                  </a:schemeClr>
                </a:solidFill>
              </a:rPr>
              <a:t/>
            </a:r>
            <a:br>
              <a:rPr lang="en-US" sz="2000" b="1" dirty="0" smtClean="0">
                <a:solidFill>
                  <a:schemeClr val="accent4">
                    <a:lumMod val="10000"/>
                  </a:schemeClr>
                </a:solidFill>
              </a:rPr>
            </a:br>
            <a:endParaRPr lang="en-US" sz="2000" b="1" dirty="0" smtClean="0">
              <a:solidFill>
                <a:schemeClr val="accent4">
                  <a:lumMod val="10000"/>
                </a:schemeClr>
              </a:solidFill>
            </a:endParaRPr>
          </a:p>
        </p:txBody>
      </p:sp>
      <p:sp>
        <p:nvSpPr>
          <p:cNvPr id="6" name="Horizontal Scroll 5"/>
          <p:cNvSpPr/>
          <p:nvPr/>
        </p:nvSpPr>
        <p:spPr>
          <a:xfrm>
            <a:off x="1676400" y="762000"/>
            <a:ext cx="58674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2800" b="1" dirty="0" smtClean="0">
                <a:solidFill>
                  <a:schemeClr val="tx1"/>
                </a:solidFill>
                <a:latin typeface="Times New Roman" pitchFamily="18" charset="0"/>
                <a:cs typeface="Times New Roman" pitchFamily="18" charset="0"/>
              </a:rPr>
              <a:t>عوائد الـــــــسعة</a:t>
            </a:r>
            <a:r>
              <a:rPr lang="ar-SA" sz="2000" b="1" dirty="0" smtClean="0">
                <a:solidFill>
                  <a:schemeClr val="tx1"/>
                </a:solidFill>
                <a:latin typeface="Times New Roman" pitchFamily="18" charset="0"/>
                <a:cs typeface="Times New Roman" pitchFamily="18" charset="0"/>
              </a:rPr>
              <a:t/>
            </a:r>
            <a:br>
              <a:rPr lang="ar-SA" sz="2000" b="1" dirty="0" smtClean="0">
                <a:solidFill>
                  <a:schemeClr val="tx1"/>
                </a:solidFill>
                <a:latin typeface="Times New Roman" pitchFamily="18" charset="0"/>
                <a:cs typeface="Times New Roman" pitchFamily="18" charset="0"/>
              </a:rPr>
            </a:br>
            <a:r>
              <a:rPr lang="ar-SA" sz="2000" b="1" dirty="0" smtClean="0">
                <a:solidFill>
                  <a:schemeClr val="tx1"/>
                </a:solidFill>
                <a:latin typeface="Times New Roman" pitchFamily="18" charset="0"/>
                <a:cs typeface="Times New Roman" pitchFamily="18" charset="0"/>
              </a:rPr>
              <a:t> </a:t>
            </a:r>
            <a:r>
              <a:rPr lang="en-US" sz="2000" b="1" i="1" dirty="0" smtClean="0">
                <a:solidFill>
                  <a:schemeClr val="tx1"/>
                </a:solidFill>
                <a:latin typeface="Times New Roman" pitchFamily="18" charset="0"/>
                <a:cs typeface="Times New Roman" pitchFamily="18" charset="0"/>
              </a:rPr>
              <a:t>Returns Scale</a:t>
            </a:r>
            <a:endParaRPr lang="ar-YE" sz="2000" dirty="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3000"/>
          </a:blip>
          <a:srcRect/>
          <a:tile tx="0" ty="0" sx="100000" sy="100000" flip="none" algn="tl"/>
        </a:blipFill>
        <a:effectLst/>
      </p:bgPr>
    </p:bg>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304800" y="1905000"/>
            <a:ext cx="8534400" cy="3352800"/>
          </a:xfrm>
          <a:noFill/>
        </p:spPr>
        <p:txBody>
          <a:bodyPr>
            <a:normAutofit fontScale="92500"/>
          </a:bodyPr>
          <a:lstStyle/>
          <a:p>
            <a:pPr marL="0" algn="just" eaLnBrk="1" hangingPunct="1">
              <a:lnSpc>
                <a:spcPct val="200000"/>
              </a:lnSpc>
              <a:buFont typeface="Wingdings" pitchFamily="2" charset="2"/>
              <a:buNone/>
              <a:defRPr/>
            </a:pPr>
            <a:r>
              <a:rPr lang="ar-SA" sz="2000" b="1" dirty="0" smtClean="0">
                <a:latin typeface="Times New Roman" pitchFamily="18" charset="0"/>
                <a:cs typeface="Times New Roman" pitchFamily="18" charset="0"/>
              </a:rPr>
              <a:t>يعرف التقدم التقني بأنه كل مامن شأنه أن يؤدي إلى زيادة كفاءة طرق الإنتاج مثل الاختراعات الحديثة كالآلات التي تقوم بأداء العمليات الزراعية بطريقة أكثر كفاءة. كذلك البذور المستخدمة </a:t>
            </a:r>
            <a:r>
              <a:rPr lang="ar-SA" sz="2000" b="1" dirty="0" err="1" smtClean="0">
                <a:latin typeface="Times New Roman" pitchFamily="18" charset="0"/>
                <a:cs typeface="Times New Roman" pitchFamily="18" charset="0"/>
              </a:rPr>
              <a:t>و</a:t>
            </a:r>
            <a:r>
              <a:rPr lang="ar-SA" sz="2000" b="1" dirty="0" smtClean="0">
                <a:latin typeface="Times New Roman" pitchFamily="18" charset="0"/>
                <a:cs typeface="Times New Roman" pitchFamily="18" charset="0"/>
              </a:rPr>
              <a:t> التهجينات ومنظمات النمو...الخ وكلها عوامل تؤدي إلى زيادة كفاءة العملية الإنتاجية.ويؤدي التقدم التقني إلى انتقال دالة الإنتاج التقليدية إلى أعلى أو انتقال منحنى سواء الإنتاج إلى أسفل تجاه نقطة الأصل كما هو موضح بالأشكال التالية:</a:t>
            </a:r>
          </a:p>
          <a:p>
            <a:pPr marL="0" algn="just" eaLnBrk="1" hangingPunct="1">
              <a:lnSpc>
                <a:spcPct val="200000"/>
              </a:lnSpc>
              <a:buFont typeface="Wingdings" pitchFamily="2" charset="2"/>
              <a:buNone/>
              <a:defRPr/>
            </a:pPr>
            <a:r>
              <a:rPr lang="ar-SA" sz="2000" b="1" dirty="0" smtClean="0">
                <a:latin typeface="Times New Roman" pitchFamily="18" charset="0"/>
                <a:cs typeface="Times New Roman" pitchFamily="18" charset="0"/>
              </a:rPr>
              <a:t>يوضح هذا الانتقال في دوال الإنتاج إلى إمكانية  الحصول على ناتج أعلى بالقدر نفسه من الموارد </a:t>
            </a:r>
            <a:r>
              <a:rPr lang="ar-SA" b="1" dirty="0" smtClean="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p:txBody>
      </p:sp>
      <p:sp>
        <p:nvSpPr>
          <p:cNvPr id="6" name="Plaque 5"/>
          <p:cNvSpPr/>
          <p:nvPr/>
        </p:nvSpPr>
        <p:spPr>
          <a:xfrm>
            <a:off x="1447800" y="914400"/>
            <a:ext cx="66294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2000" b="1" dirty="0" smtClean="0">
                <a:solidFill>
                  <a:schemeClr val="tx1"/>
                </a:solidFill>
                <a:latin typeface="Times New Roman" pitchFamily="18" charset="0"/>
                <a:cs typeface="Times New Roman" pitchFamily="18" charset="0"/>
              </a:rPr>
              <a:t>الـتقدم الـتقني </a:t>
            </a:r>
            <a:r>
              <a:rPr lang="ar-SA" sz="2000" b="1" dirty="0">
                <a:solidFill>
                  <a:schemeClr val="tx1"/>
                </a:solidFill>
                <a:latin typeface="Times New Roman" pitchFamily="18" charset="0"/>
                <a:cs typeface="Times New Roman" pitchFamily="18" charset="0"/>
              </a:rPr>
              <a:t>ودوال </a:t>
            </a:r>
            <a:r>
              <a:rPr lang="ar-SA" sz="2000" b="1" dirty="0" smtClean="0">
                <a:solidFill>
                  <a:schemeClr val="tx1"/>
                </a:solidFill>
                <a:latin typeface="Times New Roman" pitchFamily="18" charset="0"/>
                <a:cs typeface="Times New Roman" pitchFamily="18" charset="0"/>
              </a:rPr>
              <a:t>الإنــتاج</a:t>
            </a:r>
            <a:r>
              <a:rPr lang="ar-SA" sz="2000" b="1" dirty="0">
                <a:solidFill>
                  <a:schemeClr val="tx1"/>
                </a:solidFill>
                <a:latin typeface="Times New Roman" pitchFamily="18" charset="0"/>
                <a:cs typeface="Times New Roman" pitchFamily="18" charset="0"/>
              </a:rPr>
              <a:t/>
            </a:r>
            <a:br>
              <a:rPr lang="ar-SA" sz="2000" b="1" dirty="0">
                <a:solidFill>
                  <a:schemeClr val="tx1"/>
                </a:solidFill>
                <a:latin typeface="Times New Roman" pitchFamily="18" charset="0"/>
                <a:cs typeface="Times New Roman" pitchFamily="18" charset="0"/>
              </a:rPr>
            </a:br>
            <a:r>
              <a:rPr lang="ar-SA" sz="2000" b="1" dirty="0">
                <a:solidFill>
                  <a:schemeClr val="tx1"/>
                </a:solidFill>
                <a:latin typeface="Times New Roman" pitchFamily="18" charset="0"/>
                <a:cs typeface="Times New Roman" pitchFamily="18" charset="0"/>
              </a:rPr>
              <a:t> </a:t>
            </a:r>
            <a:r>
              <a:rPr lang="en-US" sz="2000" b="1" i="1" dirty="0">
                <a:solidFill>
                  <a:schemeClr val="tx1"/>
                </a:solidFill>
                <a:latin typeface="Times New Roman" pitchFamily="18" charset="0"/>
                <a:cs typeface="Times New Roman" pitchFamily="18" charset="0"/>
              </a:rPr>
              <a:t>Technical Progress and the Production Function</a:t>
            </a:r>
            <a:endParaRPr lang="ar-YE" sz="2000" dirty="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81000"/>
            <a:lum/>
          </a:blip>
          <a:srcRect/>
          <a:tile tx="0" ty="0" sx="100000" sy="100000" flip="none" algn="tl"/>
        </a:blipFill>
        <a:effectLst/>
      </p:bgPr>
    </p:bg>
    <p:spTree>
      <p:nvGrpSpPr>
        <p:cNvPr id="1" name=""/>
        <p:cNvGrpSpPr/>
        <p:nvPr/>
      </p:nvGrpSpPr>
      <p:grpSpPr>
        <a:xfrm>
          <a:off x="0" y="0"/>
          <a:ext cx="0" cy="0"/>
          <a:chOff x="0" y="0"/>
          <a:chExt cx="0" cy="0"/>
        </a:xfrm>
      </p:grpSpPr>
      <p:grpSp>
        <p:nvGrpSpPr>
          <p:cNvPr id="24578" name="Group 4"/>
          <p:cNvGrpSpPr>
            <a:grpSpLocks noChangeAspect="1"/>
          </p:cNvGrpSpPr>
          <p:nvPr/>
        </p:nvGrpSpPr>
        <p:grpSpPr bwMode="auto">
          <a:xfrm>
            <a:off x="1829099" y="685962"/>
            <a:ext cx="5639035" cy="4702096"/>
            <a:chOff x="2077" y="4513"/>
            <a:chExt cx="7136" cy="5840"/>
          </a:xfrm>
          <a:noFill/>
        </p:grpSpPr>
        <p:sp>
          <p:nvSpPr>
            <p:cNvPr id="24584" name="Line 6"/>
            <p:cNvSpPr>
              <a:spLocks noChangeShapeType="1"/>
            </p:cNvSpPr>
            <p:nvPr/>
          </p:nvSpPr>
          <p:spPr bwMode="auto">
            <a:xfrm>
              <a:off x="3060" y="4986"/>
              <a:ext cx="1" cy="4321"/>
            </a:xfrm>
            <a:prstGeom prst="line">
              <a:avLst/>
            </a:prstGeom>
            <a:grpFill/>
            <a:ln w="19050">
              <a:solidFill>
                <a:srgbClr val="000000"/>
              </a:solidFill>
              <a:round/>
              <a:headEnd type="triangle" w="med" len="med"/>
              <a:tailEnd/>
            </a:ln>
          </p:spPr>
          <p:txBody>
            <a:bodyPr/>
            <a:lstStyle/>
            <a:p>
              <a:endParaRPr lang="ar-SA"/>
            </a:p>
          </p:txBody>
        </p:sp>
        <p:sp>
          <p:nvSpPr>
            <p:cNvPr id="24585" name="Line 7"/>
            <p:cNvSpPr>
              <a:spLocks noChangeShapeType="1"/>
            </p:cNvSpPr>
            <p:nvPr/>
          </p:nvSpPr>
          <p:spPr bwMode="auto">
            <a:xfrm flipV="1">
              <a:off x="3060" y="9306"/>
              <a:ext cx="6120" cy="1"/>
            </a:xfrm>
            <a:prstGeom prst="line">
              <a:avLst/>
            </a:prstGeom>
            <a:grpFill/>
            <a:ln w="19050">
              <a:solidFill>
                <a:srgbClr val="000000"/>
              </a:solidFill>
              <a:round/>
              <a:headEnd/>
              <a:tailEnd type="triangle" w="med" len="med"/>
            </a:ln>
          </p:spPr>
          <p:txBody>
            <a:bodyPr/>
            <a:lstStyle/>
            <a:p>
              <a:endParaRPr lang="ar-SA"/>
            </a:p>
          </p:txBody>
        </p:sp>
        <p:sp>
          <p:nvSpPr>
            <p:cNvPr id="24586" name="Arc 8"/>
            <p:cNvSpPr>
              <a:spLocks/>
            </p:cNvSpPr>
            <p:nvPr/>
          </p:nvSpPr>
          <p:spPr bwMode="auto">
            <a:xfrm rot="4845126" flipH="1" flipV="1">
              <a:off x="3136" y="6308"/>
              <a:ext cx="2520" cy="3035"/>
            </a:xfrm>
            <a:custGeom>
              <a:avLst/>
              <a:gdLst>
                <a:gd name="T0" fmla="*/ 0 w 21600"/>
                <a:gd name="T1" fmla="*/ 0 h 26012"/>
                <a:gd name="T2" fmla="*/ 4 w 21600"/>
                <a:gd name="T3" fmla="*/ 5 h 26012"/>
                <a:gd name="T4" fmla="*/ 0 w 21600"/>
                <a:gd name="T5" fmla="*/ 4 h 26012"/>
                <a:gd name="T6" fmla="*/ 0 60000 65536"/>
                <a:gd name="T7" fmla="*/ 0 60000 65536"/>
                <a:gd name="T8" fmla="*/ 0 60000 65536"/>
                <a:gd name="T9" fmla="*/ 0 w 21600"/>
                <a:gd name="T10" fmla="*/ 0 h 26012"/>
                <a:gd name="T11" fmla="*/ 21600 w 21600"/>
                <a:gd name="T12" fmla="*/ 26012 h 26012"/>
              </a:gdLst>
              <a:ahLst/>
              <a:cxnLst>
                <a:cxn ang="T6">
                  <a:pos x="T0" y="T1"/>
                </a:cxn>
                <a:cxn ang="T7">
                  <a:pos x="T2" y="T3"/>
                </a:cxn>
                <a:cxn ang="T8">
                  <a:pos x="T4" y="T5"/>
                </a:cxn>
              </a:cxnLst>
              <a:rect l="T9" t="T10" r="T11" b="T12"/>
              <a:pathLst>
                <a:path w="21600" h="26012" fill="none" extrusionOk="0">
                  <a:moveTo>
                    <a:pt x="324" y="0"/>
                  </a:moveTo>
                  <a:cubicBezTo>
                    <a:pt x="12126" y="178"/>
                    <a:pt x="21600" y="9795"/>
                    <a:pt x="21600" y="21598"/>
                  </a:cubicBezTo>
                  <a:cubicBezTo>
                    <a:pt x="21600" y="23081"/>
                    <a:pt x="21447" y="24560"/>
                    <a:pt x="21144" y="26012"/>
                  </a:cubicBezTo>
                </a:path>
                <a:path w="21600" h="26012" stroke="0" extrusionOk="0">
                  <a:moveTo>
                    <a:pt x="324" y="0"/>
                  </a:moveTo>
                  <a:cubicBezTo>
                    <a:pt x="12126" y="178"/>
                    <a:pt x="21600" y="9795"/>
                    <a:pt x="21600" y="21598"/>
                  </a:cubicBezTo>
                  <a:cubicBezTo>
                    <a:pt x="21600" y="23081"/>
                    <a:pt x="21447" y="24560"/>
                    <a:pt x="21144" y="26012"/>
                  </a:cubicBezTo>
                  <a:lnTo>
                    <a:pt x="0" y="21598"/>
                  </a:lnTo>
                  <a:close/>
                </a:path>
              </a:pathLst>
            </a:custGeom>
            <a:grpFill/>
            <a:ln w="19050">
              <a:solidFill>
                <a:srgbClr val="000000"/>
              </a:solidFill>
              <a:prstDash val="dashDot"/>
              <a:round/>
              <a:headEnd type="oval" w="med" len="med"/>
              <a:tailEnd type="oval" w="med" len="med"/>
            </a:ln>
          </p:spPr>
          <p:txBody>
            <a:bodyPr/>
            <a:lstStyle/>
            <a:p>
              <a:endParaRPr lang="ar-YE"/>
            </a:p>
          </p:txBody>
        </p:sp>
        <p:sp>
          <p:nvSpPr>
            <p:cNvPr id="24587" name="Arc 9"/>
            <p:cNvSpPr>
              <a:spLocks/>
            </p:cNvSpPr>
            <p:nvPr/>
          </p:nvSpPr>
          <p:spPr bwMode="auto">
            <a:xfrm rot="5925901" flipH="1" flipV="1">
              <a:off x="3259" y="6947"/>
              <a:ext cx="2520" cy="2557"/>
            </a:xfrm>
            <a:custGeom>
              <a:avLst/>
              <a:gdLst>
                <a:gd name="T0" fmla="*/ 0 w 21600"/>
                <a:gd name="T1" fmla="*/ 0 h 23605"/>
                <a:gd name="T2" fmla="*/ 4 w 21600"/>
                <a:gd name="T3" fmla="*/ 3 h 23605"/>
                <a:gd name="T4" fmla="*/ 0 w 21600"/>
                <a:gd name="T5" fmla="*/ 3 h 23605"/>
                <a:gd name="T6" fmla="*/ 0 60000 65536"/>
                <a:gd name="T7" fmla="*/ 0 60000 65536"/>
                <a:gd name="T8" fmla="*/ 0 60000 65536"/>
                <a:gd name="T9" fmla="*/ 0 w 21600"/>
                <a:gd name="T10" fmla="*/ 0 h 23605"/>
                <a:gd name="T11" fmla="*/ 21600 w 21600"/>
                <a:gd name="T12" fmla="*/ 23605 h 23605"/>
              </a:gdLst>
              <a:ahLst/>
              <a:cxnLst>
                <a:cxn ang="T6">
                  <a:pos x="T0" y="T1"/>
                </a:cxn>
                <a:cxn ang="T7">
                  <a:pos x="T2" y="T3"/>
                </a:cxn>
                <a:cxn ang="T8">
                  <a:pos x="T4" y="T5"/>
                </a:cxn>
              </a:cxnLst>
              <a:rect l="T9" t="T10" r="T11" b="T12"/>
              <a:pathLst>
                <a:path w="21600" h="23605" fill="none" extrusionOk="0">
                  <a:moveTo>
                    <a:pt x="-1" y="0"/>
                  </a:moveTo>
                  <a:cubicBezTo>
                    <a:pt x="11929" y="0"/>
                    <a:pt x="21600" y="9670"/>
                    <a:pt x="21600" y="21600"/>
                  </a:cubicBezTo>
                  <a:cubicBezTo>
                    <a:pt x="21600" y="22269"/>
                    <a:pt x="21568" y="22938"/>
                    <a:pt x="21506" y="23604"/>
                  </a:cubicBezTo>
                </a:path>
                <a:path w="21600" h="23605" stroke="0" extrusionOk="0">
                  <a:moveTo>
                    <a:pt x="-1" y="0"/>
                  </a:moveTo>
                  <a:cubicBezTo>
                    <a:pt x="11929" y="0"/>
                    <a:pt x="21600" y="9670"/>
                    <a:pt x="21600" y="21600"/>
                  </a:cubicBezTo>
                  <a:cubicBezTo>
                    <a:pt x="21600" y="22269"/>
                    <a:pt x="21568" y="22938"/>
                    <a:pt x="21506" y="23604"/>
                  </a:cubicBezTo>
                  <a:lnTo>
                    <a:pt x="0" y="21600"/>
                  </a:lnTo>
                  <a:close/>
                </a:path>
              </a:pathLst>
            </a:custGeom>
            <a:grpFill/>
            <a:ln w="19050">
              <a:solidFill>
                <a:srgbClr val="003366"/>
              </a:solidFill>
              <a:round/>
              <a:headEnd type="oval" w="med" len="med"/>
              <a:tailEnd type="oval" w="med" len="med"/>
            </a:ln>
          </p:spPr>
          <p:txBody>
            <a:bodyPr/>
            <a:lstStyle/>
            <a:p>
              <a:endParaRPr lang="ar-YE"/>
            </a:p>
          </p:txBody>
        </p:sp>
        <p:sp>
          <p:nvSpPr>
            <p:cNvPr id="24588" name="Line 10"/>
            <p:cNvSpPr>
              <a:spLocks noChangeShapeType="1"/>
            </p:cNvSpPr>
            <p:nvPr/>
          </p:nvSpPr>
          <p:spPr bwMode="auto">
            <a:xfrm>
              <a:off x="4140" y="6786"/>
              <a:ext cx="1" cy="2520"/>
            </a:xfrm>
            <a:prstGeom prst="line">
              <a:avLst/>
            </a:prstGeom>
            <a:grpFill/>
            <a:ln w="9525" cap="rnd">
              <a:solidFill>
                <a:srgbClr val="000000"/>
              </a:solidFill>
              <a:prstDash val="sysDot"/>
              <a:round/>
              <a:headEnd/>
              <a:tailEnd/>
            </a:ln>
          </p:spPr>
          <p:txBody>
            <a:bodyPr/>
            <a:lstStyle/>
            <a:p>
              <a:endParaRPr lang="ar-SA"/>
            </a:p>
          </p:txBody>
        </p:sp>
        <p:sp>
          <p:nvSpPr>
            <p:cNvPr id="2" name="Text Box 11"/>
            <p:cNvSpPr txBox="1">
              <a:spLocks noChangeArrowheads="1"/>
            </p:cNvSpPr>
            <p:nvPr/>
          </p:nvSpPr>
          <p:spPr bwMode="auto">
            <a:xfrm>
              <a:off x="2077" y="4513"/>
              <a:ext cx="900" cy="900"/>
            </a:xfrm>
            <a:prstGeom prst="rect">
              <a:avLst/>
            </a:prstGeom>
            <a:grpFill/>
            <a:ln w="9525">
              <a:noFill/>
              <a:miter lim="800000"/>
              <a:headEnd/>
              <a:tailEnd/>
            </a:ln>
          </p:spPr>
          <p:txBody>
            <a:bodyPr/>
            <a:lstStyle/>
            <a:p>
              <a:pPr>
                <a:defRPr/>
              </a:pPr>
              <a:r>
                <a:rPr lang="ar-SA" sz="2000" b="1" dirty="0">
                  <a:latin typeface="Times New Roman" pitchFamily="18" charset="0"/>
                  <a:cs typeface="Times New Roman" pitchFamily="18" charset="0"/>
                </a:rPr>
                <a:t>الناتج</a:t>
              </a:r>
              <a:r>
                <a:rPr lang="en-US" sz="2000" i="1" dirty="0">
                  <a:latin typeface="Times New Roman" pitchFamily="18" charset="0"/>
                </a:rPr>
                <a:t>Y</a:t>
              </a:r>
              <a:r>
                <a:rPr lang="en-US" sz="1100" dirty="0">
                  <a:latin typeface="Times New Roman" pitchFamily="18" charset="0"/>
                </a:rPr>
                <a:t> </a:t>
              </a:r>
              <a:r>
                <a:rPr lang="en-US" sz="1100" dirty="0">
                  <a:solidFill>
                    <a:schemeClr val="bg1">
                      <a:lumMod val="50000"/>
                    </a:schemeClr>
                  </a:solidFill>
                  <a:latin typeface="Times New Roman" pitchFamily="18" charset="0"/>
                </a:rPr>
                <a:t> </a:t>
              </a:r>
              <a:endParaRPr lang="en-US" sz="1600" dirty="0">
                <a:solidFill>
                  <a:schemeClr val="bg1">
                    <a:lumMod val="50000"/>
                  </a:schemeClr>
                </a:solidFill>
                <a:latin typeface="Arial" pitchFamily="34" charset="0"/>
              </a:endParaRPr>
            </a:p>
          </p:txBody>
        </p:sp>
        <p:sp>
          <p:nvSpPr>
            <p:cNvPr id="24590" name="Text Box 12"/>
            <p:cNvSpPr txBox="1">
              <a:spLocks noChangeArrowheads="1"/>
            </p:cNvSpPr>
            <p:nvPr/>
          </p:nvSpPr>
          <p:spPr bwMode="auto">
            <a:xfrm>
              <a:off x="5837" y="6973"/>
              <a:ext cx="1417" cy="540"/>
            </a:xfrm>
            <a:prstGeom prst="rect">
              <a:avLst/>
            </a:prstGeom>
            <a:grpFill/>
            <a:ln w="9525">
              <a:noFill/>
              <a:miter lim="800000"/>
              <a:headEnd/>
              <a:tailEnd/>
            </a:ln>
          </p:spPr>
          <p:txBody>
            <a:bodyPr/>
            <a:lstStyle/>
            <a:p>
              <a:r>
                <a:rPr lang="en-US" i="1" dirty="0">
                  <a:latin typeface="Times New Roman" pitchFamily="18" charset="0"/>
                </a:rPr>
                <a:t>Y</a:t>
              </a:r>
              <a:r>
                <a:rPr lang="en-US" i="1" baseline="-25000" dirty="0">
                  <a:latin typeface="Times New Roman" pitchFamily="18" charset="0"/>
                </a:rPr>
                <a:t>1</a:t>
              </a:r>
              <a:r>
                <a:rPr lang="en-US" i="1" dirty="0">
                  <a:latin typeface="Times New Roman" pitchFamily="18" charset="0"/>
                </a:rPr>
                <a:t>=f(L)</a:t>
              </a:r>
              <a:r>
                <a:rPr lang="en-US" sz="1050" i="1" dirty="0">
                  <a:latin typeface="Times New Roman" pitchFamily="18" charset="0"/>
                </a:rPr>
                <a:t>)</a:t>
              </a:r>
              <a:endParaRPr lang="en-US" sz="1400" dirty="0">
                <a:latin typeface="Arial" pitchFamily="34" charset="0"/>
              </a:endParaRPr>
            </a:p>
          </p:txBody>
        </p:sp>
        <p:sp>
          <p:nvSpPr>
            <p:cNvPr id="24591" name="Text Box 13"/>
            <p:cNvSpPr txBox="1">
              <a:spLocks noChangeArrowheads="1"/>
            </p:cNvSpPr>
            <p:nvPr/>
          </p:nvSpPr>
          <p:spPr bwMode="auto">
            <a:xfrm>
              <a:off x="5741" y="6216"/>
              <a:ext cx="1254" cy="540"/>
            </a:xfrm>
            <a:prstGeom prst="rect">
              <a:avLst/>
            </a:prstGeom>
            <a:grpFill/>
            <a:ln w="9525">
              <a:noFill/>
              <a:miter lim="800000"/>
              <a:headEnd/>
              <a:tailEnd/>
            </a:ln>
          </p:spPr>
          <p:txBody>
            <a:bodyPr/>
            <a:lstStyle/>
            <a:p>
              <a:r>
                <a:rPr lang="en-US" sz="1400" i="1" dirty="0">
                  <a:solidFill>
                    <a:srgbClr val="002060"/>
                  </a:solidFill>
                  <a:latin typeface="Times New Roman" pitchFamily="18" charset="0"/>
                </a:rPr>
                <a:t>Y</a:t>
              </a:r>
              <a:r>
                <a:rPr lang="en-US" sz="1400" i="1" baseline="-25000" dirty="0">
                  <a:solidFill>
                    <a:srgbClr val="002060"/>
                  </a:solidFill>
                  <a:latin typeface="Times New Roman" pitchFamily="18" charset="0"/>
                </a:rPr>
                <a:t>2</a:t>
              </a:r>
              <a:r>
                <a:rPr lang="en-US" sz="1400" i="1" dirty="0">
                  <a:solidFill>
                    <a:srgbClr val="002060"/>
                  </a:solidFill>
                  <a:latin typeface="Times New Roman" pitchFamily="18" charset="0"/>
                </a:rPr>
                <a:t>=</a:t>
              </a:r>
              <a:r>
                <a:rPr lang="en-US" sz="1400" i="1" dirty="0" err="1">
                  <a:solidFill>
                    <a:srgbClr val="002060"/>
                  </a:solidFill>
                  <a:latin typeface="Times New Roman" pitchFamily="18" charset="0"/>
                </a:rPr>
                <a:t>Af</a:t>
              </a:r>
              <a:r>
                <a:rPr lang="en-US" sz="1400" i="1" dirty="0">
                  <a:solidFill>
                    <a:srgbClr val="002060"/>
                  </a:solidFill>
                  <a:latin typeface="Times New Roman" pitchFamily="18" charset="0"/>
                </a:rPr>
                <a:t>(L</a:t>
              </a:r>
              <a:r>
                <a:rPr lang="en-US" sz="1400" dirty="0">
                  <a:solidFill>
                    <a:srgbClr val="002060"/>
                  </a:solidFill>
                  <a:latin typeface="Times New Roman" pitchFamily="18" charset="0"/>
                </a:rPr>
                <a:t>)</a:t>
              </a:r>
              <a:endParaRPr lang="en-US" sz="1400" dirty="0">
                <a:solidFill>
                  <a:srgbClr val="002060"/>
                </a:solidFill>
                <a:latin typeface="Arial" pitchFamily="34" charset="0"/>
              </a:endParaRPr>
            </a:p>
          </p:txBody>
        </p:sp>
        <p:sp>
          <p:nvSpPr>
            <p:cNvPr id="3" name="Text Box 14"/>
            <p:cNvSpPr txBox="1">
              <a:spLocks noChangeArrowheads="1"/>
            </p:cNvSpPr>
            <p:nvPr/>
          </p:nvSpPr>
          <p:spPr bwMode="auto">
            <a:xfrm>
              <a:off x="2340" y="7147"/>
              <a:ext cx="720" cy="539"/>
            </a:xfrm>
            <a:prstGeom prst="rect">
              <a:avLst/>
            </a:prstGeom>
            <a:grpFill/>
            <a:ln w="9525">
              <a:noFill/>
              <a:miter lim="800000"/>
              <a:headEnd/>
              <a:tailEnd/>
            </a:ln>
          </p:spPr>
          <p:txBody>
            <a:bodyPr/>
            <a:lstStyle/>
            <a:p>
              <a:pPr>
                <a:defRPr/>
              </a:pPr>
              <a:r>
                <a:rPr lang="en-US" sz="2800" i="1" dirty="0">
                  <a:latin typeface="Times New Roman" pitchFamily="18" charset="0"/>
                </a:rPr>
                <a:t>Y</a:t>
              </a:r>
              <a:r>
                <a:rPr lang="en-US" sz="2800" i="1" baseline="-25000" dirty="0">
                  <a:latin typeface="Times New Roman" pitchFamily="18" charset="0"/>
                </a:rPr>
                <a:t>1</a:t>
              </a:r>
              <a:endParaRPr lang="en-US" sz="2800" dirty="0">
                <a:latin typeface="Arial" pitchFamily="34" charset="0"/>
              </a:endParaRPr>
            </a:p>
          </p:txBody>
        </p:sp>
        <p:sp>
          <p:nvSpPr>
            <p:cNvPr id="24593" name="Text Box 15"/>
            <p:cNvSpPr txBox="1">
              <a:spLocks noChangeArrowheads="1"/>
            </p:cNvSpPr>
            <p:nvPr/>
          </p:nvSpPr>
          <p:spPr bwMode="auto">
            <a:xfrm>
              <a:off x="2700" y="9335"/>
              <a:ext cx="540" cy="511"/>
            </a:xfrm>
            <a:prstGeom prst="rect">
              <a:avLst/>
            </a:prstGeom>
            <a:grpFill/>
            <a:ln w="9525">
              <a:noFill/>
              <a:miter lim="800000"/>
              <a:headEnd/>
              <a:tailEnd/>
            </a:ln>
          </p:spPr>
          <p:txBody>
            <a:bodyPr/>
            <a:lstStyle/>
            <a:p>
              <a:r>
                <a:rPr lang="en-US" sz="2000">
                  <a:latin typeface="Times New Roman" pitchFamily="18" charset="0"/>
                </a:rPr>
                <a:t>0</a:t>
              </a:r>
              <a:endParaRPr lang="en-US" sz="2000">
                <a:latin typeface="Arial" pitchFamily="34" charset="0"/>
              </a:endParaRPr>
            </a:p>
          </p:txBody>
        </p:sp>
        <p:sp>
          <p:nvSpPr>
            <p:cNvPr id="24594" name="Text Box 16"/>
            <p:cNvSpPr txBox="1">
              <a:spLocks noChangeArrowheads="1"/>
            </p:cNvSpPr>
            <p:nvPr/>
          </p:nvSpPr>
          <p:spPr bwMode="auto">
            <a:xfrm>
              <a:off x="2655" y="9813"/>
              <a:ext cx="6120" cy="540"/>
            </a:xfrm>
            <a:prstGeom prst="rect">
              <a:avLst/>
            </a:prstGeom>
            <a:grpFill/>
            <a:ln w="12700">
              <a:noFill/>
              <a:miter lim="800000"/>
              <a:headEnd/>
              <a:tailEnd/>
            </a:ln>
          </p:spPr>
          <p:txBody>
            <a:bodyPr/>
            <a:lstStyle/>
            <a:p>
              <a:pPr algn="ctr"/>
              <a:r>
                <a:rPr lang="ar-SA" sz="1400" b="1" dirty="0">
                  <a:solidFill>
                    <a:schemeClr val="tx1">
                      <a:lumMod val="95000"/>
                      <a:lumOff val="5000"/>
                    </a:schemeClr>
                  </a:solidFill>
                  <a:latin typeface="Times New Roman" pitchFamily="18" charset="0"/>
                  <a:cs typeface="Times New Roman" pitchFamily="18" charset="0"/>
                </a:rPr>
                <a:t>شكل رقم </a:t>
              </a:r>
              <a:r>
                <a:rPr lang="ar-SA" sz="1400" b="1" dirty="0" smtClean="0">
                  <a:solidFill>
                    <a:schemeClr val="tx1">
                      <a:lumMod val="95000"/>
                      <a:lumOff val="5000"/>
                    </a:schemeClr>
                  </a:solidFill>
                  <a:latin typeface="Times New Roman" pitchFamily="18" charset="0"/>
                  <a:cs typeface="Times New Roman" pitchFamily="18" charset="0"/>
                </a:rPr>
                <a:t>(</a:t>
              </a:r>
              <a:r>
                <a:rPr lang="en-US" sz="1400" b="1" dirty="0" smtClean="0">
                  <a:solidFill>
                    <a:schemeClr val="tx1">
                      <a:lumMod val="95000"/>
                      <a:lumOff val="5000"/>
                    </a:schemeClr>
                  </a:solidFill>
                  <a:latin typeface="Times New Roman" pitchFamily="18" charset="0"/>
                </a:rPr>
                <a:t>12-5</a:t>
              </a:r>
              <a:r>
                <a:rPr lang="ar-SA" sz="1400" b="1" dirty="0" smtClean="0">
                  <a:solidFill>
                    <a:schemeClr val="tx1">
                      <a:lumMod val="95000"/>
                      <a:lumOff val="5000"/>
                    </a:schemeClr>
                  </a:solidFill>
                  <a:latin typeface="Times New Roman" pitchFamily="18" charset="0"/>
                  <a:cs typeface="Times New Roman" pitchFamily="18" charset="0"/>
                </a:rPr>
                <a:t>) </a:t>
              </a:r>
              <a:r>
                <a:rPr lang="ar-SA" sz="1400" b="1" dirty="0">
                  <a:solidFill>
                    <a:schemeClr val="tx1">
                      <a:lumMod val="95000"/>
                      <a:lumOff val="5000"/>
                    </a:schemeClr>
                  </a:solidFill>
                  <a:latin typeface="Times New Roman" pitchFamily="18" charset="0"/>
                  <a:cs typeface="Times New Roman" pitchFamily="18" charset="0"/>
                </a:rPr>
                <a:t>إنتاج ناتج أعلى بالقدر نفسه من الموارد </a:t>
              </a:r>
              <a:endParaRPr lang="en-US" sz="1400" dirty="0">
                <a:solidFill>
                  <a:schemeClr val="tx1">
                    <a:lumMod val="95000"/>
                    <a:lumOff val="5000"/>
                  </a:schemeClr>
                </a:solidFill>
                <a:latin typeface="Arial" pitchFamily="34" charset="0"/>
              </a:endParaRPr>
            </a:p>
          </p:txBody>
        </p:sp>
        <p:sp>
          <p:nvSpPr>
            <p:cNvPr id="4" name="Text Box 17"/>
            <p:cNvSpPr txBox="1">
              <a:spLocks noChangeArrowheads="1"/>
            </p:cNvSpPr>
            <p:nvPr/>
          </p:nvSpPr>
          <p:spPr bwMode="auto">
            <a:xfrm>
              <a:off x="2340" y="6426"/>
              <a:ext cx="720" cy="539"/>
            </a:xfrm>
            <a:prstGeom prst="rect">
              <a:avLst/>
            </a:prstGeom>
            <a:grpFill/>
            <a:ln w="9525">
              <a:noFill/>
              <a:miter lim="800000"/>
              <a:headEnd/>
              <a:tailEnd/>
            </a:ln>
          </p:spPr>
          <p:txBody>
            <a:bodyPr/>
            <a:lstStyle/>
            <a:p>
              <a:pPr>
                <a:defRPr/>
              </a:pPr>
              <a:r>
                <a:rPr lang="en-US" sz="2800" i="1" dirty="0">
                  <a:latin typeface="Times New Roman" pitchFamily="18" charset="0"/>
                </a:rPr>
                <a:t>Y</a:t>
              </a:r>
              <a:r>
                <a:rPr lang="en-US" sz="2800" i="1" baseline="-25000" dirty="0">
                  <a:latin typeface="Times New Roman" pitchFamily="18" charset="0"/>
                </a:rPr>
                <a:t>2</a:t>
              </a:r>
              <a:endParaRPr lang="en-US" sz="2800" dirty="0">
                <a:latin typeface="Arial" pitchFamily="34" charset="0"/>
              </a:endParaRPr>
            </a:p>
          </p:txBody>
        </p:sp>
        <p:sp>
          <p:nvSpPr>
            <p:cNvPr id="24596" name="Line 18"/>
            <p:cNvSpPr>
              <a:spLocks noChangeShapeType="1"/>
            </p:cNvSpPr>
            <p:nvPr/>
          </p:nvSpPr>
          <p:spPr bwMode="auto">
            <a:xfrm flipV="1">
              <a:off x="5040" y="6426"/>
              <a:ext cx="180" cy="720"/>
            </a:xfrm>
            <a:prstGeom prst="line">
              <a:avLst/>
            </a:prstGeom>
            <a:grpFill/>
            <a:ln w="9525">
              <a:solidFill>
                <a:srgbClr val="000000"/>
              </a:solidFill>
              <a:round/>
              <a:headEnd/>
              <a:tailEnd type="triangle" w="med" len="med"/>
            </a:ln>
          </p:spPr>
          <p:txBody>
            <a:bodyPr/>
            <a:lstStyle/>
            <a:p>
              <a:endParaRPr lang="ar-SA"/>
            </a:p>
          </p:txBody>
        </p:sp>
        <p:sp>
          <p:nvSpPr>
            <p:cNvPr id="24597" name="Line 19"/>
            <p:cNvSpPr>
              <a:spLocks noChangeShapeType="1"/>
            </p:cNvSpPr>
            <p:nvPr/>
          </p:nvSpPr>
          <p:spPr bwMode="auto">
            <a:xfrm flipH="1">
              <a:off x="3060" y="7506"/>
              <a:ext cx="1080" cy="0"/>
            </a:xfrm>
            <a:prstGeom prst="line">
              <a:avLst/>
            </a:prstGeom>
            <a:grpFill/>
            <a:ln w="9525" cap="rnd">
              <a:solidFill>
                <a:srgbClr val="000000"/>
              </a:solidFill>
              <a:prstDash val="sysDot"/>
              <a:round/>
              <a:headEnd type="oval" w="med" len="med"/>
              <a:tailEnd type="oval" w="med" len="med"/>
            </a:ln>
          </p:spPr>
          <p:txBody>
            <a:bodyPr/>
            <a:lstStyle/>
            <a:p>
              <a:endParaRPr lang="ar-SA"/>
            </a:p>
          </p:txBody>
        </p:sp>
        <p:sp>
          <p:nvSpPr>
            <p:cNvPr id="24598" name="Line 20"/>
            <p:cNvSpPr>
              <a:spLocks noChangeShapeType="1"/>
            </p:cNvSpPr>
            <p:nvPr/>
          </p:nvSpPr>
          <p:spPr bwMode="auto">
            <a:xfrm flipH="1">
              <a:off x="3060" y="6786"/>
              <a:ext cx="1080" cy="0"/>
            </a:xfrm>
            <a:prstGeom prst="line">
              <a:avLst/>
            </a:prstGeom>
            <a:grpFill/>
            <a:ln w="9525" cap="rnd">
              <a:solidFill>
                <a:srgbClr val="000000"/>
              </a:solidFill>
              <a:prstDash val="sysDot"/>
              <a:round/>
              <a:headEnd type="oval" w="med" len="med"/>
              <a:tailEnd type="oval" w="med" len="med"/>
            </a:ln>
          </p:spPr>
          <p:txBody>
            <a:bodyPr/>
            <a:lstStyle/>
            <a:p>
              <a:endParaRPr lang="ar-SA"/>
            </a:p>
          </p:txBody>
        </p:sp>
        <p:sp>
          <p:nvSpPr>
            <p:cNvPr id="24599" name="Line 21"/>
            <p:cNvSpPr>
              <a:spLocks noChangeShapeType="1"/>
            </p:cNvSpPr>
            <p:nvPr/>
          </p:nvSpPr>
          <p:spPr bwMode="auto">
            <a:xfrm flipV="1">
              <a:off x="3960" y="6966"/>
              <a:ext cx="0" cy="540"/>
            </a:xfrm>
            <a:prstGeom prst="line">
              <a:avLst/>
            </a:prstGeom>
            <a:grpFill/>
            <a:ln w="9525">
              <a:solidFill>
                <a:srgbClr val="000000"/>
              </a:solidFill>
              <a:round/>
              <a:headEnd/>
              <a:tailEnd type="triangle" w="med" len="med"/>
            </a:ln>
          </p:spPr>
          <p:txBody>
            <a:bodyPr/>
            <a:lstStyle/>
            <a:p>
              <a:endParaRPr lang="ar-SA"/>
            </a:p>
          </p:txBody>
        </p:sp>
        <p:sp>
          <p:nvSpPr>
            <p:cNvPr id="24600" name="Text Box 22"/>
            <p:cNvSpPr txBox="1">
              <a:spLocks noChangeArrowheads="1"/>
            </p:cNvSpPr>
            <p:nvPr/>
          </p:nvSpPr>
          <p:spPr bwMode="auto">
            <a:xfrm>
              <a:off x="8152" y="9486"/>
              <a:ext cx="1061" cy="516"/>
            </a:xfrm>
            <a:prstGeom prst="rect">
              <a:avLst/>
            </a:prstGeom>
            <a:grpFill/>
            <a:ln w="9525">
              <a:noFill/>
              <a:miter lim="800000"/>
              <a:headEnd/>
              <a:tailEnd/>
            </a:ln>
          </p:spPr>
          <p:txBody>
            <a:bodyPr/>
            <a:lstStyle/>
            <a:p>
              <a:r>
                <a:rPr lang="ar-SA" b="1" dirty="0" smtClean="0">
                  <a:latin typeface="Times New Roman" pitchFamily="18" charset="0"/>
                  <a:cs typeface="Times New Roman" pitchFamily="18" charset="0"/>
                </a:rPr>
                <a:t>العمل</a:t>
              </a:r>
              <a:endParaRPr lang="en-US" b="1" dirty="0">
                <a:latin typeface="Arial" pitchFamily="34" charset="0"/>
              </a:endParaRPr>
            </a:p>
          </p:txBody>
        </p:sp>
      </p:gr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grpSp>
        <p:nvGrpSpPr>
          <p:cNvPr id="25602" name="Group 4"/>
          <p:cNvGrpSpPr>
            <a:grpSpLocks noChangeAspect="1"/>
          </p:cNvGrpSpPr>
          <p:nvPr/>
        </p:nvGrpSpPr>
        <p:grpSpPr bwMode="auto">
          <a:xfrm>
            <a:off x="533400" y="1219200"/>
            <a:ext cx="7977188" cy="4969191"/>
            <a:chOff x="710" y="1039"/>
            <a:chExt cx="9979" cy="5937"/>
          </a:xfrm>
          <a:noFill/>
        </p:grpSpPr>
        <p:sp>
          <p:nvSpPr>
            <p:cNvPr id="25608" name="AutoShape 5"/>
            <p:cNvSpPr>
              <a:spLocks noChangeAspect="1" noChangeArrowheads="1"/>
            </p:cNvSpPr>
            <p:nvPr/>
          </p:nvSpPr>
          <p:spPr bwMode="auto">
            <a:xfrm>
              <a:off x="710" y="1039"/>
              <a:ext cx="9979" cy="5937"/>
            </a:xfrm>
            <a:prstGeom prst="rect">
              <a:avLst/>
            </a:prstGeom>
            <a:grpFill/>
            <a:ln w="12700">
              <a:solidFill>
                <a:srgbClr val="000000"/>
              </a:solidFill>
              <a:miter lim="800000"/>
              <a:headEnd/>
              <a:tailEnd/>
            </a:ln>
          </p:spPr>
          <p:txBody>
            <a:bodyPr/>
            <a:lstStyle/>
            <a:p>
              <a:endParaRPr lang="ar-YE"/>
            </a:p>
          </p:txBody>
        </p:sp>
        <p:sp>
          <p:nvSpPr>
            <p:cNvPr id="25609" name="Line 6"/>
            <p:cNvSpPr>
              <a:spLocks noChangeShapeType="1"/>
            </p:cNvSpPr>
            <p:nvPr/>
          </p:nvSpPr>
          <p:spPr bwMode="auto">
            <a:xfrm>
              <a:off x="3060" y="1620"/>
              <a:ext cx="0" cy="4320"/>
            </a:xfrm>
            <a:prstGeom prst="line">
              <a:avLst/>
            </a:prstGeom>
            <a:grpFill/>
            <a:ln w="19050">
              <a:solidFill>
                <a:srgbClr val="000000"/>
              </a:solidFill>
              <a:round/>
              <a:headEnd type="triangle" w="med" len="med"/>
              <a:tailEnd/>
            </a:ln>
          </p:spPr>
          <p:txBody>
            <a:bodyPr/>
            <a:lstStyle/>
            <a:p>
              <a:endParaRPr lang="ar-SA"/>
            </a:p>
          </p:txBody>
        </p:sp>
        <p:sp>
          <p:nvSpPr>
            <p:cNvPr id="25610" name="Line 7"/>
            <p:cNvSpPr>
              <a:spLocks noChangeShapeType="1"/>
            </p:cNvSpPr>
            <p:nvPr/>
          </p:nvSpPr>
          <p:spPr bwMode="auto">
            <a:xfrm>
              <a:off x="3060" y="5940"/>
              <a:ext cx="5760" cy="1"/>
            </a:xfrm>
            <a:prstGeom prst="line">
              <a:avLst/>
            </a:prstGeom>
            <a:grpFill/>
            <a:ln w="19050">
              <a:solidFill>
                <a:srgbClr val="000000"/>
              </a:solidFill>
              <a:round/>
              <a:headEnd/>
              <a:tailEnd type="triangle" w="med" len="med"/>
            </a:ln>
          </p:spPr>
          <p:txBody>
            <a:bodyPr/>
            <a:lstStyle/>
            <a:p>
              <a:endParaRPr lang="ar-SA"/>
            </a:p>
          </p:txBody>
        </p:sp>
        <p:sp>
          <p:nvSpPr>
            <p:cNvPr id="25611" name="Arc 8"/>
            <p:cNvSpPr>
              <a:spLocks/>
            </p:cNvSpPr>
            <p:nvPr/>
          </p:nvSpPr>
          <p:spPr bwMode="auto">
            <a:xfrm flipH="1" flipV="1">
              <a:off x="3240" y="2160"/>
              <a:ext cx="3442" cy="3421"/>
            </a:xfrm>
            <a:custGeom>
              <a:avLst/>
              <a:gdLst>
                <a:gd name="T0" fmla="*/ 0 w 25815"/>
                <a:gd name="T1" fmla="*/ 0 h 21600"/>
                <a:gd name="T2" fmla="*/ 8 w 25815"/>
                <a:gd name="T3" fmla="*/ 14 h 21600"/>
                <a:gd name="T4" fmla="*/ 1 w 25815"/>
                <a:gd name="T5" fmla="*/ 14 h 21600"/>
                <a:gd name="T6" fmla="*/ 0 60000 65536"/>
                <a:gd name="T7" fmla="*/ 0 60000 65536"/>
                <a:gd name="T8" fmla="*/ 0 60000 65536"/>
                <a:gd name="T9" fmla="*/ 0 w 25815"/>
                <a:gd name="T10" fmla="*/ 0 h 21600"/>
                <a:gd name="T11" fmla="*/ 25815 w 25815"/>
                <a:gd name="T12" fmla="*/ 21600 h 21600"/>
              </a:gdLst>
              <a:ahLst/>
              <a:cxnLst>
                <a:cxn ang="T6">
                  <a:pos x="T0" y="T1"/>
                </a:cxn>
                <a:cxn ang="T7">
                  <a:pos x="T2" y="T3"/>
                </a:cxn>
                <a:cxn ang="T8">
                  <a:pos x="T4" y="T5"/>
                </a:cxn>
              </a:cxnLst>
              <a:rect l="T9" t="T10" r="T11" b="T12"/>
              <a:pathLst>
                <a:path w="25815" h="21600" fill="none" extrusionOk="0">
                  <a:moveTo>
                    <a:pt x="0" y="415"/>
                  </a:moveTo>
                  <a:cubicBezTo>
                    <a:pt x="1388" y="139"/>
                    <a:pt x="2799" y="-1"/>
                    <a:pt x="4215" y="0"/>
                  </a:cubicBezTo>
                  <a:cubicBezTo>
                    <a:pt x="16144" y="0"/>
                    <a:pt x="25815" y="9670"/>
                    <a:pt x="25815" y="21600"/>
                  </a:cubicBezTo>
                </a:path>
                <a:path w="25815" h="21600" stroke="0" extrusionOk="0">
                  <a:moveTo>
                    <a:pt x="0" y="415"/>
                  </a:moveTo>
                  <a:cubicBezTo>
                    <a:pt x="1388" y="139"/>
                    <a:pt x="2799" y="-1"/>
                    <a:pt x="4215" y="0"/>
                  </a:cubicBezTo>
                  <a:cubicBezTo>
                    <a:pt x="16144" y="0"/>
                    <a:pt x="25815" y="9670"/>
                    <a:pt x="25815" y="21600"/>
                  </a:cubicBezTo>
                  <a:lnTo>
                    <a:pt x="4215" y="21600"/>
                  </a:lnTo>
                  <a:close/>
                </a:path>
              </a:pathLst>
            </a:custGeom>
            <a:grpFill/>
            <a:ln w="28575">
              <a:solidFill>
                <a:srgbClr val="800000"/>
              </a:solidFill>
              <a:prstDash val="dashDot"/>
              <a:round/>
              <a:headEnd/>
              <a:tailEnd/>
            </a:ln>
          </p:spPr>
          <p:txBody>
            <a:bodyPr/>
            <a:lstStyle/>
            <a:p>
              <a:endParaRPr lang="ar-YE"/>
            </a:p>
          </p:txBody>
        </p:sp>
        <p:sp>
          <p:nvSpPr>
            <p:cNvPr id="25612" name="Arc 9"/>
            <p:cNvSpPr>
              <a:spLocks/>
            </p:cNvSpPr>
            <p:nvPr/>
          </p:nvSpPr>
          <p:spPr bwMode="auto">
            <a:xfrm flipH="1" flipV="1">
              <a:off x="3775" y="1620"/>
              <a:ext cx="3085" cy="3421"/>
            </a:xfrm>
            <a:custGeom>
              <a:avLst/>
              <a:gdLst>
                <a:gd name="T0" fmla="*/ 0 w 23139"/>
                <a:gd name="T1" fmla="*/ 0 h 21600"/>
                <a:gd name="T2" fmla="*/ 7 w 23139"/>
                <a:gd name="T3" fmla="*/ 12 h 21600"/>
                <a:gd name="T4" fmla="*/ 1 w 23139"/>
                <a:gd name="T5" fmla="*/ 14 h 21600"/>
                <a:gd name="T6" fmla="*/ 0 60000 65536"/>
                <a:gd name="T7" fmla="*/ 0 60000 65536"/>
                <a:gd name="T8" fmla="*/ 0 60000 65536"/>
                <a:gd name="T9" fmla="*/ 0 w 23139"/>
                <a:gd name="T10" fmla="*/ 0 h 21600"/>
                <a:gd name="T11" fmla="*/ 23139 w 23139"/>
                <a:gd name="T12" fmla="*/ 21600 h 21600"/>
              </a:gdLst>
              <a:ahLst/>
              <a:cxnLst>
                <a:cxn ang="T6">
                  <a:pos x="T0" y="T1"/>
                </a:cxn>
                <a:cxn ang="T7">
                  <a:pos x="T2" y="T3"/>
                </a:cxn>
                <a:cxn ang="T8">
                  <a:pos x="T4" y="T5"/>
                </a:cxn>
              </a:cxnLst>
              <a:rect l="T9" t="T10" r="T11" b="T12"/>
              <a:pathLst>
                <a:path w="23139" h="21600" fill="none" extrusionOk="0">
                  <a:moveTo>
                    <a:pt x="-1" y="64"/>
                  </a:moveTo>
                  <a:cubicBezTo>
                    <a:pt x="556" y="21"/>
                    <a:pt x="1114" y="-1"/>
                    <a:pt x="1672" y="0"/>
                  </a:cubicBezTo>
                  <a:cubicBezTo>
                    <a:pt x="12676" y="0"/>
                    <a:pt x="21921" y="8272"/>
                    <a:pt x="23139" y="19208"/>
                  </a:cubicBezTo>
                </a:path>
                <a:path w="23139" h="21600" stroke="0" extrusionOk="0">
                  <a:moveTo>
                    <a:pt x="-1" y="64"/>
                  </a:moveTo>
                  <a:cubicBezTo>
                    <a:pt x="556" y="21"/>
                    <a:pt x="1114" y="-1"/>
                    <a:pt x="1672" y="0"/>
                  </a:cubicBezTo>
                  <a:cubicBezTo>
                    <a:pt x="12676" y="0"/>
                    <a:pt x="21921" y="8272"/>
                    <a:pt x="23139" y="19208"/>
                  </a:cubicBezTo>
                  <a:lnTo>
                    <a:pt x="1672" y="21600"/>
                  </a:lnTo>
                  <a:close/>
                </a:path>
              </a:pathLst>
            </a:custGeom>
            <a:grpFill/>
            <a:ln w="19050">
              <a:solidFill>
                <a:srgbClr val="000000"/>
              </a:solidFill>
              <a:prstDash val="sysDot"/>
              <a:round/>
              <a:headEnd/>
              <a:tailEnd/>
            </a:ln>
          </p:spPr>
          <p:txBody>
            <a:bodyPr/>
            <a:lstStyle/>
            <a:p>
              <a:endParaRPr lang="ar-YE"/>
            </a:p>
          </p:txBody>
        </p:sp>
        <p:sp>
          <p:nvSpPr>
            <p:cNvPr id="25613" name="Line 10"/>
            <p:cNvSpPr>
              <a:spLocks noChangeShapeType="1"/>
            </p:cNvSpPr>
            <p:nvPr/>
          </p:nvSpPr>
          <p:spPr bwMode="auto">
            <a:xfrm>
              <a:off x="5580" y="4860"/>
              <a:ext cx="0" cy="540"/>
            </a:xfrm>
            <a:prstGeom prst="line">
              <a:avLst/>
            </a:prstGeom>
            <a:grpFill/>
            <a:ln w="9525">
              <a:solidFill>
                <a:srgbClr val="000000"/>
              </a:solidFill>
              <a:round/>
              <a:headEnd/>
              <a:tailEnd type="triangle" w="med" len="med"/>
            </a:ln>
          </p:spPr>
          <p:txBody>
            <a:bodyPr/>
            <a:lstStyle/>
            <a:p>
              <a:endParaRPr lang="ar-SA"/>
            </a:p>
          </p:txBody>
        </p:sp>
        <p:sp>
          <p:nvSpPr>
            <p:cNvPr id="25614" name="Line 11"/>
            <p:cNvSpPr>
              <a:spLocks noChangeShapeType="1"/>
            </p:cNvSpPr>
            <p:nvPr/>
          </p:nvSpPr>
          <p:spPr bwMode="auto">
            <a:xfrm flipH="1">
              <a:off x="3780" y="3060"/>
              <a:ext cx="180" cy="360"/>
            </a:xfrm>
            <a:prstGeom prst="line">
              <a:avLst/>
            </a:prstGeom>
            <a:grpFill/>
            <a:ln w="9525">
              <a:solidFill>
                <a:srgbClr val="000000"/>
              </a:solidFill>
              <a:round/>
              <a:headEnd/>
              <a:tailEnd type="triangle" w="med" len="med"/>
            </a:ln>
          </p:spPr>
          <p:txBody>
            <a:bodyPr/>
            <a:lstStyle/>
            <a:p>
              <a:endParaRPr lang="ar-SA"/>
            </a:p>
          </p:txBody>
        </p:sp>
        <p:sp>
          <p:nvSpPr>
            <p:cNvPr id="25615" name="Text Box 12"/>
            <p:cNvSpPr txBox="1">
              <a:spLocks noChangeArrowheads="1"/>
            </p:cNvSpPr>
            <p:nvPr/>
          </p:nvSpPr>
          <p:spPr bwMode="auto">
            <a:xfrm>
              <a:off x="8754" y="5952"/>
              <a:ext cx="1080" cy="540"/>
            </a:xfrm>
            <a:prstGeom prst="rect">
              <a:avLst/>
            </a:prstGeom>
            <a:grpFill/>
            <a:ln w="9525">
              <a:noFill/>
              <a:miter lim="800000"/>
              <a:headEnd/>
              <a:tailEnd/>
            </a:ln>
          </p:spPr>
          <p:txBody>
            <a:bodyPr/>
            <a:lstStyle/>
            <a:p>
              <a:r>
                <a:rPr lang="ar-SA" b="1" dirty="0">
                  <a:latin typeface="Times New Roman" pitchFamily="18" charset="0"/>
                  <a:cs typeface="Times New Roman" pitchFamily="18" charset="0"/>
                </a:rPr>
                <a:t>العمل </a:t>
              </a:r>
              <a:r>
                <a:rPr lang="en-US" b="1" i="1" dirty="0">
                  <a:latin typeface="Times New Roman" pitchFamily="18" charset="0"/>
                </a:rPr>
                <a:t>L</a:t>
              </a:r>
              <a:endParaRPr lang="en-US" b="1" dirty="0">
                <a:latin typeface="Arial" pitchFamily="34" charset="0"/>
              </a:endParaRPr>
            </a:p>
          </p:txBody>
        </p:sp>
        <p:sp>
          <p:nvSpPr>
            <p:cNvPr id="25616" name="Text Box 13"/>
            <p:cNvSpPr txBox="1">
              <a:spLocks noChangeArrowheads="1"/>
            </p:cNvSpPr>
            <p:nvPr/>
          </p:nvSpPr>
          <p:spPr bwMode="auto">
            <a:xfrm>
              <a:off x="6840" y="4681"/>
              <a:ext cx="720" cy="719"/>
            </a:xfrm>
            <a:prstGeom prst="rect">
              <a:avLst/>
            </a:prstGeom>
            <a:grpFill/>
            <a:ln w="9525">
              <a:noFill/>
              <a:miter lim="800000"/>
              <a:headEnd/>
              <a:tailEnd/>
            </a:ln>
          </p:spPr>
          <p:txBody>
            <a:bodyPr/>
            <a:lstStyle/>
            <a:p>
              <a:r>
                <a:rPr lang="en-US" sz="2000" i="1" dirty="0" err="1">
                  <a:latin typeface="Times New Roman" pitchFamily="18" charset="0"/>
                </a:rPr>
                <a:t>Y</a:t>
              </a:r>
              <a:r>
                <a:rPr lang="en-US" sz="2000" i="1" baseline="-25000" dirty="0" err="1">
                  <a:latin typeface="Times New Roman" pitchFamily="18" charset="0"/>
                </a:rPr>
                <a:t>o</a:t>
              </a:r>
              <a:endParaRPr lang="en-US" sz="2000" dirty="0">
                <a:latin typeface="Arial" pitchFamily="34" charset="0"/>
              </a:endParaRPr>
            </a:p>
          </p:txBody>
        </p:sp>
        <p:sp>
          <p:nvSpPr>
            <p:cNvPr id="25617" name="Text Box 14"/>
            <p:cNvSpPr txBox="1">
              <a:spLocks noChangeArrowheads="1"/>
            </p:cNvSpPr>
            <p:nvPr/>
          </p:nvSpPr>
          <p:spPr bwMode="auto">
            <a:xfrm>
              <a:off x="6660" y="5237"/>
              <a:ext cx="720" cy="523"/>
            </a:xfrm>
            <a:prstGeom prst="rect">
              <a:avLst/>
            </a:prstGeom>
            <a:grpFill/>
            <a:ln w="9525">
              <a:noFill/>
              <a:miter lim="800000"/>
              <a:headEnd/>
              <a:tailEnd/>
            </a:ln>
          </p:spPr>
          <p:txBody>
            <a:bodyPr/>
            <a:lstStyle/>
            <a:p>
              <a:r>
                <a:rPr lang="en-US" sz="2400" i="1" dirty="0">
                  <a:latin typeface="Times New Roman" pitchFamily="18" charset="0"/>
                </a:rPr>
                <a:t>Y</a:t>
              </a:r>
              <a:r>
                <a:rPr lang="en-US" sz="2400" i="1" baseline="-25000" dirty="0">
                  <a:latin typeface="Times New Roman" pitchFamily="18" charset="0"/>
                </a:rPr>
                <a:t>1</a:t>
              </a:r>
              <a:endParaRPr lang="en-US" sz="2400" dirty="0">
                <a:latin typeface="Arial" pitchFamily="34" charset="0"/>
              </a:endParaRPr>
            </a:p>
          </p:txBody>
        </p:sp>
        <p:sp>
          <p:nvSpPr>
            <p:cNvPr id="25618" name="Text Box 15"/>
            <p:cNvSpPr txBox="1">
              <a:spLocks noChangeArrowheads="1"/>
            </p:cNvSpPr>
            <p:nvPr/>
          </p:nvSpPr>
          <p:spPr bwMode="auto">
            <a:xfrm>
              <a:off x="2861" y="6131"/>
              <a:ext cx="5519" cy="529"/>
            </a:xfrm>
            <a:prstGeom prst="rect">
              <a:avLst/>
            </a:prstGeom>
            <a:grpFill/>
            <a:ln w="9525">
              <a:noFill/>
              <a:miter lim="800000"/>
              <a:headEnd/>
              <a:tailEnd/>
            </a:ln>
          </p:spPr>
          <p:txBody>
            <a:bodyPr/>
            <a:lstStyle/>
            <a:p>
              <a:pPr algn="ctr"/>
              <a:r>
                <a:rPr lang="ar-SA" sz="1400" b="1" dirty="0">
                  <a:solidFill>
                    <a:schemeClr val="tx1">
                      <a:lumMod val="95000"/>
                      <a:lumOff val="5000"/>
                    </a:schemeClr>
                  </a:solidFill>
                  <a:latin typeface="Times New Roman" pitchFamily="18" charset="0"/>
                  <a:cs typeface="Times New Roman" pitchFamily="18" charset="0"/>
                </a:rPr>
                <a:t>شكل رقم </a:t>
              </a:r>
              <a:r>
                <a:rPr lang="ar-SA" sz="1400" b="1" dirty="0" smtClean="0">
                  <a:solidFill>
                    <a:schemeClr val="tx1">
                      <a:lumMod val="95000"/>
                      <a:lumOff val="5000"/>
                    </a:schemeClr>
                  </a:solidFill>
                  <a:latin typeface="Times New Roman" pitchFamily="18" charset="0"/>
                  <a:cs typeface="Times New Roman" pitchFamily="18" charset="0"/>
                </a:rPr>
                <a:t>(</a:t>
              </a:r>
              <a:r>
                <a:rPr lang="en-US" sz="1400" b="1" dirty="0" smtClean="0">
                  <a:solidFill>
                    <a:schemeClr val="tx1">
                      <a:lumMod val="95000"/>
                      <a:lumOff val="5000"/>
                    </a:schemeClr>
                  </a:solidFill>
                  <a:latin typeface="Times New Roman" pitchFamily="18" charset="0"/>
                </a:rPr>
                <a:t>12-6</a:t>
              </a:r>
              <a:r>
                <a:rPr lang="ar-SA" sz="1400" b="1" dirty="0" smtClean="0">
                  <a:solidFill>
                    <a:schemeClr val="tx1">
                      <a:lumMod val="95000"/>
                      <a:lumOff val="5000"/>
                    </a:schemeClr>
                  </a:solidFill>
                  <a:latin typeface="Times New Roman" pitchFamily="18" charset="0"/>
                  <a:cs typeface="Times New Roman" pitchFamily="18" charset="0"/>
                </a:rPr>
                <a:t>) </a:t>
              </a:r>
              <a:r>
                <a:rPr lang="ar-SA" sz="1400" b="1" dirty="0">
                  <a:solidFill>
                    <a:schemeClr val="tx1">
                      <a:lumMod val="95000"/>
                      <a:lumOff val="5000"/>
                    </a:schemeClr>
                  </a:solidFill>
                  <a:latin typeface="Times New Roman" pitchFamily="18" charset="0"/>
                  <a:cs typeface="Times New Roman" pitchFamily="18" charset="0"/>
                </a:rPr>
                <a:t>إنتاج الناتج نفسه بقدر أقل من الموارد</a:t>
              </a:r>
              <a:endParaRPr lang="en-US" sz="1400" b="1" dirty="0">
                <a:solidFill>
                  <a:schemeClr val="tx1">
                    <a:lumMod val="95000"/>
                    <a:lumOff val="5000"/>
                  </a:schemeClr>
                </a:solidFill>
                <a:latin typeface="Arial" pitchFamily="34" charset="0"/>
              </a:endParaRPr>
            </a:p>
          </p:txBody>
        </p:sp>
        <p:sp>
          <p:nvSpPr>
            <p:cNvPr id="2" name="Text Box 16"/>
            <p:cNvSpPr txBox="1">
              <a:spLocks noChangeArrowheads="1"/>
            </p:cNvSpPr>
            <p:nvPr/>
          </p:nvSpPr>
          <p:spPr bwMode="auto">
            <a:xfrm>
              <a:off x="1663" y="1218"/>
              <a:ext cx="1144" cy="731"/>
            </a:xfrm>
            <a:prstGeom prst="rect">
              <a:avLst/>
            </a:prstGeom>
            <a:grpFill/>
            <a:ln w="9525">
              <a:noFill/>
              <a:miter lim="800000"/>
              <a:headEnd/>
              <a:tailEnd/>
            </a:ln>
          </p:spPr>
          <p:txBody>
            <a:bodyPr/>
            <a:lstStyle/>
            <a:p>
              <a:pPr>
                <a:defRPr/>
              </a:pPr>
              <a:r>
                <a:rPr lang="ar-SA" sz="1600" b="1" dirty="0">
                  <a:solidFill>
                    <a:schemeClr val="tx1">
                      <a:lumMod val="95000"/>
                      <a:lumOff val="5000"/>
                    </a:schemeClr>
                  </a:solidFill>
                  <a:latin typeface="Times New Roman" pitchFamily="18" charset="0"/>
                  <a:cs typeface="Times New Roman" pitchFamily="18" charset="0"/>
                </a:rPr>
                <a:t>رأس المال </a:t>
              </a:r>
              <a:r>
                <a:rPr lang="en-US" sz="1600" b="1" i="1" dirty="0">
                  <a:solidFill>
                    <a:schemeClr val="tx1">
                      <a:lumMod val="95000"/>
                      <a:lumOff val="5000"/>
                    </a:schemeClr>
                  </a:solidFill>
                  <a:latin typeface="Times New Roman" pitchFamily="18" charset="0"/>
                </a:rPr>
                <a:t>K</a:t>
              </a:r>
              <a:endParaRPr lang="en-US" sz="1600" b="1" dirty="0">
                <a:solidFill>
                  <a:schemeClr val="tx1">
                    <a:lumMod val="95000"/>
                    <a:lumOff val="5000"/>
                  </a:schemeClr>
                </a:solidFill>
                <a:latin typeface="Arial" pitchFamily="34" charset="0"/>
              </a:endParaRPr>
            </a:p>
          </p:txBody>
        </p:sp>
      </p:gr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78851" name="Rectangle 3"/>
          <p:cNvSpPr>
            <a:spLocks noGrp="1" noChangeArrowheads="1"/>
          </p:cNvSpPr>
          <p:nvPr>
            <p:ph type="body" idx="4294967295"/>
          </p:nvPr>
        </p:nvSpPr>
        <p:spPr>
          <a:xfrm>
            <a:off x="457200" y="1143000"/>
            <a:ext cx="8229600" cy="5562600"/>
          </a:xfrm>
          <a:noFill/>
        </p:spPr>
        <p:txBody>
          <a:bodyPr>
            <a:normAutofit/>
          </a:bodyPr>
          <a:lstStyle/>
          <a:p>
            <a:pPr marL="0" algn="justLow" eaLnBrk="1" hangingPunct="1">
              <a:lnSpc>
                <a:spcPct val="200000"/>
              </a:lnSpc>
              <a:buFont typeface="Wingdings" pitchFamily="2" charset="2"/>
              <a:buNone/>
              <a:defRPr/>
            </a:pPr>
            <a:r>
              <a:rPr lang="ar-SA" sz="2000" b="1" dirty="0" smtClean="0">
                <a:solidFill>
                  <a:schemeClr val="tx1">
                    <a:lumMod val="85000"/>
                    <a:lumOff val="15000"/>
                  </a:schemeClr>
                </a:solidFill>
                <a:latin typeface="Times New Roman" pitchFamily="18" charset="0"/>
                <a:cs typeface="Times New Roman" pitchFamily="18" charset="0"/>
              </a:rPr>
              <a:t>هذا وتجدر الإشارة  إلى أن التقدم التقني قد لايؤدي فقط إلى انتقال الدالة بل قد يغير من ميلها.</a:t>
            </a:r>
          </a:p>
          <a:p>
            <a:pPr marL="0" algn="justLow" eaLnBrk="1" hangingPunct="1">
              <a:lnSpc>
                <a:spcPct val="200000"/>
              </a:lnSpc>
              <a:buFont typeface="Wingdings" pitchFamily="2" charset="2"/>
              <a:buNone/>
              <a:defRPr/>
            </a:pPr>
            <a:r>
              <a:rPr lang="ar-SA" sz="2000" b="1" dirty="0" smtClean="0">
                <a:solidFill>
                  <a:schemeClr val="tx1">
                    <a:lumMod val="85000"/>
                    <a:lumOff val="15000"/>
                  </a:schemeClr>
                </a:solidFill>
                <a:latin typeface="Times New Roman" pitchFamily="18" charset="0"/>
                <a:cs typeface="Times New Roman" pitchFamily="18" charset="0"/>
              </a:rPr>
              <a:t>وفي هذا الخصوص هناك ثلاث حالات للتقدم التقني معتمدة على معدل الإحلال لموارد الإنتاج وهي:</a:t>
            </a:r>
          </a:p>
          <a:p>
            <a:pPr marL="0" algn="justLow" eaLnBrk="1" hangingPunct="1">
              <a:lnSpc>
                <a:spcPct val="150000"/>
              </a:lnSpc>
              <a:buFont typeface="Wingdings" pitchFamily="2" charset="2"/>
              <a:buNone/>
              <a:defRPr/>
            </a:pPr>
            <a:endParaRPr lang="en-US" sz="2000" b="1" i="1" dirty="0" smtClean="0">
              <a:solidFill>
                <a:schemeClr val="tx1">
                  <a:lumMod val="85000"/>
                  <a:lumOff val="15000"/>
                </a:schemeClr>
              </a:solidFill>
              <a:latin typeface="Times New Roman" pitchFamily="18" charset="0"/>
              <a:cs typeface="Times New Roman" pitchFamily="18" charset="0"/>
            </a:endParaRPr>
          </a:p>
          <a:p>
            <a:pPr marL="0" algn="justLow" eaLnBrk="1" hangingPunct="1">
              <a:lnSpc>
                <a:spcPct val="150000"/>
              </a:lnSpc>
              <a:buFont typeface="Wingdings" pitchFamily="2" charset="2"/>
              <a:buNone/>
              <a:defRPr/>
            </a:pPr>
            <a:endParaRPr lang="en-US" sz="2000" b="1" i="1" dirty="0" smtClean="0">
              <a:solidFill>
                <a:schemeClr val="tx1">
                  <a:lumMod val="85000"/>
                  <a:lumOff val="15000"/>
                </a:schemeClr>
              </a:solidFill>
              <a:latin typeface="Times New Roman" pitchFamily="18" charset="0"/>
              <a:cs typeface="Times New Roman" pitchFamily="18" charset="0"/>
            </a:endParaRPr>
          </a:p>
          <a:p>
            <a:pPr marL="0" algn="justLow" eaLnBrk="1" hangingPunct="1">
              <a:lnSpc>
                <a:spcPct val="150000"/>
              </a:lnSpc>
              <a:buFont typeface="Wingdings" pitchFamily="2" charset="2"/>
              <a:buNone/>
              <a:defRPr/>
            </a:pPr>
            <a:r>
              <a:rPr lang="ar-SA" sz="2000" b="1" dirty="0" smtClean="0">
                <a:solidFill>
                  <a:schemeClr val="tx1">
                    <a:lumMod val="85000"/>
                    <a:lumOff val="15000"/>
                  </a:schemeClr>
                </a:solidFill>
                <a:latin typeface="Times New Roman" pitchFamily="18" charset="0"/>
                <a:cs typeface="Times New Roman" pitchFamily="18" charset="0"/>
              </a:rPr>
              <a:t>يوصي </a:t>
            </a:r>
            <a:r>
              <a:rPr lang="ar-SA" sz="2000" b="1" dirty="0" smtClean="0">
                <a:solidFill>
                  <a:schemeClr val="tx1">
                    <a:lumMod val="85000"/>
                    <a:lumOff val="15000"/>
                  </a:schemeClr>
                </a:solidFill>
                <a:latin typeface="Times New Roman" pitchFamily="18" charset="0"/>
                <a:cs typeface="Times New Roman" pitchFamily="18" charset="0"/>
              </a:rPr>
              <a:t>التقدم التقني بتكثيف رأس المال (باستعمال المزيد من رأس المال ) عندما يزداد المعدل الحدي للإحلال التقني لموارد رأس المال محل العمل على طول الخط الذي تكون نسبة رأس المال فيه إلى العمل ثابتة. هذا يعني أن التقدم التقني يؤدي إلى زيادة الإنتاجية الحدية لرأس المال عن الإنتاجية الحدية لمورد العمل، مما يؤدي إلى أن منحنى سواء الإنتاج المنتقل يكون أقل ميلاً عند تقاطع هذا المنحنى مع الخط الواصل من نقطة الأصل والذي يمر بنقاط تساوي نسبة          وهذا يعني أن المزيد من إستخدام رأس المال سوف يؤدي إلى زيادة أكبر في الإنتاج عن زيادة العمل.</a:t>
            </a:r>
            <a:endParaRPr lang="en-US" sz="2000" b="1" dirty="0" smtClean="0">
              <a:solidFill>
                <a:schemeClr val="tx1">
                  <a:lumMod val="85000"/>
                  <a:lumOff val="15000"/>
                </a:schemeClr>
              </a:solidFill>
              <a:latin typeface="Times New Roman" pitchFamily="18" charset="0"/>
              <a:cs typeface="Times New Roman" pitchFamily="18" charset="0"/>
            </a:endParaRPr>
          </a:p>
        </p:txBody>
      </p:sp>
      <p:sp>
        <p:nvSpPr>
          <p:cNvPr id="10246"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graphicFrame>
        <p:nvGraphicFramePr>
          <p:cNvPr id="10242" name="Object 17"/>
          <p:cNvGraphicFramePr>
            <a:graphicFrameLocks noChangeAspect="1"/>
          </p:cNvGraphicFramePr>
          <p:nvPr/>
        </p:nvGraphicFramePr>
        <p:xfrm>
          <a:off x="2209800" y="5562600"/>
          <a:ext cx="511175" cy="303213"/>
        </p:xfrm>
        <a:graphic>
          <a:graphicData uri="http://schemas.openxmlformats.org/presentationml/2006/ole">
            <p:oleObj spid="_x0000_s10242" name="Equation" r:id="rId5" imgW="342751" imgH="431613" progId="Equation.3">
              <p:embed/>
            </p:oleObj>
          </a:graphicData>
        </a:graphic>
      </p:graphicFrame>
      <p:sp>
        <p:nvSpPr>
          <p:cNvPr id="5" name="Flowchart: Predefined Process 4"/>
          <p:cNvSpPr/>
          <p:nvPr/>
        </p:nvSpPr>
        <p:spPr>
          <a:xfrm>
            <a:off x="762000" y="1676400"/>
            <a:ext cx="8382000" cy="1524000"/>
          </a:xfrm>
          <a:prstGeom prst="flowChartPredefined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80000"/>
              </a:lnSpc>
              <a:buFont typeface="Wingdings" pitchFamily="2" charset="2"/>
              <a:buNone/>
              <a:defRPr/>
            </a:pPr>
            <a:endParaRPr lang="ar-SA" sz="2400" dirty="0"/>
          </a:p>
        </p:txBody>
      </p:sp>
      <p:sp>
        <p:nvSpPr>
          <p:cNvPr id="10248" name="Rectangle 5"/>
          <p:cNvSpPr>
            <a:spLocks noChangeArrowheads="1"/>
          </p:cNvSpPr>
          <p:nvPr/>
        </p:nvSpPr>
        <p:spPr bwMode="auto">
          <a:xfrm>
            <a:off x="3733800" y="2743200"/>
            <a:ext cx="4724400" cy="830997"/>
          </a:xfrm>
          <a:prstGeom prst="rect">
            <a:avLst/>
          </a:prstGeom>
          <a:noFill/>
          <a:ln w="9525">
            <a:noFill/>
            <a:miter lim="800000"/>
            <a:headEnd/>
            <a:tailEnd/>
          </a:ln>
        </p:spPr>
        <p:txBody>
          <a:bodyPr wrap="square" anchor="ctr">
            <a:spAutoFit/>
          </a:bodyPr>
          <a:lstStyle/>
          <a:p>
            <a:pPr eaLnBrk="0" hangingPunct="0">
              <a:tabLst>
                <a:tab pos="457200" algn="l"/>
              </a:tabLst>
            </a:pPr>
            <a:r>
              <a:rPr lang="ar-SA" sz="2400" b="1" dirty="0" smtClean="0">
                <a:cs typeface="Times New Roman" pitchFamily="18" charset="0"/>
              </a:rPr>
              <a:t>تــقدم تـقني لـتكثيف </a:t>
            </a:r>
            <a:r>
              <a:rPr lang="ar-SA" sz="2400" b="1" dirty="0">
                <a:cs typeface="Times New Roman" pitchFamily="18" charset="0"/>
              </a:rPr>
              <a:t>رأس الــمال</a:t>
            </a:r>
            <a:endParaRPr lang="en-US" sz="2400" dirty="0"/>
          </a:p>
          <a:p>
            <a:pPr eaLnBrk="0" hangingPunct="0">
              <a:tabLst>
                <a:tab pos="457200" algn="l"/>
              </a:tabLst>
            </a:pPr>
            <a:r>
              <a:rPr lang="en-US" sz="2400" b="1" dirty="0">
                <a:cs typeface="Times New Roman" pitchFamily="18" charset="0"/>
              </a:rPr>
              <a:t> </a:t>
            </a:r>
            <a:r>
              <a:rPr lang="en-US" sz="1600" b="1" i="1" dirty="0">
                <a:cs typeface="Times New Roman" pitchFamily="18" charset="0"/>
              </a:rPr>
              <a:t>Capital – Deepening Technical Progress</a:t>
            </a:r>
            <a:endParaRPr lang="en-US" sz="16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4"/>
          <p:cNvGrpSpPr>
            <a:grpSpLocks noChangeAspect="1"/>
          </p:cNvGrpSpPr>
          <p:nvPr/>
        </p:nvGrpSpPr>
        <p:grpSpPr bwMode="auto">
          <a:xfrm>
            <a:off x="1295400" y="1524000"/>
            <a:ext cx="6324600" cy="4995836"/>
            <a:chOff x="1980" y="1080"/>
            <a:chExt cx="8460" cy="6681"/>
          </a:xfrm>
          <a:noFill/>
        </p:grpSpPr>
        <p:sp>
          <p:nvSpPr>
            <p:cNvPr id="26630" name="AutoShape 5"/>
            <p:cNvSpPr>
              <a:spLocks noChangeAspect="1" noChangeArrowheads="1"/>
            </p:cNvSpPr>
            <p:nvPr/>
          </p:nvSpPr>
          <p:spPr bwMode="auto">
            <a:xfrm>
              <a:off x="1980" y="1080"/>
              <a:ext cx="8460" cy="5760"/>
            </a:xfrm>
            <a:prstGeom prst="rect">
              <a:avLst/>
            </a:prstGeom>
            <a:grpFill/>
            <a:ln w="12700">
              <a:solidFill>
                <a:srgbClr val="000000"/>
              </a:solidFill>
              <a:miter lim="800000"/>
              <a:headEnd/>
              <a:tailEnd/>
            </a:ln>
          </p:spPr>
          <p:txBody>
            <a:bodyPr/>
            <a:lstStyle/>
            <a:p>
              <a:endParaRPr lang="ar-YE"/>
            </a:p>
          </p:txBody>
        </p:sp>
        <p:sp>
          <p:nvSpPr>
            <p:cNvPr id="26631" name="Line 6"/>
            <p:cNvSpPr>
              <a:spLocks noChangeShapeType="1"/>
            </p:cNvSpPr>
            <p:nvPr/>
          </p:nvSpPr>
          <p:spPr bwMode="auto">
            <a:xfrm>
              <a:off x="3060" y="1620"/>
              <a:ext cx="0" cy="4320"/>
            </a:xfrm>
            <a:prstGeom prst="line">
              <a:avLst/>
            </a:prstGeom>
            <a:grpFill/>
            <a:ln w="19050">
              <a:solidFill>
                <a:srgbClr val="000000"/>
              </a:solidFill>
              <a:round/>
              <a:headEnd type="triangle" w="med" len="med"/>
              <a:tailEnd/>
            </a:ln>
          </p:spPr>
          <p:txBody>
            <a:bodyPr/>
            <a:lstStyle/>
            <a:p>
              <a:endParaRPr lang="ar-SA"/>
            </a:p>
          </p:txBody>
        </p:sp>
        <p:sp>
          <p:nvSpPr>
            <p:cNvPr id="26632" name="Line 7"/>
            <p:cNvSpPr>
              <a:spLocks noChangeShapeType="1"/>
            </p:cNvSpPr>
            <p:nvPr/>
          </p:nvSpPr>
          <p:spPr bwMode="auto">
            <a:xfrm>
              <a:off x="3060" y="5940"/>
              <a:ext cx="4860" cy="0"/>
            </a:xfrm>
            <a:prstGeom prst="line">
              <a:avLst/>
            </a:prstGeom>
            <a:grpFill/>
            <a:ln w="19050">
              <a:solidFill>
                <a:srgbClr val="000000"/>
              </a:solidFill>
              <a:round/>
              <a:headEnd/>
              <a:tailEnd type="triangle" w="med" len="med"/>
            </a:ln>
          </p:spPr>
          <p:txBody>
            <a:bodyPr/>
            <a:lstStyle/>
            <a:p>
              <a:endParaRPr lang="ar-SA"/>
            </a:p>
          </p:txBody>
        </p:sp>
        <p:sp>
          <p:nvSpPr>
            <p:cNvPr id="26633" name="Text Box 8"/>
            <p:cNvSpPr txBox="1">
              <a:spLocks noChangeArrowheads="1"/>
            </p:cNvSpPr>
            <p:nvPr/>
          </p:nvSpPr>
          <p:spPr bwMode="auto">
            <a:xfrm>
              <a:off x="8096" y="5666"/>
              <a:ext cx="1080" cy="710"/>
            </a:xfrm>
            <a:prstGeom prst="rect">
              <a:avLst/>
            </a:prstGeom>
            <a:grpFill/>
            <a:ln w="9525">
              <a:noFill/>
              <a:miter lim="800000"/>
              <a:headEnd/>
              <a:tailEnd/>
            </a:ln>
          </p:spPr>
          <p:txBody>
            <a:bodyPr/>
            <a:lstStyle/>
            <a:p>
              <a:r>
                <a:rPr lang="ar-SA" sz="1600" b="1" dirty="0">
                  <a:latin typeface="Times New Roman" pitchFamily="18" charset="0"/>
                  <a:cs typeface="Times New Roman" pitchFamily="18" charset="0"/>
                </a:rPr>
                <a:t>العمل </a:t>
              </a:r>
              <a:r>
                <a:rPr lang="en-US" sz="1600" b="1" i="1" dirty="0">
                  <a:latin typeface="Times New Roman" pitchFamily="18" charset="0"/>
                </a:rPr>
                <a:t>L</a:t>
              </a:r>
              <a:endParaRPr lang="en-US" sz="1600" b="1" dirty="0">
                <a:latin typeface="Arial" pitchFamily="34" charset="0"/>
              </a:endParaRPr>
            </a:p>
          </p:txBody>
        </p:sp>
        <p:sp>
          <p:nvSpPr>
            <p:cNvPr id="26634" name="Text Box 9"/>
            <p:cNvSpPr txBox="1">
              <a:spLocks noChangeArrowheads="1"/>
            </p:cNvSpPr>
            <p:nvPr/>
          </p:nvSpPr>
          <p:spPr bwMode="auto">
            <a:xfrm>
              <a:off x="5242" y="1488"/>
              <a:ext cx="1347" cy="499"/>
            </a:xfrm>
            <a:prstGeom prst="rect">
              <a:avLst/>
            </a:prstGeom>
            <a:grpFill/>
            <a:ln w="9525">
              <a:noFill/>
              <a:miter lim="800000"/>
              <a:headEnd/>
              <a:tailEnd/>
            </a:ln>
          </p:spPr>
          <p:txBody>
            <a:bodyPr/>
            <a:lstStyle/>
            <a:p>
              <a:r>
                <a:rPr lang="en-US" sz="1200" i="1" dirty="0" smtClean="0">
                  <a:latin typeface="Times New Roman" pitchFamily="18" charset="0"/>
                </a:rPr>
                <a:t>I</a:t>
              </a:r>
              <a:r>
                <a:rPr lang="en-US" sz="2000" i="1" dirty="0" smtClean="0">
                  <a:latin typeface="Times New Roman" pitchFamily="18" charset="0"/>
                </a:rPr>
                <a:t>soclin</a:t>
              </a:r>
              <a:r>
                <a:rPr lang="en-US" sz="1200" i="1" dirty="0" smtClean="0">
                  <a:latin typeface="Times New Roman" pitchFamily="18" charset="0"/>
                </a:rPr>
                <a:t>e</a:t>
              </a:r>
              <a:endParaRPr lang="en-US" dirty="0">
                <a:latin typeface="Arial" pitchFamily="34" charset="0"/>
              </a:endParaRPr>
            </a:p>
          </p:txBody>
        </p:sp>
        <p:sp>
          <p:nvSpPr>
            <p:cNvPr id="26635" name="Text Box 10"/>
            <p:cNvSpPr txBox="1">
              <a:spLocks noChangeArrowheads="1"/>
            </p:cNvSpPr>
            <p:nvPr/>
          </p:nvSpPr>
          <p:spPr bwMode="auto">
            <a:xfrm>
              <a:off x="2693" y="6990"/>
              <a:ext cx="5222" cy="771"/>
            </a:xfrm>
            <a:prstGeom prst="rect">
              <a:avLst/>
            </a:prstGeom>
            <a:grpFill/>
            <a:ln w="9525">
              <a:noFill/>
              <a:miter lim="800000"/>
              <a:headEnd/>
              <a:tailEnd/>
            </a:ln>
          </p:spPr>
          <p:txBody>
            <a:bodyPr/>
            <a:lstStyle/>
            <a:p>
              <a:pPr algn="ctr"/>
              <a:r>
                <a:rPr lang="ar-SA" sz="1400" b="1" dirty="0">
                  <a:solidFill>
                    <a:schemeClr val="tx1">
                      <a:lumMod val="85000"/>
                      <a:lumOff val="15000"/>
                    </a:schemeClr>
                  </a:solidFill>
                  <a:latin typeface="Times New Roman" pitchFamily="18" charset="0"/>
                  <a:cs typeface="Times New Roman" pitchFamily="18" charset="0"/>
                </a:rPr>
                <a:t>شكل رقم </a:t>
              </a:r>
              <a:r>
                <a:rPr lang="ar-SA" sz="1400" b="1" dirty="0" smtClean="0">
                  <a:solidFill>
                    <a:schemeClr val="tx1">
                      <a:lumMod val="85000"/>
                      <a:lumOff val="15000"/>
                    </a:schemeClr>
                  </a:solidFill>
                  <a:latin typeface="Times New Roman" pitchFamily="18" charset="0"/>
                  <a:cs typeface="Times New Roman" pitchFamily="18" charset="0"/>
                </a:rPr>
                <a:t>(</a:t>
              </a:r>
              <a:r>
                <a:rPr lang="en-US" sz="1400" b="1" dirty="0" smtClean="0">
                  <a:solidFill>
                    <a:schemeClr val="tx1">
                      <a:lumMod val="85000"/>
                      <a:lumOff val="15000"/>
                    </a:schemeClr>
                  </a:solidFill>
                  <a:latin typeface="Times New Roman" pitchFamily="18" charset="0"/>
                </a:rPr>
                <a:t>12-7</a:t>
              </a:r>
              <a:r>
                <a:rPr lang="ar-SA" sz="1400" b="1" dirty="0" smtClean="0">
                  <a:solidFill>
                    <a:schemeClr val="tx1">
                      <a:lumMod val="85000"/>
                      <a:lumOff val="15000"/>
                    </a:schemeClr>
                  </a:solidFill>
                  <a:latin typeface="Times New Roman" pitchFamily="18" charset="0"/>
                  <a:cs typeface="Times New Roman" pitchFamily="18" charset="0"/>
                </a:rPr>
                <a:t>) </a:t>
              </a:r>
              <a:r>
                <a:rPr lang="ar-SA" sz="1400" b="1" dirty="0">
                  <a:solidFill>
                    <a:schemeClr val="tx1">
                      <a:lumMod val="85000"/>
                      <a:lumOff val="15000"/>
                    </a:schemeClr>
                  </a:solidFill>
                  <a:latin typeface="Times New Roman" pitchFamily="18" charset="0"/>
                  <a:cs typeface="Times New Roman" pitchFamily="18" charset="0"/>
                </a:rPr>
                <a:t>تقدم تقني-تكثيف رأس المال</a:t>
              </a:r>
              <a:endParaRPr lang="en-US" sz="1400" dirty="0">
                <a:solidFill>
                  <a:schemeClr val="tx1">
                    <a:lumMod val="85000"/>
                    <a:lumOff val="15000"/>
                  </a:schemeClr>
                </a:solidFill>
                <a:latin typeface="Arial" pitchFamily="34" charset="0"/>
              </a:endParaRPr>
            </a:p>
          </p:txBody>
        </p:sp>
        <p:sp>
          <p:nvSpPr>
            <p:cNvPr id="26636" name="Text Box 11"/>
            <p:cNvSpPr txBox="1">
              <a:spLocks noChangeArrowheads="1"/>
            </p:cNvSpPr>
            <p:nvPr/>
          </p:nvSpPr>
          <p:spPr bwMode="auto">
            <a:xfrm>
              <a:off x="2388" y="1182"/>
              <a:ext cx="1440" cy="540"/>
            </a:xfrm>
            <a:prstGeom prst="rect">
              <a:avLst/>
            </a:prstGeom>
            <a:grpFill/>
            <a:ln w="9525">
              <a:noFill/>
              <a:miter lim="800000"/>
              <a:headEnd/>
              <a:tailEnd/>
            </a:ln>
          </p:spPr>
          <p:txBody>
            <a:bodyPr/>
            <a:lstStyle/>
            <a:p>
              <a:r>
                <a:rPr lang="ar-SA" sz="1400" b="1" dirty="0">
                  <a:latin typeface="Times New Roman" pitchFamily="18" charset="0"/>
                  <a:cs typeface="Times New Roman" pitchFamily="18" charset="0"/>
                </a:rPr>
                <a:t>رأس المال </a:t>
              </a:r>
              <a:r>
                <a:rPr lang="en-US" sz="1400" b="1" i="1" dirty="0">
                  <a:latin typeface="Times New Roman" pitchFamily="18" charset="0"/>
                </a:rPr>
                <a:t>K</a:t>
              </a:r>
              <a:endParaRPr lang="en-US" sz="1400" b="1" dirty="0">
                <a:latin typeface="Arial" pitchFamily="34" charset="0"/>
              </a:endParaRPr>
            </a:p>
          </p:txBody>
        </p:sp>
        <p:sp>
          <p:nvSpPr>
            <p:cNvPr id="26637" name="Arc 12"/>
            <p:cNvSpPr>
              <a:spLocks/>
            </p:cNvSpPr>
            <p:nvPr/>
          </p:nvSpPr>
          <p:spPr bwMode="auto">
            <a:xfrm flipH="1" flipV="1">
              <a:off x="3420" y="1440"/>
              <a:ext cx="2809" cy="3407"/>
            </a:xfrm>
            <a:custGeom>
              <a:avLst/>
              <a:gdLst>
                <a:gd name="T0" fmla="*/ 1 w 21069"/>
                <a:gd name="T1" fmla="*/ 0 h 21513"/>
                <a:gd name="T2" fmla="*/ 7 w 21069"/>
                <a:gd name="T3" fmla="*/ 11 h 21513"/>
                <a:gd name="T4" fmla="*/ 0 w 21069"/>
                <a:gd name="T5" fmla="*/ 14 h 21513"/>
                <a:gd name="T6" fmla="*/ 0 60000 65536"/>
                <a:gd name="T7" fmla="*/ 0 60000 65536"/>
                <a:gd name="T8" fmla="*/ 0 60000 65536"/>
                <a:gd name="T9" fmla="*/ 0 w 21069"/>
                <a:gd name="T10" fmla="*/ 0 h 21513"/>
                <a:gd name="T11" fmla="*/ 21069 w 21069"/>
                <a:gd name="T12" fmla="*/ 21513 h 21513"/>
              </a:gdLst>
              <a:ahLst/>
              <a:cxnLst>
                <a:cxn ang="T6">
                  <a:pos x="T0" y="T1"/>
                </a:cxn>
                <a:cxn ang="T7">
                  <a:pos x="T2" y="T3"/>
                </a:cxn>
                <a:cxn ang="T8">
                  <a:pos x="T4" y="T5"/>
                </a:cxn>
              </a:cxnLst>
              <a:rect l="T9" t="T10" r="T11" b="T12"/>
              <a:pathLst>
                <a:path w="21069" h="21513" fill="none" extrusionOk="0">
                  <a:moveTo>
                    <a:pt x="1933" y="-1"/>
                  </a:moveTo>
                  <a:cubicBezTo>
                    <a:pt x="11271" y="838"/>
                    <a:pt x="19001" y="7606"/>
                    <a:pt x="21068" y="16751"/>
                  </a:cubicBezTo>
                </a:path>
                <a:path w="21069" h="21513" stroke="0" extrusionOk="0">
                  <a:moveTo>
                    <a:pt x="1933" y="-1"/>
                  </a:moveTo>
                  <a:cubicBezTo>
                    <a:pt x="11271" y="838"/>
                    <a:pt x="19001" y="7606"/>
                    <a:pt x="21068" y="16751"/>
                  </a:cubicBezTo>
                  <a:lnTo>
                    <a:pt x="0" y="21513"/>
                  </a:lnTo>
                  <a:close/>
                </a:path>
              </a:pathLst>
            </a:custGeom>
            <a:grpFill/>
            <a:ln w="31750" cap="rnd">
              <a:solidFill>
                <a:srgbClr val="333300"/>
              </a:solidFill>
              <a:prstDash val="sysDot"/>
              <a:round/>
              <a:headEnd/>
              <a:tailEnd/>
            </a:ln>
          </p:spPr>
          <p:txBody>
            <a:bodyPr/>
            <a:lstStyle/>
            <a:p>
              <a:endParaRPr lang="ar-YE"/>
            </a:p>
          </p:txBody>
        </p:sp>
        <p:sp>
          <p:nvSpPr>
            <p:cNvPr id="26638" name="Line 13"/>
            <p:cNvSpPr>
              <a:spLocks noChangeShapeType="1"/>
            </p:cNvSpPr>
            <p:nvPr/>
          </p:nvSpPr>
          <p:spPr bwMode="auto">
            <a:xfrm flipV="1">
              <a:off x="3060" y="1980"/>
              <a:ext cx="2700" cy="3960"/>
            </a:xfrm>
            <a:prstGeom prst="line">
              <a:avLst/>
            </a:prstGeom>
            <a:grpFill/>
            <a:ln w="25400">
              <a:solidFill>
                <a:srgbClr val="000000"/>
              </a:solidFill>
              <a:round/>
              <a:headEnd/>
              <a:tailEnd type="arrow" w="med" len="med"/>
            </a:ln>
          </p:spPr>
          <p:txBody>
            <a:bodyPr/>
            <a:lstStyle/>
            <a:p>
              <a:endParaRPr lang="ar-SA"/>
            </a:p>
          </p:txBody>
        </p:sp>
        <p:sp>
          <p:nvSpPr>
            <p:cNvPr id="26639" name="Line 14"/>
            <p:cNvSpPr>
              <a:spLocks noChangeShapeType="1"/>
            </p:cNvSpPr>
            <p:nvPr/>
          </p:nvSpPr>
          <p:spPr bwMode="auto">
            <a:xfrm>
              <a:off x="4680" y="1620"/>
              <a:ext cx="2160" cy="2880"/>
            </a:xfrm>
            <a:prstGeom prst="line">
              <a:avLst/>
            </a:prstGeom>
            <a:grpFill/>
            <a:ln w="3175">
              <a:solidFill>
                <a:srgbClr val="000000"/>
              </a:solidFill>
              <a:round/>
              <a:headEnd/>
              <a:tailEnd/>
            </a:ln>
          </p:spPr>
          <p:txBody>
            <a:bodyPr/>
            <a:lstStyle/>
            <a:p>
              <a:endParaRPr lang="ar-SA"/>
            </a:p>
          </p:txBody>
        </p:sp>
        <p:sp>
          <p:nvSpPr>
            <p:cNvPr id="26640" name="Line 15"/>
            <p:cNvSpPr>
              <a:spLocks noChangeShapeType="1"/>
            </p:cNvSpPr>
            <p:nvPr/>
          </p:nvSpPr>
          <p:spPr bwMode="auto">
            <a:xfrm>
              <a:off x="4320" y="1980"/>
              <a:ext cx="2160" cy="3420"/>
            </a:xfrm>
            <a:prstGeom prst="line">
              <a:avLst/>
            </a:prstGeom>
            <a:grpFill/>
            <a:ln w="9525">
              <a:solidFill>
                <a:srgbClr val="000000"/>
              </a:solidFill>
              <a:round/>
              <a:headEnd/>
              <a:tailEnd/>
            </a:ln>
          </p:spPr>
          <p:txBody>
            <a:bodyPr/>
            <a:lstStyle/>
            <a:p>
              <a:endParaRPr lang="ar-SA"/>
            </a:p>
          </p:txBody>
        </p:sp>
        <p:sp>
          <p:nvSpPr>
            <p:cNvPr id="26641" name="Line 16"/>
            <p:cNvSpPr>
              <a:spLocks noChangeShapeType="1"/>
            </p:cNvSpPr>
            <p:nvPr/>
          </p:nvSpPr>
          <p:spPr bwMode="auto">
            <a:xfrm>
              <a:off x="3240" y="3060"/>
              <a:ext cx="2880" cy="2520"/>
            </a:xfrm>
            <a:prstGeom prst="line">
              <a:avLst/>
            </a:prstGeom>
            <a:grpFill/>
            <a:ln w="9525">
              <a:solidFill>
                <a:srgbClr val="000000"/>
              </a:solidFill>
              <a:round/>
              <a:headEnd/>
              <a:tailEnd/>
            </a:ln>
          </p:spPr>
          <p:txBody>
            <a:bodyPr/>
            <a:lstStyle/>
            <a:p>
              <a:endParaRPr lang="ar-SA"/>
            </a:p>
          </p:txBody>
        </p:sp>
        <p:sp>
          <p:nvSpPr>
            <p:cNvPr id="26642" name="Arc 17"/>
            <p:cNvSpPr>
              <a:spLocks/>
            </p:cNvSpPr>
            <p:nvPr/>
          </p:nvSpPr>
          <p:spPr bwMode="auto">
            <a:xfrm rot="746929" flipH="1" flipV="1">
              <a:off x="4507" y="1668"/>
              <a:ext cx="2713" cy="2210"/>
            </a:xfrm>
            <a:custGeom>
              <a:avLst/>
              <a:gdLst>
                <a:gd name="T0" fmla="*/ 2 w 20353"/>
                <a:gd name="T1" fmla="*/ 0 h 20771"/>
                <a:gd name="T2" fmla="*/ 6 w 20353"/>
                <a:gd name="T3" fmla="*/ 2 h 20771"/>
                <a:gd name="T4" fmla="*/ 0 w 20353"/>
                <a:gd name="T5" fmla="*/ 3 h 20771"/>
                <a:gd name="T6" fmla="*/ 0 60000 65536"/>
                <a:gd name="T7" fmla="*/ 0 60000 65536"/>
                <a:gd name="T8" fmla="*/ 0 60000 65536"/>
                <a:gd name="T9" fmla="*/ 0 w 20353"/>
                <a:gd name="T10" fmla="*/ 0 h 20771"/>
                <a:gd name="T11" fmla="*/ 20353 w 20353"/>
                <a:gd name="T12" fmla="*/ 20771 h 20771"/>
              </a:gdLst>
              <a:ahLst/>
              <a:cxnLst>
                <a:cxn ang="T6">
                  <a:pos x="T0" y="T1"/>
                </a:cxn>
                <a:cxn ang="T7">
                  <a:pos x="T2" y="T3"/>
                </a:cxn>
                <a:cxn ang="T8">
                  <a:pos x="T4" y="T5"/>
                </a:cxn>
              </a:cxnLst>
              <a:rect l="T9" t="T10" r="T11" b="T12"/>
              <a:pathLst>
                <a:path w="20353" h="20771" fill="none" extrusionOk="0">
                  <a:moveTo>
                    <a:pt x="5926" y="0"/>
                  </a:moveTo>
                  <a:cubicBezTo>
                    <a:pt x="12640" y="1915"/>
                    <a:pt x="18014" y="6958"/>
                    <a:pt x="20352" y="13537"/>
                  </a:cubicBezTo>
                </a:path>
                <a:path w="20353" h="20771" stroke="0" extrusionOk="0">
                  <a:moveTo>
                    <a:pt x="5926" y="0"/>
                  </a:moveTo>
                  <a:cubicBezTo>
                    <a:pt x="12640" y="1915"/>
                    <a:pt x="18014" y="6958"/>
                    <a:pt x="20352" y="13537"/>
                  </a:cubicBezTo>
                  <a:lnTo>
                    <a:pt x="0" y="20771"/>
                  </a:lnTo>
                  <a:close/>
                </a:path>
              </a:pathLst>
            </a:custGeom>
            <a:grpFill/>
            <a:ln w="31750">
              <a:solidFill>
                <a:srgbClr val="000080"/>
              </a:solidFill>
              <a:prstDash val="sysDot"/>
              <a:round/>
              <a:headEnd/>
              <a:tailEnd/>
            </a:ln>
          </p:spPr>
          <p:txBody>
            <a:bodyPr/>
            <a:lstStyle/>
            <a:p>
              <a:endParaRPr lang="ar-YE"/>
            </a:p>
          </p:txBody>
        </p:sp>
      </p:gr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69000"/>
            <a:lum/>
          </a:blip>
          <a:srcRect/>
          <a:tile tx="0" ty="0" sx="100000" sy="100000" flip="none" algn="tl"/>
        </a:blip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457200" y="1447800"/>
            <a:ext cx="8305800" cy="1371600"/>
          </a:xfrm>
          <a:noFill/>
        </p:spPr>
        <p:txBody>
          <a:bodyPr>
            <a:normAutofit/>
          </a:bodyPr>
          <a:lstStyle/>
          <a:p>
            <a:pPr algn="justLow" eaLnBrk="1" hangingPunct="1">
              <a:defRPr/>
            </a:pPr>
            <a:r>
              <a:rPr lang="ar-SA" sz="2000" b="1" dirty="0" smtClean="0">
                <a:solidFill>
                  <a:schemeClr val="tx2">
                    <a:lumMod val="50000"/>
                  </a:schemeClr>
                </a:solidFill>
                <a:latin typeface="Arial" pitchFamily="34" charset="0"/>
                <a:cs typeface="Arial" pitchFamily="34" charset="0"/>
              </a:rPr>
              <a:t> </a:t>
            </a:r>
            <a:r>
              <a:rPr lang="ar-SA" sz="1800" b="1" dirty="0" smtClean="0">
                <a:solidFill>
                  <a:schemeClr val="tx2">
                    <a:lumMod val="50000"/>
                  </a:schemeClr>
                </a:solidFill>
                <a:latin typeface="Times New Roman" pitchFamily="18" charset="0"/>
                <a:cs typeface="Times New Roman" pitchFamily="18" charset="0"/>
              </a:rPr>
              <a:t>يعد </a:t>
            </a:r>
            <a:r>
              <a:rPr lang="en-US" sz="1800" b="1" dirty="0" smtClean="0">
                <a:solidFill>
                  <a:schemeClr val="tx2">
                    <a:lumMod val="50000"/>
                  </a:schemeClr>
                </a:solidFill>
                <a:latin typeface="Times New Roman" pitchFamily="18" charset="0"/>
                <a:cs typeface="Times New Roman" pitchFamily="18" charset="0"/>
              </a:rPr>
              <a:t> </a:t>
            </a:r>
            <a:r>
              <a:rPr lang="ar-SA" sz="1800" b="1" dirty="0" smtClean="0">
                <a:solidFill>
                  <a:schemeClr val="tx2">
                    <a:lumMod val="50000"/>
                  </a:schemeClr>
                </a:solidFill>
                <a:latin typeface="Times New Roman" pitchFamily="18" charset="0"/>
                <a:cs typeface="Times New Roman" pitchFamily="18" charset="0"/>
              </a:rPr>
              <a:t>التقدم التقني- تكثيفاً للعمالة إذا كان معدل الإحلال الحدي التقني للعمالة محل رأس المال (</a:t>
            </a:r>
            <a:r>
              <a:rPr lang="en-US" sz="1800" b="1" i="1" dirty="0" smtClean="0">
                <a:solidFill>
                  <a:schemeClr val="tx2">
                    <a:lumMod val="50000"/>
                  </a:schemeClr>
                </a:solidFill>
                <a:latin typeface="Times New Roman" pitchFamily="18" charset="0"/>
                <a:cs typeface="Times New Roman" pitchFamily="18" charset="0"/>
              </a:rPr>
              <a:t>MRSLK</a:t>
            </a:r>
            <a:r>
              <a:rPr lang="ar-SA" sz="1800" b="1" dirty="0" smtClean="0">
                <a:solidFill>
                  <a:schemeClr val="tx2">
                    <a:lumMod val="50000"/>
                  </a:schemeClr>
                </a:solidFill>
                <a:latin typeface="Times New Roman" pitchFamily="18" charset="0"/>
                <a:cs typeface="Times New Roman" pitchFamily="18" charset="0"/>
              </a:rPr>
              <a:t>) يزداد على طول الخط الخارج من نقطة الأصل </a:t>
            </a:r>
            <a:r>
              <a:rPr lang="ar-SA" sz="1800" b="1" dirty="0" err="1" smtClean="0">
                <a:solidFill>
                  <a:schemeClr val="tx2">
                    <a:lumMod val="50000"/>
                  </a:schemeClr>
                </a:solidFill>
                <a:latin typeface="Times New Roman" pitchFamily="18" charset="0"/>
                <a:cs typeface="Times New Roman" pitchFamily="18" charset="0"/>
              </a:rPr>
              <a:t>و</a:t>
            </a:r>
            <a:r>
              <a:rPr lang="ar-SA" sz="1800" b="1" dirty="0" smtClean="0">
                <a:solidFill>
                  <a:schemeClr val="tx2">
                    <a:lumMod val="50000"/>
                  </a:schemeClr>
                </a:solidFill>
                <a:latin typeface="Times New Roman" pitchFamily="18" charset="0"/>
                <a:cs typeface="Times New Roman" pitchFamily="18" charset="0"/>
              </a:rPr>
              <a:t> الذي يتساوى فيه إحلال رأس المال محل العمل      . وهذا يعني أن التقدم التقني يزيد من الإنتاجية الحدية لعنصر العمل البشري ويوصي باستخدام المزيد منه، وكما هو موضح بالشكل رقم (</a:t>
            </a:r>
            <a:r>
              <a:rPr lang="en-US" sz="1800" b="1" dirty="0" smtClean="0">
                <a:solidFill>
                  <a:schemeClr val="tx2">
                    <a:lumMod val="50000"/>
                  </a:schemeClr>
                </a:solidFill>
                <a:latin typeface="Times New Roman" pitchFamily="18" charset="0"/>
                <a:cs typeface="Times New Roman" pitchFamily="18" charset="0"/>
              </a:rPr>
              <a:t>12-8</a:t>
            </a:r>
            <a:r>
              <a:rPr lang="ar-SA" sz="1800" b="1" dirty="0" smtClean="0">
                <a:solidFill>
                  <a:schemeClr val="tx2">
                    <a:lumMod val="50000"/>
                  </a:schemeClr>
                </a:solidFill>
                <a:latin typeface="Times New Roman" pitchFamily="18" charset="0"/>
                <a:cs typeface="Times New Roman" pitchFamily="18" charset="0"/>
              </a:rPr>
              <a:t>)  التالي نجد أنه نتيجة لهذا التقدم تصبح منحنيات سواء الإنتاج المنتقلة تجاه نقطة الأصل أكثر ميلاً.</a:t>
            </a:r>
            <a:endParaRPr lang="en-US" sz="2000" b="1" dirty="0" smtClean="0">
              <a:solidFill>
                <a:schemeClr val="tx2">
                  <a:lumMod val="50000"/>
                </a:schemeClr>
              </a:solidFill>
              <a:latin typeface="Times New Roman" pitchFamily="18" charset="0"/>
              <a:cs typeface="Times New Roman" pitchFamily="18" charset="0"/>
            </a:endParaRPr>
          </a:p>
        </p:txBody>
      </p:sp>
      <p:grpSp>
        <p:nvGrpSpPr>
          <p:cNvPr id="11268" name="Group 4"/>
          <p:cNvGrpSpPr>
            <a:grpSpLocks noChangeAspect="1"/>
          </p:cNvGrpSpPr>
          <p:nvPr/>
        </p:nvGrpSpPr>
        <p:grpSpPr bwMode="auto">
          <a:xfrm>
            <a:off x="381000" y="3124200"/>
            <a:ext cx="7873400" cy="3505200"/>
            <a:chOff x="1980" y="1080"/>
            <a:chExt cx="8460" cy="5760"/>
          </a:xfrm>
          <a:noFill/>
        </p:grpSpPr>
        <p:sp>
          <p:nvSpPr>
            <p:cNvPr id="11272" name="AutoShape 5"/>
            <p:cNvSpPr>
              <a:spLocks noChangeAspect="1" noChangeArrowheads="1"/>
            </p:cNvSpPr>
            <p:nvPr/>
          </p:nvSpPr>
          <p:spPr bwMode="auto">
            <a:xfrm>
              <a:off x="1980" y="1080"/>
              <a:ext cx="8460" cy="5760"/>
            </a:xfrm>
            <a:prstGeom prst="rect">
              <a:avLst/>
            </a:prstGeom>
            <a:grpFill/>
            <a:ln w="12700">
              <a:solidFill>
                <a:srgbClr val="000000"/>
              </a:solidFill>
              <a:miter lim="800000"/>
              <a:headEnd/>
              <a:tailEnd/>
            </a:ln>
          </p:spPr>
          <p:txBody>
            <a:bodyPr/>
            <a:lstStyle/>
            <a:p>
              <a:endParaRPr lang="ar-YE"/>
            </a:p>
          </p:txBody>
        </p:sp>
        <p:sp>
          <p:nvSpPr>
            <p:cNvPr id="11273" name="Line 6"/>
            <p:cNvSpPr>
              <a:spLocks noChangeShapeType="1"/>
            </p:cNvSpPr>
            <p:nvPr/>
          </p:nvSpPr>
          <p:spPr bwMode="auto">
            <a:xfrm>
              <a:off x="2880" y="1620"/>
              <a:ext cx="1" cy="4320"/>
            </a:xfrm>
            <a:prstGeom prst="line">
              <a:avLst/>
            </a:prstGeom>
            <a:grpFill/>
            <a:ln w="19050">
              <a:solidFill>
                <a:srgbClr val="000000"/>
              </a:solidFill>
              <a:round/>
              <a:headEnd type="triangle" w="med" len="med"/>
              <a:tailEnd/>
            </a:ln>
          </p:spPr>
          <p:txBody>
            <a:bodyPr/>
            <a:lstStyle/>
            <a:p>
              <a:endParaRPr lang="ar-SA"/>
            </a:p>
          </p:txBody>
        </p:sp>
        <p:sp>
          <p:nvSpPr>
            <p:cNvPr id="11274" name="Line 7"/>
            <p:cNvSpPr>
              <a:spLocks noChangeShapeType="1"/>
            </p:cNvSpPr>
            <p:nvPr/>
          </p:nvSpPr>
          <p:spPr bwMode="auto">
            <a:xfrm>
              <a:off x="2880" y="5940"/>
              <a:ext cx="4860" cy="1"/>
            </a:xfrm>
            <a:prstGeom prst="line">
              <a:avLst/>
            </a:prstGeom>
            <a:grpFill/>
            <a:ln w="19050">
              <a:solidFill>
                <a:srgbClr val="000000"/>
              </a:solidFill>
              <a:round/>
              <a:headEnd/>
              <a:tailEnd type="triangle" w="med" len="med"/>
            </a:ln>
          </p:spPr>
          <p:txBody>
            <a:bodyPr/>
            <a:lstStyle/>
            <a:p>
              <a:endParaRPr lang="ar-SA"/>
            </a:p>
          </p:txBody>
        </p:sp>
        <p:sp>
          <p:nvSpPr>
            <p:cNvPr id="11275" name="Text Box 8"/>
            <p:cNvSpPr txBox="1">
              <a:spLocks noChangeArrowheads="1"/>
            </p:cNvSpPr>
            <p:nvPr/>
          </p:nvSpPr>
          <p:spPr bwMode="auto">
            <a:xfrm>
              <a:off x="7466" y="5588"/>
              <a:ext cx="1080" cy="720"/>
            </a:xfrm>
            <a:prstGeom prst="rect">
              <a:avLst/>
            </a:prstGeom>
            <a:grpFill/>
            <a:ln w="9525">
              <a:noFill/>
              <a:miter lim="800000"/>
              <a:headEnd/>
              <a:tailEnd/>
            </a:ln>
          </p:spPr>
          <p:txBody>
            <a:bodyPr/>
            <a:lstStyle/>
            <a:p>
              <a:r>
                <a:rPr lang="ar-SA" sz="1600" b="1" dirty="0">
                  <a:latin typeface="Times New Roman" pitchFamily="18" charset="0"/>
                  <a:cs typeface="Times New Roman" pitchFamily="18" charset="0"/>
                </a:rPr>
                <a:t>العمل </a:t>
              </a:r>
              <a:r>
                <a:rPr lang="en-US" sz="1600" b="1" i="1" dirty="0">
                  <a:latin typeface="Times New Roman" pitchFamily="18" charset="0"/>
                </a:rPr>
                <a:t>L</a:t>
              </a:r>
              <a:endParaRPr lang="en-US" sz="1600" b="1" dirty="0">
                <a:latin typeface="Arial" pitchFamily="34" charset="0"/>
              </a:endParaRPr>
            </a:p>
          </p:txBody>
        </p:sp>
        <p:sp>
          <p:nvSpPr>
            <p:cNvPr id="11276" name="Text Box 9"/>
            <p:cNvSpPr txBox="1">
              <a:spLocks noChangeArrowheads="1"/>
            </p:cNvSpPr>
            <p:nvPr/>
          </p:nvSpPr>
          <p:spPr bwMode="auto">
            <a:xfrm>
              <a:off x="6300" y="1260"/>
              <a:ext cx="1260" cy="540"/>
            </a:xfrm>
            <a:prstGeom prst="rect">
              <a:avLst/>
            </a:prstGeom>
            <a:grpFill/>
            <a:ln w="9525">
              <a:noFill/>
              <a:miter lim="800000"/>
              <a:headEnd/>
              <a:tailEnd/>
            </a:ln>
          </p:spPr>
          <p:txBody>
            <a:bodyPr/>
            <a:lstStyle/>
            <a:p>
              <a:r>
                <a:rPr lang="en-US" sz="1050" b="1" i="1" dirty="0" err="1">
                  <a:latin typeface="Times New Roman" pitchFamily="18" charset="0"/>
                </a:rPr>
                <a:t>I</a:t>
              </a:r>
              <a:r>
                <a:rPr lang="en-US" sz="1200" b="1" i="1" dirty="0" err="1">
                  <a:latin typeface="Times New Roman" pitchFamily="18" charset="0"/>
                </a:rPr>
                <a:t>socline</a:t>
              </a:r>
              <a:endParaRPr lang="en-US" sz="1200" dirty="0">
                <a:latin typeface="Arial" pitchFamily="34" charset="0"/>
              </a:endParaRPr>
            </a:p>
          </p:txBody>
        </p:sp>
        <p:sp>
          <p:nvSpPr>
            <p:cNvPr id="11277" name="Text Box 10"/>
            <p:cNvSpPr txBox="1">
              <a:spLocks noChangeArrowheads="1"/>
            </p:cNvSpPr>
            <p:nvPr/>
          </p:nvSpPr>
          <p:spPr bwMode="auto">
            <a:xfrm>
              <a:off x="3420" y="6120"/>
              <a:ext cx="4320" cy="720"/>
            </a:xfrm>
            <a:prstGeom prst="rect">
              <a:avLst/>
            </a:prstGeom>
            <a:grpFill/>
            <a:ln w="9525">
              <a:noFill/>
              <a:miter lim="800000"/>
              <a:headEnd/>
              <a:tailEnd/>
            </a:ln>
          </p:spPr>
          <p:txBody>
            <a:bodyPr/>
            <a:lstStyle/>
            <a:p>
              <a:pPr algn="ctr"/>
              <a:r>
                <a:rPr lang="ar-SA" sz="1200" b="1" dirty="0">
                  <a:latin typeface="Times New Roman" pitchFamily="18" charset="0"/>
                  <a:cs typeface="Times New Roman" pitchFamily="18" charset="0"/>
                </a:rPr>
                <a:t>شكل رقم </a:t>
              </a:r>
              <a:r>
                <a:rPr lang="ar-SA" sz="1200" b="1" dirty="0" smtClean="0">
                  <a:latin typeface="Times New Roman" pitchFamily="18" charset="0"/>
                  <a:cs typeface="Times New Roman" pitchFamily="18" charset="0"/>
                </a:rPr>
                <a:t>(</a:t>
              </a:r>
              <a:r>
                <a:rPr lang="en-US" sz="1200" b="1" dirty="0" smtClean="0">
                  <a:latin typeface="Times New Roman" pitchFamily="18" charset="0"/>
                </a:rPr>
                <a:t>12-8</a:t>
              </a:r>
              <a:r>
                <a:rPr lang="ar-SA" sz="1200" b="1" dirty="0" smtClean="0">
                  <a:latin typeface="Times New Roman" pitchFamily="18" charset="0"/>
                  <a:cs typeface="Times New Roman" pitchFamily="18" charset="0"/>
                </a:rPr>
                <a:t>) </a:t>
              </a:r>
              <a:r>
                <a:rPr lang="ar-SA" sz="1200" b="1" dirty="0">
                  <a:latin typeface="Times New Roman" pitchFamily="18" charset="0"/>
                  <a:cs typeface="Times New Roman" pitchFamily="18" charset="0"/>
                </a:rPr>
                <a:t>تقدم تقني-تكثيف العمل البشري</a:t>
              </a:r>
              <a:endParaRPr lang="en-US" sz="1200" dirty="0">
                <a:latin typeface="Arial" pitchFamily="34" charset="0"/>
              </a:endParaRPr>
            </a:p>
          </p:txBody>
        </p:sp>
        <p:sp>
          <p:nvSpPr>
            <p:cNvPr id="11278" name="Text Box 11"/>
            <p:cNvSpPr txBox="1">
              <a:spLocks noChangeArrowheads="1"/>
            </p:cNvSpPr>
            <p:nvPr/>
          </p:nvSpPr>
          <p:spPr bwMode="auto">
            <a:xfrm>
              <a:off x="2144" y="1205"/>
              <a:ext cx="1440" cy="540"/>
            </a:xfrm>
            <a:prstGeom prst="rect">
              <a:avLst/>
            </a:prstGeom>
            <a:grpFill/>
            <a:ln w="9525">
              <a:noFill/>
              <a:miter lim="800000"/>
              <a:headEnd/>
              <a:tailEnd/>
            </a:ln>
          </p:spPr>
          <p:txBody>
            <a:bodyPr/>
            <a:lstStyle/>
            <a:p>
              <a:r>
                <a:rPr lang="ar-SA" sz="1400" b="1" dirty="0">
                  <a:latin typeface="Times New Roman" pitchFamily="18" charset="0"/>
                  <a:cs typeface="Times New Roman" pitchFamily="18" charset="0"/>
                </a:rPr>
                <a:t>رأس المال </a:t>
              </a:r>
              <a:r>
                <a:rPr lang="en-US" sz="900" b="1" i="1" dirty="0">
                  <a:latin typeface="Times New Roman" pitchFamily="18" charset="0"/>
                </a:rPr>
                <a:t>K</a:t>
              </a:r>
              <a:endParaRPr lang="en-US" sz="1100" b="1" dirty="0">
                <a:latin typeface="Arial" pitchFamily="34" charset="0"/>
              </a:endParaRPr>
            </a:p>
          </p:txBody>
        </p:sp>
        <p:sp>
          <p:nvSpPr>
            <p:cNvPr id="11279" name="Arc 12"/>
            <p:cNvSpPr>
              <a:spLocks/>
            </p:cNvSpPr>
            <p:nvPr/>
          </p:nvSpPr>
          <p:spPr bwMode="auto">
            <a:xfrm rot="10800000">
              <a:off x="4001" y="1800"/>
              <a:ext cx="2480" cy="2700"/>
            </a:xfrm>
            <a:custGeom>
              <a:avLst/>
              <a:gdLst>
                <a:gd name="T0" fmla="*/ 0 w 21254"/>
                <a:gd name="T1" fmla="*/ 0 h 21600"/>
                <a:gd name="T2" fmla="*/ 4 w 21254"/>
                <a:gd name="T3" fmla="*/ 4 h 21600"/>
                <a:gd name="T4" fmla="*/ 0 w 21254"/>
                <a:gd name="T5" fmla="*/ 5 h 21600"/>
                <a:gd name="T6" fmla="*/ 0 60000 65536"/>
                <a:gd name="T7" fmla="*/ 0 60000 65536"/>
                <a:gd name="T8" fmla="*/ 0 60000 65536"/>
                <a:gd name="T9" fmla="*/ 0 w 21254"/>
                <a:gd name="T10" fmla="*/ 0 h 21600"/>
                <a:gd name="T11" fmla="*/ 21254 w 21254"/>
                <a:gd name="T12" fmla="*/ 21600 h 21600"/>
              </a:gdLst>
              <a:ahLst/>
              <a:cxnLst>
                <a:cxn ang="T6">
                  <a:pos x="T0" y="T1"/>
                </a:cxn>
                <a:cxn ang="T7">
                  <a:pos x="T2" y="T3"/>
                </a:cxn>
                <a:cxn ang="T8">
                  <a:pos x="T4" y="T5"/>
                </a:cxn>
              </a:cxnLst>
              <a:rect l="T9" t="T10" r="T11" b="T12"/>
              <a:pathLst>
                <a:path w="21254" h="21600" fill="none" extrusionOk="0">
                  <a:moveTo>
                    <a:pt x="-1" y="0"/>
                  </a:moveTo>
                  <a:cubicBezTo>
                    <a:pt x="10445" y="0"/>
                    <a:pt x="19393" y="7473"/>
                    <a:pt x="21254" y="17751"/>
                  </a:cubicBezTo>
                </a:path>
                <a:path w="21254" h="21600" stroke="0" extrusionOk="0">
                  <a:moveTo>
                    <a:pt x="-1" y="0"/>
                  </a:moveTo>
                  <a:cubicBezTo>
                    <a:pt x="10445" y="0"/>
                    <a:pt x="19393" y="7473"/>
                    <a:pt x="21254" y="17751"/>
                  </a:cubicBezTo>
                  <a:lnTo>
                    <a:pt x="0" y="21600"/>
                  </a:lnTo>
                  <a:close/>
                </a:path>
              </a:pathLst>
            </a:custGeom>
            <a:grpFill/>
            <a:ln w="25400">
              <a:solidFill>
                <a:srgbClr val="333300"/>
              </a:solidFill>
              <a:round/>
              <a:headEnd/>
              <a:tailEnd/>
            </a:ln>
          </p:spPr>
          <p:txBody>
            <a:bodyPr/>
            <a:lstStyle/>
            <a:p>
              <a:endParaRPr lang="ar-YE"/>
            </a:p>
          </p:txBody>
        </p:sp>
        <p:sp>
          <p:nvSpPr>
            <p:cNvPr id="11280" name="Line 13"/>
            <p:cNvSpPr>
              <a:spLocks noChangeShapeType="1"/>
            </p:cNvSpPr>
            <p:nvPr/>
          </p:nvSpPr>
          <p:spPr bwMode="auto">
            <a:xfrm flipV="1">
              <a:off x="2880" y="1620"/>
              <a:ext cx="3960" cy="4320"/>
            </a:xfrm>
            <a:prstGeom prst="line">
              <a:avLst/>
            </a:prstGeom>
            <a:grpFill/>
            <a:ln w="25400">
              <a:solidFill>
                <a:srgbClr val="000000"/>
              </a:solidFill>
              <a:round/>
              <a:headEnd/>
              <a:tailEnd type="arrow" w="med" len="med"/>
            </a:ln>
          </p:spPr>
          <p:txBody>
            <a:bodyPr/>
            <a:lstStyle/>
            <a:p>
              <a:endParaRPr lang="ar-SA"/>
            </a:p>
          </p:txBody>
        </p:sp>
        <p:sp>
          <p:nvSpPr>
            <p:cNvPr id="11281" name="Arc 14"/>
            <p:cNvSpPr>
              <a:spLocks/>
            </p:cNvSpPr>
            <p:nvPr/>
          </p:nvSpPr>
          <p:spPr bwMode="auto">
            <a:xfrm rot="10180428">
              <a:off x="4860" y="1980"/>
              <a:ext cx="1544" cy="1440"/>
            </a:xfrm>
            <a:custGeom>
              <a:avLst/>
              <a:gdLst>
                <a:gd name="T0" fmla="*/ 0 w 23166"/>
                <a:gd name="T1" fmla="*/ 0 h 21600"/>
                <a:gd name="T2" fmla="*/ 0 w 23166"/>
                <a:gd name="T3" fmla="*/ 0 h 21600"/>
                <a:gd name="T4" fmla="*/ 0 w 23166"/>
                <a:gd name="T5" fmla="*/ 0 h 21600"/>
                <a:gd name="T6" fmla="*/ 0 60000 65536"/>
                <a:gd name="T7" fmla="*/ 0 60000 65536"/>
                <a:gd name="T8" fmla="*/ 0 60000 65536"/>
                <a:gd name="T9" fmla="*/ 0 w 23166"/>
                <a:gd name="T10" fmla="*/ 0 h 21600"/>
                <a:gd name="T11" fmla="*/ 23166 w 23166"/>
                <a:gd name="T12" fmla="*/ 21600 h 21600"/>
              </a:gdLst>
              <a:ahLst/>
              <a:cxnLst>
                <a:cxn ang="T6">
                  <a:pos x="T0" y="T1"/>
                </a:cxn>
                <a:cxn ang="T7">
                  <a:pos x="T2" y="T3"/>
                </a:cxn>
                <a:cxn ang="T8">
                  <a:pos x="T4" y="T5"/>
                </a:cxn>
              </a:cxnLst>
              <a:rect l="T9" t="T10" r="T11" b="T12"/>
              <a:pathLst>
                <a:path w="23166" h="21600" fill="none" extrusionOk="0">
                  <a:moveTo>
                    <a:pt x="-1" y="56"/>
                  </a:moveTo>
                  <a:cubicBezTo>
                    <a:pt x="521" y="18"/>
                    <a:pt x="1043" y="-1"/>
                    <a:pt x="1566" y="0"/>
                  </a:cubicBezTo>
                  <a:cubicBezTo>
                    <a:pt x="13495" y="0"/>
                    <a:pt x="23166" y="9670"/>
                    <a:pt x="23166" y="21600"/>
                  </a:cubicBezTo>
                </a:path>
                <a:path w="23166" h="21600" stroke="0" extrusionOk="0">
                  <a:moveTo>
                    <a:pt x="-1" y="56"/>
                  </a:moveTo>
                  <a:cubicBezTo>
                    <a:pt x="521" y="18"/>
                    <a:pt x="1043" y="-1"/>
                    <a:pt x="1566" y="0"/>
                  </a:cubicBezTo>
                  <a:cubicBezTo>
                    <a:pt x="13495" y="0"/>
                    <a:pt x="23166" y="9670"/>
                    <a:pt x="23166" y="21600"/>
                  </a:cubicBezTo>
                  <a:lnTo>
                    <a:pt x="1566" y="21600"/>
                  </a:lnTo>
                  <a:close/>
                </a:path>
              </a:pathLst>
            </a:custGeom>
            <a:grpFill/>
            <a:ln w="25400">
              <a:solidFill>
                <a:srgbClr val="993300"/>
              </a:solidFill>
              <a:round/>
              <a:headEnd/>
              <a:tailEnd/>
            </a:ln>
          </p:spPr>
          <p:txBody>
            <a:bodyPr/>
            <a:lstStyle/>
            <a:p>
              <a:endParaRPr lang="ar-YE"/>
            </a:p>
          </p:txBody>
        </p:sp>
        <p:sp>
          <p:nvSpPr>
            <p:cNvPr id="11282" name="Text Box 15"/>
            <p:cNvSpPr txBox="1">
              <a:spLocks noChangeArrowheads="1"/>
            </p:cNvSpPr>
            <p:nvPr/>
          </p:nvSpPr>
          <p:spPr bwMode="auto">
            <a:xfrm>
              <a:off x="6120" y="3060"/>
              <a:ext cx="720" cy="540"/>
            </a:xfrm>
            <a:prstGeom prst="rect">
              <a:avLst/>
            </a:prstGeom>
            <a:grpFill/>
            <a:ln w="9525">
              <a:noFill/>
              <a:miter lim="800000"/>
              <a:headEnd/>
              <a:tailEnd/>
            </a:ln>
          </p:spPr>
          <p:txBody>
            <a:bodyPr/>
            <a:lstStyle/>
            <a:p>
              <a:r>
                <a:rPr lang="en-US" sz="1600" b="1" i="1">
                  <a:latin typeface="Times New Roman" pitchFamily="18" charset="0"/>
                </a:rPr>
                <a:t>Y</a:t>
              </a:r>
              <a:endParaRPr lang="en-US" sz="1600">
                <a:latin typeface="Arial" pitchFamily="34" charset="0"/>
              </a:endParaRPr>
            </a:p>
          </p:txBody>
        </p:sp>
        <p:sp>
          <p:nvSpPr>
            <p:cNvPr id="11283" name="Text Box 16"/>
            <p:cNvSpPr txBox="1">
              <a:spLocks noChangeArrowheads="1"/>
            </p:cNvSpPr>
            <p:nvPr/>
          </p:nvSpPr>
          <p:spPr bwMode="auto">
            <a:xfrm>
              <a:off x="6120" y="4140"/>
              <a:ext cx="720" cy="540"/>
            </a:xfrm>
            <a:prstGeom prst="rect">
              <a:avLst/>
            </a:prstGeom>
            <a:grpFill/>
            <a:ln w="9525">
              <a:noFill/>
              <a:miter lim="800000"/>
              <a:headEnd/>
              <a:tailEnd/>
            </a:ln>
          </p:spPr>
          <p:txBody>
            <a:bodyPr/>
            <a:lstStyle/>
            <a:p>
              <a:r>
                <a:rPr lang="en-US" sz="1600" b="1" i="1">
                  <a:latin typeface="Times New Roman" pitchFamily="18" charset="0"/>
                </a:rPr>
                <a:t>Y</a:t>
              </a:r>
              <a:r>
                <a:rPr lang="en-US" sz="1200" b="1">
                  <a:latin typeface="Times New Roman" pitchFamily="18" charset="0"/>
                </a:rPr>
                <a:t>`</a:t>
              </a:r>
              <a:endParaRPr lang="en-US">
                <a:latin typeface="Arial" pitchFamily="34" charset="0"/>
              </a:endParaRPr>
            </a:p>
          </p:txBody>
        </p:sp>
        <p:sp>
          <p:nvSpPr>
            <p:cNvPr id="11284" name="Text Box 17"/>
            <p:cNvSpPr txBox="1">
              <a:spLocks noChangeArrowheads="1"/>
            </p:cNvSpPr>
            <p:nvPr/>
          </p:nvSpPr>
          <p:spPr bwMode="auto">
            <a:xfrm>
              <a:off x="5580" y="4860"/>
              <a:ext cx="720" cy="540"/>
            </a:xfrm>
            <a:prstGeom prst="rect">
              <a:avLst/>
            </a:prstGeom>
            <a:grpFill/>
            <a:ln w="9525">
              <a:noFill/>
              <a:miter lim="800000"/>
              <a:headEnd/>
              <a:tailEnd/>
            </a:ln>
          </p:spPr>
          <p:txBody>
            <a:bodyPr/>
            <a:lstStyle/>
            <a:p>
              <a:r>
                <a:rPr lang="en-US" sz="2000" b="1" i="1">
                  <a:latin typeface="Times New Roman" pitchFamily="18" charset="0"/>
                </a:rPr>
                <a:t>Y</a:t>
              </a:r>
              <a:r>
                <a:rPr lang="en-US" sz="2000" b="1">
                  <a:latin typeface="Times New Roman" pitchFamily="18" charset="0"/>
                </a:rPr>
                <a:t>``</a:t>
              </a:r>
              <a:endParaRPr lang="en-US" sz="2000">
                <a:latin typeface="Arial" pitchFamily="34" charset="0"/>
              </a:endParaRPr>
            </a:p>
          </p:txBody>
        </p:sp>
        <p:sp>
          <p:nvSpPr>
            <p:cNvPr id="11285" name="Line 18"/>
            <p:cNvSpPr>
              <a:spLocks noChangeShapeType="1"/>
            </p:cNvSpPr>
            <p:nvPr/>
          </p:nvSpPr>
          <p:spPr bwMode="auto">
            <a:xfrm flipH="1">
              <a:off x="5940" y="3240"/>
              <a:ext cx="540" cy="900"/>
            </a:xfrm>
            <a:prstGeom prst="line">
              <a:avLst/>
            </a:prstGeom>
            <a:grpFill/>
            <a:ln w="9525">
              <a:solidFill>
                <a:srgbClr val="000000"/>
              </a:solidFill>
              <a:round/>
              <a:headEnd/>
              <a:tailEnd type="triangle" w="med" len="med"/>
            </a:ln>
          </p:spPr>
          <p:txBody>
            <a:bodyPr/>
            <a:lstStyle/>
            <a:p>
              <a:endParaRPr lang="ar-SA"/>
            </a:p>
          </p:txBody>
        </p:sp>
        <p:sp>
          <p:nvSpPr>
            <p:cNvPr id="11286" name="Line 19"/>
            <p:cNvSpPr>
              <a:spLocks noChangeShapeType="1"/>
            </p:cNvSpPr>
            <p:nvPr/>
          </p:nvSpPr>
          <p:spPr bwMode="auto">
            <a:xfrm flipH="1">
              <a:off x="5400" y="4500"/>
              <a:ext cx="900" cy="360"/>
            </a:xfrm>
            <a:prstGeom prst="line">
              <a:avLst/>
            </a:prstGeom>
            <a:grpFill/>
            <a:ln w="9525">
              <a:solidFill>
                <a:srgbClr val="000000"/>
              </a:solidFill>
              <a:round/>
              <a:headEnd/>
              <a:tailEnd type="triangle" w="med" len="med"/>
            </a:ln>
          </p:spPr>
          <p:txBody>
            <a:bodyPr/>
            <a:lstStyle/>
            <a:p>
              <a:endParaRPr lang="ar-SA"/>
            </a:p>
          </p:txBody>
        </p:sp>
        <p:sp>
          <p:nvSpPr>
            <p:cNvPr id="11287" name="Arc 20"/>
            <p:cNvSpPr>
              <a:spLocks/>
            </p:cNvSpPr>
            <p:nvPr/>
          </p:nvSpPr>
          <p:spPr bwMode="auto">
            <a:xfrm rot="-592011" flipH="1" flipV="1">
              <a:off x="3404" y="1991"/>
              <a:ext cx="3076" cy="3229"/>
            </a:xfrm>
            <a:custGeom>
              <a:avLst/>
              <a:gdLst>
                <a:gd name="T0" fmla="*/ 3 w 20751"/>
                <a:gd name="T1" fmla="*/ 0 h 20771"/>
                <a:gd name="T2" fmla="*/ 10 w 20751"/>
                <a:gd name="T3" fmla="*/ 9 h 20771"/>
                <a:gd name="T4" fmla="*/ 0 w 20751"/>
                <a:gd name="T5" fmla="*/ 12 h 20771"/>
                <a:gd name="T6" fmla="*/ 0 60000 65536"/>
                <a:gd name="T7" fmla="*/ 0 60000 65536"/>
                <a:gd name="T8" fmla="*/ 0 60000 65536"/>
                <a:gd name="T9" fmla="*/ 0 w 20751"/>
                <a:gd name="T10" fmla="*/ 0 h 20771"/>
                <a:gd name="T11" fmla="*/ 20751 w 20751"/>
                <a:gd name="T12" fmla="*/ 20771 h 20771"/>
              </a:gdLst>
              <a:ahLst/>
              <a:cxnLst>
                <a:cxn ang="T6">
                  <a:pos x="T0" y="T1"/>
                </a:cxn>
                <a:cxn ang="T7">
                  <a:pos x="T2" y="T3"/>
                </a:cxn>
                <a:cxn ang="T8">
                  <a:pos x="T4" y="T5"/>
                </a:cxn>
              </a:cxnLst>
              <a:rect l="T9" t="T10" r="T11" b="T12"/>
              <a:pathLst>
                <a:path w="20751" h="20771" fill="none" extrusionOk="0">
                  <a:moveTo>
                    <a:pt x="5926" y="0"/>
                  </a:moveTo>
                  <a:cubicBezTo>
                    <a:pt x="13083" y="2042"/>
                    <a:pt x="18684" y="7624"/>
                    <a:pt x="20750" y="14774"/>
                  </a:cubicBezTo>
                </a:path>
                <a:path w="20751" h="20771" stroke="0" extrusionOk="0">
                  <a:moveTo>
                    <a:pt x="5926" y="0"/>
                  </a:moveTo>
                  <a:cubicBezTo>
                    <a:pt x="13083" y="2042"/>
                    <a:pt x="18684" y="7624"/>
                    <a:pt x="20750" y="14774"/>
                  </a:cubicBezTo>
                  <a:lnTo>
                    <a:pt x="0" y="20771"/>
                  </a:lnTo>
                  <a:close/>
                </a:path>
              </a:pathLst>
            </a:custGeom>
            <a:grpFill/>
            <a:ln w="19050">
              <a:solidFill>
                <a:srgbClr val="800000"/>
              </a:solidFill>
              <a:prstDash val="sysDot"/>
              <a:round/>
              <a:headEnd/>
              <a:tailEnd/>
            </a:ln>
          </p:spPr>
          <p:txBody>
            <a:bodyPr/>
            <a:lstStyle/>
            <a:p>
              <a:endParaRPr lang="ar-YE"/>
            </a:p>
          </p:txBody>
        </p:sp>
        <p:sp>
          <p:nvSpPr>
            <p:cNvPr id="11288" name="Line 21"/>
            <p:cNvSpPr>
              <a:spLocks noChangeShapeType="1"/>
            </p:cNvSpPr>
            <p:nvPr/>
          </p:nvSpPr>
          <p:spPr bwMode="auto">
            <a:xfrm>
              <a:off x="3060" y="3600"/>
              <a:ext cx="2700" cy="1800"/>
            </a:xfrm>
            <a:prstGeom prst="line">
              <a:avLst/>
            </a:prstGeom>
            <a:grpFill/>
            <a:ln w="3175" cap="rnd">
              <a:solidFill>
                <a:srgbClr val="000000"/>
              </a:solidFill>
              <a:prstDash val="sysDot"/>
              <a:round/>
              <a:headEnd/>
              <a:tailEnd/>
            </a:ln>
          </p:spPr>
          <p:txBody>
            <a:bodyPr/>
            <a:lstStyle/>
            <a:p>
              <a:endParaRPr lang="ar-SA"/>
            </a:p>
          </p:txBody>
        </p:sp>
        <p:sp>
          <p:nvSpPr>
            <p:cNvPr id="11289" name="Line 22"/>
            <p:cNvSpPr>
              <a:spLocks noChangeShapeType="1"/>
            </p:cNvSpPr>
            <p:nvPr/>
          </p:nvSpPr>
          <p:spPr bwMode="auto">
            <a:xfrm>
              <a:off x="4500" y="2700"/>
              <a:ext cx="2520" cy="1080"/>
            </a:xfrm>
            <a:prstGeom prst="line">
              <a:avLst/>
            </a:prstGeom>
            <a:grpFill/>
            <a:ln w="3175" cap="rnd">
              <a:solidFill>
                <a:srgbClr val="000000"/>
              </a:solidFill>
              <a:prstDash val="sysDot"/>
              <a:round/>
              <a:headEnd/>
              <a:tailEnd/>
            </a:ln>
          </p:spPr>
          <p:txBody>
            <a:bodyPr/>
            <a:lstStyle/>
            <a:p>
              <a:endParaRPr lang="ar-SA"/>
            </a:p>
          </p:txBody>
        </p:sp>
        <p:sp>
          <p:nvSpPr>
            <p:cNvPr id="11290" name="Line 23"/>
            <p:cNvSpPr>
              <a:spLocks noChangeShapeType="1"/>
            </p:cNvSpPr>
            <p:nvPr/>
          </p:nvSpPr>
          <p:spPr bwMode="auto">
            <a:xfrm>
              <a:off x="3780" y="2700"/>
              <a:ext cx="1800" cy="1980"/>
            </a:xfrm>
            <a:prstGeom prst="line">
              <a:avLst/>
            </a:prstGeom>
            <a:grpFill/>
            <a:ln w="3175" cap="rnd">
              <a:solidFill>
                <a:srgbClr val="000000"/>
              </a:solidFill>
              <a:prstDash val="sysDot"/>
              <a:round/>
              <a:headEnd/>
              <a:tailEnd/>
            </a:ln>
          </p:spPr>
          <p:txBody>
            <a:bodyPr/>
            <a:lstStyle/>
            <a:p>
              <a:endParaRPr lang="ar-SA"/>
            </a:p>
          </p:txBody>
        </p:sp>
      </p:grpSp>
      <p:sp>
        <p:nvSpPr>
          <p:cNvPr id="11269" name="Rectangle 2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graphicFrame>
        <p:nvGraphicFramePr>
          <p:cNvPr id="11266" name="Object 24"/>
          <p:cNvGraphicFramePr>
            <a:graphicFrameLocks noChangeAspect="1"/>
          </p:cNvGraphicFramePr>
          <p:nvPr/>
        </p:nvGraphicFramePr>
        <p:xfrm>
          <a:off x="1905000" y="1981200"/>
          <a:ext cx="428625" cy="381000"/>
        </p:xfrm>
        <a:graphic>
          <a:graphicData uri="http://schemas.openxmlformats.org/presentationml/2006/ole">
            <p:oleObj spid="_x0000_s11266" name="Equation" r:id="rId5" imgW="342751" imgH="431613" progId="Equation.3">
              <p:embed/>
            </p:oleObj>
          </a:graphicData>
        </a:graphic>
      </p:graphicFrame>
      <p:sp>
        <p:nvSpPr>
          <p:cNvPr id="11270" name="Rectangle 26"/>
          <p:cNvSpPr>
            <a:spLocks noChangeArrowheads="1"/>
          </p:cNvSpPr>
          <p:nvPr/>
        </p:nvSpPr>
        <p:spPr bwMode="auto">
          <a:xfrm>
            <a:off x="0" y="381000"/>
            <a:ext cx="9144000" cy="0"/>
          </a:xfrm>
          <a:prstGeom prst="rect">
            <a:avLst/>
          </a:prstGeom>
          <a:noFill/>
          <a:ln w="9525">
            <a:noFill/>
            <a:miter lim="800000"/>
            <a:headEnd/>
            <a:tailEnd/>
          </a:ln>
        </p:spPr>
        <p:txBody>
          <a:bodyPr wrap="none" anchor="ctr">
            <a:spAutoFit/>
          </a:bodyPr>
          <a:lstStyle/>
          <a:p>
            <a:endParaRPr lang="ar-YE"/>
          </a:p>
        </p:txBody>
      </p:sp>
      <p:sp>
        <p:nvSpPr>
          <p:cNvPr id="27" name="Horizontal Scroll 26"/>
          <p:cNvSpPr/>
          <p:nvPr/>
        </p:nvSpPr>
        <p:spPr>
          <a:xfrm>
            <a:off x="1143000" y="838200"/>
            <a:ext cx="73152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defRPr/>
            </a:pPr>
            <a:r>
              <a:rPr lang="ar-SA" sz="3200" dirty="0">
                <a:solidFill>
                  <a:schemeClr val="accent1">
                    <a:lumMod val="75000"/>
                  </a:schemeClr>
                </a:solidFill>
                <a:cs typeface="+mj-cs"/>
              </a:rPr>
              <a:t> </a:t>
            </a:r>
            <a:r>
              <a:rPr lang="ar-SA" sz="2400" dirty="0">
                <a:solidFill>
                  <a:schemeClr val="accent1">
                    <a:lumMod val="75000"/>
                  </a:schemeClr>
                </a:solidFill>
                <a:cs typeface="+mj-cs"/>
              </a:rPr>
              <a:t>- </a:t>
            </a:r>
            <a:r>
              <a:rPr lang="ar-SA" b="1" dirty="0">
                <a:solidFill>
                  <a:schemeClr val="tx1"/>
                </a:solidFill>
                <a:latin typeface="Times New Roman" pitchFamily="18" charset="0"/>
                <a:cs typeface="Times New Roman" pitchFamily="18" charset="0"/>
              </a:rPr>
              <a:t>تــــقدم تــــــقني – تـــكثيف </a:t>
            </a:r>
            <a:r>
              <a:rPr lang="ar-SA" b="1" dirty="0" smtClean="0">
                <a:solidFill>
                  <a:schemeClr val="tx1"/>
                </a:solidFill>
                <a:latin typeface="Times New Roman" pitchFamily="18" charset="0"/>
                <a:cs typeface="Times New Roman" pitchFamily="18" charset="0"/>
              </a:rPr>
              <a:t>الــعمالة  </a:t>
            </a:r>
            <a:r>
              <a:rPr lang="en-US" b="1" dirty="0" smtClean="0">
                <a:solidFill>
                  <a:schemeClr val="tx1"/>
                </a:solidFill>
                <a:latin typeface="Times New Roman" pitchFamily="18" charset="0"/>
                <a:cs typeface="Times New Roman" pitchFamily="18" charset="0"/>
              </a:rPr>
              <a:t> Labour</a:t>
            </a:r>
            <a:r>
              <a:rPr lang="en-US" b="1" i="1" dirty="0">
                <a:solidFill>
                  <a:schemeClr val="tx1"/>
                </a:solidFill>
                <a:latin typeface="Times New Roman" pitchFamily="18" charset="0"/>
                <a:cs typeface="Times New Roman" pitchFamily="18" charset="0"/>
              </a:rPr>
              <a:t>– Deepening Technical Progress</a:t>
            </a:r>
            <a:r>
              <a:rPr lang="ar-SA" dirty="0">
                <a:solidFill>
                  <a:schemeClr val="tx1"/>
                </a:solidFill>
                <a:latin typeface="Times New Roman" pitchFamily="18" charset="0"/>
                <a:cs typeface="Times New Roman" pitchFamily="18" charset="0"/>
              </a:rPr>
              <a:t/>
            </a:r>
            <a:br>
              <a:rPr lang="ar-SA" dirty="0">
                <a:solidFill>
                  <a:schemeClr val="tx1"/>
                </a:solidFill>
                <a:latin typeface="Times New Roman" pitchFamily="18" charset="0"/>
                <a:cs typeface="Times New Roman" pitchFamily="18" charset="0"/>
              </a:rPr>
            </a:br>
            <a:endParaRPr lang="ar-YE" sz="2000" dirty="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1000"/>
            <a:lum/>
          </a:blip>
          <a:srcRect/>
          <a:tile tx="0" ty="0" sx="100000" sy="100000" flip="none" algn="tl"/>
        </a:blipFill>
        <a:effectLst/>
      </p:bgPr>
    </p:bg>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2209800" y="2895600"/>
            <a:ext cx="5026228" cy="3769468"/>
            <a:chOff x="2550" y="1080"/>
            <a:chExt cx="6270" cy="5580"/>
          </a:xfrm>
          <a:noFill/>
        </p:grpSpPr>
        <p:sp>
          <p:nvSpPr>
            <p:cNvPr id="27653" name="Line 6"/>
            <p:cNvSpPr>
              <a:spLocks noChangeShapeType="1"/>
            </p:cNvSpPr>
            <p:nvPr/>
          </p:nvSpPr>
          <p:spPr bwMode="auto">
            <a:xfrm>
              <a:off x="2880" y="1620"/>
              <a:ext cx="1" cy="4320"/>
            </a:xfrm>
            <a:prstGeom prst="line">
              <a:avLst/>
            </a:prstGeom>
            <a:grpFill/>
            <a:ln w="19050">
              <a:solidFill>
                <a:srgbClr val="000000"/>
              </a:solidFill>
              <a:round/>
              <a:headEnd type="triangle" w="med" len="med"/>
              <a:tailEnd/>
            </a:ln>
          </p:spPr>
          <p:txBody>
            <a:bodyPr/>
            <a:lstStyle/>
            <a:p>
              <a:pPr>
                <a:defRPr/>
              </a:pPr>
              <a:endParaRPr lang="ar-YE"/>
            </a:p>
          </p:txBody>
        </p:sp>
        <p:sp>
          <p:nvSpPr>
            <p:cNvPr id="27654" name="Line 7"/>
            <p:cNvSpPr>
              <a:spLocks noChangeShapeType="1"/>
            </p:cNvSpPr>
            <p:nvPr/>
          </p:nvSpPr>
          <p:spPr bwMode="auto">
            <a:xfrm>
              <a:off x="2880" y="5940"/>
              <a:ext cx="4860" cy="1"/>
            </a:xfrm>
            <a:prstGeom prst="line">
              <a:avLst/>
            </a:prstGeom>
            <a:grpFill/>
            <a:ln w="19050">
              <a:solidFill>
                <a:srgbClr val="000000"/>
              </a:solidFill>
              <a:round/>
              <a:headEnd/>
              <a:tailEnd type="triangle" w="med" len="med"/>
            </a:ln>
          </p:spPr>
          <p:txBody>
            <a:bodyPr/>
            <a:lstStyle/>
            <a:p>
              <a:pPr>
                <a:defRPr/>
              </a:pPr>
              <a:endParaRPr lang="ar-YE"/>
            </a:p>
          </p:txBody>
        </p:sp>
        <p:sp>
          <p:nvSpPr>
            <p:cNvPr id="27655" name="Text Box 8"/>
            <p:cNvSpPr txBox="1">
              <a:spLocks noChangeArrowheads="1"/>
            </p:cNvSpPr>
            <p:nvPr/>
          </p:nvSpPr>
          <p:spPr bwMode="auto">
            <a:xfrm>
              <a:off x="7740" y="5532"/>
              <a:ext cx="1080" cy="768"/>
            </a:xfrm>
            <a:prstGeom prst="rect">
              <a:avLst/>
            </a:prstGeom>
            <a:grpFill/>
            <a:ln w="9525">
              <a:noFill/>
              <a:miter lim="800000"/>
              <a:headEnd/>
              <a:tailEnd/>
            </a:ln>
          </p:spPr>
          <p:txBody>
            <a:bodyPr/>
            <a:lstStyle/>
            <a:p>
              <a:pPr>
                <a:defRPr/>
              </a:pPr>
              <a:r>
                <a:rPr lang="ar-SA" sz="1600" dirty="0">
                  <a:latin typeface="Times New Roman" pitchFamily="18" charset="0"/>
                  <a:cs typeface="Times New Roman" pitchFamily="18" charset="0"/>
                </a:rPr>
                <a:t>العمل </a:t>
              </a:r>
              <a:r>
                <a:rPr lang="en-US" sz="1600" i="1" dirty="0">
                  <a:latin typeface="Times New Roman" pitchFamily="18" charset="0"/>
                </a:rPr>
                <a:t>L</a:t>
              </a:r>
              <a:endParaRPr lang="en-US" sz="1600" dirty="0">
                <a:latin typeface="Arial" pitchFamily="34" charset="0"/>
              </a:endParaRPr>
            </a:p>
          </p:txBody>
        </p:sp>
        <p:sp>
          <p:nvSpPr>
            <p:cNvPr id="27656" name="Text Box 9"/>
            <p:cNvSpPr txBox="1">
              <a:spLocks noChangeArrowheads="1"/>
            </p:cNvSpPr>
            <p:nvPr/>
          </p:nvSpPr>
          <p:spPr bwMode="auto">
            <a:xfrm>
              <a:off x="5400" y="1800"/>
              <a:ext cx="1260" cy="540"/>
            </a:xfrm>
            <a:prstGeom prst="rect">
              <a:avLst/>
            </a:prstGeom>
            <a:grpFill/>
            <a:ln w="9525">
              <a:noFill/>
              <a:miter lim="800000"/>
              <a:headEnd/>
              <a:tailEnd/>
            </a:ln>
          </p:spPr>
          <p:txBody>
            <a:bodyPr/>
            <a:lstStyle/>
            <a:p>
              <a:pPr>
                <a:buFontTx/>
                <a:buChar char="•"/>
                <a:defRPr/>
              </a:pPr>
              <a:r>
                <a:rPr lang="en-US" i="1" dirty="0">
                  <a:latin typeface="Times New Roman" pitchFamily="18" charset="0"/>
                </a:rPr>
                <a:t>Isocline</a:t>
              </a:r>
              <a:endParaRPr lang="en-US" dirty="0">
                <a:latin typeface="Arial" pitchFamily="34" charset="0"/>
              </a:endParaRPr>
            </a:p>
          </p:txBody>
        </p:sp>
        <p:sp>
          <p:nvSpPr>
            <p:cNvPr id="27657" name="Text Box 10"/>
            <p:cNvSpPr txBox="1">
              <a:spLocks noChangeArrowheads="1"/>
            </p:cNvSpPr>
            <p:nvPr/>
          </p:nvSpPr>
          <p:spPr bwMode="auto">
            <a:xfrm>
              <a:off x="3780" y="6120"/>
              <a:ext cx="3420" cy="540"/>
            </a:xfrm>
            <a:prstGeom prst="rect">
              <a:avLst/>
            </a:prstGeom>
            <a:grpFill/>
            <a:ln w="9525">
              <a:noFill/>
              <a:miter lim="800000"/>
              <a:headEnd/>
              <a:tailEnd/>
            </a:ln>
          </p:spPr>
          <p:txBody>
            <a:bodyPr/>
            <a:lstStyle/>
            <a:p>
              <a:pPr algn="ctr">
                <a:buFontTx/>
                <a:buChar char="•"/>
                <a:defRPr/>
              </a:pPr>
              <a:r>
                <a:rPr lang="ar-SA" sz="1400" b="1" dirty="0">
                  <a:latin typeface="Times New Roman" pitchFamily="18" charset="0"/>
                  <a:cs typeface="Times New Roman" pitchFamily="18" charset="0"/>
                </a:rPr>
                <a:t>شكل رقم </a:t>
              </a:r>
              <a:r>
                <a:rPr lang="ar-SA" sz="1400" b="1" dirty="0" smtClean="0">
                  <a:latin typeface="Times New Roman" pitchFamily="18" charset="0"/>
                  <a:cs typeface="Times New Roman" pitchFamily="18" charset="0"/>
                </a:rPr>
                <a:t>(</a:t>
              </a:r>
              <a:r>
                <a:rPr lang="en-US" sz="1400" b="1" dirty="0" smtClean="0">
                  <a:latin typeface="Times New Roman" pitchFamily="18" charset="0"/>
                </a:rPr>
                <a:t>12-9</a:t>
              </a:r>
              <a:r>
                <a:rPr lang="ar-SA" sz="1400" b="1" dirty="0" smtClean="0">
                  <a:latin typeface="Times New Roman" pitchFamily="18" charset="0"/>
                  <a:cs typeface="Times New Roman" pitchFamily="18" charset="0"/>
                </a:rPr>
                <a:t>) </a:t>
              </a:r>
              <a:r>
                <a:rPr lang="ar-SA" sz="1400" b="1" dirty="0">
                  <a:latin typeface="Times New Roman" pitchFamily="18" charset="0"/>
                  <a:cs typeface="Times New Roman" pitchFamily="18" charset="0"/>
                </a:rPr>
                <a:t>تقدم تفني محايد</a:t>
              </a:r>
              <a:endParaRPr lang="en-US" sz="1400" dirty="0">
                <a:latin typeface="Arial" pitchFamily="34" charset="0"/>
              </a:endParaRPr>
            </a:p>
          </p:txBody>
        </p:sp>
        <p:sp>
          <p:nvSpPr>
            <p:cNvPr id="27658" name="Text Box 11"/>
            <p:cNvSpPr txBox="1">
              <a:spLocks noChangeArrowheads="1"/>
            </p:cNvSpPr>
            <p:nvPr/>
          </p:nvSpPr>
          <p:spPr bwMode="auto">
            <a:xfrm>
              <a:off x="2550" y="1193"/>
              <a:ext cx="1440" cy="540"/>
            </a:xfrm>
            <a:prstGeom prst="rect">
              <a:avLst/>
            </a:prstGeom>
            <a:grpFill/>
            <a:ln w="9525">
              <a:noFill/>
              <a:miter lim="800000"/>
              <a:headEnd/>
              <a:tailEnd/>
            </a:ln>
          </p:spPr>
          <p:txBody>
            <a:bodyPr/>
            <a:lstStyle/>
            <a:p>
              <a:pPr>
                <a:defRPr/>
              </a:pPr>
              <a:r>
                <a:rPr lang="ar-SA" sz="1400" b="1" dirty="0">
                  <a:latin typeface="Times New Roman" pitchFamily="18" charset="0"/>
                  <a:cs typeface="Times New Roman" pitchFamily="18" charset="0"/>
                </a:rPr>
                <a:t>رأس المال </a:t>
              </a:r>
              <a:r>
                <a:rPr lang="en-US" sz="1400" b="1" i="1" dirty="0">
                  <a:latin typeface="Times New Roman" pitchFamily="18" charset="0"/>
                </a:rPr>
                <a:t>K</a:t>
              </a:r>
              <a:endParaRPr lang="en-US" sz="1400" b="1" dirty="0">
                <a:latin typeface="Arial" pitchFamily="34" charset="0"/>
              </a:endParaRPr>
            </a:p>
          </p:txBody>
        </p:sp>
        <p:sp>
          <p:nvSpPr>
            <p:cNvPr id="27659" name="Arc 12"/>
            <p:cNvSpPr>
              <a:spLocks/>
            </p:cNvSpPr>
            <p:nvPr/>
          </p:nvSpPr>
          <p:spPr bwMode="auto">
            <a:xfrm rot="-652499" flipH="1" flipV="1">
              <a:off x="3420" y="1500"/>
              <a:ext cx="2643" cy="3180"/>
            </a:xfrm>
            <a:custGeom>
              <a:avLst/>
              <a:gdLst>
                <a:gd name="T0" fmla="*/ 1062 w 19823"/>
                <a:gd name="T1" fmla="*/ 0 h 20077"/>
                <a:gd name="T2" fmla="*/ 2643 w 19823"/>
                <a:gd name="T3" fmla="*/ 1821 h 20077"/>
                <a:gd name="T4" fmla="*/ 0 w 19823"/>
                <a:gd name="T5" fmla="*/ 3180 h 20077"/>
                <a:gd name="T6" fmla="*/ 0 60000 65536"/>
                <a:gd name="T7" fmla="*/ 0 60000 65536"/>
                <a:gd name="T8" fmla="*/ 0 60000 65536"/>
                <a:gd name="T9" fmla="*/ 0 w 19823"/>
                <a:gd name="T10" fmla="*/ 0 h 20077"/>
                <a:gd name="T11" fmla="*/ 19823 w 19823"/>
                <a:gd name="T12" fmla="*/ 20077 h 20077"/>
              </a:gdLst>
              <a:ahLst/>
              <a:cxnLst>
                <a:cxn ang="T6">
                  <a:pos x="T0" y="T1"/>
                </a:cxn>
                <a:cxn ang="T7">
                  <a:pos x="T2" y="T3"/>
                </a:cxn>
                <a:cxn ang="T8">
                  <a:pos x="T4" y="T5"/>
                </a:cxn>
              </a:cxnLst>
              <a:rect l="T9" t="T10" r="T11" b="T12"/>
              <a:pathLst>
                <a:path w="19823" h="20077" fill="none" extrusionOk="0">
                  <a:moveTo>
                    <a:pt x="7966" y="-1"/>
                  </a:moveTo>
                  <a:cubicBezTo>
                    <a:pt x="13285" y="2110"/>
                    <a:pt x="17550" y="6245"/>
                    <a:pt x="19823" y="11497"/>
                  </a:cubicBezTo>
                </a:path>
                <a:path w="19823" h="20077" stroke="0" extrusionOk="0">
                  <a:moveTo>
                    <a:pt x="7966" y="-1"/>
                  </a:moveTo>
                  <a:cubicBezTo>
                    <a:pt x="13285" y="2110"/>
                    <a:pt x="17550" y="6245"/>
                    <a:pt x="19823" y="11497"/>
                  </a:cubicBezTo>
                  <a:lnTo>
                    <a:pt x="0" y="20077"/>
                  </a:lnTo>
                  <a:close/>
                </a:path>
              </a:pathLst>
            </a:custGeom>
            <a:grpFill/>
            <a:ln w="22225" cap="rnd">
              <a:solidFill>
                <a:srgbClr val="800000"/>
              </a:solidFill>
              <a:prstDash val="sysDot"/>
              <a:round/>
              <a:headEnd/>
              <a:tailEnd/>
            </a:ln>
          </p:spPr>
          <p:txBody>
            <a:bodyPr/>
            <a:lstStyle/>
            <a:p>
              <a:pPr>
                <a:defRPr/>
              </a:pPr>
              <a:endParaRPr lang="ar-YE"/>
            </a:p>
          </p:txBody>
        </p:sp>
        <p:sp>
          <p:nvSpPr>
            <p:cNvPr id="27660" name="Line 13"/>
            <p:cNvSpPr>
              <a:spLocks noChangeShapeType="1"/>
            </p:cNvSpPr>
            <p:nvPr/>
          </p:nvSpPr>
          <p:spPr bwMode="auto">
            <a:xfrm flipV="1">
              <a:off x="2880" y="2160"/>
              <a:ext cx="3060" cy="3780"/>
            </a:xfrm>
            <a:prstGeom prst="line">
              <a:avLst/>
            </a:prstGeom>
            <a:grpFill/>
            <a:ln w="19050">
              <a:solidFill>
                <a:srgbClr val="000000"/>
              </a:solidFill>
              <a:round/>
              <a:headEnd/>
              <a:tailEnd type="arrow" w="med" len="med"/>
            </a:ln>
          </p:spPr>
          <p:txBody>
            <a:bodyPr/>
            <a:lstStyle/>
            <a:p>
              <a:pPr>
                <a:defRPr/>
              </a:pPr>
              <a:endParaRPr lang="ar-YE"/>
            </a:p>
          </p:txBody>
        </p:sp>
        <p:sp>
          <p:nvSpPr>
            <p:cNvPr id="27661" name="Arc 14"/>
            <p:cNvSpPr>
              <a:spLocks/>
            </p:cNvSpPr>
            <p:nvPr/>
          </p:nvSpPr>
          <p:spPr bwMode="auto">
            <a:xfrm rot="10800000">
              <a:off x="5019" y="1440"/>
              <a:ext cx="2001" cy="1385"/>
            </a:xfrm>
            <a:custGeom>
              <a:avLst/>
              <a:gdLst>
                <a:gd name="T0" fmla="*/ 0 w 30215"/>
                <a:gd name="T1" fmla="*/ 120 h 21600"/>
                <a:gd name="T2" fmla="*/ 2014 w 30215"/>
                <a:gd name="T3" fmla="*/ 1440 h 21600"/>
                <a:gd name="T4" fmla="*/ 574 w 30215"/>
                <a:gd name="T5" fmla="*/ 1440 h 21600"/>
                <a:gd name="T6" fmla="*/ 0 60000 65536"/>
                <a:gd name="T7" fmla="*/ 0 60000 65536"/>
                <a:gd name="T8" fmla="*/ 0 60000 65536"/>
                <a:gd name="T9" fmla="*/ 0 w 30215"/>
                <a:gd name="T10" fmla="*/ 0 h 21600"/>
                <a:gd name="T11" fmla="*/ 30215 w 30215"/>
                <a:gd name="T12" fmla="*/ 21600 h 21600"/>
              </a:gdLst>
              <a:ahLst/>
              <a:cxnLst>
                <a:cxn ang="T6">
                  <a:pos x="T0" y="T1"/>
                </a:cxn>
                <a:cxn ang="T7">
                  <a:pos x="T2" y="T3"/>
                </a:cxn>
                <a:cxn ang="T8">
                  <a:pos x="T4" y="T5"/>
                </a:cxn>
              </a:cxnLst>
              <a:rect l="T9" t="T10" r="T11" b="T12"/>
              <a:pathLst>
                <a:path w="30215" h="21600" fill="none" extrusionOk="0">
                  <a:moveTo>
                    <a:pt x="-1" y="1792"/>
                  </a:moveTo>
                  <a:cubicBezTo>
                    <a:pt x="2718" y="610"/>
                    <a:pt x="5650" y="-1"/>
                    <a:pt x="8615" y="0"/>
                  </a:cubicBezTo>
                  <a:cubicBezTo>
                    <a:pt x="20544" y="0"/>
                    <a:pt x="30215" y="9670"/>
                    <a:pt x="30215" y="21600"/>
                  </a:cubicBezTo>
                </a:path>
                <a:path w="30215" h="21600" stroke="0" extrusionOk="0">
                  <a:moveTo>
                    <a:pt x="-1" y="1792"/>
                  </a:moveTo>
                  <a:cubicBezTo>
                    <a:pt x="2718" y="610"/>
                    <a:pt x="5650" y="-1"/>
                    <a:pt x="8615" y="0"/>
                  </a:cubicBezTo>
                  <a:cubicBezTo>
                    <a:pt x="20544" y="0"/>
                    <a:pt x="30215" y="9670"/>
                    <a:pt x="30215" y="21600"/>
                  </a:cubicBezTo>
                  <a:lnTo>
                    <a:pt x="8615" y="21600"/>
                  </a:lnTo>
                  <a:close/>
                </a:path>
              </a:pathLst>
            </a:custGeom>
            <a:grpFill/>
            <a:ln w="25400" cap="rnd">
              <a:solidFill>
                <a:srgbClr val="003366"/>
              </a:solidFill>
              <a:prstDash val="sysDot"/>
              <a:round/>
              <a:headEnd/>
              <a:tailEnd/>
            </a:ln>
          </p:spPr>
          <p:txBody>
            <a:bodyPr/>
            <a:lstStyle/>
            <a:p>
              <a:pPr>
                <a:defRPr/>
              </a:pPr>
              <a:endParaRPr lang="ar-YE"/>
            </a:p>
          </p:txBody>
        </p:sp>
        <p:sp>
          <p:nvSpPr>
            <p:cNvPr id="27662" name="Text Box 15"/>
            <p:cNvSpPr txBox="1">
              <a:spLocks noChangeArrowheads="1"/>
            </p:cNvSpPr>
            <p:nvPr/>
          </p:nvSpPr>
          <p:spPr bwMode="auto">
            <a:xfrm>
              <a:off x="4500" y="1080"/>
              <a:ext cx="720" cy="540"/>
            </a:xfrm>
            <a:prstGeom prst="rect">
              <a:avLst/>
            </a:prstGeom>
            <a:grpFill/>
            <a:ln w="9525">
              <a:noFill/>
              <a:miter lim="800000"/>
              <a:headEnd/>
              <a:tailEnd/>
            </a:ln>
          </p:spPr>
          <p:txBody>
            <a:bodyPr/>
            <a:lstStyle/>
            <a:p>
              <a:pPr>
                <a:buFontTx/>
                <a:buChar char="•"/>
                <a:defRPr/>
              </a:pPr>
              <a:r>
                <a:rPr lang="en-US" b="1" i="1" dirty="0">
                  <a:latin typeface="Times New Roman" pitchFamily="18" charset="0"/>
                </a:rPr>
                <a:t>Y</a:t>
              </a:r>
              <a:endParaRPr lang="en-US" dirty="0">
                <a:latin typeface="Arial" pitchFamily="34" charset="0"/>
              </a:endParaRPr>
            </a:p>
          </p:txBody>
        </p:sp>
        <p:sp>
          <p:nvSpPr>
            <p:cNvPr id="27663" name="Text Box 16"/>
            <p:cNvSpPr txBox="1">
              <a:spLocks noChangeArrowheads="1"/>
            </p:cNvSpPr>
            <p:nvPr/>
          </p:nvSpPr>
          <p:spPr bwMode="auto">
            <a:xfrm>
              <a:off x="4140" y="1810"/>
              <a:ext cx="720" cy="530"/>
            </a:xfrm>
            <a:prstGeom prst="rect">
              <a:avLst/>
            </a:prstGeom>
            <a:grpFill/>
            <a:ln w="9525">
              <a:noFill/>
              <a:miter lim="800000"/>
              <a:headEnd/>
              <a:tailEnd/>
            </a:ln>
          </p:spPr>
          <p:txBody>
            <a:bodyPr/>
            <a:lstStyle/>
            <a:p>
              <a:pPr>
                <a:buFontTx/>
                <a:buChar char="•"/>
                <a:defRPr/>
              </a:pPr>
              <a:r>
                <a:rPr lang="en-US" sz="1200" b="1" i="1" dirty="0">
                  <a:latin typeface="Times New Roman" pitchFamily="18" charset="0"/>
                </a:rPr>
                <a:t>Y</a:t>
              </a:r>
              <a:r>
                <a:rPr lang="en-US" b="1" dirty="0">
                  <a:latin typeface="Times New Roman" pitchFamily="18" charset="0"/>
                </a:rPr>
                <a:t>`</a:t>
              </a:r>
              <a:endParaRPr lang="en-US" dirty="0">
                <a:latin typeface="Arial" pitchFamily="34" charset="0"/>
              </a:endParaRPr>
            </a:p>
          </p:txBody>
        </p:sp>
        <p:sp>
          <p:nvSpPr>
            <p:cNvPr id="27664" name="Text Box 17"/>
            <p:cNvSpPr txBox="1">
              <a:spLocks noChangeArrowheads="1"/>
            </p:cNvSpPr>
            <p:nvPr/>
          </p:nvSpPr>
          <p:spPr bwMode="auto">
            <a:xfrm>
              <a:off x="3060" y="2700"/>
              <a:ext cx="720" cy="540"/>
            </a:xfrm>
            <a:prstGeom prst="rect">
              <a:avLst/>
            </a:prstGeom>
            <a:grpFill/>
            <a:ln w="9525">
              <a:noFill/>
              <a:miter lim="800000"/>
              <a:headEnd/>
              <a:tailEnd/>
            </a:ln>
          </p:spPr>
          <p:txBody>
            <a:bodyPr/>
            <a:lstStyle/>
            <a:p>
              <a:pPr>
                <a:buFontTx/>
                <a:buChar char="•"/>
                <a:defRPr/>
              </a:pPr>
              <a:r>
                <a:rPr lang="en-US" sz="1600" b="1" i="1" dirty="0">
                  <a:latin typeface="Times New Roman" pitchFamily="18" charset="0"/>
                </a:rPr>
                <a:t>Y</a:t>
              </a:r>
              <a:r>
                <a:rPr lang="en-US" sz="1600" b="1" dirty="0">
                  <a:latin typeface="Times New Roman" pitchFamily="18" charset="0"/>
                </a:rPr>
                <a:t>``</a:t>
              </a:r>
              <a:endParaRPr lang="en-US" sz="1600" dirty="0">
                <a:latin typeface="Arial" pitchFamily="34" charset="0"/>
              </a:endParaRPr>
            </a:p>
          </p:txBody>
        </p:sp>
        <p:sp>
          <p:nvSpPr>
            <p:cNvPr id="27665" name="Line 18"/>
            <p:cNvSpPr>
              <a:spLocks noChangeShapeType="1"/>
            </p:cNvSpPr>
            <p:nvPr/>
          </p:nvSpPr>
          <p:spPr bwMode="auto">
            <a:xfrm flipH="1">
              <a:off x="5400" y="3060"/>
              <a:ext cx="540" cy="360"/>
            </a:xfrm>
            <a:prstGeom prst="line">
              <a:avLst/>
            </a:prstGeom>
            <a:grpFill/>
            <a:ln w="9525">
              <a:solidFill>
                <a:srgbClr val="000000"/>
              </a:solidFill>
              <a:round/>
              <a:headEnd/>
              <a:tailEnd type="triangle" w="med" len="med"/>
            </a:ln>
          </p:spPr>
          <p:txBody>
            <a:bodyPr/>
            <a:lstStyle/>
            <a:p>
              <a:pPr>
                <a:defRPr/>
              </a:pPr>
              <a:endParaRPr lang="ar-YE"/>
            </a:p>
          </p:txBody>
        </p:sp>
        <p:sp>
          <p:nvSpPr>
            <p:cNvPr id="27666" name="Line 19"/>
            <p:cNvSpPr>
              <a:spLocks noChangeShapeType="1"/>
            </p:cNvSpPr>
            <p:nvPr/>
          </p:nvSpPr>
          <p:spPr bwMode="auto">
            <a:xfrm flipH="1">
              <a:off x="4500" y="3600"/>
              <a:ext cx="720" cy="540"/>
            </a:xfrm>
            <a:prstGeom prst="line">
              <a:avLst/>
            </a:prstGeom>
            <a:grpFill/>
            <a:ln w="9525">
              <a:solidFill>
                <a:srgbClr val="000000"/>
              </a:solidFill>
              <a:round/>
              <a:headEnd/>
              <a:tailEnd type="triangle" w="med" len="med"/>
            </a:ln>
          </p:spPr>
          <p:txBody>
            <a:bodyPr/>
            <a:lstStyle/>
            <a:p>
              <a:pPr>
                <a:defRPr/>
              </a:pPr>
              <a:endParaRPr lang="ar-YE"/>
            </a:p>
          </p:txBody>
        </p:sp>
        <p:sp>
          <p:nvSpPr>
            <p:cNvPr id="27667" name="Arc 20"/>
            <p:cNvSpPr>
              <a:spLocks/>
            </p:cNvSpPr>
            <p:nvPr/>
          </p:nvSpPr>
          <p:spPr bwMode="auto">
            <a:xfrm rot="10800000">
              <a:off x="4576" y="2160"/>
              <a:ext cx="1544" cy="1440"/>
            </a:xfrm>
            <a:custGeom>
              <a:avLst/>
              <a:gdLst>
                <a:gd name="T0" fmla="*/ 0 w 23166"/>
                <a:gd name="T1" fmla="*/ 4 h 21600"/>
                <a:gd name="T2" fmla="*/ 1544 w 23166"/>
                <a:gd name="T3" fmla="*/ 1440 h 21600"/>
                <a:gd name="T4" fmla="*/ 104 w 23166"/>
                <a:gd name="T5" fmla="*/ 1440 h 21600"/>
                <a:gd name="T6" fmla="*/ 0 60000 65536"/>
                <a:gd name="T7" fmla="*/ 0 60000 65536"/>
                <a:gd name="T8" fmla="*/ 0 60000 65536"/>
                <a:gd name="T9" fmla="*/ 0 w 23166"/>
                <a:gd name="T10" fmla="*/ 0 h 21600"/>
                <a:gd name="T11" fmla="*/ 23166 w 23166"/>
                <a:gd name="T12" fmla="*/ 21600 h 21600"/>
              </a:gdLst>
              <a:ahLst/>
              <a:cxnLst>
                <a:cxn ang="T6">
                  <a:pos x="T0" y="T1"/>
                </a:cxn>
                <a:cxn ang="T7">
                  <a:pos x="T2" y="T3"/>
                </a:cxn>
                <a:cxn ang="T8">
                  <a:pos x="T4" y="T5"/>
                </a:cxn>
              </a:cxnLst>
              <a:rect l="T9" t="T10" r="T11" b="T12"/>
              <a:pathLst>
                <a:path w="23166" h="21600" fill="none" extrusionOk="0">
                  <a:moveTo>
                    <a:pt x="-1" y="56"/>
                  </a:moveTo>
                  <a:cubicBezTo>
                    <a:pt x="521" y="18"/>
                    <a:pt x="1043" y="-1"/>
                    <a:pt x="1566" y="0"/>
                  </a:cubicBezTo>
                  <a:cubicBezTo>
                    <a:pt x="13495" y="0"/>
                    <a:pt x="23166" y="9670"/>
                    <a:pt x="23166" y="21600"/>
                  </a:cubicBezTo>
                </a:path>
                <a:path w="23166" h="21600" stroke="0" extrusionOk="0">
                  <a:moveTo>
                    <a:pt x="-1" y="56"/>
                  </a:moveTo>
                  <a:cubicBezTo>
                    <a:pt x="521" y="18"/>
                    <a:pt x="1043" y="-1"/>
                    <a:pt x="1566" y="0"/>
                  </a:cubicBezTo>
                  <a:cubicBezTo>
                    <a:pt x="13495" y="0"/>
                    <a:pt x="23166" y="9670"/>
                    <a:pt x="23166" y="21600"/>
                  </a:cubicBezTo>
                  <a:lnTo>
                    <a:pt x="1566" y="21600"/>
                  </a:lnTo>
                  <a:close/>
                </a:path>
              </a:pathLst>
            </a:custGeom>
            <a:grpFill/>
            <a:ln w="25400">
              <a:solidFill>
                <a:srgbClr val="003300"/>
              </a:solidFill>
              <a:prstDash val="sysDot"/>
              <a:round/>
              <a:headEnd/>
              <a:tailEnd/>
            </a:ln>
          </p:spPr>
          <p:txBody>
            <a:bodyPr/>
            <a:lstStyle/>
            <a:p>
              <a:pPr>
                <a:defRPr/>
              </a:pPr>
              <a:endParaRPr lang="ar-YE"/>
            </a:p>
          </p:txBody>
        </p:sp>
        <p:sp>
          <p:nvSpPr>
            <p:cNvPr id="27668" name="Line 21"/>
            <p:cNvSpPr>
              <a:spLocks noChangeShapeType="1"/>
            </p:cNvSpPr>
            <p:nvPr/>
          </p:nvSpPr>
          <p:spPr bwMode="auto">
            <a:xfrm>
              <a:off x="3240" y="3240"/>
              <a:ext cx="1980" cy="1620"/>
            </a:xfrm>
            <a:prstGeom prst="line">
              <a:avLst/>
            </a:prstGeom>
            <a:grpFill/>
            <a:ln w="3175" cap="rnd">
              <a:solidFill>
                <a:srgbClr val="000000"/>
              </a:solidFill>
              <a:prstDash val="sysDot"/>
              <a:round/>
              <a:headEnd/>
              <a:tailEnd/>
            </a:ln>
          </p:spPr>
          <p:txBody>
            <a:bodyPr/>
            <a:lstStyle/>
            <a:p>
              <a:pPr>
                <a:defRPr/>
              </a:pPr>
              <a:endParaRPr lang="ar-YE"/>
            </a:p>
          </p:txBody>
        </p:sp>
        <p:sp>
          <p:nvSpPr>
            <p:cNvPr id="27669" name="Line 22"/>
            <p:cNvSpPr>
              <a:spLocks noChangeShapeType="1"/>
            </p:cNvSpPr>
            <p:nvPr/>
          </p:nvSpPr>
          <p:spPr bwMode="auto">
            <a:xfrm>
              <a:off x="4680" y="1800"/>
              <a:ext cx="1800" cy="1620"/>
            </a:xfrm>
            <a:prstGeom prst="line">
              <a:avLst/>
            </a:prstGeom>
            <a:grpFill/>
            <a:ln w="3175" cap="rnd">
              <a:solidFill>
                <a:srgbClr val="000000"/>
              </a:solidFill>
              <a:prstDash val="sysDot"/>
              <a:round/>
              <a:headEnd/>
              <a:tailEnd/>
            </a:ln>
          </p:spPr>
          <p:txBody>
            <a:bodyPr/>
            <a:lstStyle/>
            <a:p>
              <a:pPr>
                <a:defRPr/>
              </a:pPr>
              <a:endParaRPr lang="ar-YE"/>
            </a:p>
          </p:txBody>
        </p:sp>
        <p:sp>
          <p:nvSpPr>
            <p:cNvPr id="27670" name="Line 23"/>
            <p:cNvSpPr>
              <a:spLocks noChangeShapeType="1"/>
            </p:cNvSpPr>
            <p:nvPr/>
          </p:nvSpPr>
          <p:spPr bwMode="auto">
            <a:xfrm>
              <a:off x="4140" y="2520"/>
              <a:ext cx="1980" cy="1620"/>
            </a:xfrm>
            <a:prstGeom prst="line">
              <a:avLst/>
            </a:prstGeom>
            <a:grpFill/>
            <a:ln w="3175" cap="rnd">
              <a:solidFill>
                <a:srgbClr val="000000"/>
              </a:solidFill>
              <a:prstDash val="sysDot"/>
              <a:round/>
              <a:headEnd/>
              <a:tailEnd/>
            </a:ln>
          </p:spPr>
          <p:txBody>
            <a:bodyPr/>
            <a:lstStyle/>
            <a:p>
              <a:pPr>
                <a:defRPr/>
              </a:pPr>
              <a:endParaRPr lang="ar-YE"/>
            </a:p>
          </p:txBody>
        </p:sp>
      </p:grpSp>
      <p:sp>
        <p:nvSpPr>
          <p:cNvPr id="81945" name="Rectangle 25"/>
          <p:cNvSpPr>
            <a:spLocks noGrp="1" noChangeArrowheads="1"/>
          </p:cNvSpPr>
          <p:nvPr>
            <p:ph sz="half" idx="4294967295"/>
          </p:nvPr>
        </p:nvSpPr>
        <p:spPr>
          <a:xfrm>
            <a:off x="381000" y="1295400"/>
            <a:ext cx="8458200" cy="1600200"/>
          </a:xfrm>
          <a:noFill/>
        </p:spPr>
        <p:txBody>
          <a:bodyPr>
            <a:normAutofit fontScale="77500" lnSpcReduction="20000"/>
          </a:bodyPr>
          <a:lstStyle/>
          <a:p>
            <a:pPr marL="0" indent="-533400" algn="justLow" eaLnBrk="1" hangingPunct="1">
              <a:lnSpc>
                <a:spcPct val="170000"/>
              </a:lnSpc>
              <a:buFont typeface="Wingdings" pitchFamily="2" charset="2"/>
              <a:buNone/>
              <a:defRPr/>
            </a:pPr>
            <a:r>
              <a:rPr lang="ar-SA" sz="2200" b="1" dirty="0" smtClean="0">
                <a:solidFill>
                  <a:schemeClr val="tx2">
                    <a:lumMod val="50000"/>
                  </a:schemeClr>
                </a:solidFill>
                <a:latin typeface="Times New Roman" pitchFamily="18" charset="0"/>
                <a:cs typeface="Times New Roman" pitchFamily="18" charset="0"/>
              </a:rPr>
              <a:t>التقدم التقني المحايد يؤدي إلى زيادة الإنتاجية الحدية للموردين كليهما(العمل ورأس المال) بالمعدل نفسه وعلى هذا فإن المعدل الحدي للإحلال التقني بين العمل </a:t>
            </a:r>
            <a:r>
              <a:rPr lang="ar-SA" sz="2200" b="1" dirty="0" err="1" smtClean="0">
                <a:solidFill>
                  <a:schemeClr val="tx2">
                    <a:lumMod val="50000"/>
                  </a:schemeClr>
                </a:solidFill>
                <a:latin typeface="Times New Roman" pitchFamily="18" charset="0"/>
                <a:cs typeface="Times New Roman" pitchFamily="18" charset="0"/>
              </a:rPr>
              <a:t>و</a:t>
            </a:r>
            <a:r>
              <a:rPr lang="ar-SA" sz="2200" b="1" dirty="0" smtClean="0">
                <a:solidFill>
                  <a:schemeClr val="tx2">
                    <a:lumMod val="50000"/>
                  </a:schemeClr>
                </a:solidFill>
                <a:latin typeface="Times New Roman" pitchFamily="18" charset="0"/>
                <a:cs typeface="Times New Roman" pitchFamily="18" charset="0"/>
              </a:rPr>
              <a:t> رأس المال (</a:t>
            </a:r>
            <a:r>
              <a:rPr lang="en-US" sz="2200" b="1" i="1" dirty="0" smtClean="0">
                <a:solidFill>
                  <a:schemeClr val="tx2">
                    <a:lumMod val="50000"/>
                  </a:schemeClr>
                </a:solidFill>
                <a:latin typeface="Times New Roman" pitchFamily="18" charset="0"/>
                <a:cs typeface="Times New Roman" pitchFamily="18" charset="0"/>
              </a:rPr>
              <a:t>MRSLK</a:t>
            </a:r>
            <a:r>
              <a:rPr lang="ar-SA" sz="2200" b="1" dirty="0" smtClean="0">
                <a:solidFill>
                  <a:schemeClr val="tx2">
                    <a:lumMod val="50000"/>
                  </a:schemeClr>
                </a:solidFill>
                <a:latin typeface="Times New Roman" pitchFamily="18" charset="0"/>
                <a:cs typeface="Times New Roman" pitchFamily="18" charset="0"/>
              </a:rPr>
              <a:t>) على الممر الخارج من نقطة الأصل يظل ثابتاً. في حين تنتقل منحنيات سواء الإنتاج جهة نقطة الأصل موازية لنفسها كما هو موضح بالشكل رقم (</a:t>
            </a:r>
            <a:r>
              <a:rPr lang="en-US" sz="2200" b="1" dirty="0" smtClean="0">
                <a:solidFill>
                  <a:schemeClr val="tx2">
                    <a:lumMod val="50000"/>
                  </a:schemeClr>
                </a:solidFill>
                <a:latin typeface="Times New Roman" pitchFamily="18" charset="0"/>
                <a:cs typeface="Times New Roman" pitchFamily="18" charset="0"/>
              </a:rPr>
              <a:t>12-9</a:t>
            </a:r>
            <a:r>
              <a:rPr lang="ar-SA" sz="2200" b="1" dirty="0" smtClean="0">
                <a:solidFill>
                  <a:schemeClr val="tx2">
                    <a:lumMod val="50000"/>
                  </a:schemeClr>
                </a:solidFill>
                <a:latin typeface="Times New Roman" pitchFamily="18" charset="0"/>
                <a:cs typeface="Times New Roman" pitchFamily="18" charset="0"/>
              </a:rPr>
              <a:t>) التالي</a:t>
            </a:r>
            <a:r>
              <a:rPr lang="ar-SA" b="1" dirty="0" smtClean="0">
                <a:solidFill>
                  <a:schemeClr val="tx2">
                    <a:lumMod val="50000"/>
                  </a:schemeClr>
                </a:solidFill>
                <a:latin typeface="Times New Roman" pitchFamily="18" charset="0"/>
                <a:cs typeface="Times New Roman" pitchFamily="18" charset="0"/>
              </a:rPr>
              <a:t>:</a:t>
            </a:r>
            <a:endParaRPr lang="en-US" b="1" dirty="0" smtClean="0">
              <a:solidFill>
                <a:schemeClr val="tx2">
                  <a:lumMod val="50000"/>
                </a:schemeClr>
              </a:solidFill>
              <a:latin typeface="Times New Roman" pitchFamily="18" charset="0"/>
              <a:cs typeface="Times New Roman" pitchFamily="18" charset="0"/>
            </a:endParaRPr>
          </a:p>
        </p:txBody>
      </p:sp>
      <p:sp>
        <p:nvSpPr>
          <p:cNvPr id="23" name="Rectangle 22"/>
          <p:cNvSpPr/>
          <p:nvPr/>
        </p:nvSpPr>
        <p:spPr>
          <a:xfrm>
            <a:off x="3048000" y="685800"/>
            <a:ext cx="54102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33400" indent="-533400">
              <a:buFont typeface="Wingdings" pitchFamily="2" charset="2"/>
              <a:buNone/>
              <a:defRPr/>
            </a:pPr>
            <a:r>
              <a:rPr lang="ar-SA" sz="2000" b="1" dirty="0" smtClean="0">
                <a:solidFill>
                  <a:schemeClr val="tx1"/>
                </a:solidFill>
                <a:latin typeface="Times New Roman" pitchFamily="18" charset="0"/>
                <a:cs typeface="Times New Roman" pitchFamily="18" charset="0"/>
              </a:rPr>
              <a:t>تـقدم تـقني مـحايد</a:t>
            </a:r>
            <a:r>
              <a:rPr lang="en-US" sz="2000" b="1" dirty="0" smtClean="0">
                <a:solidFill>
                  <a:schemeClr val="tx1"/>
                </a:solidFill>
                <a:latin typeface="Times New Roman" pitchFamily="18" charset="0"/>
                <a:cs typeface="Times New Roman" pitchFamily="18" charset="0"/>
              </a:rPr>
              <a:t>Neutral</a:t>
            </a:r>
            <a:r>
              <a:rPr lang="en-US" sz="2000" b="1" i="1" dirty="0" smtClean="0">
                <a:solidFill>
                  <a:schemeClr val="tx1"/>
                </a:solidFill>
                <a:latin typeface="Times New Roman" pitchFamily="18" charset="0"/>
                <a:cs typeface="Times New Roman" pitchFamily="18" charset="0"/>
              </a:rPr>
              <a:t> </a:t>
            </a:r>
            <a:r>
              <a:rPr lang="en-US" sz="2000" b="1" i="1" dirty="0">
                <a:solidFill>
                  <a:schemeClr val="tx1"/>
                </a:solidFill>
                <a:latin typeface="Times New Roman" pitchFamily="18" charset="0"/>
                <a:cs typeface="Times New Roman" pitchFamily="18" charset="0"/>
              </a:rPr>
              <a:t>Technical </a:t>
            </a:r>
            <a:r>
              <a:rPr lang="en-US" sz="2000" b="1" i="1" dirty="0" smtClean="0">
                <a:solidFill>
                  <a:schemeClr val="tx1"/>
                </a:solidFill>
                <a:latin typeface="Times New Roman" pitchFamily="18" charset="0"/>
                <a:cs typeface="Times New Roman" pitchFamily="18" charset="0"/>
              </a:rPr>
              <a:t>Progress  </a:t>
            </a:r>
            <a:endParaRPr lang="ar-YE" sz="2000" dirty="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53251" name="Rectangle 3"/>
          <p:cNvSpPr>
            <a:spLocks noGrp="1" noChangeArrowheads="1"/>
          </p:cNvSpPr>
          <p:nvPr>
            <p:ph type="body" idx="4294967295"/>
          </p:nvPr>
        </p:nvSpPr>
        <p:spPr>
          <a:xfrm>
            <a:off x="304800" y="1143000"/>
            <a:ext cx="8534400" cy="5562600"/>
          </a:xfrm>
          <a:noFill/>
        </p:spPr>
        <p:txBody>
          <a:bodyPr>
            <a:normAutofit fontScale="62500" lnSpcReduction="20000"/>
          </a:bodyPr>
          <a:lstStyle/>
          <a:p>
            <a:pPr marL="0" indent="-457200" algn="justLow">
              <a:lnSpc>
                <a:spcPct val="145000"/>
              </a:lnSpc>
              <a:buNone/>
              <a:defRPr/>
            </a:pPr>
            <a:r>
              <a:rPr lang="ar-SA" sz="2300" b="1" dirty="0" smtClean="0">
                <a:latin typeface="Times New Roman" pitchFamily="18" charset="0"/>
                <a:cs typeface="Times New Roman" pitchFamily="18" charset="0"/>
              </a:rPr>
              <a:t>مما سبق يتضح أن عوائد السعة تخص الناتج مباشرة إذ توضح التغير في الناتج عندما تتغير موارد الإنتاج بالنسبة نفسها وأمامنا في هذا المقام ثلاثة حالات:</a:t>
            </a:r>
          </a:p>
          <a:p>
            <a:pPr marL="0" indent="-457200" algn="justLow">
              <a:lnSpc>
                <a:spcPct val="145000"/>
              </a:lnSpc>
              <a:buNone/>
              <a:defRPr/>
            </a:pPr>
            <a:r>
              <a:rPr lang="ar-SA" sz="2300" b="1" dirty="0" smtClean="0">
                <a:latin typeface="Times New Roman" pitchFamily="18" charset="0"/>
                <a:cs typeface="Times New Roman" pitchFamily="18" charset="0"/>
              </a:rPr>
              <a:t>تزايد </a:t>
            </a:r>
            <a:r>
              <a:rPr lang="ar-SA" sz="2300" b="1" dirty="0" smtClean="0">
                <a:latin typeface="Times New Roman" pitchFamily="18" charset="0"/>
                <a:cs typeface="Times New Roman" pitchFamily="18" charset="0"/>
              </a:rPr>
              <a:t>عوائد السعة </a:t>
            </a:r>
            <a:r>
              <a:rPr lang="en-US" sz="2300" b="1" i="1" dirty="0" smtClean="0">
                <a:latin typeface="Times New Roman" pitchFamily="18" charset="0"/>
                <a:cs typeface="Times New Roman" pitchFamily="18" charset="0"/>
              </a:rPr>
              <a:t>Increasing Returns To Scale (IRS)</a:t>
            </a:r>
            <a:r>
              <a:rPr lang="ar-SA" sz="2300" b="1" dirty="0" smtClean="0">
                <a:latin typeface="Times New Roman" pitchFamily="18" charset="0"/>
                <a:cs typeface="Times New Roman" pitchFamily="18" charset="0"/>
              </a:rPr>
              <a:t>: وفيها عندما تزيد موارد الإنتاج بنسبة معينة فإن الناتج يزيد بنسبة أكبر.</a:t>
            </a:r>
          </a:p>
          <a:p>
            <a:pPr marL="0" indent="-457200" algn="justLow">
              <a:lnSpc>
                <a:spcPct val="145000"/>
              </a:lnSpc>
              <a:buNone/>
              <a:defRPr/>
            </a:pPr>
            <a:r>
              <a:rPr lang="ar-SA" sz="2300" b="1" dirty="0" smtClean="0">
                <a:latin typeface="Times New Roman" pitchFamily="18" charset="0"/>
                <a:cs typeface="Times New Roman" pitchFamily="18" charset="0"/>
              </a:rPr>
              <a:t>ثبات عوائد السعة </a:t>
            </a:r>
            <a:r>
              <a:rPr lang="en-US" sz="2300" b="1" i="1" dirty="0" smtClean="0">
                <a:latin typeface="Times New Roman" pitchFamily="18" charset="0"/>
                <a:cs typeface="Times New Roman" pitchFamily="18" charset="0"/>
              </a:rPr>
              <a:t>Constant Returns To Scale (CRS)</a:t>
            </a:r>
            <a:r>
              <a:rPr lang="ar-SA" sz="2300" b="1" dirty="0" smtClean="0">
                <a:latin typeface="Times New Roman" pitchFamily="18" charset="0"/>
                <a:cs typeface="Times New Roman" pitchFamily="18" charset="0"/>
              </a:rPr>
              <a:t>: وفيها عندما تزيد موارد الإنتاج بنسبة معينة فإن الناتج يزيد بالنسبة نفسها.</a:t>
            </a:r>
          </a:p>
          <a:p>
            <a:pPr marL="0" indent="-457200" algn="justLow">
              <a:lnSpc>
                <a:spcPct val="145000"/>
              </a:lnSpc>
              <a:buNone/>
              <a:defRPr/>
            </a:pPr>
            <a:r>
              <a:rPr lang="ar-SA" sz="2300" b="1" dirty="0" smtClean="0">
                <a:latin typeface="Times New Roman" pitchFamily="18" charset="0"/>
                <a:cs typeface="Times New Roman" pitchFamily="18" charset="0"/>
              </a:rPr>
              <a:t>تناقص عوائد السعة </a:t>
            </a:r>
            <a:r>
              <a:rPr lang="en-US" sz="2300" b="1" i="1" dirty="0" smtClean="0">
                <a:latin typeface="Times New Roman" pitchFamily="18" charset="0"/>
                <a:cs typeface="Times New Roman" pitchFamily="18" charset="0"/>
              </a:rPr>
              <a:t>Decreasing Returns To Scale</a:t>
            </a:r>
            <a:r>
              <a:rPr lang="en-US" sz="2300" b="1" dirty="0" smtClean="0">
                <a:latin typeface="Times New Roman" pitchFamily="18" charset="0"/>
                <a:cs typeface="Times New Roman" pitchFamily="18" charset="0"/>
              </a:rPr>
              <a:t> (</a:t>
            </a:r>
            <a:r>
              <a:rPr lang="en-US" sz="2300" b="1" i="1" dirty="0" smtClean="0">
                <a:latin typeface="Times New Roman" pitchFamily="18" charset="0"/>
                <a:cs typeface="Times New Roman" pitchFamily="18" charset="0"/>
              </a:rPr>
              <a:t>DRS</a:t>
            </a:r>
            <a:r>
              <a:rPr lang="en-US" sz="2300" b="1" dirty="0" smtClean="0">
                <a:latin typeface="Times New Roman" pitchFamily="18" charset="0"/>
                <a:cs typeface="Times New Roman" pitchFamily="18" charset="0"/>
              </a:rPr>
              <a:t>)</a:t>
            </a:r>
            <a:r>
              <a:rPr lang="ar-SA" sz="2300" b="1" dirty="0" smtClean="0">
                <a:latin typeface="Times New Roman" pitchFamily="18" charset="0"/>
                <a:cs typeface="Times New Roman" pitchFamily="18" charset="0"/>
              </a:rPr>
              <a:t>: وفيها عندما تزيد موارد الإنتاج بنسبة معينة فإن الناتج يزيد بنسبة أقل.</a:t>
            </a:r>
          </a:p>
          <a:p>
            <a:pPr marL="0" indent="-457200" algn="justLow">
              <a:lnSpc>
                <a:spcPct val="145000"/>
              </a:lnSpc>
              <a:buNone/>
              <a:defRPr/>
            </a:pPr>
            <a:r>
              <a:rPr lang="ar-SA" sz="2300" b="1" dirty="0" smtClean="0">
                <a:latin typeface="Times New Roman" pitchFamily="18" charset="0"/>
                <a:cs typeface="Times New Roman" pitchFamily="18" charset="0"/>
              </a:rPr>
              <a:t>ولتوضيح مفهوم عوائد السعة جبرياً يمكننا استخدام دالة الإنتاج طويلة المدى التالية:</a:t>
            </a:r>
          </a:p>
          <a:p>
            <a:pPr marL="0" indent="-457200" algn="justLow">
              <a:lnSpc>
                <a:spcPct val="120000"/>
              </a:lnSpc>
              <a:buNone/>
              <a:defRPr/>
            </a:pPr>
            <a:endParaRPr lang="en-US" sz="2000" b="1" dirty="0" smtClean="0">
              <a:latin typeface="Times New Roman" pitchFamily="18" charset="0"/>
              <a:cs typeface="Times New Roman" pitchFamily="18" charset="0"/>
            </a:endParaRPr>
          </a:p>
          <a:p>
            <a:pPr marL="0" indent="-457200" algn="justLow">
              <a:lnSpc>
                <a:spcPct val="120000"/>
              </a:lnSpc>
              <a:buNone/>
              <a:defRPr/>
            </a:pPr>
            <a:r>
              <a:rPr lang="ar-SA"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12-1</a:t>
            </a:r>
            <a:r>
              <a:rPr lang="ar-SA" sz="2000" b="1" dirty="0" smtClean="0">
                <a:latin typeface="Times New Roman" pitchFamily="18" charset="0"/>
                <a:cs typeface="Times New Roman" pitchFamily="18" charset="0"/>
              </a:rPr>
              <a:t>)</a:t>
            </a:r>
            <a:endParaRPr lang="ar-YE" sz="2000" b="1" dirty="0" smtClean="0">
              <a:latin typeface="Times New Roman" pitchFamily="18" charset="0"/>
              <a:cs typeface="Times New Roman" pitchFamily="18" charset="0"/>
            </a:endParaRPr>
          </a:p>
          <a:p>
            <a:pPr marL="0" indent="-457200" algn="justLow">
              <a:lnSpc>
                <a:spcPct val="120000"/>
              </a:lnSpc>
              <a:buNone/>
              <a:defRPr/>
            </a:pPr>
            <a:r>
              <a:rPr lang="ar-SA" sz="2000" b="1" dirty="0" smtClean="0">
                <a:latin typeface="Times New Roman" pitchFamily="18" charset="0"/>
                <a:cs typeface="Times New Roman" pitchFamily="18" charset="0"/>
              </a:rPr>
              <a:t>			</a:t>
            </a:r>
          </a:p>
          <a:p>
            <a:pPr marL="0" indent="-457200" algn="justLow">
              <a:lnSpc>
                <a:spcPct val="120000"/>
              </a:lnSpc>
              <a:buNone/>
              <a:defRPr/>
            </a:pPr>
            <a:endParaRPr lang="ar-SA" sz="2000" b="1" dirty="0" smtClean="0">
              <a:latin typeface="Times New Roman" pitchFamily="18" charset="0"/>
              <a:cs typeface="Times New Roman" pitchFamily="18" charset="0"/>
            </a:endParaRPr>
          </a:p>
          <a:p>
            <a:pPr marL="0" indent="-457200" algn="justLow">
              <a:lnSpc>
                <a:spcPct val="120000"/>
              </a:lnSpc>
              <a:buNone/>
              <a:defRPr/>
            </a:pPr>
            <a:r>
              <a:rPr lang="ar-SA" sz="2200" b="1" dirty="0" smtClean="0">
                <a:latin typeface="Times New Roman" pitchFamily="18" charset="0"/>
                <a:cs typeface="Times New Roman" pitchFamily="18" charset="0"/>
              </a:rPr>
              <a:t>حيث: </a:t>
            </a:r>
            <a:r>
              <a:rPr lang="en-US" sz="2200" b="1" i="1" dirty="0" smtClean="0">
                <a:latin typeface="Times New Roman" pitchFamily="18" charset="0"/>
                <a:cs typeface="Times New Roman" pitchFamily="18" charset="0"/>
              </a:rPr>
              <a:t>Y</a:t>
            </a:r>
            <a:r>
              <a:rPr lang="ar-SA" sz="2200" b="1" dirty="0" smtClean="0">
                <a:latin typeface="Times New Roman" pitchFamily="18" charset="0"/>
                <a:cs typeface="Times New Roman" pitchFamily="18" charset="0"/>
              </a:rPr>
              <a:t>= الناتج ، </a:t>
            </a:r>
            <a:r>
              <a:rPr lang="en-US" sz="2200" b="1" i="1" dirty="0" smtClean="0">
                <a:latin typeface="Times New Roman" pitchFamily="18" charset="0"/>
                <a:cs typeface="Times New Roman" pitchFamily="18" charset="0"/>
              </a:rPr>
              <a:t>X1</a:t>
            </a:r>
            <a:r>
              <a:rPr lang="en-US" sz="2200" b="1" dirty="0" smtClean="0">
                <a:latin typeface="Times New Roman" pitchFamily="18" charset="0"/>
                <a:cs typeface="Times New Roman" pitchFamily="18" charset="0"/>
              </a:rPr>
              <a:t>,…,</a:t>
            </a:r>
            <a:r>
              <a:rPr lang="en-US" sz="2200" b="1" i="1" dirty="0" smtClean="0">
                <a:latin typeface="Times New Roman" pitchFamily="18" charset="0"/>
                <a:cs typeface="Times New Roman" pitchFamily="18" charset="0"/>
              </a:rPr>
              <a:t>Xn</a:t>
            </a:r>
            <a:r>
              <a:rPr lang="ar-SA" sz="2200" b="1" dirty="0" smtClean="0">
                <a:latin typeface="Times New Roman" pitchFamily="18" charset="0"/>
                <a:cs typeface="Times New Roman" pitchFamily="18" charset="0"/>
              </a:rPr>
              <a:t> = موارد الإنتاج.</a:t>
            </a:r>
          </a:p>
          <a:p>
            <a:pPr marL="0" indent="-457200" algn="justLow">
              <a:lnSpc>
                <a:spcPct val="120000"/>
              </a:lnSpc>
              <a:buNone/>
              <a:defRPr/>
            </a:pPr>
            <a:r>
              <a:rPr lang="ar-SA" sz="2200" b="1" dirty="0" smtClean="0">
                <a:latin typeface="Times New Roman" pitchFamily="18" charset="0"/>
                <a:cs typeface="Times New Roman" pitchFamily="18" charset="0"/>
              </a:rPr>
              <a:t>لنفرض أن الثبات </a:t>
            </a:r>
            <a:r>
              <a:rPr lang="en-US" sz="2200" b="1" i="1" dirty="0" smtClean="0">
                <a:latin typeface="Times New Roman" pitchFamily="18" charset="0"/>
                <a:cs typeface="Times New Roman" pitchFamily="18" charset="0"/>
              </a:rPr>
              <a:t>K</a:t>
            </a:r>
            <a:r>
              <a:rPr lang="ar-SA" sz="2200" b="1" dirty="0" smtClean="0">
                <a:latin typeface="Times New Roman" pitchFamily="18" charset="0"/>
                <a:cs typeface="Times New Roman" pitchFamily="18" charset="0"/>
              </a:rPr>
              <a:t> يمثل القدر (النسبة) التي يزيد بها كل مورد من موارد الإنتاج (حيث أن قيمة </a:t>
            </a:r>
            <a:r>
              <a:rPr lang="en-US" sz="2200" b="1" i="1" dirty="0" smtClean="0">
                <a:latin typeface="Times New Roman" pitchFamily="18" charset="0"/>
                <a:cs typeface="Times New Roman" pitchFamily="18" charset="0"/>
              </a:rPr>
              <a:t>K</a:t>
            </a:r>
            <a:r>
              <a:rPr lang="ar-SA" sz="2200" b="1" dirty="0" smtClean="0">
                <a:latin typeface="Times New Roman" pitchFamily="18" charset="0"/>
                <a:cs typeface="Times New Roman" pitchFamily="18" charset="0"/>
              </a:rPr>
              <a:t> أقل من الوحدة) في هذه الحالة فإن عائد السعة يعبر عنه بالقدر </a:t>
            </a:r>
            <a:r>
              <a:rPr lang="en-US" sz="2200" b="1" i="1" dirty="0" smtClean="0">
                <a:latin typeface="Times New Roman" pitchFamily="18" charset="0"/>
                <a:cs typeface="Times New Roman" pitchFamily="18" charset="0"/>
              </a:rPr>
              <a:t>n</a:t>
            </a:r>
            <a:r>
              <a:rPr lang="ar-SA" sz="2200" b="1" dirty="0" smtClean="0">
                <a:latin typeface="Times New Roman" pitchFamily="18" charset="0"/>
                <a:cs typeface="Times New Roman" pitchFamily="18" charset="0"/>
              </a:rPr>
              <a:t> الموضح بالمعادلة التالية:</a:t>
            </a:r>
            <a:endParaRPr lang="en-US" sz="2200" b="1" dirty="0" smtClean="0">
              <a:latin typeface="Times New Roman" pitchFamily="18" charset="0"/>
              <a:cs typeface="Times New Roman" pitchFamily="18" charset="0"/>
            </a:endParaRPr>
          </a:p>
          <a:p>
            <a:pPr marL="0" indent="-457200" algn="justLow">
              <a:lnSpc>
                <a:spcPct val="120000"/>
              </a:lnSpc>
              <a:buNone/>
              <a:defRPr/>
            </a:pPr>
            <a:endParaRPr lang="en-US" sz="2000" b="1" i="1" dirty="0" smtClean="0">
              <a:latin typeface="Times New Roman" pitchFamily="18" charset="0"/>
              <a:cs typeface="Times New Roman" pitchFamily="18" charset="0"/>
            </a:endParaRPr>
          </a:p>
          <a:p>
            <a:pPr marL="0" indent="-457200" algn="justLow">
              <a:lnSpc>
                <a:spcPct val="120000"/>
              </a:lnSpc>
              <a:buNone/>
              <a:defRPr/>
            </a:pPr>
            <a:endParaRPr lang="en-US" sz="2000" b="1" i="1" dirty="0" smtClean="0">
              <a:latin typeface="Times New Roman" pitchFamily="18" charset="0"/>
              <a:cs typeface="Times New Roman" pitchFamily="18" charset="0"/>
            </a:endParaRPr>
          </a:p>
          <a:p>
            <a:pPr marL="0" indent="-457200" algn="justLow">
              <a:lnSpc>
                <a:spcPct val="120000"/>
              </a:lnSpc>
              <a:buNone/>
              <a:defRPr/>
            </a:pPr>
            <a:r>
              <a:rPr lang="en-US" sz="2200" b="1" i="1" dirty="0" smtClean="0">
                <a:latin typeface="Times New Roman" pitchFamily="18" charset="0"/>
                <a:cs typeface="Times New Roman" pitchFamily="18" charset="0"/>
              </a:rPr>
              <a:t>Kn</a:t>
            </a:r>
            <a:r>
              <a:rPr lang="ar-SA" sz="2200" b="1" dirty="0" smtClean="0">
                <a:latin typeface="Times New Roman" pitchFamily="18" charset="0"/>
                <a:cs typeface="Times New Roman" pitchFamily="18" charset="0"/>
              </a:rPr>
              <a:t> = التغير في الناتج </a:t>
            </a:r>
            <a:r>
              <a:rPr lang="en-US" sz="2200" b="1" i="1" dirty="0" smtClean="0">
                <a:latin typeface="Times New Roman" pitchFamily="18" charset="0"/>
                <a:cs typeface="Times New Roman" pitchFamily="18" charset="0"/>
              </a:rPr>
              <a:t>Y</a:t>
            </a:r>
            <a:r>
              <a:rPr lang="ar-SA" sz="2200" b="1" dirty="0" smtClean="0">
                <a:latin typeface="Times New Roman" pitchFamily="18" charset="0"/>
                <a:cs typeface="Times New Roman" pitchFamily="18" charset="0"/>
              </a:rPr>
              <a:t> عندما تتغير كل الموارد بالمعدل </a:t>
            </a:r>
            <a:r>
              <a:rPr lang="en-US" sz="2200" b="1" i="1" dirty="0" smtClean="0">
                <a:latin typeface="Times New Roman" pitchFamily="18" charset="0"/>
                <a:cs typeface="Times New Roman" pitchFamily="18" charset="0"/>
              </a:rPr>
              <a:t>K</a:t>
            </a:r>
            <a:r>
              <a:rPr lang="ar-SA" sz="2200" b="1" dirty="0" smtClean="0">
                <a:latin typeface="Times New Roman" pitchFamily="18" charset="0"/>
                <a:cs typeface="Times New Roman" pitchFamily="18" charset="0"/>
              </a:rPr>
              <a:t>. فإذا بلغت قيمة </a:t>
            </a:r>
            <a:r>
              <a:rPr lang="en-US" sz="2200" b="1" i="1" dirty="0" smtClean="0">
                <a:latin typeface="Times New Roman" pitchFamily="18" charset="0"/>
                <a:cs typeface="Times New Roman" pitchFamily="18" charset="0"/>
              </a:rPr>
              <a:t>n</a:t>
            </a:r>
            <a:r>
              <a:rPr lang="ar-SA" sz="2200" b="1" dirty="0" smtClean="0">
                <a:latin typeface="Times New Roman" pitchFamily="18" charset="0"/>
                <a:cs typeface="Times New Roman" pitchFamily="18" charset="0"/>
              </a:rPr>
              <a:t> الوحدة فإن التغير في الناتج يكون مساوٍ للتغير في الموارد (ثبات عوائد السعة) ، أما إذا كانت </a:t>
            </a:r>
            <a:r>
              <a:rPr lang="en-US" sz="2200" b="1" i="1" dirty="0" smtClean="0">
                <a:latin typeface="Times New Roman" pitchFamily="18" charset="0"/>
                <a:cs typeface="Times New Roman" pitchFamily="18" charset="0"/>
              </a:rPr>
              <a:t>n</a:t>
            </a:r>
            <a:r>
              <a:rPr lang="ar-SA" sz="2200" b="1" dirty="0" smtClean="0">
                <a:latin typeface="Times New Roman" pitchFamily="18" charset="0"/>
                <a:cs typeface="Times New Roman" pitchFamily="18" charset="0"/>
              </a:rPr>
              <a:t> أكبر من الوحدة فهذا يشير إلى أن التغير في الناتج يحدث بمعدل أكبر من معدل التغير في الموارد (تزايد عوائد السعة) ، وفي حالة ، أما إذا كانت </a:t>
            </a:r>
            <a:r>
              <a:rPr lang="en-US" sz="2200" b="1" i="1" dirty="0" smtClean="0">
                <a:latin typeface="Times New Roman" pitchFamily="18" charset="0"/>
                <a:cs typeface="Times New Roman" pitchFamily="18" charset="0"/>
              </a:rPr>
              <a:t>n</a:t>
            </a:r>
            <a:r>
              <a:rPr lang="ar-SA" sz="2200" b="1" dirty="0" smtClean="0">
                <a:latin typeface="Times New Roman" pitchFamily="18" charset="0"/>
                <a:cs typeface="Times New Roman" pitchFamily="18" charset="0"/>
              </a:rPr>
              <a:t> أقل من الوحدة فهذا يشير إلى أن التغير في الناتج يحدث بمعدل أقل من معدل التغير في الموارد (تناقص عوائد السعة).</a:t>
            </a:r>
            <a:endParaRPr lang="en-US" sz="2200" b="1" dirty="0" smtClean="0">
              <a:latin typeface="Times New Roman" pitchFamily="18" charset="0"/>
              <a:cs typeface="Times New Roman" pitchFamily="18" charset="0"/>
            </a:endParaRPr>
          </a:p>
        </p:txBody>
      </p:sp>
      <p:sp>
        <p:nvSpPr>
          <p:cNvPr id="1031"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dirty="0"/>
          </a:p>
        </p:txBody>
      </p:sp>
      <p:graphicFrame>
        <p:nvGraphicFramePr>
          <p:cNvPr id="1026" name="Object 4" descr="Pink tissue paper"/>
          <p:cNvGraphicFramePr>
            <a:graphicFrameLocks noChangeAspect="1"/>
          </p:cNvGraphicFramePr>
          <p:nvPr/>
        </p:nvGraphicFramePr>
        <p:xfrm>
          <a:off x="1295400" y="3200400"/>
          <a:ext cx="4343400" cy="508909"/>
        </p:xfrm>
        <a:graphic>
          <a:graphicData uri="http://schemas.openxmlformats.org/presentationml/2006/ole">
            <p:oleObj spid="_x0000_s1026" name="Equation" r:id="rId5" imgW="977900" imgH="190500" progId="Equation.3">
              <p:embed/>
            </p:oleObj>
          </a:graphicData>
        </a:graphic>
      </p:graphicFrame>
      <p:sp>
        <p:nvSpPr>
          <p:cNvPr id="1032"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dirty="0"/>
          </a:p>
        </p:txBody>
      </p:sp>
      <p:graphicFrame>
        <p:nvGraphicFramePr>
          <p:cNvPr id="1027" name="Object 6" descr="Bouquet"/>
          <p:cNvGraphicFramePr>
            <a:graphicFrameLocks noChangeAspect="1"/>
          </p:cNvGraphicFramePr>
          <p:nvPr/>
        </p:nvGraphicFramePr>
        <p:xfrm>
          <a:off x="1219200" y="4572000"/>
          <a:ext cx="3810000" cy="423333"/>
        </p:xfrm>
        <a:graphic>
          <a:graphicData uri="http://schemas.openxmlformats.org/presentationml/2006/ole">
            <p:oleObj spid="_x0000_s1027" name="Equation" r:id="rId6" imgW="1371600" imgH="203200" progId="Equation.3">
              <p:embed/>
            </p:oleObj>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66">
            <a:alpha val="67000"/>
          </a:srgbClr>
        </a:solidFill>
        <a:effectLst/>
      </p:bgPr>
    </p:bg>
    <p:spTree>
      <p:nvGrpSpPr>
        <p:cNvPr id="1" name=""/>
        <p:cNvGrpSpPr/>
        <p:nvPr/>
      </p:nvGrpSpPr>
      <p:grpSpPr>
        <a:xfrm>
          <a:off x="0" y="0"/>
          <a:ext cx="0" cy="0"/>
          <a:chOff x="0" y="0"/>
          <a:chExt cx="0" cy="0"/>
        </a:xfrm>
      </p:grpSpPr>
      <p:graphicFrame>
        <p:nvGraphicFramePr>
          <p:cNvPr id="2050" name="Object 6" descr="Papyrus"/>
          <p:cNvGraphicFramePr>
            <a:graphicFrameLocks noChangeAspect="1"/>
          </p:cNvGraphicFramePr>
          <p:nvPr/>
        </p:nvGraphicFramePr>
        <p:xfrm>
          <a:off x="228600" y="1219200"/>
          <a:ext cx="8686800" cy="5105400"/>
        </p:xfrm>
        <a:graphic>
          <a:graphicData uri="http://schemas.openxmlformats.org/presentationml/2006/ole">
            <p:oleObj spid="_x0000_s2050" name="Document" r:id="rId4" imgW="5289826" imgH="3938600" progId="Word.Document.8">
              <p:embed/>
            </p:oleObj>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54000"/>
            <a:lum/>
          </a:blip>
          <a:srcRect/>
          <a:tile tx="0" ty="0" sx="100000" sy="100000" flip="none" algn="tl"/>
        </a:blipFill>
        <a:effectLst/>
      </p:bgPr>
    </p:bg>
    <p:spTree>
      <p:nvGrpSpPr>
        <p:cNvPr id="1" name=""/>
        <p:cNvGrpSpPr/>
        <p:nvPr/>
      </p:nvGrpSpPr>
      <p:grpSpPr>
        <a:xfrm>
          <a:off x="0" y="0"/>
          <a:ext cx="0" cy="0"/>
          <a:chOff x="0" y="0"/>
          <a:chExt cx="0" cy="0"/>
        </a:xfrm>
      </p:grpSpPr>
      <p:graphicFrame>
        <p:nvGraphicFramePr>
          <p:cNvPr id="3074" name="Object 4" descr="Pink tissue paper"/>
          <p:cNvGraphicFramePr>
            <a:graphicFrameLocks noChangeAspect="1"/>
          </p:cNvGraphicFramePr>
          <p:nvPr/>
        </p:nvGraphicFramePr>
        <p:xfrm>
          <a:off x="304800" y="685800"/>
          <a:ext cx="7924800" cy="5943600"/>
        </p:xfrm>
        <a:graphic>
          <a:graphicData uri="http://schemas.openxmlformats.org/presentationml/2006/ole">
            <p:oleObj spid="_x0000_s3074" name="Document" r:id="rId5" imgW="5260014" imgH="5062303" progId="Word.Document.8">
              <p:embed/>
            </p:oleObj>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39000"/>
            <a:lum/>
          </a:blip>
          <a:srcRect/>
          <a:tile tx="0" ty="0" sx="100000" sy="100000" flip="none" algn="tl"/>
        </a:blipFill>
        <a:effectLst/>
      </p:bgPr>
    </p:bg>
    <p:spTree>
      <p:nvGrpSpPr>
        <p:cNvPr id="1" name=""/>
        <p:cNvGrpSpPr/>
        <p:nvPr/>
      </p:nvGrpSpPr>
      <p:grpSpPr>
        <a:xfrm>
          <a:off x="0" y="0"/>
          <a:ext cx="0" cy="0"/>
          <a:chOff x="0" y="0"/>
          <a:chExt cx="0" cy="0"/>
        </a:xfrm>
      </p:grpSpPr>
      <p:sp>
        <p:nvSpPr>
          <p:cNvPr id="56336" name="Rectangle 16"/>
          <p:cNvSpPr>
            <a:spLocks noGrp="1" noChangeArrowheads="1"/>
          </p:cNvSpPr>
          <p:nvPr>
            <p:ph idx="1"/>
          </p:nvPr>
        </p:nvSpPr>
        <p:spPr>
          <a:xfrm>
            <a:off x="304800" y="1905000"/>
            <a:ext cx="8534400" cy="4419600"/>
          </a:xfrm>
          <a:noFill/>
        </p:spPr>
        <p:txBody>
          <a:bodyPr>
            <a:noAutofit/>
          </a:bodyPr>
          <a:lstStyle/>
          <a:p>
            <a:pPr marL="0" algn="just" eaLnBrk="1" hangingPunct="1">
              <a:buFont typeface="Wingdings" pitchFamily="2" charset="2"/>
              <a:buNone/>
              <a:defRPr/>
            </a:pPr>
            <a:r>
              <a:rPr lang="ar-SA" sz="2000" b="1" dirty="0" smtClean="0">
                <a:solidFill>
                  <a:schemeClr val="tx1">
                    <a:lumMod val="85000"/>
                    <a:lumOff val="15000"/>
                  </a:schemeClr>
                </a:solidFill>
                <a:latin typeface="Times New Roman" pitchFamily="18" charset="0"/>
                <a:cs typeface="Times New Roman" pitchFamily="18" charset="0"/>
              </a:rPr>
              <a:t>لقد كان التركيز في الدراسات الاقتصادية على عوائد السعة وليس عوائد الحجم لأن الاعتقاد الذي كان يسود بين الاقتصاديين هو أن كل دوال الإنتاج طويلة المدى هي من النوع المتجانس ومن الدرجة الأولى، وعلى هذا فإن الدالة المتجانسة من الدرجة </a:t>
            </a:r>
            <a:r>
              <a:rPr lang="en-US" sz="2000" b="1" i="1" dirty="0" smtClean="0">
                <a:solidFill>
                  <a:schemeClr val="tx1">
                    <a:lumMod val="85000"/>
                    <a:lumOff val="15000"/>
                  </a:schemeClr>
                </a:solidFill>
                <a:latin typeface="Times New Roman" pitchFamily="18" charset="0"/>
                <a:cs typeface="Times New Roman" pitchFamily="18" charset="0"/>
              </a:rPr>
              <a:t>n</a:t>
            </a:r>
            <a:r>
              <a:rPr lang="ar-SA" sz="2000" b="1" dirty="0" smtClean="0">
                <a:solidFill>
                  <a:schemeClr val="tx1">
                    <a:lumMod val="85000"/>
                    <a:lumOff val="15000"/>
                  </a:schemeClr>
                </a:solidFill>
                <a:latin typeface="Times New Roman" pitchFamily="18" charset="0"/>
                <a:cs typeface="Times New Roman" pitchFamily="18" charset="0"/>
              </a:rPr>
              <a:t> يمكن تعريفها بأنها تلك الدالة التي إذا ضرب كل متغير من متغيراتها المستقلة في ثابت مقداره </a:t>
            </a:r>
            <a:r>
              <a:rPr lang="en-US" sz="2000" b="1" i="1" dirty="0" smtClean="0">
                <a:solidFill>
                  <a:schemeClr val="tx1">
                    <a:lumMod val="85000"/>
                    <a:lumOff val="15000"/>
                  </a:schemeClr>
                </a:solidFill>
                <a:latin typeface="Times New Roman" pitchFamily="18" charset="0"/>
                <a:cs typeface="Times New Roman" pitchFamily="18" charset="0"/>
              </a:rPr>
              <a:t>k</a:t>
            </a:r>
            <a:r>
              <a:rPr lang="ar-SA" sz="2000" b="1" dirty="0" smtClean="0">
                <a:solidFill>
                  <a:schemeClr val="tx1">
                    <a:lumMod val="85000"/>
                    <a:lumOff val="15000"/>
                  </a:schemeClr>
                </a:solidFill>
                <a:latin typeface="Times New Roman" pitchFamily="18" charset="0"/>
                <a:cs typeface="Times New Roman" pitchFamily="18" charset="0"/>
              </a:rPr>
              <a:t> فإن المتغير التابع سوف تزداد قيمته بالقدر </a:t>
            </a:r>
            <a:r>
              <a:rPr lang="en-US" sz="2000" b="1" i="1" dirty="0" err="1" smtClean="0">
                <a:solidFill>
                  <a:schemeClr val="tx1">
                    <a:lumMod val="85000"/>
                    <a:lumOff val="15000"/>
                  </a:schemeClr>
                </a:solidFill>
                <a:latin typeface="Times New Roman" pitchFamily="18" charset="0"/>
                <a:cs typeface="Times New Roman" pitchFamily="18" charset="0"/>
              </a:rPr>
              <a:t>kn</a:t>
            </a:r>
            <a:r>
              <a:rPr lang="ar-SA" sz="2000" b="1" dirty="0" smtClean="0">
                <a:solidFill>
                  <a:schemeClr val="tx1">
                    <a:lumMod val="85000"/>
                    <a:lumOff val="15000"/>
                  </a:schemeClr>
                </a:solidFill>
                <a:latin typeface="Times New Roman" pitchFamily="18" charset="0"/>
                <a:cs typeface="Times New Roman" pitchFamily="18" charset="0"/>
              </a:rPr>
              <a:t> ورياضيا يمكن التعبير عن ذلك كما يلي:</a:t>
            </a:r>
            <a:r>
              <a:rPr lang="en-US" sz="2000" b="1" dirty="0" smtClean="0">
                <a:solidFill>
                  <a:schemeClr val="tx1">
                    <a:lumMod val="85000"/>
                    <a:lumOff val="15000"/>
                  </a:schemeClr>
                </a:solidFill>
                <a:latin typeface="Times New Roman" pitchFamily="18" charset="0"/>
                <a:cs typeface="Times New Roman" pitchFamily="18" charset="0"/>
              </a:rPr>
              <a:t> </a:t>
            </a:r>
          </a:p>
          <a:p>
            <a:pPr marL="0" algn="just" eaLnBrk="1" hangingPunct="1">
              <a:buFont typeface="Wingdings" pitchFamily="2" charset="2"/>
              <a:buNone/>
              <a:defRPr/>
            </a:pPr>
            <a:endParaRPr lang="ar-SA" sz="2000" b="1" dirty="0" smtClean="0">
              <a:solidFill>
                <a:schemeClr val="tx1">
                  <a:lumMod val="85000"/>
                  <a:lumOff val="15000"/>
                </a:schemeClr>
              </a:solidFill>
              <a:latin typeface="Times New Roman" pitchFamily="18" charset="0"/>
              <a:cs typeface="Times New Roman" pitchFamily="18" charset="0"/>
            </a:endParaRPr>
          </a:p>
          <a:p>
            <a:pPr marL="0" algn="just" eaLnBrk="1" hangingPunct="1">
              <a:buFont typeface="Wingdings" pitchFamily="2" charset="2"/>
              <a:buNone/>
              <a:defRPr/>
            </a:pPr>
            <a:r>
              <a:rPr lang="ar-SA" sz="2000" b="1" dirty="0" smtClean="0">
                <a:solidFill>
                  <a:schemeClr val="tx1">
                    <a:lumMod val="85000"/>
                    <a:lumOff val="15000"/>
                  </a:schemeClr>
                </a:solidFill>
                <a:latin typeface="Times New Roman" pitchFamily="18" charset="0"/>
                <a:cs typeface="Times New Roman" pitchFamily="18" charset="0"/>
              </a:rPr>
              <a:t>ويبدو أن هذا التعريف متشابه مع تعريف عوائد السعة </a:t>
            </a:r>
            <a:r>
              <a:rPr lang="ar-SA" sz="2000" b="1" i="1" dirty="0" smtClean="0">
                <a:solidFill>
                  <a:schemeClr val="tx1">
                    <a:lumMod val="85000"/>
                    <a:lumOff val="15000"/>
                  </a:schemeClr>
                </a:solidFill>
                <a:latin typeface="Times New Roman" pitchFamily="18" charset="0"/>
                <a:cs typeface="Times New Roman" pitchFamily="18" charset="0"/>
              </a:rPr>
              <a:t> </a:t>
            </a:r>
            <a:r>
              <a:rPr lang="en-US" sz="2000" b="1" i="1" dirty="0" smtClean="0">
                <a:solidFill>
                  <a:schemeClr val="tx1">
                    <a:lumMod val="85000"/>
                    <a:lumOff val="15000"/>
                  </a:schemeClr>
                </a:solidFill>
                <a:latin typeface="Times New Roman" pitchFamily="18" charset="0"/>
                <a:cs typeface="Times New Roman" pitchFamily="18" charset="0"/>
              </a:rPr>
              <a:t>Returns to Scale</a:t>
            </a:r>
            <a:r>
              <a:rPr lang="ar-SA" sz="2000" b="1" dirty="0" smtClean="0">
                <a:solidFill>
                  <a:schemeClr val="tx1">
                    <a:lumMod val="85000"/>
                    <a:lumOff val="15000"/>
                  </a:schemeClr>
                </a:solidFill>
                <a:latin typeface="Times New Roman" pitchFamily="18" charset="0"/>
                <a:cs typeface="Times New Roman" pitchFamily="18" charset="0"/>
              </a:rPr>
              <a:t>لكن الفارق الوحيد هو أن قيمة </a:t>
            </a:r>
            <a:r>
              <a:rPr lang="en-US" sz="2000" b="1" i="1" dirty="0" smtClean="0">
                <a:solidFill>
                  <a:schemeClr val="tx1">
                    <a:lumMod val="85000"/>
                    <a:lumOff val="15000"/>
                  </a:schemeClr>
                </a:solidFill>
                <a:latin typeface="Times New Roman" pitchFamily="18" charset="0"/>
                <a:cs typeface="Times New Roman" pitchFamily="18" charset="0"/>
              </a:rPr>
              <a:t>n</a:t>
            </a:r>
            <a:r>
              <a:rPr lang="ar-SA" sz="2000" b="1" dirty="0" smtClean="0">
                <a:solidFill>
                  <a:schemeClr val="tx1">
                    <a:lumMod val="85000"/>
                    <a:lumOff val="15000"/>
                  </a:schemeClr>
                </a:solidFill>
                <a:latin typeface="Times New Roman" pitchFamily="18" charset="0"/>
                <a:cs typeface="Times New Roman" pitchFamily="18" charset="0"/>
              </a:rPr>
              <a:t> في التجانس تظل ثابتة بغض النظر عن مستويات </a:t>
            </a:r>
            <a:r>
              <a:rPr lang="en-US" sz="2000" b="1" i="1" dirty="0" smtClean="0">
                <a:solidFill>
                  <a:schemeClr val="tx1">
                    <a:lumMod val="85000"/>
                    <a:lumOff val="15000"/>
                  </a:schemeClr>
                </a:solidFill>
                <a:latin typeface="Times New Roman" pitchFamily="18" charset="0"/>
                <a:cs typeface="Times New Roman" pitchFamily="18" charset="0"/>
              </a:rPr>
              <a:t>x</a:t>
            </a:r>
            <a:r>
              <a:rPr lang="ar-SA" sz="2000" b="1" dirty="0" smtClean="0">
                <a:solidFill>
                  <a:schemeClr val="tx1">
                    <a:lumMod val="85000"/>
                    <a:lumOff val="15000"/>
                  </a:schemeClr>
                </a:solidFill>
                <a:latin typeface="Times New Roman" pitchFamily="18" charset="0"/>
                <a:cs typeface="Times New Roman" pitchFamily="18" charset="0"/>
              </a:rPr>
              <a:t> وبغض النظر عن قيمة </a:t>
            </a:r>
            <a:r>
              <a:rPr lang="en-US" sz="2000" b="1" i="1" dirty="0" smtClean="0">
                <a:solidFill>
                  <a:schemeClr val="tx1">
                    <a:lumMod val="85000"/>
                    <a:lumOff val="15000"/>
                  </a:schemeClr>
                </a:solidFill>
                <a:latin typeface="Times New Roman" pitchFamily="18" charset="0"/>
                <a:cs typeface="Times New Roman" pitchFamily="18" charset="0"/>
              </a:rPr>
              <a:t>k</a:t>
            </a:r>
            <a:r>
              <a:rPr lang="ar-SA" sz="2000" b="1" dirty="0" smtClean="0">
                <a:solidFill>
                  <a:schemeClr val="tx1">
                    <a:lumMod val="85000"/>
                    <a:lumOff val="15000"/>
                  </a:schemeClr>
                </a:solidFill>
                <a:latin typeface="Times New Roman" pitchFamily="18" charset="0"/>
                <a:cs typeface="Times New Roman" pitchFamily="18" charset="0"/>
              </a:rPr>
              <a:t> وهذا لا يحدث لعائد السعة إذ أن قيمة </a:t>
            </a:r>
            <a:r>
              <a:rPr lang="en-US" sz="2000" b="1" i="1" dirty="0" smtClean="0">
                <a:solidFill>
                  <a:schemeClr val="tx1">
                    <a:lumMod val="85000"/>
                    <a:lumOff val="15000"/>
                  </a:schemeClr>
                </a:solidFill>
                <a:latin typeface="Times New Roman" pitchFamily="18" charset="0"/>
                <a:cs typeface="Times New Roman" pitchFamily="18" charset="0"/>
              </a:rPr>
              <a:t>k</a:t>
            </a:r>
            <a:r>
              <a:rPr lang="ar-SA" sz="2000" b="1" dirty="0" smtClean="0">
                <a:solidFill>
                  <a:schemeClr val="tx1">
                    <a:lumMod val="85000"/>
                    <a:lumOff val="15000"/>
                  </a:schemeClr>
                </a:solidFill>
                <a:latin typeface="Times New Roman" pitchFamily="18" charset="0"/>
                <a:cs typeface="Times New Roman" pitchFamily="18" charset="0"/>
              </a:rPr>
              <a:t> تؤثر في نوع العائد، فقد يظهر تناقض عائد السعة </a:t>
            </a:r>
            <a:r>
              <a:rPr lang="ar-SA" sz="2000" b="1" i="1" dirty="0" smtClean="0">
                <a:solidFill>
                  <a:schemeClr val="tx1">
                    <a:lumMod val="85000"/>
                    <a:lumOff val="15000"/>
                  </a:schemeClr>
                </a:solidFill>
                <a:latin typeface="Times New Roman" pitchFamily="18" charset="0"/>
                <a:cs typeface="Times New Roman" pitchFamily="18" charset="0"/>
              </a:rPr>
              <a:t> </a:t>
            </a:r>
            <a:r>
              <a:rPr lang="en-US" sz="2000" b="1" i="1" dirty="0" smtClean="0">
                <a:solidFill>
                  <a:schemeClr val="tx1">
                    <a:lumMod val="85000"/>
                    <a:lumOff val="15000"/>
                  </a:schemeClr>
                </a:solidFill>
                <a:latin typeface="Times New Roman" pitchFamily="18" charset="0"/>
                <a:cs typeface="Times New Roman" pitchFamily="18" charset="0"/>
              </a:rPr>
              <a:t>Returns to Scale </a:t>
            </a:r>
            <a:r>
              <a:rPr lang="ar-SA" sz="2000" b="1" dirty="0" smtClean="0">
                <a:solidFill>
                  <a:schemeClr val="tx1">
                    <a:lumMod val="85000"/>
                    <a:lumOff val="15000"/>
                  </a:schemeClr>
                </a:solidFill>
                <a:latin typeface="Times New Roman" pitchFamily="18" charset="0"/>
                <a:cs typeface="Times New Roman" pitchFamily="18" charset="0"/>
              </a:rPr>
              <a:t>بزيادة حجم </a:t>
            </a:r>
            <a:r>
              <a:rPr lang="en-US" sz="2000" b="1" i="1" dirty="0" smtClean="0">
                <a:solidFill>
                  <a:schemeClr val="tx1">
                    <a:lumMod val="85000"/>
                    <a:lumOff val="15000"/>
                  </a:schemeClr>
                </a:solidFill>
                <a:latin typeface="Times New Roman" pitchFamily="18" charset="0"/>
                <a:cs typeface="Times New Roman" pitchFamily="18" charset="0"/>
              </a:rPr>
              <a:t>k</a:t>
            </a:r>
            <a:r>
              <a:rPr lang="ar-SA" sz="2000" b="1" dirty="0" smtClean="0">
                <a:solidFill>
                  <a:schemeClr val="tx1">
                    <a:lumMod val="85000"/>
                    <a:lumOff val="15000"/>
                  </a:schemeClr>
                </a:solidFill>
                <a:latin typeface="Times New Roman" pitchFamily="18" charset="0"/>
                <a:cs typeface="Times New Roman" pitchFamily="18" charset="0"/>
              </a:rPr>
              <a:t> ومن هذا يتضح انه لا تناقض بين درجة التجانس والعائد للسعة، فالدالة المتجانسة من الدرجة الأولى ينتج عنها ثبات عوائد السعة والمتجانسة من الدرجة اكبر من الوحدة تشير إلى تزايد عوائد السعة. وهكذا مع ضرورة أن تكون الدالة للمدى الطويل.</a:t>
            </a:r>
            <a:endParaRPr lang="en-US" sz="2000" b="1" dirty="0" smtClean="0">
              <a:solidFill>
                <a:schemeClr val="tx1">
                  <a:lumMod val="85000"/>
                  <a:lumOff val="15000"/>
                </a:schemeClr>
              </a:solidFill>
              <a:latin typeface="Times New Roman" pitchFamily="18" charset="0"/>
              <a:cs typeface="Times New Roman" pitchFamily="18" charset="0"/>
            </a:endParaRPr>
          </a:p>
        </p:txBody>
      </p:sp>
      <p:sp>
        <p:nvSpPr>
          <p:cNvPr id="4101" name="Rectangle 3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graphicFrame>
        <p:nvGraphicFramePr>
          <p:cNvPr id="4098" name="Object 30" descr="Parchment"/>
          <p:cNvGraphicFramePr>
            <a:graphicFrameLocks noChangeAspect="1"/>
          </p:cNvGraphicFramePr>
          <p:nvPr/>
        </p:nvGraphicFramePr>
        <p:xfrm>
          <a:off x="1447800" y="3276600"/>
          <a:ext cx="3810000" cy="511791"/>
        </p:xfrm>
        <a:graphic>
          <a:graphicData uri="http://schemas.openxmlformats.org/presentationml/2006/ole">
            <p:oleObj spid="_x0000_s4098" name="Equation" r:id="rId5" imgW="1295400" imgH="228600" progId="Equation.3">
              <p:embed/>
            </p:oleObj>
          </a:graphicData>
        </a:graphic>
      </p:graphicFrame>
      <p:sp>
        <p:nvSpPr>
          <p:cNvPr id="4102" name="Rectangle 32"/>
          <p:cNvSpPr>
            <a:spLocks noChangeArrowheads="1"/>
          </p:cNvSpPr>
          <p:nvPr/>
        </p:nvSpPr>
        <p:spPr bwMode="auto">
          <a:xfrm>
            <a:off x="0" y="219075"/>
            <a:ext cx="9144000" cy="0"/>
          </a:xfrm>
          <a:prstGeom prst="rect">
            <a:avLst/>
          </a:prstGeom>
          <a:noFill/>
          <a:ln w="9525">
            <a:noFill/>
            <a:miter lim="800000"/>
            <a:headEnd/>
            <a:tailEnd/>
          </a:ln>
        </p:spPr>
        <p:txBody>
          <a:bodyPr wrap="none" anchor="ctr">
            <a:spAutoFit/>
          </a:bodyPr>
          <a:lstStyle/>
          <a:p>
            <a:endParaRPr lang="ar-YE"/>
          </a:p>
        </p:txBody>
      </p:sp>
      <p:sp>
        <p:nvSpPr>
          <p:cNvPr id="11" name="Rectangle 10"/>
          <p:cNvSpPr/>
          <p:nvPr/>
        </p:nvSpPr>
        <p:spPr>
          <a:xfrm>
            <a:off x="1600200" y="685800"/>
            <a:ext cx="6629400" cy="1143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2800" b="1" dirty="0" smtClean="0">
                <a:solidFill>
                  <a:schemeClr val="tx1"/>
                </a:solidFill>
                <a:latin typeface="Times New Roman" pitchFamily="18" charset="0"/>
                <a:cs typeface="Times New Roman" pitchFamily="18" charset="0"/>
              </a:rPr>
              <a:t>الـدوال الـمتجانسة ونـــظرية أويــلر</a:t>
            </a:r>
            <a:r>
              <a:rPr lang="en-US" sz="2000" b="1" i="1" dirty="0">
                <a:solidFill>
                  <a:schemeClr val="tx1"/>
                </a:solidFill>
                <a:latin typeface="Times New Roman" pitchFamily="18" charset="0"/>
                <a:cs typeface="Times New Roman" pitchFamily="18" charset="0"/>
              </a:rPr>
              <a:t/>
            </a:r>
            <a:br>
              <a:rPr lang="en-US" sz="2000" b="1" i="1" dirty="0">
                <a:solidFill>
                  <a:schemeClr val="tx1"/>
                </a:solidFill>
                <a:latin typeface="Times New Roman" pitchFamily="18" charset="0"/>
                <a:cs typeface="Times New Roman" pitchFamily="18" charset="0"/>
              </a:rPr>
            </a:br>
            <a:r>
              <a:rPr lang="en-US" sz="2000" b="1" i="1" dirty="0">
                <a:solidFill>
                  <a:schemeClr val="tx1"/>
                </a:solidFill>
                <a:latin typeface="Times New Roman" pitchFamily="18" charset="0"/>
                <a:cs typeface="Times New Roman" pitchFamily="18" charset="0"/>
              </a:rPr>
              <a:t>Homogenous Functions and Euler’s Theorem</a:t>
            </a:r>
            <a:r>
              <a:rPr lang="en-US" sz="2000" dirty="0">
                <a:solidFill>
                  <a:schemeClr val="tx1"/>
                </a:solidFill>
                <a:latin typeface="Times New Roman" pitchFamily="18" charset="0"/>
                <a:cs typeface="Times New Roman" pitchFamily="18" charset="0"/>
              </a:rPr>
              <a:t> </a:t>
            </a:r>
            <a:endParaRPr lang="ar-YE" sz="2000" dirty="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58371" name="Rectangle 3"/>
          <p:cNvSpPr>
            <a:spLocks noGrp="1" noChangeArrowheads="1"/>
          </p:cNvSpPr>
          <p:nvPr>
            <p:ph type="body" idx="4294967295"/>
          </p:nvPr>
        </p:nvSpPr>
        <p:spPr>
          <a:xfrm>
            <a:off x="381000" y="838200"/>
            <a:ext cx="8229600" cy="5410200"/>
          </a:xfrm>
          <a:noFill/>
        </p:spPr>
        <p:txBody>
          <a:bodyPr>
            <a:normAutofit lnSpcReduction="10000"/>
          </a:bodyPr>
          <a:lstStyle/>
          <a:p>
            <a:pPr eaLnBrk="1" hangingPunct="1">
              <a:lnSpc>
                <a:spcPct val="90000"/>
              </a:lnSpc>
              <a:defRPr/>
            </a:pPr>
            <a:endParaRPr lang="ar-YE" sz="2000" b="1" dirty="0" smtClean="0"/>
          </a:p>
          <a:p>
            <a:pPr eaLnBrk="1" hangingPunct="1">
              <a:buNone/>
              <a:defRPr/>
            </a:pPr>
            <a:endParaRPr lang="ar-YE" sz="2000" b="1" dirty="0" smtClean="0"/>
          </a:p>
          <a:p>
            <a:pPr algn="just" eaLnBrk="1" hangingPunct="1">
              <a:lnSpc>
                <a:spcPct val="150000"/>
              </a:lnSpc>
              <a:defRPr/>
            </a:pPr>
            <a:r>
              <a:rPr lang="ar-SA" sz="2000" b="1" dirty="0" smtClean="0">
                <a:latin typeface="Times New Roman" pitchFamily="18" charset="0"/>
                <a:cs typeface="Times New Roman" pitchFamily="18" charset="0"/>
              </a:rPr>
              <a:t>أولا: الدالة المتجانسة من الدرجة الأولى تتسم بتساوي عوائد السعة وبالتالي فان الممر التوسعي الأمثل لمثل هذه الدوال يكون خطا مستقيماً ويخرج من نقطة الأصل كما أن الناتج يزداد بمعدل موارد الإنتاج نفسها، لذلك يطلق على مثل هذه الدوال، الدوال الخطية المتجانسة ويسمى المسطح الإنتاجي لهذه الدوال بالمسطح المحكوم </a:t>
            </a:r>
            <a:r>
              <a:rPr lang="en-US" sz="2000" b="1" i="1" dirty="0" smtClean="0">
                <a:latin typeface="Times New Roman" pitchFamily="18" charset="0"/>
                <a:cs typeface="Times New Roman" pitchFamily="18" charset="0"/>
              </a:rPr>
              <a:t>Ruled Surface</a:t>
            </a:r>
            <a:r>
              <a:rPr lang="ar-SA" sz="2000" b="1" dirty="0" smtClean="0">
                <a:latin typeface="Times New Roman" pitchFamily="18" charset="0"/>
                <a:cs typeface="Times New Roman" pitchFamily="18" charset="0"/>
              </a:rPr>
              <a:t> لأن الناتج يزداد بمعدل خطي على أي خط من خطوط التوسع </a:t>
            </a:r>
            <a:r>
              <a:rPr lang="en-US" sz="2000" b="1" i="1" dirty="0" smtClean="0">
                <a:latin typeface="Times New Roman" pitchFamily="18" charset="0"/>
                <a:cs typeface="Times New Roman" pitchFamily="18" charset="0"/>
              </a:rPr>
              <a:t>Isoclines</a:t>
            </a:r>
            <a:r>
              <a:rPr lang="ar-SA" sz="2000" b="1" dirty="0" smtClean="0">
                <a:latin typeface="Times New Roman" pitchFamily="18" charset="0"/>
                <a:cs typeface="Times New Roman" pitchFamily="18" charset="0"/>
              </a:rPr>
              <a:t> كما أن منحنى متوسط التكاليف في المدى الطويل يكون خطا أفقيا.</a:t>
            </a:r>
          </a:p>
          <a:p>
            <a:pPr algn="just" eaLnBrk="1" hangingPunct="1">
              <a:lnSpc>
                <a:spcPct val="150000"/>
              </a:lnSpc>
              <a:defRPr/>
            </a:pPr>
            <a:r>
              <a:rPr lang="ar-SA" sz="2000" b="1" dirty="0" smtClean="0">
                <a:latin typeface="Times New Roman" pitchFamily="18" charset="0"/>
                <a:cs typeface="Times New Roman" pitchFamily="18" charset="0"/>
              </a:rPr>
              <a:t>ثانياً: تتسم دوال الإنتاج المتجانسة بأنه إذا ضربت كمية كل مورد في الناتج الحدي لهذا المورد ثم أضيفت هذه القيمة مع نظيرتها للموارد الأخرى فان الناتج يساوي درجة التجانس مضروبا في كمية الناتج وهذه الخاصية تسمى نظرية أويلر </a:t>
            </a:r>
            <a:r>
              <a:rPr lang="en-US" sz="2000" b="1" i="1" dirty="0" smtClean="0">
                <a:latin typeface="Times New Roman" pitchFamily="18" charset="0"/>
                <a:cs typeface="Times New Roman" pitchFamily="18" charset="0"/>
              </a:rPr>
              <a:t>Euler’s Theorem</a:t>
            </a:r>
            <a:r>
              <a:rPr lang="ar-SA" sz="2000" b="1" dirty="0" smtClean="0">
                <a:latin typeface="Times New Roman" pitchFamily="18" charset="0"/>
                <a:cs typeface="Times New Roman" pitchFamily="18" charset="0"/>
              </a:rPr>
              <a:t> فإذا فرضنا أن دالة الإنتاج المتجانسة تأخذ الصورة العامة الموضحة بالدالة السابقة فإننا نجد أن نظرية أويلر تشير إلى:</a:t>
            </a:r>
            <a:endParaRPr lang="en-US" sz="2000" b="1" dirty="0" smtClean="0">
              <a:latin typeface="Times New Roman" pitchFamily="18" charset="0"/>
              <a:cs typeface="Times New Roman" pitchFamily="18" charset="0"/>
            </a:endParaRPr>
          </a:p>
        </p:txBody>
      </p:sp>
      <p:sp>
        <p:nvSpPr>
          <p:cNvPr id="5" name="Rectangle 4"/>
          <p:cNvSpPr/>
          <p:nvPr/>
        </p:nvSpPr>
        <p:spPr>
          <a:xfrm>
            <a:off x="2971800" y="990600"/>
            <a:ext cx="5486400" cy="533400"/>
          </a:xfrm>
          <a:custGeom>
            <a:avLst/>
            <a:gdLst>
              <a:gd name="connsiteX0" fmla="*/ 0 w 5486400"/>
              <a:gd name="connsiteY0" fmla="*/ 0 h 533400"/>
              <a:gd name="connsiteX1" fmla="*/ 5486400 w 5486400"/>
              <a:gd name="connsiteY1" fmla="*/ 0 h 533400"/>
              <a:gd name="connsiteX2" fmla="*/ 5486400 w 5486400"/>
              <a:gd name="connsiteY2" fmla="*/ 533400 h 533400"/>
              <a:gd name="connsiteX3" fmla="*/ 0 w 5486400"/>
              <a:gd name="connsiteY3" fmla="*/ 533400 h 533400"/>
              <a:gd name="connsiteX4" fmla="*/ 0 w 5486400"/>
              <a:gd name="connsiteY4" fmla="*/ 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533400">
                <a:moveTo>
                  <a:pt x="0" y="0"/>
                </a:moveTo>
                <a:lnTo>
                  <a:pt x="5486400" y="0"/>
                </a:lnTo>
                <a:lnTo>
                  <a:pt x="5486400" y="533400"/>
                </a:lnTo>
                <a:lnTo>
                  <a:pt x="0" y="533400"/>
                </a:lnTo>
                <a:lnTo>
                  <a:pt x="0" y="0"/>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90000"/>
              </a:lnSpc>
              <a:buFont typeface="Wingdings" pitchFamily="2" charset="2"/>
              <a:buNone/>
              <a:defRPr/>
            </a:pPr>
            <a:r>
              <a:rPr lang="ar-SA" sz="2400" b="1" dirty="0">
                <a:solidFill>
                  <a:schemeClr val="tx1"/>
                </a:solidFill>
                <a:latin typeface="Times New Roman" pitchFamily="18" charset="0"/>
                <a:cs typeface="Times New Roman" pitchFamily="18" charset="0"/>
              </a:rPr>
              <a:t>أهم خصائص الدوال المتجانسة ما يلي:</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41000"/>
            <a:lum/>
          </a:blip>
          <a:srcRect/>
          <a:tile tx="0" ty="0" sx="100000" sy="100000" flip="none" algn="tl"/>
        </a:blipFill>
        <a:effectLst/>
      </p:bgPr>
    </p:bg>
    <p:spTree>
      <p:nvGrpSpPr>
        <p:cNvPr id="1" name=""/>
        <p:cNvGrpSpPr/>
        <p:nvPr/>
      </p:nvGrpSpPr>
      <p:grpSpPr>
        <a:xfrm>
          <a:off x="0" y="0"/>
          <a:ext cx="0" cy="0"/>
          <a:chOff x="0" y="0"/>
          <a:chExt cx="0" cy="0"/>
        </a:xfrm>
      </p:grpSpPr>
      <p:graphicFrame>
        <p:nvGraphicFramePr>
          <p:cNvPr id="5122" name="Object 4" descr="Papyrus"/>
          <p:cNvGraphicFramePr>
            <a:graphicFrameLocks noChangeAspect="1"/>
          </p:cNvGraphicFramePr>
          <p:nvPr/>
        </p:nvGraphicFramePr>
        <p:xfrm>
          <a:off x="457200" y="1066800"/>
          <a:ext cx="8382000" cy="5422900"/>
        </p:xfrm>
        <a:graphic>
          <a:graphicData uri="http://schemas.openxmlformats.org/presentationml/2006/ole">
            <p:oleObj spid="_x0000_s5122" name="Document" r:id="rId5" imgW="5260014" imgH="6549816" progId="Word.Document.8">
              <p:embed/>
            </p:oleObj>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64000"/>
            <a:lum/>
          </a:blip>
          <a:srcRect/>
          <a:tile tx="0" ty="0" sx="100000" sy="100000" flip="none" algn="tl"/>
        </a:blipFill>
        <a:effectLst/>
      </p:bgPr>
    </p:bg>
    <p:spTree>
      <p:nvGrpSpPr>
        <p:cNvPr id="1" name=""/>
        <p:cNvGrpSpPr/>
        <p:nvPr/>
      </p:nvGrpSpPr>
      <p:grpSpPr>
        <a:xfrm>
          <a:off x="0" y="0"/>
          <a:ext cx="0" cy="0"/>
          <a:chOff x="0" y="0"/>
          <a:chExt cx="0" cy="0"/>
        </a:xfrm>
      </p:grpSpPr>
      <p:graphicFrame>
        <p:nvGraphicFramePr>
          <p:cNvPr id="6146" name="Object 4" descr="Pink tissue paper"/>
          <p:cNvGraphicFramePr>
            <a:graphicFrameLocks noChangeAspect="1"/>
          </p:cNvGraphicFramePr>
          <p:nvPr/>
        </p:nvGraphicFramePr>
        <p:xfrm>
          <a:off x="533400" y="914400"/>
          <a:ext cx="8153400" cy="5257800"/>
        </p:xfrm>
        <a:graphic>
          <a:graphicData uri="http://schemas.openxmlformats.org/presentationml/2006/ole">
            <p:oleObj spid="_x0000_s6146" name="Document" r:id="rId5" imgW="5274437" imgH="5437665" progId="Word.Document.8">
              <p:embed/>
            </p:oleObj>
          </a:graphicData>
        </a:graphic>
      </p:graphicFrame>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D6718BBB4F10E548AC32718477C82CC7" ma:contentTypeVersion="0" ma:contentTypeDescription="إنشاء مستند جديد." ma:contentTypeScope="" ma:versionID="72f176048775278930700352a8ddab7b">
  <xsd:schema xmlns:xsd="http://www.w3.org/2001/XMLSchema" xmlns:xs="http://www.w3.org/2001/XMLSchema" xmlns:p="http://schemas.microsoft.com/office/2006/metadata/properties" targetNamespace="http://schemas.microsoft.com/office/2006/metadata/properties" ma:root="true" ma:fieldsID="408d163d59f9091e438e5ec8852a4fa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663795-171C-40BB-BE4A-70B0E7DEC1D9}"/>
</file>

<file path=customXml/itemProps2.xml><?xml version="1.0" encoding="utf-8"?>
<ds:datastoreItem xmlns:ds="http://schemas.openxmlformats.org/officeDocument/2006/customXml" ds:itemID="{D0E1056F-66FD-4AA0-B8E2-E322138D5603}"/>
</file>

<file path=customXml/itemProps3.xml><?xml version="1.0" encoding="utf-8"?>
<ds:datastoreItem xmlns:ds="http://schemas.openxmlformats.org/officeDocument/2006/customXml" ds:itemID="{C0237354-1360-4D3B-8F46-1B8CC1A641A5}"/>
</file>

<file path=docProps/app.xml><?xml version="1.0" encoding="utf-8"?>
<Properties xmlns="http://schemas.openxmlformats.org/officeDocument/2006/extended-properties" xmlns:vt="http://schemas.openxmlformats.org/officeDocument/2006/docPropsVTypes">
  <Template>Flow</Template>
  <TotalTime>1010</TotalTime>
  <Words>2315</Words>
  <Application>Microsoft Office PowerPoint</Application>
  <PresentationFormat>عرض على الشاشة (3:4)‏</PresentationFormat>
  <Paragraphs>196</Paragraphs>
  <Slides>26</Slides>
  <Notes>26</Notes>
  <HiddenSlides>0</HiddenSlides>
  <MMClips>0</MMClips>
  <ScaleCrop>false</ScaleCrop>
  <HeadingPairs>
    <vt:vector size="6" baseType="variant">
      <vt:variant>
        <vt:lpstr>سمة</vt:lpstr>
      </vt:variant>
      <vt:variant>
        <vt:i4>1</vt:i4>
      </vt:variant>
      <vt:variant>
        <vt:lpstr>خوادم OLE مضمنة</vt:lpstr>
      </vt:variant>
      <vt:variant>
        <vt:i4>2</vt:i4>
      </vt:variant>
      <vt:variant>
        <vt:lpstr>عناوين الشرائح</vt:lpstr>
      </vt:variant>
      <vt:variant>
        <vt:i4>26</vt:i4>
      </vt:variant>
    </vt:vector>
  </HeadingPairs>
  <TitlesOfParts>
    <vt:vector size="29" baseType="lpstr">
      <vt:lpstr>Flow</vt:lpstr>
      <vt:lpstr>Equation</vt:lpstr>
      <vt:lpstr>Document</vt:lpstr>
      <vt:lpstr>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قانون النسب المتغيرةThe Law of Variable Proportions    </vt:lpstr>
      <vt:lpstr>الشريحة 13</vt:lpstr>
      <vt:lpstr>الشريحة 14</vt:lpstr>
      <vt:lpstr>الشريحة 15</vt:lpstr>
      <vt:lpstr>الشريحة 16</vt:lpstr>
      <vt:lpstr>أما إذا كانت دوال الإنتاج متجانسة و عائد السعة متزايد فإن عائد المورد المتغير مع ثبات العوامل الأخرى تتوقف قيمته على أيهما أقوى من الآخر. فإذا كان عائد السعة أكبر من المورد (المتناقص) فإن مضاعفة مورد الإنتاج المتغير مع ثبات العوامل الأخرى سوف تؤدي إلى ناتج يفوق الضعف (أكبر من (2 Y) كما في الشكل رقم (12-3) التالي)</vt:lpstr>
      <vt:lpstr>الشريحة 18</vt:lpstr>
      <vt:lpstr>الشريحة 19</vt:lpstr>
      <vt:lpstr>الشريحة 20</vt:lpstr>
      <vt:lpstr>الشريحة 21</vt:lpstr>
      <vt:lpstr>الشريحة 22</vt:lpstr>
      <vt:lpstr>الشريحة 23</vt:lpstr>
      <vt:lpstr>الشريحة 24</vt:lpstr>
      <vt:lpstr> يعد  التقدم التقني- تكثيفاً للعمالة إذا كان معدل الإحلال الحدي التقني للعمالة محل رأس المال (MRSLK) يزداد على طول الخط الخارج من نقطة الأصل و الذي يتساوى فيه إحلال رأس المال محل العمل      . وهذا يعني أن التقدم التقني يزيد من الإنتاجية الحدية لعنصر العمل البشري ويوصي باستخدام المزيد منه، وكما هو موضح بالشكل رقم (12-8)  التالي نجد أنه نتيجة لهذا التقدم تصبح منحنيات سواء الإنتاج المنتقلة تجاه نقطة الأصل أكثر ميلاً.</vt:lpstr>
      <vt:lpstr>الشريحة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الــــباب الــــثاني</dc:title>
  <dc:creator>user</dc:creator>
  <cp:lastModifiedBy>dell</cp:lastModifiedBy>
  <cp:revision>85</cp:revision>
  <dcterms:created xsi:type="dcterms:W3CDTF">2008-05-25T16:30:48Z</dcterms:created>
  <dcterms:modified xsi:type="dcterms:W3CDTF">2012-05-06T08:04:49Z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0x010100D6718BBB4F10E548AC32718477C82CC7</vt:lpwstr>
  </property>
</Properties>
</file>