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57" r:id="rId15"/>
    <p:sldId id="282" r:id="rId16"/>
    <p:sldId id="283" r:id="rId17"/>
    <p:sldId id="258" r:id="rId18"/>
    <p:sldId id="284" r:id="rId19"/>
    <p:sldId id="285" r:id="rId20"/>
    <p:sldId id="286" r:id="rId21"/>
    <p:sldId id="287" r:id="rId22"/>
    <p:sldId id="288" r:id="rId23"/>
    <p:sldId id="289" r:id="rId24"/>
    <p:sldId id="290" r:id="rId25"/>
    <p:sldId id="291" r:id="rId26"/>
    <p:sldId id="292" r:id="rId27"/>
    <p:sldId id="293" r:id="rId28"/>
    <p:sldId id="259" r:id="rId29"/>
    <p:sldId id="294" r:id="rId30"/>
    <p:sldId id="295" r:id="rId31"/>
    <p:sldId id="296" r:id="rId32"/>
    <p:sldId id="297" r:id="rId33"/>
    <p:sldId id="298" r:id="rId34"/>
    <p:sldId id="299" r:id="rId35"/>
    <p:sldId id="300" r:id="rId36"/>
    <p:sldId id="301" r:id="rId37"/>
    <p:sldId id="260" r:id="rId38"/>
    <p:sldId id="302" r:id="rId39"/>
    <p:sldId id="261" r:id="rId40"/>
    <p:sldId id="303" r:id="rId41"/>
    <p:sldId id="262" r:id="rId42"/>
    <p:sldId id="263" r:id="rId43"/>
    <p:sldId id="304" r:id="rId44"/>
    <p:sldId id="264" r:id="rId45"/>
    <p:sldId id="265" r:id="rId46"/>
    <p:sldId id="266" r:id="rId47"/>
    <p:sldId id="305" r:id="rId48"/>
    <p:sldId id="267" r:id="rId49"/>
    <p:sldId id="306" r:id="rId50"/>
    <p:sldId id="268" r:id="rId51"/>
    <p:sldId id="269" r:id="rId5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4257E6D-0BDD-41CF-9B65-C6555AF25084}" type="datetimeFigureOut">
              <a:rPr lang="ar-SA" smtClean="0"/>
              <a:t>23/07/35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111591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4257E6D-0BDD-41CF-9B65-C6555AF25084}" type="datetimeFigureOut">
              <a:rPr lang="ar-SA" smtClean="0"/>
              <a:t>23/07/35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365201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4257E6D-0BDD-41CF-9B65-C6555AF25084}" type="datetimeFigureOut">
              <a:rPr lang="ar-SA" smtClean="0"/>
              <a:t>23/07/35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303580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4257E6D-0BDD-41CF-9B65-C6555AF25084}" type="datetimeFigureOut">
              <a:rPr lang="ar-SA" smtClean="0"/>
              <a:t>23/07/35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393043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4257E6D-0BDD-41CF-9B65-C6555AF25084}" type="datetimeFigureOut">
              <a:rPr lang="ar-SA" smtClean="0"/>
              <a:t>23/07/35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337143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4257E6D-0BDD-41CF-9B65-C6555AF25084}" type="datetimeFigureOut">
              <a:rPr lang="ar-SA" smtClean="0"/>
              <a:t>23/07/35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305531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4257E6D-0BDD-41CF-9B65-C6555AF25084}" type="datetimeFigureOut">
              <a:rPr lang="ar-SA" smtClean="0"/>
              <a:t>23/07/35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415825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4257E6D-0BDD-41CF-9B65-C6555AF25084}" type="datetimeFigureOut">
              <a:rPr lang="ar-SA" smtClean="0"/>
              <a:t>23/07/35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245167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4257E6D-0BDD-41CF-9B65-C6555AF25084}" type="datetimeFigureOut">
              <a:rPr lang="ar-SA" smtClean="0"/>
              <a:t>23/07/35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232067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4257E6D-0BDD-41CF-9B65-C6555AF25084}" type="datetimeFigureOut">
              <a:rPr lang="ar-SA" smtClean="0"/>
              <a:t>23/07/35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34092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4257E6D-0BDD-41CF-9B65-C6555AF25084}" type="datetimeFigureOut">
              <a:rPr lang="ar-SA" smtClean="0"/>
              <a:t>23/07/35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6C97635-6BF8-4DEA-88C8-67145A27BBDB}" type="slidenum">
              <a:rPr lang="ar-SA" smtClean="0"/>
              <a:t>‹#›</a:t>
            </a:fld>
            <a:endParaRPr lang="ar-SA"/>
          </a:p>
        </p:txBody>
      </p:sp>
    </p:spTree>
    <p:extLst>
      <p:ext uri="{BB962C8B-B14F-4D97-AF65-F5344CB8AC3E}">
        <p14:creationId xmlns:p14="http://schemas.microsoft.com/office/powerpoint/2010/main" val="343055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4257E6D-0BDD-41CF-9B65-C6555AF25084}" type="datetimeFigureOut">
              <a:rPr lang="ar-SA" smtClean="0"/>
              <a:t>23/07/35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C97635-6BF8-4DEA-88C8-67145A27BBDB}" type="slidenum">
              <a:rPr lang="ar-SA" smtClean="0"/>
              <a:t>‹#›</a:t>
            </a:fld>
            <a:endParaRPr lang="ar-SA"/>
          </a:p>
        </p:txBody>
      </p:sp>
    </p:spTree>
    <p:extLst>
      <p:ext uri="{BB962C8B-B14F-4D97-AF65-F5344CB8AC3E}">
        <p14:creationId xmlns:p14="http://schemas.microsoft.com/office/powerpoint/2010/main" val="2196182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700809"/>
            <a:ext cx="7772400" cy="1899642"/>
          </a:xfrm>
        </p:spPr>
        <p:txBody>
          <a:bodyPr>
            <a:normAutofit fontScale="90000"/>
          </a:bodyPr>
          <a:lstStyle/>
          <a:p>
            <a:r>
              <a:rPr lang="ar-SA" dirty="0" smtClean="0"/>
              <a:t>المحاضرة الثانية عشرة</a:t>
            </a:r>
            <a:br>
              <a:rPr lang="ar-SA" dirty="0" smtClean="0"/>
            </a:br>
            <a:r>
              <a:rPr lang="ar-SA" dirty="0" smtClean="0"/>
              <a:t>دراسة نشرت في الولايات المتحدة وبريطانيا </a:t>
            </a:r>
            <a:br>
              <a:rPr lang="ar-SA" dirty="0" smtClean="0"/>
            </a:br>
            <a:r>
              <a:rPr lang="ar-SA" dirty="0" smtClean="0"/>
              <a:t>2011م</a:t>
            </a:r>
            <a:endParaRPr lang="ar-SA" dirty="0"/>
          </a:p>
        </p:txBody>
      </p:sp>
      <p:sp>
        <p:nvSpPr>
          <p:cNvPr id="3" name="عنوان فرعي 2"/>
          <p:cNvSpPr>
            <a:spLocks noGrp="1"/>
          </p:cNvSpPr>
          <p:nvPr>
            <p:ph type="subTitle" idx="1"/>
          </p:nvPr>
        </p:nvSpPr>
        <p:spPr/>
        <p:txBody>
          <a:bodyPr/>
          <a:lstStyle/>
          <a:p>
            <a:r>
              <a:rPr lang="ar-SA" dirty="0" smtClean="0"/>
              <a:t>خطر تلوث الهواء في المنطقة الحضرية معالجة بديلة باستخدام الاستشعار عن بعد</a:t>
            </a:r>
            <a:endParaRPr lang="ar-SA" dirty="0"/>
          </a:p>
        </p:txBody>
      </p:sp>
    </p:spTree>
    <p:extLst>
      <p:ext uri="{BB962C8B-B14F-4D97-AF65-F5344CB8AC3E}">
        <p14:creationId xmlns:p14="http://schemas.microsoft.com/office/powerpoint/2010/main" val="947375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lnSpcReduction="10000"/>
          </a:bodyPr>
          <a:lstStyle/>
          <a:p>
            <a:r>
              <a:rPr lang="ar-SA" dirty="0" smtClean="0"/>
              <a:t>لأغراض التجارة والاعمال أو كنتيجة للتطور الحضري وزيادة المناشط الصناعية والتي اضرت بالبيئة خاصة مع تقدم تلك الدول وتطورها. فقد اثرت على غطاء النبات وعلى المياه في البحيرات . كما ان النسبة الاعلى للمباني كانت سببا مباشرا لزيادة الحرارة في المنطقة الحضرية داخل المدن.</a:t>
            </a:r>
          </a:p>
          <a:p>
            <a:r>
              <a:rPr lang="ar-SA" dirty="0" smtClean="0"/>
              <a:t>وعلى الرغم من وجود انواع اخرى للتلوث تطال الماء والترب نتيجة ملوثات الصلبة مما اضر بالبيئة وبالسواحل والترب الا ان هذه الدراسة تقوم باختبار ملوثات الهواء وتأثيرها على سكان المدن بواسطة تقنية الاستشعار عن بعد مع تقنية نظم المعلومات الجغرافية ونظام تحديد الاماكن(</a:t>
            </a:r>
            <a:r>
              <a:rPr lang="en-US" dirty="0" smtClean="0"/>
              <a:t>GPS</a:t>
            </a:r>
            <a:r>
              <a:rPr lang="ar-SA" dirty="0" smtClean="0"/>
              <a:t>).</a:t>
            </a:r>
          </a:p>
          <a:p>
            <a:endParaRPr lang="ar-SA" dirty="0"/>
          </a:p>
        </p:txBody>
      </p:sp>
    </p:spTree>
    <p:extLst>
      <p:ext uri="{BB962C8B-B14F-4D97-AF65-F5344CB8AC3E}">
        <p14:creationId xmlns:p14="http://schemas.microsoft.com/office/powerpoint/2010/main" val="305451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اهداف البحث:</a:t>
            </a:r>
            <a:endParaRPr lang="ar-SA" dirty="0"/>
          </a:p>
        </p:txBody>
      </p:sp>
      <p:sp>
        <p:nvSpPr>
          <p:cNvPr id="3" name="عنصر نائب للمحتوى 2"/>
          <p:cNvSpPr>
            <a:spLocks noGrp="1"/>
          </p:cNvSpPr>
          <p:nvPr>
            <p:ph idx="1"/>
          </p:nvPr>
        </p:nvSpPr>
        <p:spPr/>
        <p:txBody>
          <a:bodyPr/>
          <a:lstStyle/>
          <a:p>
            <a:r>
              <a:rPr lang="ar-SA" dirty="0" smtClean="0"/>
              <a:t>1- تحليل تلوث الهواء في مدينة كولومبو وايجاد العلاقات المختلفة بين العوامل المؤثرة في تلوث الهواء.</a:t>
            </a:r>
          </a:p>
          <a:p>
            <a:endParaRPr lang="ar-SA" dirty="0"/>
          </a:p>
          <a:p>
            <a:r>
              <a:rPr lang="ar-SA" dirty="0" smtClean="0"/>
              <a:t>2- تعريف المنطقة الخطرة من خلال اختبار نوعية الهواء في المدينة.</a:t>
            </a:r>
            <a:endParaRPr lang="ar-SA" dirty="0"/>
          </a:p>
        </p:txBody>
      </p:sp>
    </p:spTree>
    <p:extLst>
      <p:ext uri="{BB962C8B-B14F-4D97-AF65-F5344CB8AC3E}">
        <p14:creationId xmlns:p14="http://schemas.microsoft.com/office/powerpoint/2010/main" val="265875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مبررات اختيار الموضوع:</a:t>
            </a:r>
            <a:endParaRPr lang="ar-SA" dirty="0"/>
          </a:p>
        </p:txBody>
      </p:sp>
      <p:sp>
        <p:nvSpPr>
          <p:cNvPr id="3" name="عنصر نائب للمحتوى 2"/>
          <p:cNvSpPr>
            <a:spLocks noGrp="1"/>
          </p:cNvSpPr>
          <p:nvPr>
            <p:ph idx="1"/>
          </p:nvPr>
        </p:nvSpPr>
        <p:spPr/>
        <p:txBody>
          <a:bodyPr/>
          <a:lstStyle/>
          <a:p>
            <a:r>
              <a:rPr lang="ar-SA" dirty="0" smtClean="0"/>
              <a:t>البيئة الطبيعية تغيرت عن الماضي خلال العقود الاخيرة نتيجة أنشطة الانسان المتزايدة والتي اضرت بالبيئة الطبيعية مما يستوجب اعادة التخطيط واستخدام أمثل للمواد وتقليل نسبة التلوث كخطة حتمية على المدى البعيد وللمستقبل. وكما تغيرت البيئة ايضا تغيرت انشطة الانسان باختلافها بحيث انتجت ملوثات اصبح من الصعب التحكم بها مثل ملوثات الماء والتربة والهواء وهي مشكلات بيئية رئيسية تزايد مداها مع مجال الثورة الصناعية بالإضافة الى ازدحام السكان داخل المدن حيث يرتفع في مدينة كولومبو تريز الملوثات</a:t>
            </a:r>
            <a:endParaRPr lang="ar-SA" dirty="0"/>
          </a:p>
        </p:txBody>
      </p:sp>
    </p:spTree>
    <p:extLst>
      <p:ext uri="{BB962C8B-B14F-4D97-AF65-F5344CB8AC3E}">
        <p14:creationId xmlns:p14="http://schemas.microsoft.com/office/powerpoint/2010/main" val="155955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smtClean="0"/>
              <a:t>No2 -So2 </a:t>
            </a:r>
            <a:r>
              <a:rPr lang="ar-SA" dirty="0" smtClean="0"/>
              <a:t> والتي تزايدت واخذت تؤثر على الهواء مما يسترعي الانتباه الى خطورة هذه المشكلة.</a:t>
            </a:r>
          </a:p>
          <a:p>
            <a:r>
              <a:rPr lang="ar-SA" dirty="0" smtClean="0"/>
              <a:t>وهناك العديد من الدراسات التي تناولت الموضوع ولكن قلة من الابحاث حللت العوامل باستخدام المجال التقني وتحديد المناطق الخطرة للتلوث.</a:t>
            </a:r>
          </a:p>
          <a:p>
            <a:r>
              <a:rPr lang="ar-SA" dirty="0" smtClean="0"/>
              <a:t>ولذلك هذه الدراسة توضح مشاكل تلوث الهواء وتأثيرها في المدينة وتحديد مستويات خطورة التلوث في المدينة.</a:t>
            </a:r>
            <a:endParaRPr lang="ar-SA" dirty="0"/>
          </a:p>
        </p:txBody>
      </p:sp>
    </p:spTree>
    <p:extLst>
      <p:ext uri="{BB962C8B-B14F-4D97-AF65-F5344CB8AC3E}">
        <p14:creationId xmlns:p14="http://schemas.microsoft.com/office/powerpoint/2010/main" val="203074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منطقة الدراسة</a:t>
            </a:r>
            <a:endParaRPr lang="ar-SA" dirty="0"/>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734481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72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الادوات:</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تم تطبيق طريقتين رئيسيتين للتحليل لإيجاد تلوث الهواء في المدينة من خلال تطبيق تقنية الاستشعار عن بعد باستخدام برنامج الارداس لتحليل بيانات الصورة ومعالجتها واستخراج السطح الحراري وكذلك غطاء النبات .</a:t>
            </a:r>
          </a:p>
          <a:p>
            <a:r>
              <a:rPr lang="ar-SA" dirty="0" smtClean="0"/>
              <a:t>كما تجدر الاشارة الى ان هذه الدراسة لا تشمل بعض المواقع لافتقارها او خلوها من ملوثات الهواء والتي يمكن ملاحظتها في بيانات الاستشعار عن بعد.</a:t>
            </a:r>
          </a:p>
          <a:p>
            <a:r>
              <a:rPr lang="ar-SA" dirty="0" smtClean="0"/>
              <a:t>وفي هذه الدراسة يتم التركيز على 16نقطة اخذت من الحقل والنقاط الفعلية التي تم التطبيق عليها التحليل هي 12نقطة فقط . بواسطة (</a:t>
            </a:r>
            <a:r>
              <a:rPr lang="en-US" dirty="0" smtClean="0"/>
              <a:t>GPS</a:t>
            </a:r>
            <a:r>
              <a:rPr lang="ar-SA" dirty="0" smtClean="0"/>
              <a:t>).</a:t>
            </a:r>
            <a:endParaRPr lang="ar-SA" dirty="0"/>
          </a:p>
        </p:txBody>
      </p:sp>
    </p:spTree>
    <p:extLst>
      <p:ext uri="{BB962C8B-B14F-4D97-AF65-F5344CB8AC3E}">
        <p14:creationId xmlns:p14="http://schemas.microsoft.com/office/powerpoint/2010/main" val="939134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وهناك عوامل اقتصادية تقليدية لها تأثير على المناطق الخطرة أو الحرجة ولكن مع تحليل متعدد المقاييس معظم العوامل الملتصقة باستخدام الاراضي وكثافة مناطق المباني والسطح الحراري ومؤشر النبات (</a:t>
            </a:r>
            <a:r>
              <a:rPr lang="en-US" dirty="0" smtClean="0"/>
              <a:t>NDVI</a:t>
            </a:r>
            <a:r>
              <a:rPr lang="ar-SA" dirty="0" smtClean="0"/>
              <a:t>) وكثافة تدفق الازدحام ايضا تم استخدامها في هذه الدراسة . وايضا يجدر الذكر الى ان هذه الدراسة لم تصمم لتحليل مدى زيادة ارتفاع اسطح المباني وحجم التأثير على نوعية الهواء رأسيا وأفقيا بسبب افتقار الملوثات و قلتها. كما هو موضح بالشكل.</a:t>
            </a:r>
            <a:endParaRPr lang="ar-SA" dirty="0"/>
          </a:p>
        </p:txBody>
      </p:sp>
    </p:spTree>
    <p:extLst>
      <p:ext uri="{BB962C8B-B14F-4D97-AF65-F5344CB8AC3E}">
        <p14:creationId xmlns:p14="http://schemas.microsoft.com/office/powerpoint/2010/main" val="141210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777686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58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الدراسات السابقة:</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التطور الحضري غير في البيئة العالمية والتي زادت من معدلات ارتفاع درجات الحرارة خاصة مع كثافة وامتداد المباني عموديا وافقيا والذي غير من اشكال استخدامات الاراضي. وهي نتيجة حتمية في المدن الكبرى خاصة وسط المدينة الحضرية حيث الانشطة المتنوعة ومنازل الانسان الكبيرة وشبكات الطرق والتصاميم الحضرية اضافة الى حركة الهجرة الداخلية وازدحام المدن وحركة السياحة فجميع هذه العوامل قللت من الغطاء الاخضر داخل المدن وظهرت مناطق حرجة او خطرة في المدينة وذلك بشكل مباشر او غير مباشر لتغير في العلاقة بنوعية الهواء وجودته.</a:t>
            </a:r>
            <a:endParaRPr lang="ar-SA" dirty="0"/>
          </a:p>
        </p:txBody>
      </p:sp>
    </p:spTree>
    <p:extLst>
      <p:ext uri="{BB962C8B-B14F-4D97-AF65-F5344CB8AC3E}">
        <p14:creationId xmlns:p14="http://schemas.microsoft.com/office/powerpoint/2010/main" val="4811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lstStyle/>
          <a:p>
            <a:r>
              <a:rPr lang="ar-SA" dirty="0" smtClean="0"/>
              <a:t>فهناك عوامل شملت كثافة الازدحام السكاني وهي من اهم العوامل التي تسبب تلوث الهواء. خلال خمس سنوات الاخيرة خاصة الدول الصناعية والتي لديها العديد من الدراسات لتعريف تلوث الهواء والذي اثر على تغير المناخ وتأثيره على صحة البشر باستخدام صور الاقمار الصناعية وطرق الاستشعار عن بعد.</a:t>
            </a:r>
          </a:p>
          <a:p>
            <a:r>
              <a:rPr lang="ar-SA" dirty="0" smtClean="0"/>
              <a:t>فهناك دراسة بعنوان التطور الحضري ذو تأثير خطر جدا على نوعية البيئة العالمية وتحتوي هذه الدراسة على اظهار التأثير الخطر لتلوث الهواء على ارتفاع درجات الحرارة عالميا.</a:t>
            </a:r>
            <a:endParaRPr lang="ar-SA" dirty="0"/>
          </a:p>
        </p:txBody>
      </p:sp>
    </p:spTree>
    <p:extLst>
      <p:ext uri="{BB962C8B-B14F-4D97-AF65-F5344CB8AC3E}">
        <p14:creationId xmlns:p14="http://schemas.microsoft.com/office/powerpoint/2010/main" val="125578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مقدمة:</a:t>
            </a:r>
            <a:endParaRPr lang="ar-SA" dirty="0"/>
          </a:p>
        </p:txBody>
      </p:sp>
      <p:sp>
        <p:nvSpPr>
          <p:cNvPr id="3" name="عنصر نائب للمحتوى 2"/>
          <p:cNvSpPr>
            <a:spLocks noGrp="1"/>
          </p:cNvSpPr>
          <p:nvPr>
            <p:ph idx="1"/>
          </p:nvPr>
        </p:nvSpPr>
        <p:spPr>
          <a:xfrm>
            <a:off x="179512" y="1268760"/>
            <a:ext cx="8784976" cy="4857403"/>
          </a:xfrm>
        </p:spPr>
        <p:txBody>
          <a:bodyPr>
            <a:normAutofit/>
          </a:bodyPr>
          <a:lstStyle/>
          <a:p>
            <a:r>
              <a:rPr lang="ar-SA" dirty="0" smtClean="0"/>
              <a:t>التلوث هو احد العوامل المضرة جدا بالإنسان كما له تأثير سلبي على النبات والحيوان ويؤثر في خصائصهما, كما له تأثير مباشر على ظاهرة التسخين الحراري العالمي وظهور مشكلة الاحتباس الحراري على الارض وهو بذلك منطقة حرجة وخطرة ناتجة عن مناشط الانسان. والمشكلة ان بعض الملوثات تنتشر و لا يمكن مشاهدتها في الهواء وكل ذلك ناتج عن مناشط الانسان السلبية . </a:t>
            </a:r>
          </a:p>
          <a:p>
            <a:pPr marL="0" indent="0">
              <a:buNone/>
            </a:pPr>
            <a:r>
              <a:rPr lang="ar-SA" dirty="0" smtClean="0"/>
              <a:t>معظم المدن الكبيرة في العالم والتي يتكدس فيها السكان خاصة الدول الصناعية لديها كمية اعلى من التلوث الناتج من تلك المصانع.</a:t>
            </a:r>
            <a:endParaRPr lang="ar-SA" dirty="0"/>
          </a:p>
        </p:txBody>
      </p:sp>
    </p:spTree>
    <p:extLst>
      <p:ext uri="{BB962C8B-B14F-4D97-AF65-F5344CB8AC3E}">
        <p14:creationId xmlns:p14="http://schemas.microsoft.com/office/powerpoint/2010/main" val="113151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r>
              <a:rPr lang="ar-SA" dirty="0" smtClean="0"/>
              <a:t>كما أكدت هذه الدراسة على ان الازدحام وكثرة المباني وكثافتها لها علاقة بتغير درجات الحرارة حيث تزداد داخل المناطق الحضرية وظهور الجزر الحرارية .اضافة الى خسارة الغطاء النباتي الطبيعي وتحويله الى مناطق زراعية وخسارة مصادر المياه الصافية الطبيعية نتيجة تلوث المياه(سانتا موريس,2001م) . </a:t>
            </a:r>
          </a:p>
          <a:p>
            <a:r>
              <a:rPr lang="ar-SA" dirty="0" smtClean="0"/>
              <a:t>في هذه الدراسة نعرف بوضوح العلاقة بين تدفق الازدحام ووجود الملوثات في الهواء ومستوى تركيز </a:t>
            </a:r>
            <a:r>
              <a:rPr lang="en-US" dirty="0" smtClean="0"/>
              <a:t>SO2 –NO2</a:t>
            </a:r>
            <a:r>
              <a:rPr lang="ar-SA" dirty="0" smtClean="0"/>
              <a:t> في المدينة باستخدام اساليب وطرق تحليلية. وتطبيق النماذج بواسطة البرامج لاستخلاص السطح الحراري وغيرها.</a:t>
            </a:r>
            <a:endParaRPr lang="ar-SA" dirty="0"/>
          </a:p>
        </p:txBody>
      </p:sp>
    </p:spTree>
    <p:extLst>
      <p:ext uri="{BB962C8B-B14F-4D97-AF65-F5344CB8AC3E}">
        <p14:creationId xmlns:p14="http://schemas.microsoft.com/office/powerpoint/2010/main" val="213586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lnSpcReduction="10000"/>
          </a:bodyPr>
          <a:lstStyle/>
          <a:p>
            <a:r>
              <a:rPr lang="ar-SA" dirty="0" smtClean="0"/>
              <a:t>فهناك دراسات استخدمت بعض الاساليب في الصورة لاستخلاص السطح الحراري مثل دراسة (</a:t>
            </a:r>
            <a:r>
              <a:rPr lang="en-US" dirty="0" smtClean="0"/>
              <a:t>Wang </a:t>
            </a:r>
            <a:r>
              <a:rPr lang="ar-SA" dirty="0" smtClean="0"/>
              <a:t> وانج) الذي عرف المناطق الخطرة من خلال الكثافة للمباني والتي بينها السطح الحراري واستخدام عمليات متعددة المقاييس لإدارة وتخطيط المدن مثل دراسة </a:t>
            </a:r>
            <a:r>
              <a:rPr lang="en-US" dirty="0" smtClean="0"/>
              <a:t>(Chen,2009)</a:t>
            </a:r>
            <a:r>
              <a:rPr lang="ar-SA" dirty="0" smtClean="0"/>
              <a:t>. فهناك طرق معالجة مختلفة لتقييم التلوث والتي تتطلب تعريف الوحدات من نموذج راستر او فيكتور </a:t>
            </a:r>
            <a:r>
              <a:rPr lang="en-US" dirty="0" smtClean="0"/>
              <a:t>vector</a:t>
            </a:r>
            <a:r>
              <a:rPr lang="ar-SA" dirty="0" smtClean="0"/>
              <a:t>. كما توجد عدة طرق لتعريف المنطقة الحرجة كما يمكن تعريف المنطقة الاقل خطورة بالملوثات وكذلك المناطق الحرة من خلال الخرائط والعمليات المختلفة لنمذجتها خاصة مع تحليلات صور الراستر للاستشعار عن بعد ومعظمها طبقت بصور لاندسات .</a:t>
            </a:r>
            <a:endParaRPr lang="ar-SA" dirty="0"/>
          </a:p>
        </p:txBody>
      </p:sp>
    </p:spTree>
    <p:extLst>
      <p:ext uri="{BB962C8B-B14F-4D97-AF65-F5344CB8AC3E}">
        <p14:creationId xmlns:p14="http://schemas.microsoft.com/office/powerpoint/2010/main" val="93238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normAutofit fontScale="92500" lnSpcReduction="20000"/>
          </a:bodyPr>
          <a:lstStyle/>
          <a:p>
            <a:r>
              <a:rPr lang="ar-SA" dirty="0" smtClean="0"/>
              <a:t>وفي دراسة (يكلواكس ,2002م) اشار الى ان اهم عامل لتلوث الهواء هو ازدحام الشوارع بالمركبات ومع تطور تقنية الاستشعار عن بعد بيانات الاقمار الصناعية استخدمت لاستخراج بيانات الاسطح الحرارية في المدينة حيث يمكن تطبيق </a:t>
            </a:r>
            <a:r>
              <a:rPr lang="en-US" dirty="0" smtClean="0"/>
              <a:t>NDVI</a:t>
            </a:r>
            <a:r>
              <a:rPr lang="ar-SA" dirty="0" smtClean="0"/>
              <a:t> لتحديد غطاء النبات والذي تناقص بزيادة الرقعة الحضرية وزيادة تلوث الهواء . ويعتبر الاستشعار عن بعد من الادوات الهامة لكشف استخدامات الاراضي في المدن ومدى تغيرها (هاري ,1995م)</a:t>
            </a:r>
          </a:p>
          <a:p>
            <a:r>
              <a:rPr lang="ar-SA" dirty="0" smtClean="0"/>
              <a:t>وفي دراسة ل(فوقت,2003م) بين اهمية استخدام النطاق الحراري في الاستشعار عن بعد للدراسات المناخية الحضرية واستخدام مؤشر الحرارة الحضري (</a:t>
            </a:r>
            <a:r>
              <a:rPr lang="en-US" dirty="0" smtClean="0"/>
              <a:t>UHI</a:t>
            </a:r>
            <a:r>
              <a:rPr lang="ar-SA" dirty="0" smtClean="0"/>
              <a:t>) </a:t>
            </a:r>
            <a:r>
              <a:rPr lang="en-US" dirty="0" smtClean="0"/>
              <a:t>Urban heat index </a:t>
            </a:r>
            <a:r>
              <a:rPr lang="ar-SA" dirty="0" smtClean="0"/>
              <a:t>  والذي يشتق منه سطح </a:t>
            </a:r>
            <a:r>
              <a:rPr lang="en-US" dirty="0" smtClean="0"/>
              <a:t>UHI</a:t>
            </a:r>
            <a:r>
              <a:rPr lang="ar-SA" dirty="0" smtClean="0"/>
              <a:t> للتعرف على المناطق الخطرة بتلوث الهواء.</a:t>
            </a:r>
            <a:endParaRPr lang="ar-SA" dirty="0"/>
          </a:p>
        </p:txBody>
      </p:sp>
    </p:spTree>
    <p:extLst>
      <p:ext uri="{BB962C8B-B14F-4D97-AF65-F5344CB8AC3E}">
        <p14:creationId xmlns:p14="http://schemas.microsoft.com/office/powerpoint/2010/main" val="181451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fontScale="92500" lnSpcReduction="10000"/>
          </a:bodyPr>
          <a:lstStyle/>
          <a:p>
            <a:r>
              <a:rPr lang="ar-SA" dirty="0" smtClean="0"/>
              <a:t>في هذه الدراسة جمعت بيانات نوعية الهواء والبيانات الاقتصادية من الهيئات الحكومية كما جمعت بيانات الاقمار الصناعية متمثلة في لاندسات وتم تنزيلها من موقع الكتروني حيث استخدمت هذه البيانات لوصف المكان والتعرف على التنوع الموسمي لتلوث الهواء من خلال تحليلات الارتباط الاحصائية والتي استخدمت لإيجاد المناطق الحرجة في المدينة والمتضررة بتلوث الهواء . بعض المعلومات استخرجت من بيانات لاندسات المحسن بإضافة </a:t>
            </a:r>
            <a:r>
              <a:rPr lang="en-US" dirty="0" smtClean="0"/>
              <a:t>ETM+</a:t>
            </a:r>
            <a:r>
              <a:rPr lang="ar-SA" dirty="0" smtClean="0"/>
              <a:t> بالإضافة الى بيانات مستخرجة من تطبيق (</a:t>
            </a:r>
            <a:r>
              <a:rPr lang="en-US" dirty="0" smtClean="0"/>
              <a:t>NDVI</a:t>
            </a:r>
            <a:r>
              <a:rPr lang="ar-SA" dirty="0" smtClean="0"/>
              <a:t>)باستخدام النطاق السادس الذي يعرف السطح الحراري في المدينة من خلال استخدامات الاراضي في المدينة. والتي بينت الكثافة السكنية والازدحام الموضح للمنطقة الحرجة في المدينة ومن خلال ايضا العمليات الاحصائية.</a:t>
            </a:r>
            <a:endParaRPr lang="ar-SA" dirty="0"/>
          </a:p>
        </p:txBody>
      </p:sp>
    </p:spTree>
    <p:extLst>
      <p:ext uri="{BB962C8B-B14F-4D97-AF65-F5344CB8AC3E}">
        <p14:creationId xmlns:p14="http://schemas.microsoft.com/office/powerpoint/2010/main" val="4066227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9544"/>
            <a:ext cx="8229600" cy="5066620"/>
          </a:xfrm>
        </p:spPr>
        <p:txBody>
          <a:bodyPr>
            <a:normAutofit/>
          </a:bodyPr>
          <a:lstStyle/>
          <a:p>
            <a:r>
              <a:rPr lang="ar-SA" sz="3600" dirty="0" smtClean="0"/>
              <a:t>ومن البيانات البلدية تم الحصول على خريطة تبين منطقة الدراسة في مدينة كولمبو في الجزء الغربي والجزء الشمالي من المدينة يقطعها نهر </a:t>
            </a:r>
            <a:r>
              <a:rPr lang="en-US" sz="3600" dirty="0" smtClean="0"/>
              <a:t>Kelani</a:t>
            </a:r>
            <a:r>
              <a:rPr lang="ar-SA" sz="3600" dirty="0" smtClean="0"/>
              <a:t> من الجهة المتاخمة للجهة الغربية من المدينة المجاور لخط الساحل.</a:t>
            </a:r>
            <a:endParaRPr lang="ar-SA" sz="3600" dirty="0"/>
          </a:p>
        </p:txBody>
      </p:sp>
    </p:spTree>
    <p:extLst>
      <p:ext uri="{BB962C8B-B14F-4D97-AF65-F5344CB8AC3E}">
        <p14:creationId xmlns:p14="http://schemas.microsoft.com/office/powerpoint/2010/main" val="1374663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الطرق:</a:t>
            </a:r>
            <a:endParaRPr lang="ar-SA" dirty="0"/>
          </a:p>
        </p:txBody>
      </p:sp>
      <p:sp>
        <p:nvSpPr>
          <p:cNvPr id="3" name="عنصر نائب للمحتوى 2"/>
          <p:cNvSpPr>
            <a:spLocks noGrp="1"/>
          </p:cNvSpPr>
          <p:nvPr>
            <p:ph idx="1"/>
          </p:nvPr>
        </p:nvSpPr>
        <p:spPr/>
        <p:txBody>
          <a:bodyPr/>
          <a:lstStyle/>
          <a:p>
            <a:r>
              <a:rPr lang="ar-SA" dirty="0" smtClean="0"/>
              <a:t>الطرق طبقت على البيانات سواء كان بالتحليل الاحصائي او معالجة الصور .</a:t>
            </a:r>
          </a:p>
          <a:p>
            <a:r>
              <a:rPr lang="ar-SA" dirty="0" smtClean="0"/>
              <a:t>تفاصيل الطرق التحليلية مثلت بواسطة استخدام الاشكال البيانية . كما استخدم برنامج الارداس لتحليل الصور لاستخدام تقنية الاستشعار عن بعد واستخلاص البيانات المناخية والبيانات المكانية.</a:t>
            </a:r>
            <a:endParaRPr lang="ar-SA" dirty="0"/>
          </a:p>
        </p:txBody>
      </p:sp>
    </p:spTree>
    <p:extLst>
      <p:ext uri="{BB962C8B-B14F-4D97-AF65-F5344CB8AC3E}">
        <p14:creationId xmlns:p14="http://schemas.microsoft.com/office/powerpoint/2010/main" val="3149035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1- بيانات نوعية الهواء :</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تم الحصول عليها من الجهات الحكومية مثل قسم الدراسات المناخية (</a:t>
            </a:r>
            <a:r>
              <a:rPr lang="en-US" dirty="0" smtClean="0"/>
              <a:t>MD</a:t>
            </a:r>
            <a:r>
              <a:rPr lang="ar-SA" dirty="0" smtClean="0"/>
              <a:t>) </a:t>
            </a:r>
            <a:r>
              <a:rPr lang="en-US" dirty="0" smtClean="0"/>
              <a:t>meteorology department</a:t>
            </a:r>
          </a:p>
          <a:p>
            <a:r>
              <a:rPr lang="en-US" dirty="0" smtClean="0"/>
              <a:t>(UD)Urban development department</a:t>
            </a:r>
            <a:r>
              <a:rPr lang="ar-SA" dirty="0" smtClean="0"/>
              <a:t> والقسم الحضري .</a:t>
            </a:r>
          </a:p>
          <a:p>
            <a:r>
              <a:rPr lang="ar-SA" dirty="0" smtClean="0"/>
              <a:t>بيانات نوعية الهواء مثل اكسيد النيتروجين </a:t>
            </a:r>
            <a:r>
              <a:rPr lang="en-US" dirty="0" smtClean="0"/>
              <a:t>NO2</a:t>
            </a:r>
            <a:r>
              <a:rPr lang="ar-SA" dirty="0" smtClean="0"/>
              <a:t> وأكسيد الكبريت </a:t>
            </a:r>
            <a:r>
              <a:rPr lang="en-US" dirty="0" smtClean="0"/>
              <a:t>SO2</a:t>
            </a:r>
            <a:r>
              <a:rPr lang="ar-SA" dirty="0" smtClean="0"/>
              <a:t> والتي جمعت من 16 نقطة منتشرة في المدينة وباستخدام بيانات من 2003-2005م  اضافة الى بيانات وضحت نوعية الهواء مثل كثافة السكان وتدفق الازدحام وارتفاع المباني وكثافة المباني وبيانات استخدامات الاراضي والتي جمعت من الهيئات الحكومية اعلاه ومن جامعة كولومبو.</a:t>
            </a:r>
            <a:endParaRPr lang="ar-SA" dirty="0"/>
          </a:p>
        </p:txBody>
      </p:sp>
    </p:spTree>
    <p:extLst>
      <p:ext uri="{BB962C8B-B14F-4D97-AF65-F5344CB8AC3E}">
        <p14:creationId xmlns:p14="http://schemas.microsoft.com/office/powerpoint/2010/main" val="4185273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 بيانات الصور:</a:t>
            </a:r>
            <a:endParaRPr lang="ar-SA" dirty="0"/>
          </a:p>
        </p:txBody>
      </p:sp>
      <p:sp>
        <p:nvSpPr>
          <p:cNvPr id="3" name="عنصر نائب للمحتوى 2"/>
          <p:cNvSpPr>
            <a:spLocks noGrp="1"/>
          </p:cNvSpPr>
          <p:nvPr>
            <p:ph idx="1"/>
          </p:nvPr>
        </p:nvSpPr>
        <p:spPr/>
        <p:txBody>
          <a:bodyPr/>
          <a:lstStyle/>
          <a:p>
            <a:r>
              <a:rPr lang="ar-SA" dirty="0" smtClean="0"/>
              <a:t>تم تنزيل بيانات لاندسات المحسن بإضافة من موقع الشبكة العنكبوتية لاستخراج مؤشر اختلاف النبات الطبيعي (</a:t>
            </a:r>
            <a:r>
              <a:rPr lang="en-US" dirty="0" smtClean="0"/>
              <a:t>NDVI</a:t>
            </a:r>
            <a:r>
              <a:rPr lang="ar-SA" dirty="0" smtClean="0"/>
              <a:t>) </a:t>
            </a:r>
            <a:r>
              <a:rPr lang="en-US" dirty="0" smtClean="0"/>
              <a:t>Normalize difference vegetation index</a:t>
            </a:r>
            <a:r>
              <a:rPr lang="ar-SA" dirty="0" smtClean="0"/>
              <a:t> </a:t>
            </a:r>
          </a:p>
          <a:p>
            <a:r>
              <a:rPr lang="ar-SA" dirty="0" smtClean="0"/>
              <a:t>كما تم استخدام نطاق 6 من صورة لاندسات لتقييم السطح الحراري. كما هو موضح بالشكل ادناه.</a:t>
            </a:r>
            <a:endParaRPr lang="ar-SA" dirty="0"/>
          </a:p>
        </p:txBody>
      </p:sp>
    </p:spTree>
    <p:extLst>
      <p:ext uri="{BB962C8B-B14F-4D97-AF65-F5344CB8AC3E}">
        <p14:creationId xmlns:p14="http://schemas.microsoft.com/office/powerpoint/2010/main" val="3366380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35292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557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3- معالجة البيانات :</a:t>
            </a:r>
            <a:endParaRPr lang="ar-SA" dirty="0"/>
          </a:p>
        </p:txBody>
      </p:sp>
      <p:sp>
        <p:nvSpPr>
          <p:cNvPr id="3" name="عنصر نائب للمحتوى 2"/>
          <p:cNvSpPr>
            <a:spLocks noGrp="1"/>
          </p:cNvSpPr>
          <p:nvPr>
            <p:ph idx="1"/>
          </p:nvPr>
        </p:nvSpPr>
        <p:spPr/>
        <p:txBody>
          <a:bodyPr/>
          <a:lstStyle/>
          <a:p>
            <a:r>
              <a:rPr lang="ar-SA" dirty="0" smtClean="0"/>
              <a:t>تم الحصول على معلومات متنوعة وهي ايضا مختلفة الصيغ (</a:t>
            </a:r>
            <a:r>
              <a:rPr lang="en-US" dirty="0" smtClean="0"/>
              <a:t>formats</a:t>
            </a:r>
            <a:r>
              <a:rPr lang="ar-SA" dirty="0" smtClean="0"/>
              <a:t>) وكان لابد من تحويل البيانات الى صيغة يمكن من خلال اجراء عمليات التحليل. وبالتالي نعرف الظواهر المكانية . فمثلا </a:t>
            </a:r>
            <a:r>
              <a:rPr lang="en-US" dirty="0" smtClean="0"/>
              <a:t>NO2</a:t>
            </a:r>
            <a:r>
              <a:rPr lang="ar-SA" dirty="0" smtClean="0"/>
              <a:t> و </a:t>
            </a:r>
            <a:r>
              <a:rPr lang="en-US" dirty="0" smtClean="0"/>
              <a:t>SO2</a:t>
            </a:r>
            <a:r>
              <a:rPr lang="ar-SA" dirty="0" smtClean="0"/>
              <a:t> عرفت من خلال نقاط اخذت من 12 نقطة واستخدمت لاحقا للتحليل .اما بيانات الازدحام استعملت وحللت من خلال برامج التحليل الاحصائي لتوضيح علاقة الارتباط بين العوامل.</a:t>
            </a:r>
            <a:endParaRPr lang="ar-SA" dirty="0"/>
          </a:p>
        </p:txBody>
      </p:sp>
    </p:spTree>
    <p:extLst>
      <p:ext uri="{BB962C8B-B14F-4D97-AF65-F5344CB8AC3E}">
        <p14:creationId xmlns:p14="http://schemas.microsoft.com/office/powerpoint/2010/main" val="362760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lstStyle/>
          <a:p>
            <a:r>
              <a:rPr lang="ar-SA" dirty="0" smtClean="0"/>
              <a:t>فالهواء الملوث له علاقة بانبعاث المصانع والموترات التي تبعث الغازات السامة كأحد محتويات المصادر الرئيسية للتلوث في المناطق الحضرية .</a:t>
            </a:r>
          </a:p>
          <a:p>
            <a:r>
              <a:rPr lang="ar-SA" dirty="0" smtClean="0"/>
              <a:t>ان تلوث الهواء في المنطقة الحضرية يزداد داخل المدينة وله تأثير مباشر على حياة السكان وهو يغير نمط حياتهم . فالسطح الحراري يزداد اذا ما قورن بالعقود والسنوات الاخيرة الماضية حيث تغيرت الاشكال المكانية للتلوث وزاد خطره في المدن. فالقضية الاساسية في هذه الدراسة انها توضح اهمية تحليل تلوث الهواء والمناطق الخطرة بهدف اعادة تخطيطها والتقليل من خطورة التلوث.</a:t>
            </a:r>
            <a:endParaRPr lang="ar-SA" dirty="0"/>
          </a:p>
        </p:txBody>
      </p:sp>
    </p:spTree>
    <p:extLst>
      <p:ext uri="{BB962C8B-B14F-4D97-AF65-F5344CB8AC3E}">
        <p14:creationId xmlns:p14="http://schemas.microsoft.com/office/powerpoint/2010/main" val="1911118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معالجة بيانات الاقمار الصناعية:</a:t>
            </a:r>
            <a:endParaRPr lang="ar-SA" dirty="0"/>
          </a:p>
        </p:txBody>
      </p:sp>
      <p:sp>
        <p:nvSpPr>
          <p:cNvPr id="3" name="عنصر نائب للمحتوى 2"/>
          <p:cNvSpPr>
            <a:spLocks noGrp="1"/>
          </p:cNvSpPr>
          <p:nvPr>
            <p:ph idx="1"/>
          </p:nvPr>
        </p:nvSpPr>
        <p:spPr/>
        <p:txBody>
          <a:bodyPr>
            <a:normAutofit lnSpcReduction="10000"/>
          </a:bodyPr>
          <a:lstStyle/>
          <a:p>
            <a:r>
              <a:rPr lang="ar-SA" dirty="0"/>
              <a:t>تم تنزيل بيانات </a:t>
            </a:r>
            <a:r>
              <a:rPr lang="ar-SA" dirty="0" smtClean="0"/>
              <a:t>لاندسات-7 </a:t>
            </a:r>
            <a:r>
              <a:rPr lang="ar-SA" dirty="0"/>
              <a:t>المحسن بإضافة من موقع الشبكة </a:t>
            </a:r>
            <a:r>
              <a:rPr lang="ar-SA" dirty="0" smtClean="0"/>
              <a:t>العنكبوتية لمنطقة الدراسة في السابع من فبراير 2006م وذلك لاستخراج غطاء الارض (</a:t>
            </a:r>
            <a:r>
              <a:rPr lang="en-US" dirty="0" smtClean="0"/>
              <a:t>Ndvi</a:t>
            </a:r>
            <a:r>
              <a:rPr lang="ar-SA" dirty="0" smtClean="0"/>
              <a:t>) والسطح الحراري لمنطقة الدراسة. الصورة صححت هندسيا واجري لها عملية</a:t>
            </a:r>
            <a:r>
              <a:rPr lang="en-US" dirty="0" smtClean="0"/>
              <a:t>resampling </a:t>
            </a:r>
            <a:r>
              <a:rPr lang="ar-SA" dirty="0" smtClean="0"/>
              <a:t> وهي اعادة ترتيب الخلايا بطريقة احصائية وتحديد اسلوب الجار الاقرب للتعديل على الوضوح المكاني بعد اجراء عملية التصحيح.</a:t>
            </a:r>
          </a:p>
          <a:p>
            <a:r>
              <a:rPr lang="ar-SA" dirty="0" smtClean="0"/>
              <a:t>تبع ذلك تطبيق اجراءات لاستخراج التنوع في بيانات السطح الحراري ضمن نطاق 6.</a:t>
            </a:r>
            <a:endParaRPr lang="ar-SA" dirty="0"/>
          </a:p>
        </p:txBody>
      </p:sp>
    </p:spTree>
    <p:extLst>
      <p:ext uri="{BB962C8B-B14F-4D97-AF65-F5344CB8AC3E}">
        <p14:creationId xmlns:p14="http://schemas.microsoft.com/office/powerpoint/2010/main" val="2668787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الطرق المطبقة لاختبار السطح الحراري :</a:t>
            </a:r>
            <a:endParaRPr lang="ar-SA" dirty="0"/>
          </a:p>
        </p:txBody>
      </p:sp>
      <p:sp>
        <p:nvSpPr>
          <p:cNvPr id="3" name="عنصر نائب للمحتوى 2"/>
          <p:cNvSpPr>
            <a:spLocks noGrp="1"/>
          </p:cNvSpPr>
          <p:nvPr>
            <p:ph idx="1"/>
          </p:nvPr>
        </p:nvSpPr>
        <p:spPr/>
        <p:txBody>
          <a:bodyPr/>
          <a:lstStyle/>
          <a:p>
            <a:r>
              <a:rPr lang="ar-SA" dirty="0" smtClean="0"/>
              <a:t>تم استخدام نموذج ناسا لتحليل السطح الحراري من خلال البيانات الرقمية (</a:t>
            </a:r>
            <a:r>
              <a:rPr lang="en-US" dirty="0" smtClean="0"/>
              <a:t>DN</a:t>
            </a:r>
            <a:r>
              <a:rPr lang="ar-SA" dirty="0" smtClean="0"/>
              <a:t>) والتي تمثل قيم غطاء الارض حيث تم تطبيق المعادلة التالية:</a:t>
            </a:r>
          </a:p>
          <a:p>
            <a:r>
              <a:rPr lang="en-US" dirty="0" smtClean="0"/>
              <a:t>L=</a:t>
            </a:r>
            <a:r>
              <a:rPr lang="en-US" dirty="0" err="1" smtClean="0"/>
              <a:t>Lmin</a:t>
            </a:r>
            <a:r>
              <a:rPr lang="en-US" dirty="0" smtClean="0"/>
              <a:t>+( </a:t>
            </a:r>
            <a:r>
              <a:rPr lang="en-US" dirty="0" err="1" smtClean="0"/>
              <a:t>Lmax-Lmin</a:t>
            </a:r>
            <a:r>
              <a:rPr lang="en-US" dirty="0" smtClean="0"/>
              <a:t>)=DN/255</a:t>
            </a:r>
            <a:endParaRPr lang="ar-SA" dirty="0" smtClean="0"/>
          </a:p>
          <a:p>
            <a:r>
              <a:rPr lang="en-US" dirty="0" smtClean="0"/>
              <a:t>L=spectral radiance</a:t>
            </a:r>
          </a:p>
          <a:p>
            <a:r>
              <a:rPr lang="en-US" dirty="0" smtClean="0"/>
              <a:t>Band6 </a:t>
            </a:r>
            <a:r>
              <a:rPr lang="en-US" dirty="0" err="1" smtClean="0"/>
              <a:t>Lmin</a:t>
            </a:r>
            <a:r>
              <a:rPr lang="en-US" dirty="0" smtClean="0"/>
              <a:t>=1,238(</a:t>
            </a:r>
            <a:r>
              <a:rPr lang="en-US" dirty="0" err="1" smtClean="0"/>
              <a:t>sr</a:t>
            </a:r>
            <a:r>
              <a:rPr lang="en-US" dirty="0" smtClean="0"/>
              <a:t> of DN value1)</a:t>
            </a:r>
          </a:p>
          <a:p>
            <a:r>
              <a:rPr lang="en-US" dirty="0"/>
              <a:t>Band6 </a:t>
            </a:r>
            <a:r>
              <a:rPr lang="en-US" dirty="0" err="1" smtClean="0"/>
              <a:t>Lmax</a:t>
            </a:r>
            <a:r>
              <a:rPr lang="en-US" dirty="0" smtClean="0"/>
              <a:t> =15,600 (</a:t>
            </a:r>
            <a:r>
              <a:rPr lang="en-US" dirty="0" err="1" smtClean="0"/>
              <a:t>sr</a:t>
            </a:r>
            <a:r>
              <a:rPr lang="en-US" dirty="0" smtClean="0"/>
              <a:t> of DN value 255)</a:t>
            </a:r>
          </a:p>
          <a:p>
            <a:r>
              <a:rPr lang="en-US" dirty="0" smtClean="0"/>
              <a:t>DN= digital number</a:t>
            </a:r>
            <a:endParaRPr lang="ar-SA" dirty="0"/>
          </a:p>
        </p:txBody>
      </p:sp>
    </p:spTree>
    <p:extLst>
      <p:ext uri="{BB962C8B-B14F-4D97-AF65-F5344CB8AC3E}">
        <p14:creationId xmlns:p14="http://schemas.microsoft.com/office/powerpoint/2010/main" val="819496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smtClean="0"/>
              <a:t>2- تم تحويل الاشعاع الطيفي الى درجات حرارة </a:t>
            </a:r>
            <a:r>
              <a:rPr lang="ar-SA" dirty="0" err="1" smtClean="0"/>
              <a:t>بالكالفن</a:t>
            </a:r>
            <a:r>
              <a:rPr lang="ar-SA" dirty="0" smtClean="0"/>
              <a:t> </a:t>
            </a:r>
            <a:r>
              <a:rPr lang="en-US" dirty="0" smtClean="0"/>
              <a:t>K</a:t>
            </a:r>
            <a:endParaRPr lang="ar-SA" dirty="0" smtClean="0"/>
          </a:p>
          <a:p>
            <a:r>
              <a:rPr lang="ar-SA" dirty="0" smtClean="0"/>
              <a:t>هناك علاقة بين قيم الاشعاع الطيفي والحرارة </a:t>
            </a:r>
            <a:r>
              <a:rPr lang="ar-SA" dirty="0" err="1" smtClean="0"/>
              <a:t>بالكالفن</a:t>
            </a:r>
            <a:r>
              <a:rPr lang="ar-SA" dirty="0" smtClean="0"/>
              <a:t> حيث يمكن تحويل قيم الاشعاع الى كالفن من خلال المعادلة التالية:</a:t>
            </a:r>
          </a:p>
          <a:p>
            <a:r>
              <a:rPr lang="en-US" dirty="0" smtClean="0"/>
              <a:t>T</a:t>
            </a:r>
            <a:r>
              <a:rPr lang="en-US" sz="1800" dirty="0" smtClean="0"/>
              <a:t>B</a:t>
            </a:r>
            <a:r>
              <a:rPr lang="en-US" dirty="0" smtClean="0"/>
              <a:t>= In       ( k2)</a:t>
            </a:r>
          </a:p>
          <a:p>
            <a:pPr marL="0" indent="0">
              <a:buNone/>
            </a:pPr>
            <a:r>
              <a:rPr lang="en-US" dirty="0" smtClean="0"/>
              <a:t>______</a:t>
            </a:r>
          </a:p>
          <a:p>
            <a:r>
              <a:rPr lang="en-US" dirty="0" smtClean="0"/>
              <a:t>K1+ 1</a:t>
            </a:r>
          </a:p>
          <a:p>
            <a:pPr marL="0" indent="0">
              <a:buNone/>
            </a:pPr>
            <a:r>
              <a:rPr lang="en-US" dirty="0" smtClean="0"/>
              <a:t>____       </a:t>
            </a:r>
          </a:p>
          <a:p>
            <a:r>
              <a:rPr lang="en-US" dirty="0" smtClean="0"/>
              <a:t>L      </a:t>
            </a:r>
            <a:endParaRPr lang="ar-SA" dirty="0"/>
          </a:p>
        </p:txBody>
      </p:sp>
    </p:spTree>
    <p:extLst>
      <p:ext uri="{BB962C8B-B14F-4D97-AF65-F5344CB8AC3E}">
        <p14:creationId xmlns:p14="http://schemas.microsoft.com/office/powerpoint/2010/main" val="1800415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حيث ان :المقدرة التي تحتوي الاشعاع الطيفي</a:t>
            </a:r>
            <a:r>
              <a:rPr lang="ar-SA" sz="2800" dirty="0" smtClean="0"/>
              <a:t>(</a:t>
            </a:r>
            <a:r>
              <a:rPr lang="en-US" sz="2800" dirty="0" smtClean="0"/>
              <a:t>607,76</a:t>
            </a:r>
            <a:r>
              <a:rPr lang="ar-SA" sz="2800" dirty="0" smtClean="0"/>
              <a:t> </a:t>
            </a:r>
            <a:r>
              <a:rPr lang="en-US" dirty="0" smtClean="0"/>
              <a:t>k1= </a:t>
            </a:r>
            <a:r>
              <a:rPr lang="ar-SA" dirty="0" smtClean="0"/>
              <a:t>المقدرة التي تحتوي الحرارة الفعلية المثالية (</a:t>
            </a:r>
            <a:r>
              <a:rPr lang="en-US" sz="2800" dirty="0" smtClean="0"/>
              <a:t>1260,56</a:t>
            </a:r>
            <a:r>
              <a:rPr lang="ar-SA" sz="2800" dirty="0" smtClean="0"/>
              <a:t> </a:t>
            </a:r>
            <a:r>
              <a:rPr lang="en-US" dirty="0" smtClean="0"/>
              <a:t>k2=</a:t>
            </a:r>
          </a:p>
          <a:p>
            <a:r>
              <a:rPr lang="ar-SA" dirty="0" smtClean="0"/>
              <a:t>تأثير القمر الصناعي على السطوع الحراري = </a:t>
            </a:r>
            <a:r>
              <a:rPr lang="en-US" dirty="0" smtClean="0"/>
              <a:t>TB</a:t>
            </a:r>
            <a:endParaRPr lang="ar-SA" dirty="0" smtClean="0"/>
          </a:p>
          <a:p>
            <a:endParaRPr lang="ar-SA" dirty="0"/>
          </a:p>
          <a:p>
            <a:r>
              <a:rPr lang="ar-SA" dirty="0" smtClean="0"/>
              <a:t>3- تحويل قيم الكالفن الى درجات مئوية من خلال </a:t>
            </a:r>
          </a:p>
          <a:p>
            <a:pPr marL="0" indent="0">
              <a:buNone/>
            </a:pPr>
            <a:r>
              <a:rPr lang="en-US" dirty="0" smtClean="0"/>
              <a:t>TB= TB-273         </a:t>
            </a:r>
          </a:p>
        </p:txBody>
      </p:sp>
    </p:spTree>
    <p:extLst>
      <p:ext uri="{BB962C8B-B14F-4D97-AF65-F5344CB8AC3E}">
        <p14:creationId xmlns:p14="http://schemas.microsoft.com/office/powerpoint/2010/main" val="440092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الطرق المطبقة لاختبار غطاء النبات:</a:t>
            </a:r>
            <a:endParaRPr lang="ar-SA" dirty="0"/>
          </a:p>
        </p:txBody>
      </p:sp>
      <p:sp>
        <p:nvSpPr>
          <p:cNvPr id="3" name="عنصر نائب للمحتوى 2"/>
          <p:cNvSpPr>
            <a:spLocks noGrp="1"/>
          </p:cNvSpPr>
          <p:nvPr>
            <p:ph idx="1"/>
          </p:nvPr>
        </p:nvSpPr>
        <p:spPr/>
        <p:txBody>
          <a:bodyPr/>
          <a:lstStyle/>
          <a:p>
            <a:r>
              <a:rPr lang="ar-SA" dirty="0" smtClean="0"/>
              <a:t>تم استخدام نطاق 3 من صورة الماسح الموضوعي المحسن والذي يمثل نطاق الاشعة الحمراء كما تم استخدام نطاق الاشعة تحت الحمراء القريبة متمثلة في نطاق4. المستخدمة لتحديد كمية الغطاء الاخضر في كولمبو (</a:t>
            </a:r>
            <a:r>
              <a:rPr lang="en-US" dirty="0" smtClean="0"/>
              <a:t>NDVI</a:t>
            </a:r>
            <a:r>
              <a:rPr lang="ar-SA" dirty="0" smtClean="0"/>
              <a:t>) والمطبقة في هذه الدراسة والذي يعبر عنها رياضيا بالمعادلة التالية:</a:t>
            </a:r>
          </a:p>
          <a:p>
            <a:r>
              <a:rPr lang="en-US" dirty="0" smtClean="0"/>
              <a:t>NDVI=</a:t>
            </a:r>
            <a:r>
              <a:rPr lang="en-US" sz="2400" dirty="0" smtClean="0"/>
              <a:t> </a:t>
            </a:r>
            <a:r>
              <a:rPr lang="en-US" sz="2400" u="sng" dirty="0" smtClean="0"/>
              <a:t> NIR-R   </a:t>
            </a:r>
          </a:p>
          <a:p>
            <a:r>
              <a:rPr lang="en-US" sz="2400" dirty="0" smtClean="0"/>
              <a:t>NIR+R  </a:t>
            </a:r>
            <a:endParaRPr lang="ar-SA" sz="2400" dirty="0" smtClean="0"/>
          </a:p>
          <a:p>
            <a:r>
              <a:rPr lang="ar-SA" sz="2400" dirty="0" smtClean="0"/>
              <a:t>طيف الاشعة تحت الحمراء نطاق4 (78و0 – 90و0 </a:t>
            </a:r>
            <a:r>
              <a:rPr lang="ar-SA" sz="2400" dirty="0" err="1" smtClean="0"/>
              <a:t>ميكرومتر</a:t>
            </a:r>
            <a:r>
              <a:rPr lang="ar-SA" sz="2400" dirty="0" smtClean="0"/>
              <a:t>)=</a:t>
            </a:r>
            <a:r>
              <a:rPr lang="en-US" sz="2400" dirty="0" smtClean="0"/>
              <a:t>NIR</a:t>
            </a:r>
            <a:endParaRPr lang="ar-SA" sz="2400" dirty="0" smtClean="0"/>
          </a:p>
          <a:p>
            <a:r>
              <a:rPr lang="ar-SA" sz="2400" dirty="0" smtClean="0"/>
              <a:t>طيف المرئي </a:t>
            </a:r>
            <a:r>
              <a:rPr lang="ar-SA" sz="2400" dirty="0" err="1" smtClean="0"/>
              <a:t>للاشعة</a:t>
            </a:r>
            <a:r>
              <a:rPr lang="ar-SA" sz="2400" dirty="0" smtClean="0"/>
              <a:t> الحمراء لنطاق 3 (69و0 -63و0ميكرومتر)= </a:t>
            </a:r>
            <a:r>
              <a:rPr lang="en-US" sz="2400" dirty="0" smtClean="0"/>
              <a:t>R</a:t>
            </a:r>
            <a:endParaRPr lang="ar-SA" dirty="0"/>
          </a:p>
        </p:txBody>
      </p:sp>
    </p:spTree>
    <p:extLst>
      <p:ext uri="{BB962C8B-B14F-4D97-AF65-F5344CB8AC3E}">
        <p14:creationId xmlns:p14="http://schemas.microsoft.com/office/powerpoint/2010/main" val="484560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28800"/>
            <a:ext cx="8229600" cy="4497363"/>
          </a:xfrm>
        </p:spPr>
        <p:txBody>
          <a:bodyPr/>
          <a:lstStyle/>
          <a:p>
            <a:r>
              <a:rPr lang="ar-SA" sz="4000" dirty="0"/>
              <a:t>المخرجات بعد تطبيق معادلة </a:t>
            </a:r>
            <a:r>
              <a:rPr lang="en-US" sz="4000" dirty="0" smtClean="0"/>
              <a:t>NDVI</a:t>
            </a:r>
            <a:r>
              <a:rPr lang="ar-SA" sz="4000" dirty="0" smtClean="0"/>
              <a:t> ستكون صورة بقيم تتراوح ما بين -0.1  و 0.1</a:t>
            </a:r>
          </a:p>
          <a:p>
            <a:endParaRPr lang="ar-SA" dirty="0"/>
          </a:p>
          <a:p>
            <a:endParaRPr lang="ar-SA" dirty="0" smtClean="0"/>
          </a:p>
          <a:p>
            <a:endParaRPr lang="ar-SA" dirty="0"/>
          </a:p>
        </p:txBody>
      </p:sp>
    </p:spTree>
    <p:extLst>
      <p:ext uri="{BB962C8B-B14F-4D97-AF65-F5344CB8AC3E}">
        <p14:creationId xmlns:p14="http://schemas.microsoft.com/office/powerpoint/2010/main" val="3540620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تحليل البيانات:</a:t>
            </a:r>
            <a:endParaRPr lang="ar-SA" dirty="0"/>
          </a:p>
        </p:txBody>
      </p:sp>
      <p:sp>
        <p:nvSpPr>
          <p:cNvPr id="3" name="عنصر نائب للمحتوى 2"/>
          <p:cNvSpPr>
            <a:spLocks noGrp="1"/>
          </p:cNvSpPr>
          <p:nvPr>
            <p:ph idx="1"/>
          </p:nvPr>
        </p:nvSpPr>
        <p:spPr/>
        <p:txBody>
          <a:bodyPr/>
          <a:lstStyle/>
          <a:p>
            <a:r>
              <a:rPr lang="ar-SA" dirty="0" smtClean="0"/>
              <a:t>1- تم استخدام برنامج اكسل حيث حولت لقيم يتم التعامل معها في </a:t>
            </a:r>
            <a:r>
              <a:rPr lang="en-US" dirty="0" smtClean="0"/>
              <a:t>Arc View</a:t>
            </a:r>
            <a:r>
              <a:rPr lang="ar-SA" dirty="0" smtClean="0"/>
              <a:t> اضافة الى تطبيق </a:t>
            </a:r>
            <a:r>
              <a:rPr lang="en-US" dirty="0" smtClean="0"/>
              <a:t>geo statistical</a:t>
            </a:r>
          </a:p>
          <a:p>
            <a:r>
              <a:rPr lang="ar-SA" dirty="0" smtClean="0"/>
              <a:t>لإيجاد العلاقات بين نوعية الهواء وكثافة الازدحام.</a:t>
            </a:r>
          </a:p>
          <a:p>
            <a:r>
              <a:rPr lang="ar-SA" dirty="0" smtClean="0"/>
              <a:t>2- من خلال برنامج الارداس تم اختبار نوعية الهواء لتحديد المناطق الخطرة من خلال عمليات معالجة الصورة. كما يبينها الجدول ادناه. حيث صنفت من الاعلى الى الاسفل كالتالي 1= الاعلى 2=متوسط 3=قليل 4=الاقل 5=مناطق حرة.</a:t>
            </a:r>
            <a:endParaRPr lang="ar-SA" dirty="0"/>
          </a:p>
        </p:txBody>
      </p:sp>
    </p:spTree>
    <p:extLst>
      <p:ext uri="{BB962C8B-B14F-4D97-AF65-F5344CB8AC3E}">
        <p14:creationId xmlns:p14="http://schemas.microsoft.com/office/powerpoint/2010/main" val="4147958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820891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62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smtClean="0"/>
              <a:t>هذا التصنيف جاء بناء على عدة معطيات من خلال التحليل لقياس متعدد شمل استخدام الاراضي وتدفق الازدحام والسطح الحراري ومؤشر النبات والكثافة السكانية للمباني ومن ثم حولت الى بيانات فيكتور ليتم التعامل معها في برنامج </a:t>
            </a:r>
            <a:r>
              <a:rPr lang="en-US" dirty="0" smtClean="0"/>
              <a:t>GIS</a:t>
            </a:r>
            <a:r>
              <a:rPr lang="ar-SA" dirty="0" smtClean="0"/>
              <a:t> من خلال ادوات التحليل المكاني </a:t>
            </a:r>
            <a:r>
              <a:rPr lang="en-US" dirty="0" smtClean="0"/>
              <a:t>Spatial analysis</a:t>
            </a:r>
          </a:p>
          <a:p>
            <a:r>
              <a:rPr lang="ar-SA" dirty="0" smtClean="0"/>
              <a:t>ولهذا التصنيف تم استخدام تحديد مستوى العتبة وهو مهم للحصول على الدقة في ايجاد العلاقة التي تربط هذه العوامل من خلال المصفوفات </a:t>
            </a:r>
            <a:r>
              <a:rPr lang="en-US" dirty="0" smtClean="0"/>
              <a:t>matrix</a:t>
            </a:r>
            <a:r>
              <a:rPr lang="ar-SA" dirty="0" smtClean="0"/>
              <a:t> كما في الشكل ادناه.</a:t>
            </a:r>
            <a:endParaRPr lang="ar-SA" dirty="0"/>
          </a:p>
        </p:txBody>
      </p:sp>
    </p:spTree>
    <p:extLst>
      <p:ext uri="{BB962C8B-B14F-4D97-AF65-F5344CB8AC3E}">
        <p14:creationId xmlns:p14="http://schemas.microsoft.com/office/powerpoint/2010/main" val="2140302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84784"/>
            <a:ext cx="892899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39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مشكلة الدراسة:</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تلوث الهواء هو مشكلة خطرة في المناطق الحضرية والناتجة عن انشطة التطوير في أي مكان من العالم حيث ان مناشط الانسان اثرت على البيئة الطبيعية وبشكل مباشر سيزداد تأثيرها وخاصة تلوث الهواء كخطر يعتبر احد أسوأ الاضرار البيئية في وسط المناطق الحضرية , وهو خطر صامت يحتاج الى اخذ الحيطة وحسن التخطيط لتقليل أثاره , وهو مما لا شك فيه أحد أسباب الامراض خاصة الامراض الصدرية كما ان له تأثير بالسلب على البيئة والتربة والغابات . فمعظم مناشط الانسان الصناعية ومنشأته أضرت بالبيئة الطبيعية وتلك المناشط هي ايضا مصدر رئيسي لتلوث الهواء.</a:t>
            </a:r>
            <a:endParaRPr lang="ar-SA" dirty="0"/>
          </a:p>
        </p:txBody>
      </p:sp>
    </p:spTree>
    <p:extLst>
      <p:ext uri="{BB962C8B-B14F-4D97-AF65-F5344CB8AC3E}">
        <p14:creationId xmlns:p14="http://schemas.microsoft.com/office/powerpoint/2010/main" val="588146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النتائج والمناقشة :</a:t>
            </a:r>
            <a:endParaRPr lang="ar-SA" dirty="0"/>
          </a:p>
        </p:txBody>
      </p:sp>
      <p:sp>
        <p:nvSpPr>
          <p:cNvPr id="3" name="عنصر نائب للمحتوى 2"/>
          <p:cNvSpPr>
            <a:spLocks noGrp="1"/>
          </p:cNvSpPr>
          <p:nvPr>
            <p:ph idx="1"/>
          </p:nvPr>
        </p:nvSpPr>
        <p:spPr/>
        <p:txBody>
          <a:bodyPr/>
          <a:lstStyle/>
          <a:p>
            <a:r>
              <a:rPr lang="ar-SA" dirty="0" smtClean="0"/>
              <a:t>القيم التي اخذت من 12 نقطة اعطت معدل </a:t>
            </a:r>
            <a:r>
              <a:rPr lang="en-US" dirty="0" smtClean="0"/>
              <a:t>No2</a:t>
            </a:r>
            <a:r>
              <a:rPr lang="ar-SA" dirty="0" smtClean="0"/>
              <a:t> اوكسيد النيتروجين بما يقارب 55.27ملجرام في المتر المكعب وهي قيم تعتبر الاعلى في المدينة من التلوث وهي نتيجة حتمية للازدحام والانشطة المختلفة وارتفاع المباني .</a:t>
            </a:r>
            <a:endParaRPr lang="ar-SA" dirty="0"/>
          </a:p>
        </p:txBody>
      </p:sp>
    </p:spTree>
    <p:extLst>
      <p:ext uri="{BB962C8B-B14F-4D97-AF65-F5344CB8AC3E}">
        <p14:creationId xmlns:p14="http://schemas.microsoft.com/office/powerpoint/2010/main" val="1968831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476672"/>
            <a:ext cx="7776864"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195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52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شكل يبين البعد الثلاثي </a:t>
            </a:r>
            <a:r>
              <a:rPr lang="en-US" dirty="0" smtClean="0"/>
              <a:t>3D</a:t>
            </a:r>
            <a:r>
              <a:rPr lang="ar-SA" dirty="0" smtClean="0"/>
              <a:t> لارتفاع المباني واثر حركة الرياح الطبيعية في نقل الهواء الملوث الى المدينة.</a:t>
            </a:r>
          </a:p>
          <a:p>
            <a:r>
              <a:rPr lang="ar-SA" dirty="0" smtClean="0"/>
              <a:t>ففي صورة الجزء الشمالي يبدو اثر الرياح القادمة من الشمال وتظهر مساحات ليس لها مباني مرتفعة كما انه ليس لديها عوامل تزيد من نسبة الملوثات لتطلقها على المدينة.</a:t>
            </a:r>
          </a:p>
          <a:p>
            <a:r>
              <a:rPr lang="ar-SA" dirty="0" smtClean="0"/>
              <a:t>في الجزء الجنوبي يظهر تزايد في </a:t>
            </a:r>
            <a:r>
              <a:rPr lang="en-US" dirty="0" smtClean="0"/>
              <a:t>NO2</a:t>
            </a:r>
            <a:r>
              <a:rPr lang="ar-SA" dirty="0" smtClean="0"/>
              <a:t> اكسيد النيتروجين من الدرجة المتوسطة وتزايد الى درجة الاعلى لان الرياح اصبحت قوية .</a:t>
            </a:r>
            <a:endParaRPr lang="ar-SA" dirty="0"/>
          </a:p>
        </p:txBody>
      </p:sp>
    </p:spTree>
    <p:extLst>
      <p:ext uri="{BB962C8B-B14F-4D97-AF65-F5344CB8AC3E}">
        <p14:creationId xmlns:p14="http://schemas.microsoft.com/office/powerpoint/2010/main" val="3274973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0891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138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13690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137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60444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393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ويمكن القول ان الاجزاء الشمالية تنخفض فيها الحرارة وتقل فيها المناطق الخطرة لوجود غطاء نباتي اكثر . لذا تتراوح الحرارة ما بين 29-30مْ ايضا العامل الطبيعي في الزيادة السكانية اثبت دورة في تغير نوعية الهواء في المدينة وكذلك تدفق الازدحام مما رفع درجات الحرارة والتي كان لها دور على صحة الانسان.</a:t>
            </a:r>
          </a:p>
          <a:p>
            <a:r>
              <a:rPr lang="ar-SA" dirty="0" smtClean="0"/>
              <a:t>وتتركز المناطق الحرجة بالتلوث في الوسط حيث كثافة المباني وشبكة الطرق كما نجد قلة الغطاء النباتي .</a:t>
            </a:r>
            <a:endParaRPr lang="ar-SA" dirty="0"/>
          </a:p>
        </p:txBody>
      </p:sp>
    </p:spTree>
    <p:extLst>
      <p:ext uri="{BB962C8B-B14F-4D97-AF65-F5344CB8AC3E}">
        <p14:creationId xmlns:p14="http://schemas.microsoft.com/office/powerpoint/2010/main" val="1608360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8092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894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الخاتمة :</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اثبتت الدراسة ان هناك عاملين لارتفاع الملوثات الهوائية هما :</a:t>
            </a:r>
          </a:p>
          <a:p>
            <a:r>
              <a:rPr lang="ar-SA" dirty="0" smtClean="0"/>
              <a:t>1- حجم الازدحام 2- استخدامات الاراضي </a:t>
            </a:r>
          </a:p>
          <a:p>
            <a:pPr marL="0" indent="0">
              <a:buNone/>
            </a:pPr>
            <a:r>
              <a:rPr lang="ar-SA" dirty="0" smtClean="0"/>
              <a:t>وبالتالي عرفت الدراسة 5 فئات للمناطق الخطرة بالتلوث في المدينة .</a:t>
            </a:r>
          </a:p>
          <a:p>
            <a:pPr marL="0" indent="0">
              <a:buNone/>
            </a:pPr>
            <a:r>
              <a:rPr lang="ar-SA" dirty="0" smtClean="0"/>
              <a:t>كما اثبتت الدراسة تأثير العوامل الاقتصادية وعلاقتها بالتلوث الهوائي شاملة الكثافة السكانية وكثافة المباني وارتفاعها اضافة الى عوامل طبيعية هي السطح الحراري وغطاء النبات وموسم الرياح. كل ذلك اسهم </a:t>
            </a:r>
            <a:r>
              <a:rPr lang="ar-SA" smtClean="0"/>
              <a:t>في ظهور المناطق الحرجة.</a:t>
            </a:r>
            <a:endParaRPr lang="ar-SA"/>
          </a:p>
        </p:txBody>
      </p:sp>
    </p:spTree>
    <p:extLst>
      <p:ext uri="{BB962C8B-B14F-4D97-AF65-F5344CB8AC3E}">
        <p14:creationId xmlns:p14="http://schemas.microsoft.com/office/powerpoint/2010/main" val="395376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a:bodyPr>
          <a:lstStyle/>
          <a:p>
            <a:r>
              <a:rPr lang="ar-SA" dirty="0" smtClean="0"/>
              <a:t>وتلوث الهواء ليس محدد فهو يحيط بالمناطق خاصة مع التغيرات الفصلية والتأثيرات الكيميائية لملوثات الهواء والتي تتأثر بالعوامل المناخية والرطوبة وطبوغرافية السطح والمساكن في المنطقة والموقع بالنسبة للرياح وطبيعة حركة السير في الشوارع الضيقة بين المباني وداخل الاحياء .       وأشارت منظمة الصحة العالمية (</a:t>
            </a:r>
            <a:r>
              <a:rPr lang="en-US" dirty="0" smtClean="0"/>
              <a:t>WHO</a:t>
            </a:r>
            <a:r>
              <a:rPr lang="ar-SA" dirty="0" smtClean="0"/>
              <a:t> ) </a:t>
            </a:r>
            <a:r>
              <a:rPr lang="en-US" dirty="0" smtClean="0"/>
              <a:t>World Health Organization </a:t>
            </a:r>
            <a:r>
              <a:rPr lang="ar-SA" dirty="0" smtClean="0"/>
              <a:t> . ان 2.4 مليون شخص يموتون كل سنة بسبب الملوثات الهوائية السيئة ذات التأثير المباشر على السكان. وأيضا اكثر من 500000أمريكي يموتون كل سنة بسبب الامراض الصدرية .</a:t>
            </a:r>
            <a:endParaRPr lang="ar-SA" dirty="0"/>
          </a:p>
        </p:txBody>
      </p:sp>
    </p:spTree>
    <p:extLst>
      <p:ext uri="{BB962C8B-B14F-4D97-AF65-F5344CB8AC3E}">
        <p14:creationId xmlns:p14="http://schemas.microsoft.com/office/powerpoint/2010/main" val="3388179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892479"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487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756084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4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lstStyle/>
          <a:p>
            <a:r>
              <a:rPr lang="ar-SA" dirty="0" smtClean="0"/>
              <a:t>وفي دراسة اجرتها جامعة برمنجهام ان هناك علاقة قوية بين وفيات الامراض الصدرية الناتجة عن تلوث الهواء من ملوثات المركبات .</a:t>
            </a:r>
          </a:p>
          <a:p>
            <a:r>
              <a:rPr lang="ar-SA" dirty="0" smtClean="0"/>
              <a:t>جميع الدول الاوروبية لها اقتصاد صناعي وكنتيجة للتقدم الصناعي والحضاري والاعداد المتزايدة للمركبات في المدن خاصة مع تزايد السكان تزايد معه التلوث في المدن. كما تزايد التغير الهائل في استخدامات الاراضي الحضرية , كل ذلك اسهم في زيادة ملوثات الهواء مما نتج عنه امراض عديدة مثل الربو والحساسية الصدرية وامراض الرئة والقلب وغيرها .</a:t>
            </a:r>
            <a:endParaRPr lang="ar-SA" dirty="0"/>
          </a:p>
        </p:txBody>
      </p:sp>
    </p:spTree>
    <p:extLst>
      <p:ext uri="{BB962C8B-B14F-4D97-AF65-F5344CB8AC3E}">
        <p14:creationId xmlns:p14="http://schemas.microsoft.com/office/powerpoint/2010/main" val="200742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lstStyle/>
          <a:p>
            <a:r>
              <a:rPr lang="ar-SA" dirty="0" smtClean="0"/>
              <a:t>الحالة الرئيسية في المدن الكبرى في العالم هي التي لديها مستويات عليا من تلوث الهواء خاصة اذا ما قورنت مع غيرها من المدن . وهنا يمكن اعتبار مجموعة من المدن هي ضمن المدن ذات مستويات عليا من التلوث مثل القاهرة و دلهي وكوالالمبور وجاكرتا وغيرهم حيث يرتفع فيها ملوث الهواء </a:t>
            </a:r>
            <a:r>
              <a:rPr lang="en-US" dirty="0" smtClean="0"/>
              <a:t>PM</a:t>
            </a:r>
            <a:r>
              <a:rPr lang="en-US" sz="2000" dirty="0" smtClean="0"/>
              <a:t>10</a:t>
            </a:r>
            <a:r>
              <a:rPr lang="ar-SA" sz="2000" dirty="0" smtClean="0"/>
              <a:t> </a:t>
            </a:r>
            <a:r>
              <a:rPr lang="ar-SA" dirty="0"/>
              <a:t> </a:t>
            </a:r>
            <a:r>
              <a:rPr lang="ar-SA" dirty="0" smtClean="0"/>
              <a:t>. كما سجلت أعلى مستوى من </a:t>
            </a:r>
            <a:r>
              <a:rPr lang="en-US" dirty="0" smtClean="0"/>
              <a:t>CO</a:t>
            </a:r>
            <a:r>
              <a:rPr lang="en-US" sz="2000" dirty="0" smtClean="0"/>
              <a:t>2</a:t>
            </a:r>
            <a:r>
              <a:rPr lang="ar-SA" sz="2000" dirty="0" smtClean="0"/>
              <a:t> </a:t>
            </a:r>
            <a:r>
              <a:rPr lang="ar-SA" dirty="0" smtClean="0"/>
              <a:t> والذي يمكن مشاهدته في المدن التالية في الصين وامريكا وروسيا والهند والمانيا وبريطانيا وكندا. ووفقا للإحصائيات فان امريكا سجلت اعلى تلوث بثاني اكسيد الكربون وكذلك الاتحاد الاوروبي بما فيه روسيا .</a:t>
            </a:r>
          </a:p>
          <a:p>
            <a:r>
              <a:rPr lang="ar-SA" dirty="0" smtClean="0"/>
              <a:t>وكنتيجة حتمية لتلوث الهواء ارتفعت درجات الحرارة عالميا </a:t>
            </a:r>
            <a:endParaRPr lang="ar-SA" dirty="0"/>
          </a:p>
        </p:txBody>
      </p:sp>
    </p:spTree>
    <p:extLst>
      <p:ext uri="{BB962C8B-B14F-4D97-AF65-F5344CB8AC3E}">
        <p14:creationId xmlns:p14="http://schemas.microsoft.com/office/powerpoint/2010/main" val="224707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normAutofit/>
          </a:bodyPr>
          <a:lstStyle/>
          <a:p>
            <a:r>
              <a:rPr lang="ar-SA" dirty="0" smtClean="0"/>
              <a:t>خاصة عندما نقارنها مع درجات الحرارة في العقود الاخيرة الماضية خاصة الدول الصناعية الكبرى التي تواجه هذه المشكلة ولعدة عقود. وبشكل خاص يمكن التنبؤ بالعوامل المسببة للتلوث مثل الاعداد الضخمة للمركبات في المدن والمصانع وحجم الازدحام والكثافة السكانية وكثافة المباني في المنطقة الحضرية . وايضا ايجاد العلاقة التي ترتبط بالعوامل الطبيعية التي ساعدت مع هذه المناشط على رفع درجات الحرارة عالميا بشكل يفوق الفترات الزمنية السابقة وبالتالي لكل هذا تأثير مباشر على صحة الانسان في المدينة وبالتالي تفاقم خطورة هذه المشكلة.</a:t>
            </a:r>
            <a:endParaRPr lang="ar-SA" dirty="0"/>
          </a:p>
        </p:txBody>
      </p:sp>
    </p:spTree>
    <p:extLst>
      <p:ext uri="{BB962C8B-B14F-4D97-AF65-F5344CB8AC3E}">
        <p14:creationId xmlns:p14="http://schemas.microsoft.com/office/powerpoint/2010/main" val="398760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lnSpcReduction="10000"/>
          </a:bodyPr>
          <a:lstStyle/>
          <a:p>
            <a:r>
              <a:rPr lang="ar-SA" dirty="0" smtClean="0"/>
              <a:t>ما أشارت له المحطات المناخية أن الدفء العالمي أو معدلات ارتفاع درجات الحرارة لها ارتباط وعلاقة قوية بتلوث الهواء.</a:t>
            </a:r>
          </a:p>
          <a:p>
            <a:r>
              <a:rPr lang="ar-SA" dirty="0" smtClean="0"/>
              <a:t>كما يمكن القول ان المناطق الحضرية الرئيسية ترتفع معدلات تلوثها مقارنة بغيرها من حيث ملوثات الهواء. اعظم العوامل تأثير كملوثات هي تلك الناتجة عن الانشطة الصناعية والتي ايضا تزيد من كثافة التلوث. خاصة ذلك التدفق الثقيل من الملوثات الناتج عن ازدحام المركبات في المدن الكبرى. ايضا له تأثير نفسي على الاشخاص اللذين يشعرون باكتئاب او يزيد من شعورهم بالضيق في رحلتهم نحو المدينة يوميا.</a:t>
            </a:r>
            <a:endParaRPr lang="ar-SA" dirty="0"/>
          </a:p>
        </p:txBody>
      </p:sp>
    </p:spTree>
    <p:extLst>
      <p:ext uri="{BB962C8B-B14F-4D97-AF65-F5344CB8AC3E}">
        <p14:creationId xmlns:p14="http://schemas.microsoft.com/office/powerpoint/2010/main" val="174214110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2619</Words>
  <Application>Microsoft Office PowerPoint</Application>
  <PresentationFormat>عرض على الشاشة (3:4)‏</PresentationFormat>
  <Paragraphs>105</Paragraphs>
  <Slides>51</Slides>
  <Notes>0</Notes>
  <HiddenSlides>0</HiddenSlides>
  <MMClips>0</MMClips>
  <ScaleCrop>false</ScaleCrop>
  <HeadingPairs>
    <vt:vector size="4" baseType="variant">
      <vt:variant>
        <vt:lpstr>نسق</vt:lpstr>
      </vt:variant>
      <vt:variant>
        <vt:i4>1</vt:i4>
      </vt:variant>
      <vt:variant>
        <vt:lpstr>عناوين الشرائح</vt:lpstr>
      </vt:variant>
      <vt:variant>
        <vt:i4>51</vt:i4>
      </vt:variant>
    </vt:vector>
  </HeadingPairs>
  <TitlesOfParts>
    <vt:vector size="52" baseType="lpstr">
      <vt:lpstr>نسق Office</vt:lpstr>
      <vt:lpstr>المحاضرة الثانية عشرة دراسة نشرت في الولايات المتحدة وبريطانيا  2011م</vt:lpstr>
      <vt:lpstr>مقدمة:</vt:lpstr>
      <vt:lpstr>عرض تقديمي في PowerPoint</vt:lpstr>
      <vt:lpstr>مشكلة الدراسة: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اهداف البحث:</vt:lpstr>
      <vt:lpstr>مبررات اختيار الموضوع:</vt:lpstr>
      <vt:lpstr>عرض تقديمي في PowerPoint</vt:lpstr>
      <vt:lpstr>منطقة الدراسة</vt:lpstr>
      <vt:lpstr>الادوات:</vt:lpstr>
      <vt:lpstr>عرض تقديمي في PowerPoint</vt:lpstr>
      <vt:lpstr>عرض تقديمي في PowerPoint</vt:lpstr>
      <vt:lpstr>الدراسات السابقة: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الطرق:</vt:lpstr>
      <vt:lpstr>1- بيانات نوعية الهواء :</vt:lpstr>
      <vt:lpstr>2- بيانات الصور:</vt:lpstr>
      <vt:lpstr>عرض تقديمي في PowerPoint</vt:lpstr>
      <vt:lpstr>3- معالجة البيانات :</vt:lpstr>
      <vt:lpstr>معالجة بيانات الاقمار الصناعية:</vt:lpstr>
      <vt:lpstr>الطرق المطبقة لاختبار السطح الحراري :</vt:lpstr>
      <vt:lpstr>عرض تقديمي في PowerPoint</vt:lpstr>
      <vt:lpstr>عرض تقديمي في PowerPoint</vt:lpstr>
      <vt:lpstr>الطرق المطبقة لاختبار غطاء النبات:</vt:lpstr>
      <vt:lpstr>عرض تقديمي في PowerPoint</vt:lpstr>
      <vt:lpstr>تحليل البيانات:</vt:lpstr>
      <vt:lpstr>عرض تقديمي في PowerPoint</vt:lpstr>
      <vt:lpstr>عرض تقديمي في PowerPoint</vt:lpstr>
      <vt:lpstr>عرض تقديمي في PowerPoint</vt:lpstr>
      <vt:lpstr>النتائج والمناقشة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الخاتمة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Asus</dc:creator>
  <cp:lastModifiedBy>Asus</cp:lastModifiedBy>
  <cp:revision>30</cp:revision>
  <dcterms:created xsi:type="dcterms:W3CDTF">2014-05-02T05:29:10Z</dcterms:created>
  <dcterms:modified xsi:type="dcterms:W3CDTF">2014-05-22T09:45:01Z</dcterms:modified>
</cp:coreProperties>
</file>