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56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91698DB-62D2-4E0F-8F28-AC45589555BF}" type="datetimeFigureOut">
              <a:rPr lang="ar-SA" smtClean="0"/>
              <a:t>21/06/35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0076443-9055-4100-8CBB-D114664FE040}" type="slidenum">
              <a:rPr lang="ar-SA" smtClean="0"/>
              <a:t>‹#›</a:t>
            </a:fld>
            <a:endParaRPr lang="ar-SA"/>
          </a:p>
        </p:txBody>
      </p:sp>
    </p:spTree>
    <p:extLst>
      <p:ext uri="{BB962C8B-B14F-4D97-AF65-F5344CB8AC3E}">
        <p14:creationId xmlns:p14="http://schemas.microsoft.com/office/powerpoint/2010/main" val="3867062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91698DB-62D2-4E0F-8F28-AC45589555BF}" type="datetimeFigureOut">
              <a:rPr lang="ar-SA" smtClean="0"/>
              <a:t>21/06/35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0076443-9055-4100-8CBB-D114664FE040}" type="slidenum">
              <a:rPr lang="ar-SA" smtClean="0"/>
              <a:t>‹#›</a:t>
            </a:fld>
            <a:endParaRPr lang="ar-SA"/>
          </a:p>
        </p:txBody>
      </p:sp>
    </p:spTree>
    <p:extLst>
      <p:ext uri="{BB962C8B-B14F-4D97-AF65-F5344CB8AC3E}">
        <p14:creationId xmlns:p14="http://schemas.microsoft.com/office/powerpoint/2010/main" val="3048107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91698DB-62D2-4E0F-8F28-AC45589555BF}" type="datetimeFigureOut">
              <a:rPr lang="ar-SA" smtClean="0"/>
              <a:t>21/06/35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0076443-9055-4100-8CBB-D114664FE040}" type="slidenum">
              <a:rPr lang="ar-SA" smtClean="0"/>
              <a:t>‹#›</a:t>
            </a:fld>
            <a:endParaRPr lang="ar-SA"/>
          </a:p>
        </p:txBody>
      </p:sp>
    </p:spTree>
    <p:extLst>
      <p:ext uri="{BB962C8B-B14F-4D97-AF65-F5344CB8AC3E}">
        <p14:creationId xmlns:p14="http://schemas.microsoft.com/office/powerpoint/2010/main" val="836958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91698DB-62D2-4E0F-8F28-AC45589555BF}" type="datetimeFigureOut">
              <a:rPr lang="ar-SA" smtClean="0"/>
              <a:t>21/06/35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0076443-9055-4100-8CBB-D114664FE040}" type="slidenum">
              <a:rPr lang="ar-SA" smtClean="0"/>
              <a:t>‹#›</a:t>
            </a:fld>
            <a:endParaRPr lang="ar-SA"/>
          </a:p>
        </p:txBody>
      </p:sp>
    </p:spTree>
    <p:extLst>
      <p:ext uri="{BB962C8B-B14F-4D97-AF65-F5344CB8AC3E}">
        <p14:creationId xmlns:p14="http://schemas.microsoft.com/office/powerpoint/2010/main" val="349046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91698DB-62D2-4E0F-8F28-AC45589555BF}" type="datetimeFigureOut">
              <a:rPr lang="ar-SA" smtClean="0"/>
              <a:t>21/06/35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0076443-9055-4100-8CBB-D114664FE040}" type="slidenum">
              <a:rPr lang="ar-SA" smtClean="0"/>
              <a:t>‹#›</a:t>
            </a:fld>
            <a:endParaRPr lang="ar-SA"/>
          </a:p>
        </p:txBody>
      </p:sp>
    </p:spTree>
    <p:extLst>
      <p:ext uri="{BB962C8B-B14F-4D97-AF65-F5344CB8AC3E}">
        <p14:creationId xmlns:p14="http://schemas.microsoft.com/office/powerpoint/2010/main" val="3137988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91698DB-62D2-4E0F-8F28-AC45589555BF}" type="datetimeFigureOut">
              <a:rPr lang="ar-SA" smtClean="0"/>
              <a:t>21/06/35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0076443-9055-4100-8CBB-D114664FE040}" type="slidenum">
              <a:rPr lang="ar-SA" smtClean="0"/>
              <a:t>‹#›</a:t>
            </a:fld>
            <a:endParaRPr lang="ar-SA"/>
          </a:p>
        </p:txBody>
      </p:sp>
    </p:spTree>
    <p:extLst>
      <p:ext uri="{BB962C8B-B14F-4D97-AF65-F5344CB8AC3E}">
        <p14:creationId xmlns:p14="http://schemas.microsoft.com/office/powerpoint/2010/main" val="2938089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91698DB-62D2-4E0F-8F28-AC45589555BF}" type="datetimeFigureOut">
              <a:rPr lang="ar-SA" smtClean="0"/>
              <a:t>21/06/35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30076443-9055-4100-8CBB-D114664FE040}" type="slidenum">
              <a:rPr lang="ar-SA" smtClean="0"/>
              <a:t>‹#›</a:t>
            </a:fld>
            <a:endParaRPr lang="ar-SA"/>
          </a:p>
        </p:txBody>
      </p:sp>
    </p:spTree>
    <p:extLst>
      <p:ext uri="{BB962C8B-B14F-4D97-AF65-F5344CB8AC3E}">
        <p14:creationId xmlns:p14="http://schemas.microsoft.com/office/powerpoint/2010/main" val="3970315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91698DB-62D2-4E0F-8F28-AC45589555BF}" type="datetimeFigureOut">
              <a:rPr lang="ar-SA" smtClean="0"/>
              <a:t>21/06/35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30076443-9055-4100-8CBB-D114664FE040}" type="slidenum">
              <a:rPr lang="ar-SA" smtClean="0"/>
              <a:t>‹#›</a:t>
            </a:fld>
            <a:endParaRPr lang="ar-SA"/>
          </a:p>
        </p:txBody>
      </p:sp>
    </p:spTree>
    <p:extLst>
      <p:ext uri="{BB962C8B-B14F-4D97-AF65-F5344CB8AC3E}">
        <p14:creationId xmlns:p14="http://schemas.microsoft.com/office/powerpoint/2010/main" val="844349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91698DB-62D2-4E0F-8F28-AC45589555BF}" type="datetimeFigureOut">
              <a:rPr lang="ar-SA" smtClean="0"/>
              <a:t>21/06/35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30076443-9055-4100-8CBB-D114664FE040}" type="slidenum">
              <a:rPr lang="ar-SA" smtClean="0"/>
              <a:t>‹#›</a:t>
            </a:fld>
            <a:endParaRPr lang="ar-SA"/>
          </a:p>
        </p:txBody>
      </p:sp>
    </p:spTree>
    <p:extLst>
      <p:ext uri="{BB962C8B-B14F-4D97-AF65-F5344CB8AC3E}">
        <p14:creationId xmlns:p14="http://schemas.microsoft.com/office/powerpoint/2010/main" val="2497089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91698DB-62D2-4E0F-8F28-AC45589555BF}" type="datetimeFigureOut">
              <a:rPr lang="ar-SA" smtClean="0"/>
              <a:t>21/06/35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0076443-9055-4100-8CBB-D114664FE040}" type="slidenum">
              <a:rPr lang="ar-SA" smtClean="0"/>
              <a:t>‹#›</a:t>
            </a:fld>
            <a:endParaRPr lang="ar-SA"/>
          </a:p>
        </p:txBody>
      </p:sp>
    </p:spTree>
    <p:extLst>
      <p:ext uri="{BB962C8B-B14F-4D97-AF65-F5344CB8AC3E}">
        <p14:creationId xmlns:p14="http://schemas.microsoft.com/office/powerpoint/2010/main" val="1766509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91698DB-62D2-4E0F-8F28-AC45589555BF}" type="datetimeFigureOut">
              <a:rPr lang="ar-SA" smtClean="0"/>
              <a:t>21/06/35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0076443-9055-4100-8CBB-D114664FE040}" type="slidenum">
              <a:rPr lang="ar-SA" smtClean="0"/>
              <a:t>‹#›</a:t>
            </a:fld>
            <a:endParaRPr lang="ar-SA"/>
          </a:p>
        </p:txBody>
      </p:sp>
    </p:spTree>
    <p:extLst>
      <p:ext uri="{BB962C8B-B14F-4D97-AF65-F5344CB8AC3E}">
        <p14:creationId xmlns:p14="http://schemas.microsoft.com/office/powerpoint/2010/main" val="1612259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91698DB-62D2-4E0F-8F28-AC45589555BF}" type="datetimeFigureOut">
              <a:rPr lang="ar-SA" smtClean="0"/>
              <a:t>21/06/35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0076443-9055-4100-8CBB-D114664FE040}" type="slidenum">
              <a:rPr lang="ar-SA" smtClean="0"/>
              <a:t>‹#›</a:t>
            </a:fld>
            <a:endParaRPr lang="ar-SA"/>
          </a:p>
        </p:txBody>
      </p:sp>
    </p:spTree>
    <p:extLst>
      <p:ext uri="{BB962C8B-B14F-4D97-AF65-F5344CB8AC3E}">
        <p14:creationId xmlns:p14="http://schemas.microsoft.com/office/powerpoint/2010/main" val="419195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المحاضرة الثانية عشرة</a:t>
            </a:r>
            <a:endParaRPr lang="ar-SA" dirty="0"/>
          </a:p>
        </p:txBody>
      </p:sp>
      <p:sp>
        <p:nvSpPr>
          <p:cNvPr id="3" name="عنوان فرعي 2"/>
          <p:cNvSpPr>
            <a:spLocks noGrp="1"/>
          </p:cNvSpPr>
          <p:nvPr>
            <p:ph type="subTitle" idx="1"/>
          </p:nvPr>
        </p:nvSpPr>
        <p:spPr/>
        <p:txBody>
          <a:bodyPr/>
          <a:lstStyle/>
          <a:p>
            <a:r>
              <a:rPr lang="ar-SA" dirty="0" smtClean="0"/>
              <a:t>الصور ذات الكسور</a:t>
            </a:r>
            <a:endParaRPr lang="ar-SA" dirty="0"/>
          </a:p>
        </p:txBody>
      </p:sp>
    </p:spTree>
    <p:extLst>
      <p:ext uri="{BB962C8B-B14F-4D97-AF65-F5344CB8AC3E}">
        <p14:creationId xmlns:p14="http://schemas.microsoft.com/office/powerpoint/2010/main" val="1005386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وبالتالي سنمدد النموذج المختلط والضوضاء في تطبيق العتبة في الصورة .</a:t>
            </a:r>
          </a:p>
          <a:p>
            <a:r>
              <a:rPr lang="ar-SA" dirty="0" smtClean="0"/>
              <a:t>في هذه الصور الاعمدة لم تصحح الظل فيها حيث تظهر الكسور في الصورة لمرئية لاندسات للماسح الموضوعي 1992م لمنطقة سياتل واشنطن.</a:t>
            </a:r>
            <a:endParaRPr lang="ar-SA" dirty="0"/>
          </a:p>
        </p:txBody>
      </p:sp>
    </p:spTree>
    <p:extLst>
      <p:ext uri="{BB962C8B-B14F-4D97-AF65-F5344CB8AC3E}">
        <p14:creationId xmlns:p14="http://schemas.microsoft.com/office/powerpoint/2010/main" val="2384225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شكل يوضح تأثير الكسور في الصورة</a:t>
            </a:r>
            <a:endParaRPr lang="ar-SA" dirty="0"/>
          </a:p>
        </p:txBody>
      </p:sp>
      <p:sp>
        <p:nvSpPr>
          <p:cNvPr id="3" name="عنصر نائب للمحتوى 2"/>
          <p:cNvSpPr>
            <a:spLocks noGrp="1"/>
          </p:cNvSpPr>
          <p:nvPr>
            <p:ph idx="1"/>
          </p:nvPr>
        </p:nvSpPr>
        <p:spPr/>
        <p:txBody>
          <a:bodyPr/>
          <a:lstStyle/>
          <a:p>
            <a:endParaRPr lang="ar-S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145274"/>
            <a:ext cx="8784976" cy="5633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0022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صورة (</a:t>
            </a:r>
            <a:r>
              <a:rPr lang="en-US" dirty="0" smtClean="0"/>
              <a:t>d , a</a:t>
            </a:r>
            <a:r>
              <a:rPr lang="ar-SA" dirty="0" smtClean="0"/>
              <a:t>) كسور الصورة المناطق الساطعة هي الاعلى كسور في الصورة . في كل من نموذجي </a:t>
            </a:r>
            <a:r>
              <a:rPr lang="en-US" dirty="0" smtClean="0"/>
              <a:t>GV </a:t>
            </a:r>
            <a:r>
              <a:rPr lang="ar-SA" dirty="0" smtClean="0"/>
              <a:t> والماء.</a:t>
            </a:r>
          </a:p>
          <a:p>
            <a:r>
              <a:rPr lang="ar-SA" dirty="0" smtClean="0"/>
              <a:t>(</a:t>
            </a:r>
            <a:r>
              <a:rPr lang="en-US" dirty="0" smtClean="0"/>
              <a:t>e</a:t>
            </a:r>
            <a:r>
              <a:rPr lang="ar-SA" dirty="0" smtClean="0"/>
              <a:t>) اجراء متوسط الجذر التربيعي </a:t>
            </a:r>
            <a:r>
              <a:rPr lang="en-US" dirty="0" smtClean="0"/>
              <a:t>RMS</a:t>
            </a:r>
            <a:r>
              <a:rPr lang="ar-SA" dirty="0" smtClean="0"/>
              <a:t> للصورة تظهر المناطق المظلمة وهي الاعلى نسبة خطأ من تطبيق متوسط الجذر التربيعي.</a:t>
            </a:r>
          </a:p>
          <a:p>
            <a:r>
              <a:rPr lang="ar-SA" dirty="0" smtClean="0"/>
              <a:t>(</a:t>
            </a:r>
            <a:r>
              <a:rPr lang="en-US" dirty="0" smtClean="0"/>
              <a:t>F</a:t>
            </a:r>
            <a:r>
              <a:rPr lang="ar-SA" dirty="0" smtClean="0"/>
              <a:t>) يظهر لنا الطيف لأربع صور فيها عناصر مختلطة باستخدام (</a:t>
            </a:r>
            <a:r>
              <a:rPr lang="en-US" dirty="0" smtClean="0"/>
              <a:t>GV</a:t>
            </a:r>
            <a:r>
              <a:rPr lang="ar-SA" dirty="0" smtClean="0"/>
              <a:t> خضرة النبات لبعض الاشجار.)</a:t>
            </a:r>
            <a:endParaRPr lang="ar-SA" dirty="0"/>
          </a:p>
        </p:txBody>
      </p:sp>
    </p:spTree>
    <p:extLst>
      <p:ext uri="{BB962C8B-B14F-4D97-AF65-F5344CB8AC3E}">
        <p14:creationId xmlns:p14="http://schemas.microsoft.com/office/powerpoint/2010/main" val="3735173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و (</a:t>
            </a:r>
            <a:r>
              <a:rPr lang="en-US" dirty="0" smtClean="0"/>
              <a:t>NPV</a:t>
            </a:r>
            <a:r>
              <a:rPr lang="ar-SA" dirty="0" smtClean="0"/>
              <a:t> </a:t>
            </a:r>
            <a:r>
              <a:rPr lang="en-US" dirty="0" smtClean="0"/>
              <a:t>non photosynthetic vegetation (</a:t>
            </a:r>
            <a:endParaRPr lang="ar-SA" dirty="0" smtClean="0"/>
          </a:p>
          <a:p>
            <a:pPr marL="0" indent="0">
              <a:buNone/>
            </a:pPr>
            <a:r>
              <a:rPr lang="ar-SA" dirty="0" smtClean="0"/>
              <a:t>وهو قياس حقلي لأعشاب جافة .</a:t>
            </a:r>
          </a:p>
          <a:p>
            <a:pPr marL="0" indent="0">
              <a:buNone/>
            </a:pPr>
            <a:r>
              <a:rPr lang="en-US" dirty="0" smtClean="0"/>
              <a:t>URB</a:t>
            </a:r>
            <a:r>
              <a:rPr lang="ar-SA" dirty="0" smtClean="0"/>
              <a:t> وهي المنطقة الحضرية وسط مدينة سياتل .</a:t>
            </a:r>
          </a:p>
          <a:p>
            <a:pPr marL="0" indent="0">
              <a:buNone/>
            </a:pPr>
            <a:r>
              <a:rPr lang="en-US" dirty="0" smtClean="0"/>
              <a:t>S </a:t>
            </a:r>
            <a:r>
              <a:rPr lang="ar-SA" dirty="0" smtClean="0"/>
              <a:t>  حيث الظل من الماء.</a:t>
            </a:r>
          </a:p>
          <a:p>
            <a:pPr marL="0" indent="0">
              <a:buNone/>
            </a:pPr>
            <a:endParaRPr lang="ar-SA" dirty="0"/>
          </a:p>
        </p:txBody>
      </p:sp>
    </p:spTree>
    <p:extLst>
      <p:ext uri="{BB962C8B-B14F-4D97-AF65-F5344CB8AC3E}">
        <p14:creationId xmlns:p14="http://schemas.microsoft.com/office/powerpoint/2010/main" val="3389823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نحن نستطيع تمييز النباتات التي تبدو واضحة كأجسام مميزة في الصورة وكذلك الماء الذي يظهر داكن او الترب التي تبدو مختلطة مع الغطاء النباتي المغلق حيث يتكون الظل .</a:t>
            </a:r>
          </a:p>
          <a:p>
            <a:r>
              <a:rPr lang="ar-SA" dirty="0" smtClean="0"/>
              <a:t>اذا عرفنا ذلك العنصر المختلط وهو غير واضح في اجزاء من المساحات سنحتاج الى تطبيق مستوى العتبة </a:t>
            </a:r>
            <a:r>
              <a:rPr lang="en-US" dirty="0" smtClean="0"/>
              <a:t>Threshold</a:t>
            </a:r>
            <a:r>
              <a:rPr lang="ar-SA" dirty="0" smtClean="0"/>
              <a:t>  لعرض الكسور المنخفضة وتحديدها . بحيث يمكن تطبيق العتبة وتحديد كل عضو مختلط كطريقة لتقييم النماذج المختلطة في الصورة.</a:t>
            </a:r>
            <a:endParaRPr lang="ar-SA" dirty="0"/>
          </a:p>
        </p:txBody>
      </p:sp>
    </p:spTree>
    <p:extLst>
      <p:ext uri="{BB962C8B-B14F-4D97-AF65-F5344CB8AC3E}">
        <p14:creationId xmlns:p14="http://schemas.microsoft.com/office/powerpoint/2010/main" val="507056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تفسير تدفق الكسور في الصورة:</a:t>
            </a:r>
            <a:endParaRPr lang="ar-SA" dirty="0"/>
          </a:p>
        </p:txBody>
      </p:sp>
      <mc:AlternateContent xmlns:mc="http://schemas.openxmlformats.org/markup-compatibility/2006">
        <mc:Choice xmlns:a14="http://schemas.microsoft.com/office/drawing/2010/main" Requires="a14">
          <p:sp>
            <p:nvSpPr>
              <p:cNvPr id="3" name="عنصر نائب للمحتوى 2"/>
              <p:cNvSpPr>
                <a:spLocks noGrp="1"/>
              </p:cNvSpPr>
              <p:nvPr>
                <p:ph idx="1"/>
              </p:nvPr>
            </p:nvSpPr>
            <p:spPr/>
            <p:txBody>
              <a:bodyPr/>
              <a:lstStyle/>
              <a:p>
                <a:r>
                  <a:rPr lang="ar-SA" dirty="0" smtClean="0"/>
                  <a:t>نحن نستطيع ايجاد الخلايا التي لها كسور 0</a:t>
                </a:r>
                <a14:m>
                  <m:oMath xmlns:m="http://schemas.openxmlformats.org/officeDocument/2006/math">
                    <m:r>
                      <a:rPr lang="ar-SA" i="1" smtClean="0">
                        <a:latin typeface="Cambria Math"/>
                        <a:ea typeface="Cambria Math"/>
                      </a:rPr>
                      <m:t>&lt;</m:t>
                    </m:r>
                  </m:oMath>
                </a14:m>
                <a:r>
                  <a:rPr lang="ar-SA" dirty="0" smtClean="0"/>
                  <a:t> و</a:t>
                </a:r>
                <a14:m>
                  <m:oMath xmlns:m="http://schemas.openxmlformats.org/officeDocument/2006/math">
                    <m:r>
                      <a:rPr lang="ar-SA" i="1" dirty="0" smtClean="0">
                        <a:latin typeface="Cambria Math"/>
                        <a:ea typeface="Cambria Math"/>
                      </a:rPr>
                      <m:t>&gt;</m:t>
                    </m:r>
                    <m:r>
                      <a:rPr lang="ar-SA" b="0" i="1" dirty="0" smtClean="0">
                        <a:latin typeface="Cambria Math"/>
                        <a:ea typeface="Cambria Math"/>
                      </a:rPr>
                      <m:t>1</m:t>
                    </m:r>
                  </m:oMath>
                </a14:m>
                <a:r>
                  <a:rPr lang="ar-SA" dirty="0" smtClean="0"/>
                  <a:t> </a:t>
                </a:r>
              </a:p>
              <a:p>
                <a:pPr marL="0" indent="0">
                  <a:buNone/>
                </a:pPr>
                <a:r>
                  <a:rPr lang="ar-SA" dirty="0" smtClean="0"/>
                  <a:t>اصغر من الصفر واكبر من الواحد في الصور ذات الكسور بواسطة عرضها من خلال المدرج التكراري باستخدام ادوات مد التباين وجعل الصور بتدرجات اللون الرمادي.</a:t>
                </a:r>
              </a:p>
              <a:p>
                <a:pPr marL="0" indent="0">
                  <a:buNone/>
                </a:pPr>
                <a:r>
                  <a:rPr lang="ar-SA" dirty="0" smtClean="0"/>
                  <a:t>ايضا نستطيع استخدام البرامج التي تسمح لنا بعرض الخلايا التي لها كسور </a:t>
                </a:r>
                <a14:m>
                  <m:oMath xmlns:m="http://schemas.openxmlformats.org/officeDocument/2006/math">
                    <m:r>
                      <a:rPr lang="ar-SA" i="1" dirty="0">
                        <a:latin typeface="Cambria Math"/>
                        <a:ea typeface="Cambria Math"/>
                      </a:rPr>
                      <m:t>&gt;</m:t>
                    </m:r>
                    <m:r>
                      <a:rPr lang="ar-SA" i="1" dirty="0">
                        <a:latin typeface="Cambria Math"/>
                        <a:ea typeface="Cambria Math"/>
                      </a:rPr>
                      <m:t>1</m:t>
                    </m:r>
                  </m:oMath>
                </a14:m>
                <a:r>
                  <a:rPr lang="ar-SA" dirty="0"/>
                  <a:t> </a:t>
                </a:r>
                <a:r>
                  <a:rPr lang="ar-SA" dirty="0" smtClean="0"/>
                  <a:t> اكبر من الواحد في الاشعة الحمراء </a:t>
                </a:r>
              </a:p>
              <a:p>
                <a:pPr marL="0" indent="0">
                  <a:buNone/>
                </a:pPr>
                <a:r>
                  <a:rPr lang="ar-SA" dirty="0" smtClean="0"/>
                  <a:t>والخلايا التي لها كسور </a:t>
                </a:r>
                <a:r>
                  <a:rPr lang="ar-SA" dirty="0"/>
                  <a:t>0</a:t>
                </a:r>
                <a14:m>
                  <m:oMath xmlns:m="http://schemas.openxmlformats.org/officeDocument/2006/math">
                    <m:r>
                      <a:rPr lang="ar-SA" i="1">
                        <a:latin typeface="Cambria Math"/>
                        <a:ea typeface="Cambria Math"/>
                      </a:rPr>
                      <m:t>&lt;</m:t>
                    </m:r>
                  </m:oMath>
                </a14:m>
                <a:r>
                  <a:rPr lang="ar-SA" dirty="0" smtClean="0"/>
                  <a:t> اصغر من الصفر   في </a:t>
                </a:r>
              </a:p>
              <a:p>
                <a:pPr marL="0" indent="0">
                  <a:buNone/>
                </a:pPr>
                <a:r>
                  <a:rPr lang="ar-SA" dirty="0" smtClean="0"/>
                  <a:t>الاشعة الزرقاء.</a:t>
                </a:r>
                <a:endParaRPr lang="ar-SA" dirty="0"/>
              </a:p>
              <a:p>
                <a:pPr marL="0" indent="0">
                  <a:buNone/>
                </a:pPr>
                <a:endParaRPr lang="ar-SA" dirty="0"/>
              </a:p>
            </p:txBody>
          </p:sp>
        </mc:Choice>
        <mc:Fallback>
          <p:sp>
            <p:nvSpPr>
              <p:cNvPr id="3" name="عنصر نائب للمحتوى 2"/>
              <p:cNvSpPr>
                <a:spLocks noGrp="1" noRot="1" noChangeAspect="1" noMove="1" noResize="1" noEditPoints="1" noAdjustHandles="1" noChangeArrowheads="1" noChangeShapeType="1" noTextEdit="1"/>
              </p:cNvSpPr>
              <p:nvPr>
                <p:ph idx="1"/>
              </p:nvPr>
            </p:nvSpPr>
            <p:spPr>
              <a:blipFill rotWithShape="1">
                <a:blip r:embed="rId2"/>
                <a:stretch>
                  <a:fillRect t="-1752" r="-1852" b="-1213"/>
                </a:stretch>
              </a:blipFill>
            </p:spPr>
            <p:txBody>
              <a:bodyPr/>
              <a:lstStyle/>
              <a:p>
                <a:r>
                  <a:rPr lang="ar-SA">
                    <a:noFill/>
                  </a:rPr>
                  <a:t> </a:t>
                </a:r>
              </a:p>
            </p:txBody>
          </p:sp>
        </mc:Fallback>
      </mc:AlternateContent>
    </p:spTree>
    <p:extLst>
      <p:ext uri="{BB962C8B-B14F-4D97-AF65-F5344CB8AC3E}">
        <p14:creationId xmlns:p14="http://schemas.microsoft.com/office/powerpoint/2010/main" val="2325550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من خلال </a:t>
            </a:r>
            <a:r>
              <a:rPr lang="en-US" dirty="0" smtClean="0"/>
              <a:t>RMS </a:t>
            </a:r>
            <a:r>
              <a:rPr lang="ar-SA" dirty="0" smtClean="0"/>
              <a:t> متوسط الجذر التربيعي في الصورة وهي عملية هامة لمعرفة سياق الخلايا في الصورة والتي لها تدفق للكسور ولكي نقيم العينات للنماذج المختلطة في الصورة . بعض الاجزاء في الصورة ليس من المهم ان تكون الكسور فيها عالية او منخفضة ولكن احيانا تدفق الكسور يمكن ان يحتاج الى دليل لإثبات العناصر المختلطة.</a:t>
            </a:r>
          </a:p>
          <a:p>
            <a:endParaRPr lang="ar-SA" dirty="0"/>
          </a:p>
        </p:txBody>
      </p:sp>
    </p:spTree>
    <p:extLst>
      <p:ext uri="{BB962C8B-B14F-4D97-AF65-F5344CB8AC3E}">
        <p14:creationId xmlns:p14="http://schemas.microsoft.com/office/powerpoint/2010/main" val="2949764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ففي الصورة السابقة لسياتل واشنطن جميع العناصر المختلطة لها تدفق في الكسور في بعض الخلايا وهي كسور مقبولة للتطبيقات بعد اجراء النماذج البسيطة لمثل هذا المشهد المعقد.</a:t>
            </a:r>
          </a:p>
          <a:p>
            <a:r>
              <a:rPr lang="ar-SA" dirty="0" smtClean="0"/>
              <a:t>فالعنصر المختلط في </a:t>
            </a:r>
            <a:r>
              <a:rPr lang="en-US" dirty="0" smtClean="0"/>
              <a:t>GV </a:t>
            </a:r>
            <a:r>
              <a:rPr lang="ar-SA" dirty="0" smtClean="0"/>
              <a:t> و </a:t>
            </a:r>
            <a:r>
              <a:rPr lang="en-US" dirty="0" smtClean="0"/>
              <a:t>NPV</a:t>
            </a:r>
            <a:r>
              <a:rPr lang="ar-SA" dirty="0" smtClean="0"/>
              <a:t> و </a:t>
            </a:r>
            <a:r>
              <a:rPr lang="en-US" dirty="0" smtClean="0"/>
              <a:t>URB</a:t>
            </a:r>
            <a:r>
              <a:rPr lang="ar-SA" dirty="0" smtClean="0"/>
              <a:t> التي اخترناها لتمثيل الظل المنخفض كأمثلة اساسية في محتويات المشهد من اجل تفسير الصورة في اطار العمل نلاحظ ان </a:t>
            </a:r>
            <a:r>
              <a:rPr lang="en-US" dirty="0" smtClean="0"/>
              <a:t>URB</a:t>
            </a:r>
            <a:r>
              <a:rPr lang="ar-SA" dirty="0" smtClean="0"/>
              <a:t> المنطقة الحضرية هناك عنصر مختلط وهو معدل طيفيا </a:t>
            </a:r>
            <a:endParaRPr lang="ar-SA" dirty="0"/>
          </a:p>
        </p:txBody>
      </p:sp>
    </p:spTree>
    <p:extLst>
      <p:ext uri="{BB962C8B-B14F-4D97-AF65-F5344CB8AC3E}">
        <p14:creationId xmlns:p14="http://schemas.microsoft.com/office/powerpoint/2010/main" val="2937618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عنصر نائب للمحتوى 2"/>
              <p:cNvSpPr>
                <a:spLocks noGrp="1"/>
              </p:cNvSpPr>
              <p:nvPr>
                <p:ph idx="1"/>
              </p:nvPr>
            </p:nvSpPr>
            <p:spPr/>
            <p:txBody>
              <a:bodyPr/>
              <a:lstStyle/>
              <a:p>
                <a:r>
                  <a:rPr lang="ar-SA" dirty="0" smtClean="0"/>
                  <a:t>في المنطقة وسط المدينة حيث الخلايا التي تمثل المباني ساطعة والطرق لها كسور في صورة </a:t>
                </a:r>
                <a:r>
                  <a:rPr lang="en-US" dirty="0" smtClean="0"/>
                  <a:t>URB</a:t>
                </a:r>
                <a:r>
                  <a:rPr lang="ar-SA" dirty="0" smtClean="0"/>
                  <a:t> </a:t>
                </a:r>
                <a14:m>
                  <m:oMath xmlns:m="http://schemas.openxmlformats.org/officeDocument/2006/math">
                    <m:r>
                      <a:rPr lang="ar-SA" i="1" dirty="0">
                        <a:latin typeface="Cambria Math"/>
                        <a:ea typeface="Cambria Math"/>
                      </a:rPr>
                      <m:t>&gt;</m:t>
                    </m:r>
                    <m:r>
                      <a:rPr lang="ar-SA" i="1" dirty="0">
                        <a:latin typeface="Cambria Math"/>
                        <a:ea typeface="Cambria Math"/>
                      </a:rPr>
                      <m:t>1</m:t>
                    </m:r>
                  </m:oMath>
                </a14:m>
                <a:r>
                  <a:rPr lang="ar-SA" dirty="0"/>
                  <a:t> </a:t>
                </a:r>
              </a:p>
              <a:p>
                <a:pPr marL="0" indent="0">
                  <a:buNone/>
                </a:pPr>
                <a:r>
                  <a:rPr lang="ar-SA" dirty="0" smtClean="0"/>
                  <a:t>اكبر من واحد كما ان الكسور للظل كانت </a:t>
                </a:r>
                <a:r>
                  <a:rPr lang="ar-SA" dirty="0"/>
                  <a:t>0</a:t>
                </a:r>
                <a14:m>
                  <m:oMath xmlns:m="http://schemas.openxmlformats.org/officeDocument/2006/math">
                    <m:r>
                      <a:rPr lang="ar-SA" i="1">
                        <a:latin typeface="Cambria Math"/>
                        <a:ea typeface="Cambria Math"/>
                      </a:rPr>
                      <m:t>&lt;</m:t>
                    </m:r>
                  </m:oMath>
                </a14:m>
                <a:endParaRPr lang="ar-SA" dirty="0" smtClean="0"/>
              </a:p>
              <a:p>
                <a:pPr marL="0" indent="0">
                  <a:buNone/>
                </a:pPr>
                <a:r>
                  <a:rPr lang="ar-SA" dirty="0" smtClean="0"/>
                  <a:t>اصغر من الصفر .</a:t>
                </a:r>
              </a:p>
              <a:p>
                <a:pPr marL="0" indent="0">
                  <a:buNone/>
                </a:pPr>
                <a:r>
                  <a:rPr lang="ar-SA" dirty="0" smtClean="0"/>
                  <a:t>ونحن نفسرها جميعا بحسب المناطق الافتح او الاكثر سطوع بالنسبة للعناصر المختلطة </a:t>
                </a:r>
                <a:r>
                  <a:rPr lang="ar-SA" dirty="0"/>
                  <a:t>في صورة </a:t>
                </a:r>
                <a:r>
                  <a:rPr lang="en-US" dirty="0"/>
                  <a:t>URB</a:t>
                </a:r>
                <a:r>
                  <a:rPr lang="ar-SA" dirty="0"/>
                  <a:t> </a:t>
                </a:r>
                <a:r>
                  <a:rPr lang="ar-SA" dirty="0" smtClean="0"/>
                  <a:t>.</a:t>
                </a:r>
              </a:p>
              <a:p>
                <a:pPr marL="0" indent="0">
                  <a:buNone/>
                </a:pPr>
                <a:r>
                  <a:rPr lang="ar-SA" dirty="0" smtClean="0"/>
                  <a:t>وهذا لا يعني ان الخلايا الافتح ستكون افضل كعناصر مختلطة لصورة </a:t>
                </a:r>
                <a:r>
                  <a:rPr lang="en-US" dirty="0"/>
                  <a:t>URB</a:t>
                </a:r>
                <a:r>
                  <a:rPr lang="ar-SA" dirty="0"/>
                  <a:t> </a:t>
                </a:r>
                <a:r>
                  <a:rPr lang="ar-SA" dirty="0" smtClean="0"/>
                  <a:t>.</a:t>
                </a:r>
                <a:endParaRPr lang="ar-SA" dirty="0"/>
              </a:p>
            </p:txBody>
          </p:sp>
        </mc:Choice>
        <mc:Fallback>
          <p:sp>
            <p:nvSpPr>
              <p:cNvPr id="3" name="عنصر نائب للمحتوى 2"/>
              <p:cNvSpPr>
                <a:spLocks noGrp="1" noRot="1" noChangeAspect="1" noMove="1" noResize="1" noEditPoints="1" noAdjustHandles="1" noChangeArrowheads="1" noChangeShapeType="1" noTextEdit="1"/>
              </p:cNvSpPr>
              <p:nvPr>
                <p:ph idx="1"/>
              </p:nvPr>
            </p:nvSpPr>
            <p:spPr>
              <a:blipFill rotWithShape="1">
                <a:blip r:embed="rId2"/>
                <a:stretch>
                  <a:fillRect l="-1185" t="-1752" r="-1852" b="-1348"/>
                </a:stretch>
              </a:blipFill>
            </p:spPr>
            <p:txBody>
              <a:bodyPr/>
              <a:lstStyle/>
              <a:p>
                <a:r>
                  <a:rPr lang="ar-SA">
                    <a:noFill/>
                  </a:rPr>
                  <a:t> </a:t>
                </a:r>
              </a:p>
            </p:txBody>
          </p:sp>
        </mc:Fallback>
      </mc:AlternateContent>
    </p:spTree>
    <p:extLst>
      <p:ext uri="{BB962C8B-B14F-4D97-AF65-F5344CB8AC3E}">
        <p14:creationId xmlns:p14="http://schemas.microsoft.com/office/powerpoint/2010/main" val="1684640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اضافة الى ان الاختبار الحقيقي هو كيف يكون اختيارك جيد للعناصر المختلطة التي تتطلب ازالة تأثير الظل وتقييم خصائص العناصر المختلطة في المشهد </a:t>
            </a:r>
            <a:r>
              <a:rPr lang="ar-SA" smtClean="0"/>
              <a:t>بحيث تمثل الواقع على الارض.</a:t>
            </a:r>
            <a:endParaRPr lang="ar-SA"/>
          </a:p>
        </p:txBody>
      </p:sp>
    </p:spTree>
    <p:extLst>
      <p:ext uri="{BB962C8B-B14F-4D97-AF65-F5344CB8AC3E}">
        <p14:creationId xmlns:p14="http://schemas.microsoft.com/office/powerpoint/2010/main" val="338765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r>
              <a:rPr lang="ar-SA" dirty="0" smtClean="0"/>
              <a:t>ما الذي يمكن ان نفعله لتلك الكسور في الصور؟</a:t>
            </a:r>
          </a:p>
          <a:p>
            <a:pPr marL="0" indent="0">
              <a:buNone/>
            </a:pPr>
            <a:r>
              <a:rPr lang="ar-SA" dirty="0" smtClean="0"/>
              <a:t>المحور الاساسي لتحليل الاختلاط الطيفي هي في تنوع وسائل تفسير الصورة وتخطيط الخرائط الموضوعية.</a:t>
            </a:r>
          </a:p>
          <a:p>
            <a:pPr marL="0" indent="0">
              <a:buNone/>
            </a:pPr>
            <a:r>
              <a:rPr lang="ar-SA" dirty="0" smtClean="0"/>
              <a:t>وهذا يأتي مفاجأة للعديد من المهتمين اللذين يبحثون عن الدقة الرقمية للكسور في الصور وهنا سنعود لأساسياتنا التي اعتمدناها في الفصل الاول حيث سنفوض الصور الطيفية الى النقاط الارضية . خاصة عندما نصنع خريطة موضوعية تعبر عن الحقل . بداية اول نقطة علينا ان نحدد الاختلاف النوعي بين المواد وخصائص علاقاتها في السياق المكاني.</a:t>
            </a:r>
            <a:endParaRPr lang="ar-SA" dirty="0"/>
          </a:p>
        </p:txBody>
      </p:sp>
    </p:spTree>
    <p:extLst>
      <p:ext uri="{BB962C8B-B14F-4D97-AF65-F5344CB8AC3E}">
        <p14:creationId xmlns:p14="http://schemas.microsoft.com/office/powerpoint/2010/main" val="3223657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فنحن نعرف ما هي المواد هناك وكيف يكون تنظيمها . فيمكننا الحصول على قياس نوعي وكمي لتلك الكسور وبدقة خاصة مع تطبيق تحليل الاختلاط الطيفي. والذي يمكن تطبيقه من خلال توضيح العناصر المختلطة (</a:t>
            </a:r>
            <a:r>
              <a:rPr lang="en-US" dirty="0" smtClean="0"/>
              <a:t>end member</a:t>
            </a:r>
            <a:r>
              <a:rPr lang="ar-SA" dirty="0" smtClean="0"/>
              <a:t>) والتي نستطيع ان نحددها من الحقل او من الصورة . ايضا من خلال اختبار عينات النماذج الطيفية في الصور للأطياف المعقدة.</a:t>
            </a:r>
            <a:endParaRPr lang="ar-SA" dirty="0"/>
          </a:p>
        </p:txBody>
      </p:sp>
    </p:spTree>
    <p:extLst>
      <p:ext uri="{BB962C8B-B14F-4D97-AF65-F5344CB8AC3E}">
        <p14:creationId xmlns:p14="http://schemas.microsoft.com/office/powerpoint/2010/main" val="348845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فنحن نهتم بالعوامل التي لها تأثير لتلك الكسور على الدقة. فمثلا اذا اخترنا العناصر المختلطة في يمين الصورة وايضا سنختار الارقام التي في يمين الصورة أي تلك التي تمثل العناصر المختلطة التي حددناها في يمين الصورة ضمن الطيف الطبيعي على الارض. </a:t>
            </a:r>
          </a:p>
          <a:p>
            <a:r>
              <a:rPr lang="ar-SA" dirty="0" smtClean="0"/>
              <a:t>فالقياس يعرف بواسطة تأثير الغلاف الجوي ونظام الصورة وكذلك الاختلاط غير الخطي المتعلق بالانبعاث الحراري. </a:t>
            </a:r>
            <a:endParaRPr lang="ar-SA" dirty="0"/>
          </a:p>
        </p:txBody>
      </p:sp>
    </p:spTree>
    <p:extLst>
      <p:ext uri="{BB962C8B-B14F-4D97-AF65-F5344CB8AC3E}">
        <p14:creationId xmlns:p14="http://schemas.microsoft.com/office/powerpoint/2010/main" val="968845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a:bodyPr>
          <a:lstStyle/>
          <a:p>
            <a:r>
              <a:rPr lang="ar-SA" dirty="0" smtClean="0"/>
              <a:t>حتى عندما نفكر في نمذجة الصورة بأقل كسور متبقية وهو بالتأكيد امر صعب لقياس الكسور المتنوعة على الارض.</a:t>
            </a:r>
          </a:p>
          <a:p>
            <a:r>
              <a:rPr lang="ar-SA" dirty="0" smtClean="0"/>
              <a:t>عندما تتم نمذجة الصورة بشكل جيد ويكون التباين الطيفي عالي , وبالتالي الكسور تكون دقيقة ويمكن معالجتها او حتى يمكن تأكيد قبول دقتها من القياسات الحقلية, خاصة ان بعض التطبيقات تتطلب دقة كمية ونوعية لتقييم المنظر الطبيعي. وغالبا الصورة الاصلية (</a:t>
            </a:r>
            <a:r>
              <a:rPr lang="en-US" dirty="0" smtClean="0"/>
              <a:t>input</a:t>
            </a:r>
            <a:r>
              <a:rPr lang="ar-SA" dirty="0" smtClean="0"/>
              <a:t>) في عمليات النمذجة هي تتنبأ طبيعيا ولكن من غير قياس فهي تقدر زوايا المنظر مثل الخشونة او الترب الطينية وهو عمل معقد يحتاج الى التأكد منه بشكل جيد.</a:t>
            </a:r>
          </a:p>
          <a:p>
            <a:endParaRPr lang="ar-SA" dirty="0"/>
          </a:p>
        </p:txBody>
      </p:sp>
    </p:spTree>
    <p:extLst>
      <p:ext uri="{BB962C8B-B14F-4D97-AF65-F5344CB8AC3E}">
        <p14:creationId xmlns:p14="http://schemas.microsoft.com/office/powerpoint/2010/main" val="3830519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عرض الصورة ذات الكسور:</a:t>
            </a:r>
            <a:endParaRPr lang="ar-SA" dirty="0"/>
          </a:p>
        </p:txBody>
      </p:sp>
      <p:sp>
        <p:nvSpPr>
          <p:cNvPr id="3" name="عنصر نائب للمحتوى 2"/>
          <p:cNvSpPr>
            <a:spLocks noGrp="1"/>
          </p:cNvSpPr>
          <p:nvPr>
            <p:ph idx="1"/>
          </p:nvPr>
        </p:nvSpPr>
        <p:spPr/>
        <p:txBody>
          <a:bodyPr/>
          <a:lstStyle/>
          <a:p>
            <a:r>
              <a:rPr lang="ar-SA" dirty="0" smtClean="0"/>
              <a:t>عندما نطبق </a:t>
            </a:r>
            <a:r>
              <a:rPr lang="en-US" dirty="0" smtClean="0"/>
              <a:t>SMA</a:t>
            </a:r>
            <a:r>
              <a:rPr lang="ar-SA" dirty="0" smtClean="0"/>
              <a:t> في الصورة الفضائية المنتج سيكون كسر واحد للصورة لكل عضو مختلط يحتوي الظل في الاعمدة حيث لم يصحح الظل فيها. مخرجات </a:t>
            </a:r>
            <a:r>
              <a:rPr lang="en-US" dirty="0" smtClean="0"/>
              <a:t>SMA</a:t>
            </a:r>
            <a:r>
              <a:rPr lang="ar-SA" dirty="0" smtClean="0"/>
              <a:t>( </a:t>
            </a:r>
            <a:r>
              <a:rPr lang="en-US" dirty="0" smtClean="0"/>
              <a:t>output</a:t>
            </a:r>
            <a:r>
              <a:rPr lang="ar-SA" dirty="0" smtClean="0"/>
              <a:t>) او الصورة المخرجة بعد تطبيق تحليل الاختلاط الطيفي من بيانات الاستشعار عن بعد تحتوي على كسور لهذه الصورة ولكل عنصر مختلط. </a:t>
            </a:r>
          </a:p>
          <a:p>
            <a:r>
              <a:rPr lang="ar-SA" dirty="0" smtClean="0"/>
              <a:t>فمثلا الصور التي تستخدم الارتفاع هنا خيارنا للعناصر المختلطة والتي ايضا يمكن ان نستخدمها في تفسير الصورة.</a:t>
            </a:r>
            <a:endParaRPr lang="ar-SA" dirty="0"/>
          </a:p>
        </p:txBody>
      </p:sp>
    </p:spTree>
    <p:extLst>
      <p:ext uri="{BB962C8B-B14F-4D97-AF65-F5344CB8AC3E}">
        <p14:creationId xmlns:p14="http://schemas.microsoft.com/office/powerpoint/2010/main" val="1381898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عندما يكون هناك ظل في الصورة او مزيج من الظل (</a:t>
            </a:r>
            <a:r>
              <a:rPr lang="en-US" dirty="0" smtClean="0"/>
              <a:t>shadow &amp; shade</a:t>
            </a:r>
            <a:r>
              <a:rPr lang="ar-SA" dirty="0" smtClean="0"/>
              <a:t>) اللذان يبدوان في الصورة على هيئة ظلام او مناطق مظلمة وهي تمثل الاعمدة ذات الكسور في الصورة . </a:t>
            </a:r>
          </a:p>
          <a:p>
            <a:r>
              <a:rPr lang="ar-SA" dirty="0" smtClean="0"/>
              <a:t>وعلى ايه حال لا يثبت تصحيح الكسور للمواد على الارض فالكسور الناتجة عن الظل يجب ان تزال اولا بواسطة تعريفها في الصورة ومن ثم ازالتها.</a:t>
            </a:r>
            <a:endParaRPr lang="ar-SA" dirty="0"/>
          </a:p>
        </p:txBody>
      </p:sp>
    </p:spTree>
    <p:extLst>
      <p:ext uri="{BB962C8B-B14F-4D97-AF65-F5344CB8AC3E}">
        <p14:creationId xmlns:p14="http://schemas.microsoft.com/office/powerpoint/2010/main" val="1009125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شد التباين :</a:t>
            </a:r>
            <a:endParaRPr lang="ar-SA" dirty="0"/>
          </a:p>
        </p:txBody>
      </p:sp>
      <p:sp>
        <p:nvSpPr>
          <p:cNvPr id="3" name="عنصر نائب للمحتوى 2"/>
          <p:cNvSpPr>
            <a:spLocks noGrp="1"/>
          </p:cNvSpPr>
          <p:nvPr>
            <p:ph idx="1"/>
          </p:nvPr>
        </p:nvSpPr>
        <p:spPr/>
        <p:txBody>
          <a:bodyPr/>
          <a:lstStyle/>
          <a:p>
            <a:r>
              <a:rPr lang="ar-SA" dirty="0" smtClean="0"/>
              <a:t>الكسور للعناصر المختلطة تتغير بواسطة مد التباين للصور ذات الكسور .</a:t>
            </a:r>
          </a:p>
          <a:p>
            <a:r>
              <a:rPr lang="ar-SA" dirty="0" smtClean="0"/>
              <a:t>الخطوة الاولى هي استخدام المدرج التكراري (</a:t>
            </a:r>
            <a:r>
              <a:rPr lang="en-US" dirty="0" smtClean="0"/>
              <a:t>(histogram</a:t>
            </a:r>
            <a:r>
              <a:rPr lang="ar-SA" dirty="0" smtClean="0"/>
              <a:t>وان كان فقط يمد الكسور في الصورة وبالتالي العناصر المختلطة لا تستطيع ان تريك اكثر لتلك الاماكن التي تعرفها والتي قد تكون غائبة ولا تميزها الا على الارض.</a:t>
            </a:r>
            <a:endParaRPr lang="ar-SA" dirty="0"/>
          </a:p>
        </p:txBody>
      </p:sp>
    </p:spTree>
    <p:extLst>
      <p:ext uri="{BB962C8B-B14F-4D97-AF65-F5344CB8AC3E}">
        <p14:creationId xmlns:p14="http://schemas.microsoft.com/office/powerpoint/2010/main" val="319509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p:txBody>
              <a:bodyPr>
                <a:normAutofit lnSpcReduction="10000"/>
              </a:bodyPr>
              <a:lstStyle/>
              <a:p>
                <a:r>
                  <a:rPr lang="ar-SA" dirty="0" smtClean="0"/>
                  <a:t>لذلك نحاول ضبط الكسور </a:t>
                </a:r>
                <a14:m>
                  <m:oMath xmlns:m="http://schemas.openxmlformats.org/officeDocument/2006/math">
                    <m:r>
                      <a:rPr lang="ar-SA" i="1" smtClean="0">
                        <a:latin typeface="Cambria Math"/>
                        <a:ea typeface="Cambria Math"/>
                      </a:rPr>
                      <m:t>&lt;</m:t>
                    </m:r>
                    <m:r>
                      <a:rPr lang="ar-SA" b="0" i="1" smtClean="0">
                        <a:latin typeface="Cambria Math"/>
                        <a:ea typeface="Cambria Math"/>
                      </a:rPr>
                      <m:t>0</m:t>
                    </m:r>
                  </m:oMath>
                </a14:m>
                <a:r>
                  <a:rPr lang="ar-SA" dirty="0" smtClean="0"/>
                  <a:t> اصغر من الصفر الى 0 في بيانات الارقام حتى يتشبع الكسر الى </a:t>
                </a:r>
                <a14:m>
                  <m:oMath xmlns:m="http://schemas.openxmlformats.org/officeDocument/2006/math">
                    <m:r>
                      <a:rPr lang="ar-SA" b="0" i="0" smtClean="0">
                        <a:latin typeface="Cambria Math"/>
                        <a:ea typeface="Cambria Math"/>
                      </a:rPr>
                      <m:t> </m:t>
                    </m:r>
                    <m:r>
                      <a:rPr lang="ar-SA" b="0" i="0" smtClean="0">
                        <a:latin typeface="Cambria Math"/>
                        <a:ea typeface="Cambria Math"/>
                      </a:rPr>
                      <m:t>اكبر</m:t>
                    </m:r>
                    <m:r>
                      <a:rPr lang="ar-SA" b="0" i="0" smtClean="0">
                        <a:latin typeface="Cambria Math"/>
                        <a:ea typeface="Cambria Math"/>
                      </a:rPr>
                      <m:t> </m:t>
                    </m:r>
                    <m:r>
                      <a:rPr lang="ar-SA" i="1" smtClean="0">
                        <a:latin typeface="Cambria Math"/>
                        <a:ea typeface="Cambria Math"/>
                      </a:rPr>
                      <m:t>&gt;</m:t>
                    </m:r>
                    <m:r>
                      <a:rPr lang="ar-SA" b="0" i="1" smtClean="0">
                        <a:latin typeface="Cambria Math"/>
                        <a:ea typeface="Cambria Math"/>
                      </a:rPr>
                      <m:t>1</m:t>
                    </m:r>
                  </m:oMath>
                </a14:m>
                <a:r>
                  <a:rPr lang="ar-SA" dirty="0" smtClean="0"/>
                  <a:t> من 1 حتى نصل الى 255 في بيانات الارقام (</a:t>
                </a:r>
                <a:r>
                  <a:rPr lang="en-US" dirty="0" smtClean="0"/>
                  <a:t>DN</a:t>
                </a:r>
                <a:r>
                  <a:rPr lang="ar-SA" dirty="0" smtClean="0"/>
                  <a:t>).</a:t>
                </a:r>
              </a:p>
              <a:p>
                <a:r>
                  <a:rPr lang="ar-SA" dirty="0" smtClean="0"/>
                  <a:t>لا تترك مد التباين </a:t>
                </a:r>
                <a:r>
                  <a:rPr lang="en-US" dirty="0" smtClean="0"/>
                  <a:t>default</a:t>
                </a:r>
                <a:r>
                  <a:rPr lang="ar-SA" dirty="0" smtClean="0"/>
                  <a:t> على الوضع العام في تطبيقات البرامج لعمليات الصورة ذات الكسور. فضع باعتبارك ان الاهداف تفسر جيدا في منظر الصورة مع تحديد تلك العناصر المختلطة وليس فقط عرضها في جميع البيانات خاصة اذا قمنا بتحسين التباين مع كسور منخفضة او حتى تقليلها.</a:t>
                </a:r>
                <a:endParaRPr lang="ar-SA" dirty="0"/>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blipFill rotWithShape="1">
                <a:blip r:embed="rId2"/>
                <a:stretch>
                  <a:fillRect l="-2741" t="-2830" r="-1778"/>
                </a:stretch>
              </a:blipFill>
            </p:spPr>
            <p:txBody>
              <a:bodyPr/>
              <a:lstStyle/>
              <a:p>
                <a:r>
                  <a:rPr lang="ar-SA">
                    <a:noFill/>
                  </a:rPr>
                  <a:t> </a:t>
                </a:r>
              </a:p>
            </p:txBody>
          </p:sp>
        </mc:Fallback>
      </mc:AlternateContent>
    </p:spTree>
    <p:extLst>
      <p:ext uri="{BB962C8B-B14F-4D97-AF65-F5344CB8AC3E}">
        <p14:creationId xmlns:p14="http://schemas.microsoft.com/office/powerpoint/2010/main" val="378799100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1045</Words>
  <Application>Microsoft Office PowerPoint</Application>
  <PresentationFormat>عرض على الشاشة (3:4)‏</PresentationFormat>
  <Paragraphs>47</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نسق Office</vt:lpstr>
      <vt:lpstr>المحاضرة الثانية عشرة</vt:lpstr>
      <vt:lpstr>عرض تقديمي في PowerPoint</vt:lpstr>
      <vt:lpstr>عرض تقديمي في PowerPoint</vt:lpstr>
      <vt:lpstr>عرض تقديمي في PowerPoint</vt:lpstr>
      <vt:lpstr>عرض تقديمي في PowerPoint</vt:lpstr>
      <vt:lpstr>عرض الصورة ذات الكسور:</vt:lpstr>
      <vt:lpstr>عرض تقديمي في PowerPoint</vt:lpstr>
      <vt:lpstr>شد التباين :</vt:lpstr>
      <vt:lpstr>عرض تقديمي في PowerPoint</vt:lpstr>
      <vt:lpstr>عرض تقديمي في PowerPoint</vt:lpstr>
      <vt:lpstr>شكل يوضح تأثير الكسور في الصورة</vt:lpstr>
      <vt:lpstr>عرض تقديمي في PowerPoint</vt:lpstr>
      <vt:lpstr>عرض تقديمي في PowerPoint</vt:lpstr>
      <vt:lpstr>عرض تقديمي في PowerPoint</vt:lpstr>
      <vt:lpstr>تفسير تدفق الكسور في الصورة:</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عشرة</dc:title>
  <dc:creator>mey</dc:creator>
  <cp:lastModifiedBy>mey</cp:lastModifiedBy>
  <cp:revision>9</cp:revision>
  <dcterms:created xsi:type="dcterms:W3CDTF">2014-04-21T06:24:20Z</dcterms:created>
  <dcterms:modified xsi:type="dcterms:W3CDTF">2014-04-21T09:28:19Z</dcterms:modified>
</cp:coreProperties>
</file>