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379" r:id="rId3"/>
    <p:sldId id="327" r:id="rId4"/>
    <p:sldId id="391" r:id="rId5"/>
    <p:sldId id="417" r:id="rId6"/>
    <p:sldId id="408" r:id="rId7"/>
    <p:sldId id="418" r:id="rId8"/>
    <p:sldId id="420" r:id="rId9"/>
    <p:sldId id="419"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364" r:id="rId29"/>
    <p:sldId id="32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F09"/>
    <a:srgbClr val="FBCC9A"/>
    <a:srgbClr val="B8C4C5"/>
    <a:srgbClr val="546668"/>
    <a:srgbClr val="94B6D2"/>
    <a:srgbClr val="A5B592"/>
    <a:srgbClr val="DBE1D3"/>
    <a:srgbClr val="F49E86"/>
    <a:srgbClr val="A5300F"/>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5" d="100"/>
          <a:sy n="85" d="100"/>
        </p:scale>
        <p:origin x="4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19331-4BDF-4E56-9029-698398FA5D34}" type="datetimeFigureOut">
              <a:rPr lang="en-GB" smtClean="0"/>
              <a:t>18/02/2024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1106A-63F7-471F-ABE4-1F8412FF9F40}" type="slidenum">
              <a:rPr lang="en-GB" smtClean="0"/>
              <a:t>‹#›</a:t>
            </a:fld>
            <a:endParaRPr lang="en-GB"/>
          </a:p>
        </p:txBody>
      </p:sp>
    </p:spTree>
    <p:extLst>
      <p:ext uri="{BB962C8B-B14F-4D97-AF65-F5344CB8AC3E}">
        <p14:creationId xmlns:p14="http://schemas.microsoft.com/office/powerpoint/2010/main" val="110543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2/18/2024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2/18/2024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2/18/2024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Content Placeholder 2"/>
          <p:cNvSpPr>
            <a:spLocks noGrp="1"/>
          </p:cNvSpPr>
          <p:nvPr>
            <p:ph idx="1"/>
          </p:nvPr>
        </p:nvSpPr>
        <p:spPr>
          <a:xfrm>
            <a:off x="5118447" y="803186"/>
            <a:ext cx="6281873" cy="5248622"/>
          </a:xfrm>
        </p:spPr>
        <p:txBody>
          <a:bodyPr anchor="ctr"/>
          <a:lstStyle/>
          <a:p>
            <a:pPr lvl="0"/>
            <a:r>
              <a:rPr lang="ar-SA" dirty="0"/>
              <a:t>حرر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2/18/2024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2/18/2024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grpSp>
        <p:nvGrpSpPr>
          <p:cNvPr id="39" name="Group 38"/>
          <p:cNvGrpSpPr/>
          <p:nvPr/>
        </p:nvGrpSpPr>
        <p:grpSpPr>
          <a:xfrm flipH="1">
            <a:off x="0"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2/18/2024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عنوان فقط">
    <p:spTree>
      <p:nvGrpSpPr>
        <p:cNvPr id="1" name=""/>
        <p:cNvGrpSpPr/>
        <p:nvPr/>
      </p:nvGrpSpPr>
      <p:grpSpPr>
        <a:xfrm>
          <a:off x="0" y="0"/>
          <a:ext cx="0" cy="0"/>
          <a:chOff x="0" y="0"/>
          <a:chExt cx="0" cy="0"/>
        </a:xfrm>
      </p:grpSpPr>
      <p:grpSp>
        <p:nvGrpSpPr>
          <p:cNvPr id="77" name="Group 76"/>
          <p:cNvGrpSpPr/>
          <p:nvPr/>
        </p:nvGrpSpPr>
        <p:grpSpPr>
          <a:xfrm flipH="1">
            <a:off x="0"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Date Placeholder 2"/>
          <p:cNvSpPr>
            <a:spLocks noGrp="1"/>
          </p:cNvSpPr>
          <p:nvPr>
            <p:ph type="dt" sz="half" idx="10"/>
          </p:nvPr>
        </p:nvSpPr>
        <p:spPr/>
        <p:txBody>
          <a:bodyPr/>
          <a:lstStyle/>
          <a:p>
            <a:fld id="{48A87A34-81AB-432B-8DAE-1953F412C126}" type="datetimeFigureOut">
              <a:rPr lang="en-US" dirty="0"/>
              <a:t>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32" name="Flowchart: Delay 10">
            <a:extLst>
              <a:ext uri="{FF2B5EF4-FFF2-40B4-BE49-F238E27FC236}">
                <a16:creationId xmlns:a16="http://schemas.microsoft.com/office/drawing/2014/main" id="{530DC4B3-57F0-4275-AF6C-960710CEFC52}"/>
              </a:ext>
            </a:extLst>
          </p:cNvPr>
          <p:cNvSpPr/>
          <p:nvPr userDrawn="1"/>
        </p:nvSpPr>
        <p:spPr>
          <a:xfrm>
            <a:off x="-1" y="0"/>
            <a:ext cx="3930651" cy="6868633"/>
          </a:xfrm>
          <a:custGeom>
            <a:avLst/>
            <a:gdLst>
              <a:gd name="connsiteX0" fmla="*/ 0 w 2913321"/>
              <a:gd name="connsiteY0" fmla="*/ 0 h 6858000"/>
              <a:gd name="connsiteX1" fmla="*/ 1456661 w 2913321"/>
              <a:gd name="connsiteY1" fmla="*/ 0 h 6858000"/>
              <a:gd name="connsiteX2" fmla="*/ 2913322 w 2913321"/>
              <a:gd name="connsiteY2" fmla="*/ 3429000 h 6858000"/>
              <a:gd name="connsiteX3" fmla="*/ 1456661 w 2913321"/>
              <a:gd name="connsiteY3" fmla="*/ 6858000 h 6858000"/>
              <a:gd name="connsiteX4" fmla="*/ 0 w 2913321"/>
              <a:gd name="connsiteY4" fmla="*/ 6858000 h 6858000"/>
              <a:gd name="connsiteX5" fmla="*/ 0 w 2913321"/>
              <a:gd name="connsiteY5" fmla="*/ 0 h 6858000"/>
              <a:gd name="connsiteX0" fmla="*/ 0 w 2935089"/>
              <a:gd name="connsiteY0" fmla="*/ 0 h 6858000"/>
              <a:gd name="connsiteX1" fmla="*/ 457201 w 2935089"/>
              <a:gd name="connsiteY1" fmla="*/ 0 h 6858000"/>
              <a:gd name="connsiteX2" fmla="*/ 2913322 w 2935089"/>
              <a:gd name="connsiteY2" fmla="*/ 3429000 h 6858000"/>
              <a:gd name="connsiteX3" fmla="*/ 1456661 w 2935089"/>
              <a:gd name="connsiteY3" fmla="*/ 6858000 h 6858000"/>
              <a:gd name="connsiteX4" fmla="*/ 0 w 2935089"/>
              <a:gd name="connsiteY4" fmla="*/ 6858000 h 6858000"/>
              <a:gd name="connsiteX5" fmla="*/ 0 w 2935089"/>
              <a:gd name="connsiteY5" fmla="*/ 0 h 6858000"/>
              <a:gd name="connsiteX0" fmla="*/ 0 w 2914459"/>
              <a:gd name="connsiteY0" fmla="*/ 0 h 6868633"/>
              <a:gd name="connsiteX1" fmla="*/ 457201 w 2914459"/>
              <a:gd name="connsiteY1" fmla="*/ 0 h 6868633"/>
              <a:gd name="connsiteX2" fmla="*/ 2913322 w 2914459"/>
              <a:gd name="connsiteY2" fmla="*/ 3429000 h 6868633"/>
              <a:gd name="connsiteX3" fmla="*/ 148856 w 2914459"/>
              <a:gd name="connsiteY3" fmla="*/ 6868633 h 6868633"/>
              <a:gd name="connsiteX4" fmla="*/ 0 w 2914459"/>
              <a:gd name="connsiteY4" fmla="*/ 6858000 h 6868633"/>
              <a:gd name="connsiteX5" fmla="*/ 0 w 2914459"/>
              <a:gd name="connsiteY5" fmla="*/ 0 h 6868633"/>
              <a:gd name="connsiteX0" fmla="*/ 0 w 3371423"/>
              <a:gd name="connsiteY0" fmla="*/ 0 h 6868633"/>
              <a:gd name="connsiteX1" fmla="*/ 457201 w 3371423"/>
              <a:gd name="connsiteY1" fmla="*/ 0 h 6868633"/>
              <a:gd name="connsiteX2" fmla="*/ 3370522 w 3371423"/>
              <a:gd name="connsiteY2" fmla="*/ 3450265 h 6868633"/>
              <a:gd name="connsiteX3" fmla="*/ 148856 w 3371423"/>
              <a:gd name="connsiteY3" fmla="*/ 6868633 h 6868633"/>
              <a:gd name="connsiteX4" fmla="*/ 0 w 3371423"/>
              <a:gd name="connsiteY4" fmla="*/ 6858000 h 6868633"/>
              <a:gd name="connsiteX5" fmla="*/ 0 w 3371423"/>
              <a:gd name="connsiteY5" fmla="*/ 0 h 6868633"/>
              <a:gd name="connsiteX0" fmla="*/ 0 w 3370684"/>
              <a:gd name="connsiteY0" fmla="*/ 0 h 6868633"/>
              <a:gd name="connsiteX1" fmla="*/ 457201 w 3370684"/>
              <a:gd name="connsiteY1" fmla="*/ 0 h 6868633"/>
              <a:gd name="connsiteX2" fmla="*/ 3370522 w 3370684"/>
              <a:gd name="connsiteY2" fmla="*/ 3450265 h 6868633"/>
              <a:gd name="connsiteX3" fmla="*/ 148856 w 3370684"/>
              <a:gd name="connsiteY3" fmla="*/ 6868633 h 6868633"/>
              <a:gd name="connsiteX4" fmla="*/ 0 w 3370684"/>
              <a:gd name="connsiteY4" fmla="*/ 6858000 h 6868633"/>
              <a:gd name="connsiteX5" fmla="*/ 0 w 3370684"/>
              <a:gd name="connsiteY5" fmla="*/ 0 h 686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0684" h="6868633">
                <a:moveTo>
                  <a:pt x="0" y="0"/>
                </a:moveTo>
                <a:lnTo>
                  <a:pt x="457201" y="0"/>
                </a:lnTo>
                <a:cubicBezTo>
                  <a:pt x="1261693" y="0"/>
                  <a:pt x="3347485" y="1061483"/>
                  <a:pt x="3370522" y="3450265"/>
                </a:cubicBezTo>
                <a:cubicBezTo>
                  <a:pt x="3393559" y="5839047"/>
                  <a:pt x="953348" y="6868633"/>
                  <a:pt x="148856" y="6868633"/>
                </a:cubicBez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825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9C9AC32-DF2D-4CEF-A6CF-B34A2716D76E}"/>
              </a:ext>
            </a:extLst>
          </p:cNvPr>
          <p:cNvSpPr>
            <a:spLocks noGrp="1"/>
          </p:cNvSpPr>
          <p:nvPr>
            <p:ph type="dt" sz="half" idx="10"/>
          </p:nvPr>
        </p:nvSpPr>
        <p:spPr/>
        <p:txBody>
          <a:bodyPr/>
          <a:lstStyle/>
          <a:p>
            <a:fld id="{48A87A34-81AB-432B-8DAE-1953F412C126}" type="datetimeFigureOut">
              <a:rPr lang="en-US" smtClean="0"/>
              <a:pPr/>
              <a:t>2/18/2024</a:t>
            </a:fld>
            <a:endParaRPr lang="en-US" dirty="0"/>
          </a:p>
        </p:txBody>
      </p:sp>
      <p:sp>
        <p:nvSpPr>
          <p:cNvPr id="4" name="Footer Placeholder 3">
            <a:extLst>
              <a:ext uri="{FF2B5EF4-FFF2-40B4-BE49-F238E27FC236}">
                <a16:creationId xmlns:a16="http://schemas.microsoft.com/office/drawing/2014/main" id="{99AFB578-A5E3-4921-AA46-FD65CD36E55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3ACC61-559F-4B5D-8734-C1F414B7E1D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Flowchart: Delay 10">
            <a:extLst>
              <a:ext uri="{FF2B5EF4-FFF2-40B4-BE49-F238E27FC236}">
                <a16:creationId xmlns:a16="http://schemas.microsoft.com/office/drawing/2014/main" id="{BA8A894D-5FE1-4F98-9DF4-9F91D8B46DAA}"/>
              </a:ext>
            </a:extLst>
          </p:cNvPr>
          <p:cNvSpPr/>
          <p:nvPr userDrawn="1"/>
        </p:nvSpPr>
        <p:spPr>
          <a:xfrm>
            <a:off x="0" y="0"/>
            <a:ext cx="3370684" cy="6868633"/>
          </a:xfrm>
          <a:custGeom>
            <a:avLst/>
            <a:gdLst>
              <a:gd name="connsiteX0" fmla="*/ 0 w 2913321"/>
              <a:gd name="connsiteY0" fmla="*/ 0 h 6858000"/>
              <a:gd name="connsiteX1" fmla="*/ 1456661 w 2913321"/>
              <a:gd name="connsiteY1" fmla="*/ 0 h 6858000"/>
              <a:gd name="connsiteX2" fmla="*/ 2913322 w 2913321"/>
              <a:gd name="connsiteY2" fmla="*/ 3429000 h 6858000"/>
              <a:gd name="connsiteX3" fmla="*/ 1456661 w 2913321"/>
              <a:gd name="connsiteY3" fmla="*/ 6858000 h 6858000"/>
              <a:gd name="connsiteX4" fmla="*/ 0 w 2913321"/>
              <a:gd name="connsiteY4" fmla="*/ 6858000 h 6858000"/>
              <a:gd name="connsiteX5" fmla="*/ 0 w 2913321"/>
              <a:gd name="connsiteY5" fmla="*/ 0 h 6858000"/>
              <a:gd name="connsiteX0" fmla="*/ 0 w 2935089"/>
              <a:gd name="connsiteY0" fmla="*/ 0 h 6858000"/>
              <a:gd name="connsiteX1" fmla="*/ 457201 w 2935089"/>
              <a:gd name="connsiteY1" fmla="*/ 0 h 6858000"/>
              <a:gd name="connsiteX2" fmla="*/ 2913322 w 2935089"/>
              <a:gd name="connsiteY2" fmla="*/ 3429000 h 6858000"/>
              <a:gd name="connsiteX3" fmla="*/ 1456661 w 2935089"/>
              <a:gd name="connsiteY3" fmla="*/ 6858000 h 6858000"/>
              <a:gd name="connsiteX4" fmla="*/ 0 w 2935089"/>
              <a:gd name="connsiteY4" fmla="*/ 6858000 h 6858000"/>
              <a:gd name="connsiteX5" fmla="*/ 0 w 2935089"/>
              <a:gd name="connsiteY5" fmla="*/ 0 h 6858000"/>
              <a:gd name="connsiteX0" fmla="*/ 0 w 2914459"/>
              <a:gd name="connsiteY0" fmla="*/ 0 h 6868633"/>
              <a:gd name="connsiteX1" fmla="*/ 457201 w 2914459"/>
              <a:gd name="connsiteY1" fmla="*/ 0 h 6868633"/>
              <a:gd name="connsiteX2" fmla="*/ 2913322 w 2914459"/>
              <a:gd name="connsiteY2" fmla="*/ 3429000 h 6868633"/>
              <a:gd name="connsiteX3" fmla="*/ 148856 w 2914459"/>
              <a:gd name="connsiteY3" fmla="*/ 6868633 h 6868633"/>
              <a:gd name="connsiteX4" fmla="*/ 0 w 2914459"/>
              <a:gd name="connsiteY4" fmla="*/ 6858000 h 6868633"/>
              <a:gd name="connsiteX5" fmla="*/ 0 w 2914459"/>
              <a:gd name="connsiteY5" fmla="*/ 0 h 6868633"/>
              <a:gd name="connsiteX0" fmla="*/ 0 w 3371423"/>
              <a:gd name="connsiteY0" fmla="*/ 0 h 6868633"/>
              <a:gd name="connsiteX1" fmla="*/ 457201 w 3371423"/>
              <a:gd name="connsiteY1" fmla="*/ 0 h 6868633"/>
              <a:gd name="connsiteX2" fmla="*/ 3370522 w 3371423"/>
              <a:gd name="connsiteY2" fmla="*/ 3450265 h 6868633"/>
              <a:gd name="connsiteX3" fmla="*/ 148856 w 3371423"/>
              <a:gd name="connsiteY3" fmla="*/ 6868633 h 6868633"/>
              <a:gd name="connsiteX4" fmla="*/ 0 w 3371423"/>
              <a:gd name="connsiteY4" fmla="*/ 6858000 h 6868633"/>
              <a:gd name="connsiteX5" fmla="*/ 0 w 3371423"/>
              <a:gd name="connsiteY5" fmla="*/ 0 h 6868633"/>
              <a:gd name="connsiteX0" fmla="*/ 0 w 3370684"/>
              <a:gd name="connsiteY0" fmla="*/ 0 h 6868633"/>
              <a:gd name="connsiteX1" fmla="*/ 457201 w 3370684"/>
              <a:gd name="connsiteY1" fmla="*/ 0 h 6868633"/>
              <a:gd name="connsiteX2" fmla="*/ 3370522 w 3370684"/>
              <a:gd name="connsiteY2" fmla="*/ 3450265 h 6868633"/>
              <a:gd name="connsiteX3" fmla="*/ 148856 w 3370684"/>
              <a:gd name="connsiteY3" fmla="*/ 6868633 h 6868633"/>
              <a:gd name="connsiteX4" fmla="*/ 0 w 3370684"/>
              <a:gd name="connsiteY4" fmla="*/ 6858000 h 6868633"/>
              <a:gd name="connsiteX5" fmla="*/ 0 w 3370684"/>
              <a:gd name="connsiteY5" fmla="*/ 0 h 686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0684" h="6868633">
                <a:moveTo>
                  <a:pt x="0" y="0"/>
                </a:moveTo>
                <a:lnTo>
                  <a:pt x="457201" y="0"/>
                </a:lnTo>
                <a:cubicBezTo>
                  <a:pt x="1261693" y="0"/>
                  <a:pt x="3347485" y="1061483"/>
                  <a:pt x="3370522" y="3450265"/>
                </a:cubicBezTo>
                <a:cubicBezTo>
                  <a:pt x="3393559" y="5839047"/>
                  <a:pt x="953348" y="6868633"/>
                  <a:pt x="148856" y="6868633"/>
                </a:cubicBez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502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2/18/2024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grpSp>
        <p:nvGrpSpPr>
          <p:cNvPr id="5" name="Group 4">
            <a:extLst>
              <a:ext uri="{FF2B5EF4-FFF2-40B4-BE49-F238E27FC236}">
                <a16:creationId xmlns:a16="http://schemas.microsoft.com/office/drawing/2014/main" id="{7205C3EB-E067-429F-A6EE-0F6C7D489CDD}"/>
              </a:ext>
            </a:extLst>
          </p:cNvPr>
          <p:cNvGrpSpPr/>
          <p:nvPr userDrawn="1"/>
        </p:nvGrpSpPr>
        <p:grpSpPr>
          <a:xfrm>
            <a:off x="504497" y="1082566"/>
            <a:ext cx="11067393" cy="5076496"/>
            <a:chOff x="504497" y="1082566"/>
            <a:chExt cx="11067393" cy="5076496"/>
          </a:xfrm>
        </p:grpSpPr>
        <p:sp>
          <p:nvSpPr>
            <p:cNvPr id="6" name="Rectangle 5">
              <a:extLst>
                <a:ext uri="{FF2B5EF4-FFF2-40B4-BE49-F238E27FC236}">
                  <a16:creationId xmlns:a16="http://schemas.microsoft.com/office/drawing/2014/main" id="{EF1178E9-1E90-43B6-BADB-C453A5DA8CD8}"/>
                </a:ext>
              </a:extLst>
            </p:cNvPr>
            <p:cNvSpPr/>
            <p:nvPr/>
          </p:nvSpPr>
          <p:spPr>
            <a:xfrm>
              <a:off x="504497" y="1082566"/>
              <a:ext cx="11067393" cy="5076496"/>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1CDC70B-3B54-4C10-8D11-ECB5EA9887CB}"/>
                </a:ext>
              </a:extLst>
            </p:cNvPr>
            <p:cNvSpPr/>
            <p:nvPr/>
          </p:nvSpPr>
          <p:spPr>
            <a:xfrm>
              <a:off x="819807" y="1355835"/>
              <a:ext cx="10436772" cy="456217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Isosceles Triangle 7">
              <a:extLst>
                <a:ext uri="{FF2B5EF4-FFF2-40B4-BE49-F238E27FC236}">
                  <a16:creationId xmlns:a16="http://schemas.microsoft.com/office/drawing/2014/main" id="{ACBD8AD9-7C98-4E03-9400-3212125C5BC6}"/>
                </a:ext>
              </a:extLst>
            </p:cNvPr>
            <p:cNvSpPr/>
            <p:nvPr/>
          </p:nvSpPr>
          <p:spPr>
            <a:xfrm>
              <a:off x="504497" y="3268717"/>
              <a:ext cx="4424855" cy="2890345"/>
            </a:xfrm>
            <a:prstGeom prst="triangle">
              <a:avLst>
                <a:gd name="adj" fmla="val 0"/>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2/18/2024</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60" r:id="rId7"/>
    <p:sldLayoutId id="2147483655" r:id="rId8"/>
    <p:sldLayoutId id="2147483656" r:id="rId9"/>
    <p:sldLayoutId id="2147483657" r:id="rId10"/>
    <p:sldLayoutId id="2147483658" r:id="rId11"/>
    <p:sldLayoutId id="2147483659" r:id="rId12"/>
  </p:sldLayoutIdLst>
  <p:txStyles>
    <p:titleStyle>
      <a:lvl1pPr algn="ctr" defTabSz="914400" rtl="1"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Microsoft_Visio" TargetMode="External"/><Relationship Id="rId7" Type="http://schemas.openxmlformats.org/officeDocument/2006/relationships/hyperlink" Target="https://en.wikipedia.org/wiki/Root_cause_analysi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en.wikipedia.org/wiki/Network_mapping#cite_note-1" TargetMode="External"/><Relationship Id="rId5" Type="http://schemas.openxmlformats.org/officeDocument/2006/relationships/hyperlink" Target="https://en.wikipedia.org/wiki/Network_mapping#Notable_network_mappers" TargetMode="External"/><Relationship Id="rId4" Type="http://schemas.openxmlformats.org/officeDocument/2006/relationships/hyperlink" Target="https://en.wikipedia.org/wiki/Network_document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reilly.com/library/view/cybersecurity-attack/9781788475297/be7cb126-5b60-480c-9ff4-103f456af0b7.x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reilly.com/library/view/cybersecurity-attack/9781788475297/be7cb126-5b60-480c-9ff4-103f456af0b7.x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reilly.com/library/view/cybersecurity-attack/9781788475297/be7cb126-5b60-480c-9ff4-103f456af0b7.x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reilly.com/library/view/cybersecurity-attack/9781788475297/be7cb126-5b60-480c-9ff4-103f456af0b7.x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reilly.com/library/view/cybersecurity-attack/9781788475297/be7cb126-5b60-480c-9ff4-103f456af0b7.x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reilly.com/library/view/cybersecurity-attack/9781788475297/be7cb126-5b60-480c-9ff4-103f456af0b7.x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reilly.com/library/view/cybersecurity-attack/9781788475297/be7cb126-5b60-480c-9ff4-103f456af0b7.xhtm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reilly.com/library/view/cybersecurity-attack/9781788475297/be7cb126-5b60-480c-9ff4-103f456af0b7.x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reilly.com/library/view/cybersecurity-attack/9781788475297/be7cb126-5b60-480c-9ff4-103f456af0b7.xhtm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reilly.com/library/view/cybersecurity-attack/9781788475297/be7cb126-5b60-480c-9ff4-103f456af0b7.xhtml"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anageengine.com/network-monitoring/network-mapping.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BC667C2-5917-478C-B32D-4431786A6649}"/>
              </a:ext>
            </a:extLst>
          </p:cNvPr>
          <p:cNvSpPr>
            <a:spLocks noGrp="1"/>
          </p:cNvSpPr>
          <p:nvPr>
            <p:ph type="ctrTitle"/>
          </p:nvPr>
        </p:nvSpPr>
        <p:spPr>
          <a:xfrm>
            <a:off x="1756042" y="2554635"/>
            <a:ext cx="8679915" cy="2208284"/>
          </a:xfrm>
        </p:spPr>
        <p:txBody>
          <a:bodyPr anchor="ctr">
            <a:noAutofit/>
          </a:bodyPr>
          <a:lstStyle/>
          <a:p>
            <a:r>
              <a:rPr lang="en-US" sz="3600" b="1" kern="0" dirty="0">
                <a:solidFill>
                  <a:schemeClr val="tx1"/>
                </a:solidFill>
                <a:latin typeface="Sakkal Majalla" panose="02000000000000000000" pitchFamily="2" charset="-78"/>
                <a:cs typeface="Sakkal Majalla" panose="02000000000000000000" pitchFamily="2" charset="-78"/>
              </a:rPr>
              <a:t>1211 CYS</a:t>
            </a:r>
            <a:br>
              <a:rPr lang="ar-SA" sz="3600" b="1" kern="0" dirty="0">
                <a:solidFill>
                  <a:schemeClr val="tx1"/>
                </a:solidFill>
                <a:latin typeface="Sakkal Majalla" panose="02000000000000000000" pitchFamily="2" charset="-78"/>
                <a:cs typeface="Sakkal Majalla" panose="02000000000000000000" pitchFamily="2" charset="-78"/>
              </a:rPr>
            </a:br>
            <a:r>
              <a:rPr lang="en-US" sz="3600" b="1" kern="0" dirty="0">
                <a:solidFill>
                  <a:schemeClr val="tx1"/>
                </a:solidFill>
                <a:latin typeface="Sakkal Majalla" panose="02000000000000000000" pitchFamily="2" charset="-78"/>
                <a:cs typeface="Sakkal Majalla" panose="02000000000000000000" pitchFamily="2" charset="-78"/>
              </a:rPr>
              <a:t>IT Systems Components </a:t>
            </a:r>
            <a:br>
              <a:rPr lang="en-US" sz="3600" b="1" kern="0" dirty="0">
                <a:solidFill>
                  <a:schemeClr val="tx1"/>
                </a:solidFill>
                <a:latin typeface="Sakkal Majalla" panose="02000000000000000000" pitchFamily="2" charset="-78"/>
                <a:cs typeface="Sakkal Majalla" panose="02000000000000000000" pitchFamily="2" charset="-78"/>
              </a:rPr>
            </a:br>
            <a:br>
              <a:rPr lang="ar-SA" sz="3600" b="1" kern="0" dirty="0">
                <a:solidFill>
                  <a:schemeClr val="tx1"/>
                </a:solidFill>
                <a:latin typeface="Sakkal Majalla" panose="02000000000000000000" pitchFamily="2" charset="-78"/>
                <a:cs typeface="Sakkal Majalla" panose="02000000000000000000" pitchFamily="2" charset="-78"/>
              </a:rPr>
            </a:br>
            <a:r>
              <a:rPr lang="en-GB" sz="3600" b="1" kern="0" dirty="0">
                <a:solidFill>
                  <a:schemeClr val="tx1"/>
                </a:solidFill>
                <a:latin typeface="Sakkal Majalla" panose="02000000000000000000" pitchFamily="2" charset="-78"/>
                <a:cs typeface="Sakkal Majalla" panose="02000000000000000000" pitchFamily="2" charset="-78"/>
              </a:rPr>
              <a:t>4</a:t>
            </a:r>
            <a:r>
              <a:rPr lang="ar-SA" sz="3600" b="1" kern="0" dirty="0">
                <a:solidFill>
                  <a:schemeClr val="tx1"/>
                </a:solidFill>
                <a:latin typeface="Sakkal Majalla" panose="02000000000000000000" pitchFamily="2" charset="-78"/>
                <a:cs typeface="Sakkal Majalla" panose="02000000000000000000" pitchFamily="2" charset="-78"/>
              </a:rPr>
              <a:t>#</a:t>
            </a:r>
            <a:r>
              <a:rPr lang="en-GB" sz="3600" b="1" kern="0" dirty="0">
                <a:solidFill>
                  <a:schemeClr val="tx1"/>
                </a:solidFill>
                <a:latin typeface="Sakkal Majalla" panose="02000000000000000000" pitchFamily="2" charset="-78"/>
                <a:cs typeface="Sakkal Majalla" panose="02000000000000000000" pitchFamily="2" charset="-78"/>
              </a:rPr>
              <a:t>Lecture  </a:t>
            </a:r>
            <a:br>
              <a:rPr lang="ar-SA" sz="3600" b="1" kern="0" dirty="0">
                <a:solidFill>
                  <a:schemeClr val="tx1"/>
                </a:solidFill>
                <a:latin typeface="Sakkal Majalla" panose="02000000000000000000" pitchFamily="2" charset="-78"/>
                <a:cs typeface="Sakkal Majalla" panose="02000000000000000000" pitchFamily="2" charset="-78"/>
              </a:rPr>
            </a:br>
            <a:r>
              <a:rPr lang="en-US" sz="3600" b="1" kern="0" dirty="0">
                <a:solidFill>
                  <a:schemeClr val="tx1"/>
                </a:solidFill>
                <a:latin typeface="Sakkal Majalla" panose="02000000000000000000" pitchFamily="2" charset="-78"/>
                <a:cs typeface="Sakkal Majalla" panose="02000000000000000000" pitchFamily="2" charset="-78"/>
              </a:rPr>
              <a:t>Network Mapping </a:t>
            </a:r>
            <a:r>
              <a:rPr lang="ar-DZ" sz="3600" b="1" kern="0" dirty="0">
                <a:solidFill>
                  <a:schemeClr val="tx1"/>
                </a:solidFill>
                <a:latin typeface="Sakkal Majalla" panose="02000000000000000000" pitchFamily="2" charset="-78"/>
                <a:cs typeface="Sakkal Majalla" panose="02000000000000000000" pitchFamily="2" charset="-78"/>
              </a:rPr>
              <a:t>تعيين الشبكة</a:t>
            </a:r>
            <a:br>
              <a:rPr lang="ar-DZ" sz="3600" b="1" kern="0" dirty="0">
                <a:solidFill>
                  <a:schemeClr val="tx1"/>
                </a:solidFill>
                <a:latin typeface="Sakkal Majalla" panose="02000000000000000000" pitchFamily="2" charset="-78"/>
                <a:cs typeface="Sakkal Majalla" panose="02000000000000000000" pitchFamily="2" charset="-78"/>
              </a:rPr>
            </a:br>
            <a:r>
              <a:rPr lang="en-US" sz="3600" b="1" kern="0" dirty="0">
                <a:solidFill>
                  <a:schemeClr val="tx1"/>
                </a:solidFill>
                <a:latin typeface="Sakkal Majalla" panose="02000000000000000000" pitchFamily="2" charset="-78"/>
                <a:cs typeface="Sakkal Majalla" panose="02000000000000000000" pitchFamily="2" charset="-78"/>
              </a:rPr>
              <a:t>– Part 2</a:t>
            </a:r>
            <a:br>
              <a:rPr lang="en-US" sz="3600" b="1" kern="0" dirty="0">
                <a:solidFill>
                  <a:schemeClr val="tx1"/>
                </a:solidFill>
                <a:latin typeface="Sakkal Majalla" panose="02000000000000000000" pitchFamily="2" charset="-78"/>
                <a:cs typeface="Sakkal Majalla" panose="02000000000000000000" pitchFamily="2" charset="-78"/>
              </a:rPr>
            </a:br>
            <a:endParaRPr lang="ar-SA" sz="3600" dirty="0">
              <a:solidFill>
                <a:schemeClr val="tx1"/>
              </a:solidFill>
            </a:endParaRPr>
          </a:p>
        </p:txBody>
      </p:sp>
      <p:pic>
        <p:nvPicPr>
          <p:cNvPr id="4" name="Picture 15">
            <a:extLst>
              <a:ext uri="{FF2B5EF4-FFF2-40B4-BE49-F238E27FC236}">
                <a16:creationId xmlns:a16="http://schemas.microsoft.com/office/drawing/2014/main" id="{AF838472-B53A-49C3-8F80-A3519617703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5" name="مستطيل 6">
            <a:extLst>
              <a:ext uri="{FF2B5EF4-FFF2-40B4-BE49-F238E27FC236}">
                <a16:creationId xmlns:a16="http://schemas.microsoft.com/office/drawing/2014/main" id="{D93ADBD8-3E2A-40C7-8A8B-7F8AF5185FF6}"/>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Tree>
    <p:extLst>
      <p:ext uri="{BB962C8B-B14F-4D97-AF65-F5344CB8AC3E}">
        <p14:creationId xmlns:p14="http://schemas.microsoft.com/office/powerpoint/2010/main" val="4256555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solidFill>
                  <a:schemeClr val="tx1"/>
                </a:solidFill>
              </a:rPr>
              <a:t>How Does Network Mapping Work?</a:t>
            </a:r>
            <a:endParaRPr lang="en-US" sz="2400"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7" name="Rectangle 6">
            <a:extLst>
              <a:ext uri="{FF2B5EF4-FFF2-40B4-BE49-F238E27FC236}">
                <a16:creationId xmlns:a16="http://schemas.microsoft.com/office/drawing/2014/main" id="{18B76D99-8AF1-48D9-BB72-6FAD825A7711}"/>
              </a:ext>
            </a:extLst>
          </p:cNvPr>
          <p:cNvSpPr/>
          <p:nvPr/>
        </p:nvSpPr>
        <p:spPr>
          <a:xfrm>
            <a:off x="1621761" y="1814261"/>
            <a:ext cx="8558143" cy="3693319"/>
          </a:xfrm>
          <a:prstGeom prst="rect">
            <a:avLst/>
          </a:prstGeom>
        </p:spPr>
        <p:txBody>
          <a:bodyPr wrap="square">
            <a:spAutoFit/>
          </a:bodyPr>
          <a:lstStyle/>
          <a:p>
            <a:pPr algn="just"/>
            <a:r>
              <a:rPr lang="en-US" dirty="0"/>
              <a:t>Network mapping solutions gather and interpret data using easy-to-read visualizations that accurately reflect the status of the enterprise network and all linked devices. Alerts are generated to notify IT personnel of network problems such as excess traffic or abnormal behavior. Simply checking the map allows IT teams to spot devices exhibiting problems and gain additional context-driven data to help figure out the cause of the issue quickly. The metrics gauged by network mapping tools include latency, bandwidth, and throughput.</a:t>
            </a:r>
          </a:p>
          <a:p>
            <a:pPr algn="just"/>
            <a:endParaRPr lang="en-US" dirty="0"/>
          </a:p>
          <a:p>
            <a:pPr algn="just"/>
            <a:r>
              <a:rPr lang="ar-DZ" dirty="0"/>
              <a:t>تقوم حلول تعيين الشبكة بجمع وتفسير البيانات باستخدام تصورات بصرية سهلة القراءة تعكس بدقة حالة شبكة الشركة وجميع الأجهزة المرتبطة بها. يتم إنشاء تنبيهات لإخطار موظفي تكنولوجيا المعلومات بمشاكل الشبكة مثل زيادة حركة المرور أو السلوك غير الطبيعي. ببساطة، يمكن لفرق تكنولوجيا المعلومات التحقق من الخريطة للكشف عن الأجهزة التي تعاني من مشاكل والحصول على بيانات إضافية تساعدهم في تحديد سبب المشكلة بسرعة. تشمل المقاييس التي تقيسها أدوات تعيين الشبكة التأخير، وعرض النطاق الترددي، والنفاذية.</a:t>
            </a:r>
            <a:endParaRPr lang="en-US" dirty="0"/>
          </a:p>
        </p:txBody>
      </p:sp>
    </p:spTree>
    <p:extLst>
      <p:ext uri="{BB962C8B-B14F-4D97-AF65-F5344CB8AC3E}">
        <p14:creationId xmlns:p14="http://schemas.microsoft.com/office/powerpoint/2010/main" val="217301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Network Mapping Solutions Use SNMP To Discover and Map Network Objects Automatically</a:t>
            </a:r>
            <a:endParaRPr lang="en-US" sz="2400"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pic>
        <p:nvPicPr>
          <p:cNvPr id="6" name="Picture 5">
            <a:extLst>
              <a:ext uri="{FF2B5EF4-FFF2-40B4-BE49-F238E27FC236}">
                <a16:creationId xmlns:a16="http://schemas.microsoft.com/office/drawing/2014/main" id="{76CEB6BE-47E7-47FD-8FA7-EEB37E1E6872}"/>
              </a:ext>
            </a:extLst>
          </p:cNvPr>
          <p:cNvPicPr>
            <a:picLocks noChangeAspect="1"/>
          </p:cNvPicPr>
          <p:nvPr/>
        </p:nvPicPr>
        <p:blipFill>
          <a:blip r:embed="rId3"/>
          <a:stretch>
            <a:fillRect/>
          </a:stretch>
        </p:blipFill>
        <p:spPr>
          <a:xfrm>
            <a:off x="3033408" y="1429142"/>
            <a:ext cx="5734850" cy="4898506"/>
          </a:xfrm>
          <a:prstGeom prst="rect">
            <a:avLst/>
          </a:prstGeom>
        </p:spPr>
      </p:pic>
    </p:spTree>
    <p:extLst>
      <p:ext uri="{BB962C8B-B14F-4D97-AF65-F5344CB8AC3E}">
        <p14:creationId xmlns:p14="http://schemas.microsoft.com/office/powerpoint/2010/main" val="411472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Network Mapping Solutions Use SNMP To Discover and Map Network Objects Automatically</a:t>
            </a:r>
            <a:endParaRPr lang="en-US" sz="2400"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7" name="Rectangle 6">
            <a:extLst>
              <a:ext uri="{FF2B5EF4-FFF2-40B4-BE49-F238E27FC236}">
                <a16:creationId xmlns:a16="http://schemas.microsoft.com/office/drawing/2014/main" id="{A8BA6DF3-9321-4D9F-8A9C-39A21F0152AB}"/>
              </a:ext>
            </a:extLst>
          </p:cNvPr>
          <p:cNvSpPr/>
          <p:nvPr/>
        </p:nvSpPr>
        <p:spPr>
          <a:xfrm>
            <a:off x="1621762" y="1797999"/>
            <a:ext cx="8482820" cy="4801314"/>
          </a:xfrm>
          <a:prstGeom prst="rect">
            <a:avLst/>
          </a:prstGeom>
        </p:spPr>
        <p:txBody>
          <a:bodyPr wrap="square">
            <a:spAutoFit/>
          </a:bodyPr>
          <a:lstStyle/>
          <a:p>
            <a:pPr algn="just" fontAlgn="base"/>
            <a:r>
              <a:rPr lang="en-US" dirty="0">
                <a:solidFill>
                  <a:srgbClr val="080809"/>
                </a:solidFill>
                <a:latin typeface="PT Serif"/>
              </a:rPr>
              <a:t>Network mapping solutions generally use simple network management protocol (SNMP) to discover and map network objects automatically. SNMP works by exposing technical data as variables on the managed systems. These variables are organized in a management information base (MIB) that describes the configuration and status of the system. Managing applications can remotely query and sometimes even manipulate these variables. </a:t>
            </a:r>
          </a:p>
          <a:p>
            <a:pPr algn="just" fontAlgn="base"/>
            <a:r>
              <a:rPr lang="ar-DZ" dirty="0"/>
              <a:t>حلول تعيين الشبكة عمومًا تستخدم بروتوكول إدارة الشبكة البسيط (</a:t>
            </a:r>
            <a:r>
              <a:rPr lang="en-GB" dirty="0"/>
              <a:t>SNMP) </a:t>
            </a:r>
            <a:r>
              <a:rPr lang="ar-DZ" dirty="0"/>
              <a:t>لاكتشاف وتعيين كائنات الشبكة تلقائيًا. يعمل بروتوكول </a:t>
            </a:r>
            <a:r>
              <a:rPr lang="en-GB" dirty="0"/>
              <a:t>SNMP </a:t>
            </a:r>
            <a:r>
              <a:rPr lang="ar-DZ" dirty="0"/>
              <a:t>عن طريق عرض البيانات التقنية كمتغيرات على الأنظمة التي يتم إدارتها. تُنظم هذه المتغيرات في قاعدة معلومات الإدارة (</a:t>
            </a:r>
            <a:r>
              <a:rPr lang="en-GB" dirty="0"/>
              <a:t>MIB) </a:t>
            </a:r>
            <a:r>
              <a:rPr lang="ar-DZ" dirty="0"/>
              <a:t>التي تصف تكوين وحالة النظام. يمكن لتطبيقات الإدارة الاستعلام عن هذه المتغيرات عن بعد وأحيانًا حتى تلاعب بها.</a:t>
            </a:r>
            <a:endParaRPr lang="en-US" dirty="0">
              <a:solidFill>
                <a:srgbClr val="080809"/>
              </a:solidFill>
              <a:latin typeface="PT Serif"/>
            </a:endParaRPr>
          </a:p>
          <a:p>
            <a:pPr algn="just" fontAlgn="base"/>
            <a:endParaRPr lang="en-US" dirty="0">
              <a:solidFill>
                <a:srgbClr val="080809"/>
              </a:solidFill>
              <a:latin typeface="PT Serif"/>
            </a:endParaRPr>
          </a:p>
          <a:p>
            <a:pPr algn="just" fontAlgn="base"/>
            <a:r>
              <a:rPr lang="en-US" dirty="0">
                <a:solidFill>
                  <a:srgbClr val="080809"/>
                </a:solidFill>
                <a:latin typeface="PT Serif"/>
              </a:rPr>
              <a:t>Network mapping solutions leverage SNMP to determine the type of device and collect associated information from all entities on a network. This data is then automatically used to create an object in the map diagram.</a:t>
            </a:r>
          </a:p>
          <a:p>
            <a:pPr algn="just" fontAlgn="base"/>
            <a:endParaRPr lang="en-US" b="0" i="0" dirty="0">
              <a:solidFill>
                <a:srgbClr val="080809"/>
              </a:solidFill>
              <a:effectLst/>
              <a:latin typeface="PT Serif"/>
            </a:endParaRPr>
          </a:p>
          <a:p>
            <a:pPr algn="just" fontAlgn="base"/>
            <a:r>
              <a:rPr lang="ar-DZ" dirty="0"/>
              <a:t>تستفيد حلول تعيين الشبكة من بروتوكول إدارة الشبكة البسيط (</a:t>
            </a:r>
            <a:r>
              <a:rPr lang="en-GB" dirty="0"/>
              <a:t>SNMP) </a:t>
            </a:r>
            <a:r>
              <a:rPr lang="ar-DZ" dirty="0"/>
              <a:t>لتحديد نوع الجهاز وجمع المعلومات المرتبطة من جميع الكيانات على الشبكة. يتم استخدام هذه البيانات تلقائيًا لإنشاء كائن في رسم الخريطة.</a:t>
            </a:r>
            <a:endParaRPr lang="en-US" b="0" i="0" dirty="0">
              <a:solidFill>
                <a:srgbClr val="080809"/>
              </a:solidFill>
              <a:effectLst/>
              <a:latin typeface="PT Serif"/>
            </a:endParaRPr>
          </a:p>
        </p:txBody>
      </p:sp>
    </p:spTree>
    <p:extLst>
      <p:ext uri="{BB962C8B-B14F-4D97-AF65-F5344CB8AC3E}">
        <p14:creationId xmlns:p14="http://schemas.microsoft.com/office/powerpoint/2010/main" val="345551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Network Mapping Solutions Use SNMP To Discover and Map Network Objects Automatically</a:t>
            </a:r>
            <a:endParaRPr lang="en-US" sz="2400"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7" name="Rectangle 6">
            <a:extLst>
              <a:ext uri="{FF2B5EF4-FFF2-40B4-BE49-F238E27FC236}">
                <a16:creationId xmlns:a16="http://schemas.microsoft.com/office/drawing/2014/main" id="{A8BA6DF3-9321-4D9F-8A9C-39A21F0152AB}"/>
              </a:ext>
            </a:extLst>
          </p:cNvPr>
          <p:cNvSpPr/>
          <p:nvPr/>
        </p:nvSpPr>
        <p:spPr>
          <a:xfrm>
            <a:off x="1621762" y="1797999"/>
            <a:ext cx="8482820" cy="4801314"/>
          </a:xfrm>
          <a:prstGeom prst="rect">
            <a:avLst/>
          </a:prstGeom>
        </p:spPr>
        <p:txBody>
          <a:bodyPr wrap="square">
            <a:spAutoFit/>
          </a:bodyPr>
          <a:lstStyle/>
          <a:p>
            <a:pPr algn="just" fontAlgn="base"/>
            <a:r>
              <a:rPr lang="en-US" dirty="0"/>
              <a:t>At the most superficial level, network mapping works because every network is a massive cache of data simply waiting to be tapped. Network mapping tools use MIB via SNMP to collect details that are part of open standards and information specific to the device and vendor. This gives IT teams access to advanced device information such as the number of active ports, the device’s power draw, and even the temperature value.</a:t>
            </a:r>
          </a:p>
          <a:p>
            <a:pPr algn="just" fontAlgn="base"/>
            <a:r>
              <a:rPr lang="ar-DZ" dirty="0"/>
              <a:t>على أكثر مستوى سطحي، تعمل عملية تعيين الشبكة لأن كل شبكة هي مخزن ضخم من البيانات في انتظار الاستفادة منها. تستخدم أدوات تعيين الشبكة </a:t>
            </a:r>
            <a:r>
              <a:rPr lang="en-GB" dirty="0"/>
              <a:t>MIB </a:t>
            </a:r>
            <a:r>
              <a:rPr lang="ar-DZ" dirty="0"/>
              <a:t>عبر بروتوكول </a:t>
            </a:r>
            <a:r>
              <a:rPr lang="en-GB" dirty="0"/>
              <a:t>SNMP </a:t>
            </a:r>
            <a:r>
              <a:rPr lang="ar-DZ" dirty="0"/>
              <a:t>لجمع التفاصيل التي تتبع المعايير المفتوحة والمعلومات الخاصة بالجهاز والمورد. وهذا يمنح فرق تكنولوجيا المعلومات الوصول إلى معلومات الجهاز المتقدمة مثل عدد المنافذ النشطة، واستهلاك الطاقة للجهاز، وحتى قيمة الحرارة.</a:t>
            </a:r>
            <a:endParaRPr lang="en-US" dirty="0"/>
          </a:p>
          <a:p>
            <a:pPr algn="just" fontAlgn="base"/>
            <a:endParaRPr lang="en-US" dirty="0"/>
          </a:p>
          <a:p>
            <a:pPr algn="just" fontAlgn="base"/>
            <a:r>
              <a:rPr lang="en-US" dirty="0"/>
              <a:t>Network mapping solutions allow enterprises to easily track what’s on the network, automatically gather information about all the devices, and monitor how the entities are linked together.</a:t>
            </a:r>
          </a:p>
          <a:p>
            <a:pPr algn="just" fontAlgn="base"/>
            <a:endParaRPr lang="en-US" b="0" i="0" dirty="0">
              <a:solidFill>
                <a:srgbClr val="080809"/>
              </a:solidFill>
              <a:effectLst/>
              <a:latin typeface="PT Serif"/>
            </a:endParaRPr>
          </a:p>
          <a:p>
            <a:pPr algn="just" fontAlgn="base"/>
            <a:r>
              <a:rPr lang="ar-DZ" dirty="0"/>
              <a:t>تسمح حلول تعيين الشبكة للشركات بتتبع ما هو موجود على الشبكة بسهولة، وجمع معلومات تلقائياً حول جميع الأجهزة، ومراقبة كيفية ربط الكيانات معًا.</a:t>
            </a:r>
            <a:endParaRPr lang="en-US" b="0" i="0" dirty="0">
              <a:solidFill>
                <a:srgbClr val="080809"/>
              </a:solidFill>
              <a:effectLst/>
              <a:latin typeface="PT Serif"/>
            </a:endParaRPr>
          </a:p>
        </p:txBody>
      </p:sp>
    </p:spTree>
    <p:extLst>
      <p:ext uri="{BB962C8B-B14F-4D97-AF65-F5344CB8AC3E}">
        <p14:creationId xmlns:p14="http://schemas.microsoft.com/office/powerpoint/2010/main" val="1823527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tx1"/>
                </a:solidFill>
              </a:rPr>
              <a:t>Top five reasons to consider a network mapping solution for your organization</a:t>
            </a: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pic>
        <p:nvPicPr>
          <p:cNvPr id="6" name="Picture 5">
            <a:extLst>
              <a:ext uri="{FF2B5EF4-FFF2-40B4-BE49-F238E27FC236}">
                <a16:creationId xmlns:a16="http://schemas.microsoft.com/office/drawing/2014/main" id="{9452D307-9E8E-4398-88EF-D5254B9285FB}"/>
              </a:ext>
            </a:extLst>
          </p:cNvPr>
          <p:cNvPicPr>
            <a:picLocks noChangeAspect="1"/>
          </p:cNvPicPr>
          <p:nvPr/>
        </p:nvPicPr>
        <p:blipFill>
          <a:blip r:embed="rId3"/>
          <a:stretch>
            <a:fillRect/>
          </a:stretch>
        </p:blipFill>
        <p:spPr>
          <a:xfrm>
            <a:off x="2722418" y="1429140"/>
            <a:ext cx="5544127" cy="4855865"/>
          </a:xfrm>
          <a:prstGeom prst="rect">
            <a:avLst/>
          </a:prstGeom>
        </p:spPr>
      </p:pic>
    </p:spTree>
    <p:extLst>
      <p:ext uri="{BB962C8B-B14F-4D97-AF65-F5344CB8AC3E}">
        <p14:creationId xmlns:p14="http://schemas.microsoft.com/office/powerpoint/2010/main" val="608434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b="1" dirty="0">
                <a:solidFill>
                  <a:schemeClr val="tx1"/>
                </a:solidFill>
              </a:rPr>
              <a:t>Enterprise network mapping</a:t>
            </a: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4" name="Rectangle 3">
            <a:extLst>
              <a:ext uri="{FF2B5EF4-FFF2-40B4-BE49-F238E27FC236}">
                <a16:creationId xmlns:a16="http://schemas.microsoft.com/office/drawing/2014/main" id="{645AA7A4-2F22-4E26-AE4A-ACECD816853C}"/>
              </a:ext>
            </a:extLst>
          </p:cNvPr>
          <p:cNvSpPr/>
          <p:nvPr/>
        </p:nvSpPr>
        <p:spPr>
          <a:xfrm>
            <a:off x="1450109" y="1619612"/>
            <a:ext cx="9005455" cy="3139321"/>
          </a:xfrm>
          <a:prstGeom prst="rect">
            <a:avLst/>
          </a:prstGeom>
        </p:spPr>
        <p:txBody>
          <a:bodyPr wrap="square">
            <a:spAutoFit/>
          </a:bodyPr>
          <a:lstStyle/>
          <a:p>
            <a:pPr algn="just"/>
            <a:r>
              <a:rPr lang="en-US" dirty="0">
                <a:solidFill>
                  <a:srgbClr val="202122"/>
                </a:solidFill>
                <a:latin typeface="Arial" panose="020B0604020202020204" pitchFamily="34" charset="0"/>
              </a:rPr>
              <a:t>Many organizations create network maps of their network system. These maps can be made manually using simple tools such as </a:t>
            </a:r>
            <a:r>
              <a:rPr lang="en-US" dirty="0">
                <a:solidFill>
                  <a:srgbClr val="3366CC"/>
                </a:solidFill>
                <a:latin typeface="Arial" panose="020B0604020202020204" pitchFamily="34" charset="0"/>
                <a:hlinkClick r:id="rId3" tooltip="Microsoft Visio"/>
              </a:rPr>
              <a:t>Microsoft Visio</a:t>
            </a:r>
            <a:r>
              <a:rPr lang="en-US" dirty="0">
                <a:solidFill>
                  <a:srgbClr val="202122"/>
                </a:solidFill>
                <a:latin typeface="Arial" panose="020B0604020202020204" pitchFamily="34" charset="0"/>
              </a:rPr>
              <a:t>, or the mapping process can be simplified by using tools that </a:t>
            </a:r>
            <a:r>
              <a:rPr lang="en-US" dirty="0">
                <a:solidFill>
                  <a:srgbClr val="3366CC"/>
                </a:solidFill>
                <a:latin typeface="Arial" panose="020B0604020202020204" pitchFamily="34" charset="0"/>
                <a:hlinkClick r:id="rId4" tooltip="Network documentation"/>
              </a:rPr>
              <a:t>integrate auto network discovery with Network mapping</a:t>
            </a:r>
            <a:r>
              <a:rPr lang="en-US" dirty="0">
                <a:solidFill>
                  <a:srgbClr val="202122"/>
                </a:solidFill>
                <a:latin typeface="Arial" panose="020B0604020202020204" pitchFamily="34" charset="0"/>
              </a:rPr>
              <a:t>, one such example being the Fabric platform. Many of the vendors from the </a:t>
            </a:r>
            <a:r>
              <a:rPr lang="en-US" dirty="0">
                <a:solidFill>
                  <a:srgbClr val="3366CC"/>
                </a:solidFill>
                <a:latin typeface="Arial" panose="020B0604020202020204" pitchFamily="34" charset="0"/>
                <a:hlinkClick r:id="rId5"/>
              </a:rPr>
              <a:t>Notable network mappers</a:t>
            </a:r>
            <a:r>
              <a:rPr lang="en-US" dirty="0">
                <a:solidFill>
                  <a:srgbClr val="202122"/>
                </a:solidFill>
                <a:latin typeface="Arial" panose="020B0604020202020204" pitchFamily="34" charset="0"/>
              </a:rPr>
              <a:t> list enable you to customize the maps and include your own labels, add un-discoverable items and background images. Sophisticated mapping is used to help visualize the network and understand relationships between end devices and the transport layers that provide service. Mostly, network scanners detect the network with all its components and deliver a list which is used for creating charts and maps using network mapping software.</a:t>
            </a:r>
            <a:r>
              <a:rPr lang="en-US" baseline="30000" dirty="0">
                <a:solidFill>
                  <a:srgbClr val="3366CC"/>
                </a:solidFill>
                <a:latin typeface="Arial" panose="020B0604020202020204" pitchFamily="34" charset="0"/>
                <a:hlinkClick r:id="rId6"/>
              </a:rPr>
              <a:t>[1]</a:t>
            </a:r>
            <a:r>
              <a:rPr lang="en-US" dirty="0">
                <a:solidFill>
                  <a:srgbClr val="202122"/>
                </a:solidFill>
                <a:latin typeface="Arial" panose="020B0604020202020204" pitchFamily="34" charset="0"/>
              </a:rPr>
              <a:t> Items such as bottlenecks and </a:t>
            </a:r>
            <a:r>
              <a:rPr lang="en-US" dirty="0">
                <a:solidFill>
                  <a:srgbClr val="3366CC"/>
                </a:solidFill>
                <a:latin typeface="Arial" panose="020B0604020202020204" pitchFamily="34" charset="0"/>
                <a:hlinkClick r:id="rId7" tooltip="Root cause analysis"/>
              </a:rPr>
              <a:t>root cause analysis</a:t>
            </a:r>
            <a:r>
              <a:rPr lang="en-US" dirty="0">
                <a:solidFill>
                  <a:srgbClr val="202122"/>
                </a:solidFill>
                <a:latin typeface="Arial" panose="020B0604020202020204" pitchFamily="34" charset="0"/>
              </a:rPr>
              <a:t> can be easier to spot using these tools.</a:t>
            </a:r>
          </a:p>
        </p:txBody>
      </p:sp>
    </p:spTree>
    <p:extLst>
      <p:ext uri="{BB962C8B-B14F-4D97-AF65-F5344CB8AC3E}">
        <p14:creationId xmlns:p14="http://schemas.microsoft.com/office/powerpoint/2010/main" val="3038774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b="1" dirty="0">
                <a:solidFill>
                  <a:schemeClr val="tx1"/>
                </a:solidFill>
              </a:rPr>
              <a:t>The holistic network mapping software</a:t>
            </a:r>
          </a:p>
          <a:p>
            <a:endParaRPr lang="en-US" sz="2400" b="1"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4" name="Rectangle 3">
            <a:extLst>
              <a:ext uri="{FF2B5EF4-FFF2-40B4-BE49-F238E27FC236}">
                <a16:creationId xmlns:a16="http://schemas.microsoft.com/office/drawing/2014/main" id="{645AA7A4-2F22-4E26-AE4A-ACECD816853C}"/>
              </a:ext>
            </a:extLst>
          </p:cNvPr>
          <p:cNvSpPr/>
          <p:nvPr/>
        </p:nvSpPr>
        <p:spPr>
          <a:xfrm>
            <a:off x="1450109" y="1619612"/>
            <a:ext cx="9005455" cy="3970318"/>
          </a:xfrm>
          <a:prstGeom prst="rect">
            <a:avLst/>
          </a:prstGeom>
        </p:spPr>
        <p:txBody>
          <a:bodyPr wrap="square">
            <a:spAutoFit/>
          </a:bodyPr>
          <a:lstStyle/>
          <a:p>
            <a:pPr algn="just"/>
            <a:r>
              <a:rPr lang="en-US" dirty="0" err="1"/>
              <a:t>OpManager's</a:t>
            </a:r>
            <a:r>
              <a:rPr lang="en-US" dirty="0"/>
              <a:t> network topology mapping tool has become a must have tool for network admins managing an organization's IT infrastructure. Today, there are large corporate networks which can span across millions of network devices and spread across a wide geographical region. Network mapping tools offer the capacity to monitor and regulate these networks with an understanding of the structure and operation of these networks. With </a:t>
            </a:r>
            <a:r>
              <a:rPr lang="en-US" dirty="0" err="1"/>
              <a:t>OpManager</a:t>
            </a:r>
            <a:r>
              <a:rPr lang="en-US" dirty="0"/>
              <a:t>, you can also map virtual devices like </a:t>
            </a:r>
            <a:r>
              <a:rPr lang="en-US" b="1" dirty="0"/>
              <a:t>VMware, Hyper-V, Xen, and Nutanix.</a:t>
            </a:r>
          </a:p>
          <a:p>
            <a:pPr algn="just"/>
            <a:endParaRPr lang="en-US" b="1" dirty="0"/>
          </a:p>
          <a:p>
            <a:pPr algn="just"/>
            <a:r>
              <a:rPr lang="en-US" dirty="0"/>
              <a:t>Network mapping software offer information such as the list of devices located on the network, the components they directly communicate with, the different methods of communication that are used, and more.</a:t>
            </a:r>
          </a:p>
          <a:p>
            <a:pPr algn="ctr"/>
            <a:endParaRPr lang="en-US" dirty="0"/>
          </a:p>
          <a:p>
            <a:pPr algn="just"/>
            <a:endParaRPr lang="en-US" dirty="0">
              <a:solidFill>
                <a:srgbClr val="202122"/>
              </a:solidFill>
              <a:latin typeface="Arial" panose="020B0604020202020204" pitchFamily="34" charset="0"/>
            </a:endParaRPr>
          </a:p>
          <a:p>
            <a:pPr algn="just"/>
            <a:endParaRPr lang="en-US" dirty="0">
              <a:solidFill>
                <a:srgbClr val="202122"/>
              </a:solidFill>
              <a:latin typeface="Arial" panose="020B0604020202020204" pitchFamily="34" charset="0"/>
            </a:endParaRPr>
          </a:p>
        </p:txBody>
      </p:sp>
      <p:pic>
        <p:nvPicPr>
          <p:cNvPr id="7" name="Picture 6">
            <a:extLst>
              <a:ext uri="{FF2B5EF4-FFF2-40B4-BE49-F238E27FC236}">
                <a16:creationId xmlns:a16="http://schemas.microsoft.com/office/drawing/2014/main" id="{92C2B878-2485-40A0-9334-5B369B904967}"/>
              </a:ext>
            </a:extLst>
          </p:cNvPr>
          <p:cNvPicPr>
            <a:picLocks noChangeAspect="1"/>
          </p:cNvPicPr>
          <p:nvPr/>
        </p:nvPicPr>
        <p:blipFill>
          <a:blip r:embed="rId3"/>
          <a:stretch>
            <a:fillRect/>
          </a:stretch>
        </p:blipFill>
        <p:spPr>
          <a:xfrm>
            <a:off x="6696364" y="4407392"/>
            <a:ext cx="3759200" cy="1971231"/>
          </a:xfrm>
          <a:prstGeom prst="rect">
            <a:avLst/>
          </a:prstGeom>
        </p:spPr>
      </p:pic>
    </p:spTree>
    <p:extLst>
      <p:ext uri="{BB962C8B-B14F-4D97-AF65-F5344CB8AC3E}">
        <p14:creationId xmlns:p14="http://schemas.microsoft.com/office/powerpoint/2010/main" val="88711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b="1" dirty="0">
                <a:solidFill>
                  <a:schemeClr val="tx1"/>
                </a:solidFill>
              </a:rPr>
              <a:t>The holistic network mapping software</a:t>
            </a:r>
          </a:p>
          <a:p>
            <a:endParaRPr lang="en-US" sz="2400" b="1"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4" name="Rectangle 3">
            <a:extLst>
              <a:ext uri="{FF2B5EF4-FFF2-40B4-BE49-F238E27FC236}">
                <a16:creationId xmlns:a16="http://schemas.microsoft.com/office/drawing/2014/main" id="{645AA7A4-2F22-4E26-AE4A-ACECD816853C}"/>
              </a:ext>
            </a:extLst>
          </p:cNvPr>
          <p:cNvSpPr/>
          <p:nvPr/>
        </p:nvSpPr>
        <p:spPr>
          <a:xfrm>
            <a:off x="1450109" y="1619612"/>
            <a:ext cx="9005455" cy="923330"/>
          </a:xfrm>
          <a:prstGeom prst="rect">
            <a:avLst/>
          </a:prstGeom>
        </p:spPr>
        <p:txBody>
          <a:bodyPr wrap="square">
            <a:spAutoFit/>
          </a:bodyPr>
          <a:lstStyle/>
          <a:p>
            <a:pPr algn="ctr"/>
            <a:endParaRPr lang="en-US" dirty="0"/>
          </a:p>
          <a:p>
            <a:pPr algn="just"/>
            <a:endParaRPr lang="en-US" dirty="0">
              <a:solidFill>
                <a:srgbClr val="202122"/>
              </a:solidFill>
              <a:latin typeface="Arial" panose="020B0604020202020204" pitchFamily="34" charset="0"/>
            </a:endParaRPr>
          </a:p>
          <a:p>
            <a:pPr algn="just"/>
            <a:endParaRPr lang="en-US" dirty="0">
              <a:solidFill>
                <a:srgbClr val="202122"/>
              </a:solidFill>
              <a:latin typeface="Arial" panose="020B0604020202020204" pitchFamily="34" charset="0"/>
            </a:endParaRPr>
          </a:p>
        </p:txBody>
      </p:sp>
      <p:pic>
        <p:nvPicPr>
          <p:cNvPr id="7" name="Picture 6">
            <a:extLst>
              <a:ext uri="{FF2B5EF4-FFF2-40B4-BE49-F238E27FC236}">
                <a16:creationId xmlns:a16="http://schemas.microsoft.com/office/drawing/2014/main" id="{92C2B878-2485-40A0-9334-5B369B904967}"/>
              </a:ext>
            </a:extLst>
          </p:cNvPr>
          <p:cNvPicPr>
            <a:picLocks noChangeAspect="1"/>
          </p:cNvPicPr>
          <p:nvPr/>
        </p:nvPicPr>
        <p:blipFill>
          <a:blip r:embed="rId3"/>
          <a:stretch>
            <a:fillRect/>
          </a:stretch>
        </p:blipFill>
        <p:spPr>
          <a:xfrm>
            <a:off x="1379979" y="1482167"/>
            <a:ext cx="9075585" cy="4759011"/>
          </a:xfrm>
          <a:prstGeom prst="rect">
            <a:avLst/>
          </a:prstGeom>
        </p:spPr>
      </p:pic>
    </p:spTree>
    <p:extLst>
      <p:ext uri="{BB962C8B-B14F-4D97-AF65-F5344CB8AC3E}">
        <p14:creationId xmlns:p14="http://schemas.microsoft.com/office/powerpoint/2010/main" val="279537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u="sng" dirty="0">
                <a:solidFill>
                  <a:schemeClr val="tx1"/>
                </a:solidFill>
                <a:hlinkClick r:id="rId2">
                  <a:extLst>
                    <a:ext uri="{A12FA001-AC4F-418D-AE19-62706E023703}">
                      <ahyp:hlinkClr xmlns:ahyp="http://schemas.microsoft.com/office/drawing/2018/hyperlinkcolor" val="tx"/>
                    </a:ext>
                  </a:extLst>
                </a:hlinkClick>
              </a:rPr>
              <a:t>Network mapping - Cybersecurity</a:t>
            </a:r>
          </a:p>
          <a:p>
            <a:endParaRPr lang="en-US" sz="2400" b="1"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10" name="Rectangle 9">
            <a:extLst>
              <a:ext uri="{FF2B5EF4-FFF2-40B4-BE49-F238E27FC236}">
                <a16:creationId xmlns:a16="http://schemas.microsoft.com/office/drawing/2014/main" id="{CBB4C97C-C4C1-45CA-9D1B-E75E36B65B6B}"/>
              </a:ext>
            </a:extLst>
          </p:cNvPr>
          <p:cNvSpPr/>
          <p:nvPr/>
        </p:nvSpPr>
        <p:spPr>
          <a:xfrm>
            <a:off x="1806489" y="2159630"/>
            <a:ext cx="8558143" cy="2585323"/>
          </a:xfrm>
          <a:prstGeom prst="rect">
            <a:avLst/>
          </a:prstGeom>
        </p:spPr>
        <p:txBody>
          <a:bodyPr wrap="square">
            <a:spAutoFit/>
          </a:bodyPr>
          <a:lstStyle/>
          <a:p>
            <a:pPr algn="just"/>
            <a:r>
              <a:rPr lang="en-US" dirty="0"/>
              <a:t>Following a successful attack, attackers will try to map out the hosts in a network in order to discover the ones that contain valuable information. There are a number of tools that can be used here to identify the hosts connected in a network. One of the most commonly used is </a:t>
            </a:r>
            <a:r>
              <a:rPr lang="en-US" dirty="0" err="1"/>
              <a:t>nmap</a:t>
            </a:r>
            <a:r>
              <a:rPr lang="en-US" dirty="0"/>
              <a:t> and this section shall explain the mapping capabilities that this tool has. The tool, like many others, will list all the hosts that it detects on the network through a host discovery process. This is initiated using a command to scan an entire network subnet as shown in the following: </a:t>
            </a:r>
          </a:p>
          <a:p>
            <a:pPr algn="just"/>
            <a:endParaRPr lang="en-US" dirty="0"/>
          </a:p>
        </p:txBody>
      </p:sp>
      <p:sp>
        <p:nvSpPr>
          <p:cNvPr id="13" name="Rectangle 5">
            <a:extLst>
              <a:ext uri="{FF2B5EF4-FFF2-40B4-BE49-F238E27FC236}">
                <a16:creationId xmlns:a16="http://schemas.microsoft.com/office/drawing/2014/main" id="{906ED5C5-2D31-46F1-AFFB-61DEBAF70177}"/>
              </a:ext>
            </a:extLst>
          </p:cNvPr>
          <p:cNvSpPr>
            <a:spLocks noChangeArrowheads="1"/>
          </p:cNvSpPr>
          <p:nvPr/>
        </p:nvSpPr>
        <p:spPr bwMode="auto">
          <a:xfrm>
            <a:off x="1872298" y="4515113"/>
            <a:ext cx="8869593" cy="1446550"/>
          </a:xfrm>
          <a:prstGeom prst="rect">
            <a:avLst/>
          </a:prstGeom>
          <a:solidFill>
            <a:srgbClr val="FBFB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3D3B49"/>
                </a:solidFill>
                <a:effectLst/>
                <a:latin typeface="Droid Sans Mono"/>
              </a:rPr>
              <a:t>#</a:t>
            </a:r>
            <a:r>
              <a:rPr kumimoji="0" lang="en-US" altLang="en-US" sz="1200" b="1" i="0" u="none" strike="noStrike" cap="none" normalizeH="0" baseline="0" dirty="0" err="1">
                <a:ln>
                  <a:noFill/>
                </a:ln>
                <a:solidFill>
                  <a:srgbClr val="3D3B49"/>
                </a:solidFill>
                <a:effectLst/>
                <a:latin typeface="Droid Sans Mono"/>
              </a:rPr>
              <a:t>nmap</a:t>
            </a:r>
            <a:r>
              <a:rPr kumimoji="0" lang="en-US" altLang="en-US" sz="1200" b="1" i="0" u="none" strike="noStrike" cap="none" normalizeH="0" baseline="0" dirty="0">
                <a:ln>
                  <a:noFill/>
                </a:ln>
                <a:solidFill>
                  <a:srgbClr val="3D3B49"/>
                </a:solidFill>
                <a:effectLst/>
                <a:latin typeface="Droid Sans Mono"/>
              </a:rPr>
              <a:t> 10.168.3.1/24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333333"/>
                </a:solidFill>
                <a:effectLst/>
                <a:latin typeface="guardian-text-oreilly"/>
              </a:rPr>
              <a:t>A scan can also be done for a certain range of IP addresses as follows:</a:t>
            </a:r>
            <a:endParaRPr kumimoji="0" lang="en-US" altLang="en-US" sz="1200" b="1" i="0" u="none" strike="noStrike" cap="none" normalizeH="0" baseline="0" dirty="0">
              <a:ln>
                <a:noFill/>
              </a:ln>
              <a:solidFill>
                <a:srgbClr val="3D3B49"/>
              </a:solidFill>
              <a:effectLst/>
              <a:latin typeface="Droid Sans Mon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3D3B49"/>
              </a:solidFill>
              <a:effectLst/>
              <a:latin typeface="Droid Sans Mon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3D3B49"/>
                </a:solidFill>
                <a:effectLst/>
                <a:latin typeface="Droid Sans Mono"/>
              </a:rPr>
              <a:t>#</a:t>
            </a:r>
            <a:r>
              <a:rPr kumimoji="0" lang="en-US" altLang="en-US" sz="1200" b="1" i="0" u="none" strike="noStrike" cap="none" normalizeH="0" baseline="0" dirty="0" err="1">
                <a:ln>
                  <a:noFill/>
                </a:ln>
                <a:solidFill>
                  <a:srgbClr val="3D3B49"/>
                </a:solidFill>
                <a:effectLst/>
                <a:latin typeface="Droid Sans Mono"/>
              </a:rPr>
              <a:t>nmap</a:t>
            </a:r>
            <a:r>
              <a:rPr kumimoji="0" lang="en-US" altLang="en-US" sz="1200" b="1" i="0" u="none" strike="noStrike" cap="none" normalizeH="0" baseline="0" dirty="0">
                <a:ln>
                  <a:noFill/>
                </a:ln>
                <a:solidFill>
                  <a:srgbClr val="3D3B49"/>
                </a:solidFill>
                <a:effectLst/>
                <a:latin typeface="Droid Sans Mono"/>
              </a:rPr>
              <a:t> 10.250.3.1-200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3D3B49"/>
              </a:solidFill>
              <a:effectLst/>
              <a:latin typeface="Droid Sans Mon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333333"/>
                </a:solidFill>
                <a:effectLst/>
                <a:latin typeface="guardian-text-oreilly"/>
              </a:rPr>
              <a:t>The following is a command that can be used to scan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0881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u="sng" dirty="0">
                <a:solidFill>
                  <a:schemeClr val="tx1"/>
                </a:solidFill>
                <a:hlinkClick r:id="rId2">
                  <a:extLst>
                    <a:ext uri="{A12FA001-AC4F-418D-AE19-62706E023703}">
                      <ahyp:hlinkClr xmlns:ahyp="http://schemas.microsoft.com/office/drawing/2018/hyperlinkcolor" val="tx"/>
                    </a:ext>
                  </a:extLst>
                </a:hlinkClick>
              </a:rPr>
              <a:t>Network mapping - Cybersecurity</a:t>
            </a:r>
          </a:p>
          <a:p>
            <a:endParaRPr lang="en-US" sz="2400" b="1"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10" name="Rectangle 9">
            <a:extLst>
              <a:ext uri="{FF2B5EF4-FFF2-40B4-BE49-F238E27FC236}">
                <a16:creationId xmlns:a16="http://schemas.microsoft.com/office/drawing/2014/main" id="{CBB4C97C-C4C1-45CA-9D1B-E75E36B65B6B}"/>
              </a:ext>
            </a:extLst>
          </p:cNvPr>
          <p:cNvSpPr/>
          <p:nvPr/>
        </p:nvSpPr>
        <p:spPr>
          <a:xfrm>
            <a:off x="1707599" y="1790298"/>
            <a:ext cx="8558143" cy="1200329"/>
          </a:xfrm>
          <a:prstGeom prst="rect">
            <a:avLst/>
          </a:prstGeom>
        </p:spPr>
        <p:txBody>
          <a:bodyPr wrap="square">
            <a:spAutoFit/>
          </a:bodyPr>
          <a:lstStyle/>
          <a:p>
            <a:pPr algn="just"/>
            <a:r>
              <a:rPr lang="en-US" dirty="0"/>
              <a:t>One way to identify hosts which are active on the network is to send a ping, i.e. ICMP Echo Request, to all IP Addresses in the network. This is often referred to as a Ping Sweep.</a:t>
            </a:r>
          </a:p>
          <a:p>
            <a:pPr algn="just"/>
            <a:endParaRPr lang="en-US" dirty="0"/>
          </a:p>
        </p:txBody>
      </p:sp>
      <p:pic>
        <p:nvPicPr>
          <p:cNvPr id="4" name="Picture 3">
            <a:extLst>
              <a:ext uri="{FF2B5EF4-FFF2-40B4-BE49-F238E27FC236}">
                <a16:creationId xmlns:a16="http://schemas.microsoft.com/office/drawing/2014/main" id="{3E0831DA-2B1D-453B-8193-3CBAA12B35D6}"/>
              </a:ext>
            </a:extLst>
          </p:cNvPr>
          <p:cNvPicPr>
            <a:picLocks noChangeAspect="1"/>
          </p:cNvPicPr>
          <p:nvPr/>
        </p:nvPicPr>
        <p:blipFill>
          <a:blip r:embed="rId4"/>
          <a:stretch>
            <a:fillRect/>
          </a:stretch>
        </p:blipFill>
        <p:spPr>
          <a:xfrm>
            <a:off x="3660906" y="2676913"/>
            <a:ext cx="5665095" cy="3337020"/>
          </a:xfrm>
          <a:prstGeom prst="rect">
            <a:avLst/>
          </a:prstGeom>
        </p:spPr>
      </p:pic>
    </p:spTree>
    <p:extLst>
      <p:ext uri="{BB962C8B-B14F-4D97-AF65-F5344CB8AC3E}">
        <p14:creationId xmlns:p14="http://schemas.microsoft.com/office/powerpoint/2010/main" val="97796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93ACE14-E7DE-457B-822C-5CF43CC9EE8B}"/>
              </a:ext>
            </a:extLst>
          </p:cNvPr>
          <p:cNvSpPr>
            <a:spLocks noGrp="1"/>
          </p:cNvSpPr>
          <p:nvPr>
            <p:ph idx="1"/>
          </p:nvPr>
        </p:nvSpPr>
        <p:spPr>
          <a:xfrm>
            <a:off x="884065" y="2382982"/>
            <a:ext cx="7659299" cy="3876539"/>
          </a:xfrm>
          <a:solidFill>
            <a:schemeClr val="bg1"/>
          </a:solidFill>
        </p:spPr>
        <p:txBody>
          <a:bodyPr>
            <a:noAutofit/>
          </a:bodyPr>
          <a:lstStyle/>
          <a:p>
            <a:pPr algn="l" rtl="0">
              <a:buFont typeface="Wingdings" panose="05000000000000000000" pitchFamily="2" charset="2"/>
              <a:buChar char="ü"/>
            </a:pPr>
            <a:endParaRPr lang="en-US" sz="2400" b="1" dirty="0">
              <a:latin typeface="Sakkal Majalla" panose="02000000000000000000" pitchFamily="2" charset="-78"/>
              <a:cs typeface="Sakkal Majalla" panose="02000000000000000000" pitchFamily="2" charset="-78"/>
            </a:endParaRPr>
          </a:p>
          <a:p>
            <a:pPr algn="l" rtl="0">
              <a:buFont typeface="Wingdings" panose="05000000000000000000" pitchFamily="2" charset="2"/>
              <a:buChar char="ü"/>
            </a:pPr>
            <a:endParaRPr lang="en-US" sz="2400" dirty="0">
              <a:latin typeface="Calibri" pitchFamily="34" charset="0"/>
            </a:endParaRPr>
          </a:p>
          <a:p>
            <a:pPr algn="l" rtl="0">
              <a:buFont typeface="Wingdings" panose="05000000000000000000" pitchFamily="2" charset="2"/>
              <a:buChar char="ü"/>
            </a:pPr>
            <a:endParaRPr lang="en-US" sz="2400" dirty="0">
              <a:latin typeface="Calibri" pitchFamily="34" charset="0"/>
            </a:endParaRPr>
          </a:p>
          <a:p>
            <a:pPr marL="0" indent="0" algn="l" rtl="0">
              <a:buNone/>
            </a:pPr>
            <a:r>
              <a:rPr lang="en-US" sz="2400" dirty="0">
                <a:latin typeface="Calibri" pitchFamily="34" charset="0"/>
              </a:rPr>
              <a:t>   </a:t>
            </a:r>
            <a:r>
              <a:rPr lang="en-US" sz="2800" b="1" dirty="0">
                <a:latin typeface="Calibri" pitchFamily="34" charset="0"/>
              </a:rPr>
              <a:t>Topics:</a:t>
            </a:r>
          </a:p>
          <a:p>
            <a:pPr algn="l" rtl="0">
              <a:lnSpc>
                <a:spcPct val="100000"/>
              </a:lnSpc>
              <a:buFont typeface="Wingdings" panose="05000000000000000000" pitchFamily="2" charset="2"/>
              <a:buChar char="ü"/>
            </a:pPr>
            <a:r>
              <a:rPr lang="en-US" sz="2400" dirty="0"/>
              <a:t>Network Mapping </a:t>
            </a:r>
            <a:r>
              <a:rPr lang="ar-DZ" sz="2400" dirty="0"/>
              <a:t>تعيين الشبكة</a:t>
            </a:r>
          </a:p>
          <a:p>
            <a:pPr algn="l" rtl="0">
              <a:lnSpc>
                <a:spcPct val="100000"/>
              </a:lnSpc>
              <a:buFont typeface="Wingdings" panose="05000000000000000000" pitchFamily="2" charset="2"/>
              <a:buChar char="ü"/>
            </a:pPr>
            <a:r>
              <a:rPr lang="en-US" sz="2400" dirty="0"/>
              <a:t>Network mapping techniques  (</a:t>
            </a:r>
            <a:r>
              <a:rPr lang="ar-DZ" sz="2400" dirty="0"/>
              <a:t>تقنيات رسم الشبكة</a:t>
            </a:r>
            <a:r>
              <a:rPr lang="en-US" sz="2400" dirty="0"/>
              <a:t>)</a:t>
            </a:r>
          </a:p>
          <a:p>
            <a:pPr algn="l" rtl="0">
              <a:lnSpc>
                <a:spcPct val="100000"/>
              </a:lnSpc>
              <a:buFont typeface="Wingdings" panose="05000000000000000000" pitchFamily="2" charset="2"/>
              <a:buChar char="ü"/>
            </a:pPr>
            <a:r>
              <a:rPr lang="en-US" sz="2400" dirty="0"/>
              <a:t>How Does Network Mapping Work? (</a:t>
            </a:r>
            <a:r>
              <a:rPr lang="ar-DZ" sz="2400" dirty="0"/>
              <a:t>كيف يعمل تعيين الشبكة؟</a:t>
            </a:r>
            <a:r>
              <a:rPr lang="en-US" sz="2400" dirty="0"/>
              <a:t>)</a:t>
            </a:r>
          </a:p>
          <a:p>
            <a:pPr algn="l" rtl="0">
              <a:lnSpc>
                <a:spcPct val="100000"/>
              </a:lnSpc>
              <a:buFont typeface="Wingdings" panose="05000000000000000000" pitchFamily="2" charset="2"/>
              <a:buChar char="ü"/>
            </a:pPr>
            <a:r>
              <a:rPr lang="en-US" sz="2400" dirty="0"/>
              <a:t>Network Mapping Solutions Using SNMP (</a:t>
            </a:r>
            <a:r>
              <a:rPr lang="ar-DZ" sz="2400" dirty="0"/>
              <a:t>حلول تعيين الشبكة باستخدام بروتوكول إدارة الشبكة البسيط (</a:t>
            </a:r>
            <a:r>
              <a:rPr lang="en-US" sz="2400" dirty="0"/>
              <a:t>SNMP)) </a:t>
            </a:r>
          </a:p>
          <a:p>
            <a:pPr algn="l" rtl="0">
              <a:lnSpc>
                <a:spcPct val="100000"/>
              </a:lnSpc>
              <a:buFont typeface="Wingdings" panose="05000000000000000000" pitchFamily="2" charset="2"/>
              <a:buChar char="ü"/>
            </a:pPr>
            <a:r>
              <a:rPr lang="en-US" sz="2400" dirty="0"/>
              <a:t>Enterprise network mapping (</a:t>
            </a:r>
            <a:r>
              <a:rPr lang="ar-DZ" sz="2400" dirty="0"/>
              <a:t>تعيين الشبكة للشركات</a:t>
            </a:r>
            <a:r>
              <a:rPr lang="en-US" sz="2400" dirty="0"/>
              <a:t>)</a:t>
            </a:r>
          </a:p>
          <a:p>
            <a:pPr algn="l" rtl="0">
              <a:buFont typeface="Wingdings" panose="05000000000000000000" pitchFamily="2" charset="2"/>
              <a:buChar char="ü"/>
            </a:pPr>
            <a:r>
              <a:rPr lang="en-US" sz="2400" dirty="0"/>
              <a:t>Network mapping software (</a:t>
            </a:r>
            <a:r>
              <a:rPr lang="ar-DZ" sz="2400" dirty="0"/>
              <a:t>برمجيات تعيين الشبكة</a:t>
            </a:r>
            <a:r>
              <a:rPr lang="en-US" sz="2400" dirty="0"/>
              <a:t>)</a:t>
            </a:r>
          </a:p>
          <a:p>
            <a:pPr algn="l" rtl="0">
              <a:buFont typeface="Wingdings" panose="05000000000000000000" pitchFamily="2" charset="2"/>
              <a:buChar char="ü"/>
            </a:pPr>
            <a:r>
              <a:rPr lang="en-US" sz="2400" dirty="0"/>
              <a:t>Network mapping cybersecurity (</a:t>
            </a:r>
            <a:r>
              <a:rPr lang="ar-DZ" sz="2400" dirty="0"/>
              <a:t>تعيين الشبكة في مجال أمن المعلومات</a:t>
            </a:r>
            <a:r>
              <a:rPr lang="en-US" sz="2400" dirty="0"/>
              <a:t>)</a:t>
            </a:r>
            <a:endParaRPr lang="en-US" sz="2400" b="1" dirty="0"/>
          </a:p>
          <a:p>
            <a:pPr algn="l" rtl="0">
              <a:buFont typeface="Wingdings" panose="05000000000000000000" pitchFamily="2" charset="2"/>
              <a:buChar char="ü"/>
            </a:pPr>
            <a:endParaRPr lang="en-US" sz="2400" b="1" dirty="0">
              <a:latin typeface="Sakkal Majalla" panose="02000000000000000000" pitchFamily="2" charset="-78"/>
              <a:cs typeface="Sakkal Majalla" panose="02000000000000000000" pitchFamily="2" charset="-78"/>
            </a:endParaRPr>
          </a:p>
          <a:p>
            <a:pPr algn="l" rtl="0">
              <a:buFont typeface="Wingdings" panose="05000000000000000000" pitchFamily="2" charset="2"/>
              <a:buChar char="ü"/>
            </a:pPr>
            <a:endParaRPr lang="ar-SA" sz="2400" dirty="0"/>
          </a:p>
          <a:p>
            <a:pPr marL="0" indent="0" algn="l" rtl="0">
              <a:lnSpc>
                <a:spcPct val="100000"/>
              </a:lnSpc>
              <a:buNone/>
            </a:pPr>
            <a:endParaRPr lang="ar-SA" sz="2400" b="1" dirty="0">
              <a:latin typeface="Sakkal Majalla" panose="02000000000000000000" pitchFamily="2" charset="-78"/>
              <a:cs typeface="Sakkal Majalla" panose="02000000000000000000" pitchFamily="2" charset="-78"/>
            </a:endParaRPr>
          </a:p>
          <a:p>
            <a:pPr algn="l" rtl="0">
              <a:lnSpc>
                <a:spcPct val="100000"/>
              </a:lnSpc>
              <a:buFont typeface="Wingdings" panose="05000000000000000000" pitchFamily="2" charset="2"/>
              <a:buChar char="ü"/>
            </a:pPr>
            <a:endParaRPr lang="ar-SA" sz="2400" b="1" dirty="0">
              <a:latin typeface="Sakkal Majalla" panose="02000000000000000000" pitchFamily="2" charset="-78"/>
              <a:cs typeface="Sakkal Majalla" panose="02000000000000000000" pitchFamily="2" charset="-78"/>
            </a:endParaRPr>
          </a:p>
          <a:p>
            <a:pPr algn="l" rtl="0">
              <a:lnSpc>
                <a:spcPct val="100000"/>
              </a:lnSpc>
              <a:buFont typeface="Wingdings" panose="05000000000000000000" pitchFamily="2" charset="2"/>
              <a:buChar char="ü"/>
            </a:pPr>
            <a:endParaRPr lang="ar-SA" sz="2400" b="1" dirty="0">
              <a:latin typeface="Sakkal Majalla" panose="02000000000000000000" pitchFamily="2" charset="-78"/>
              <a:cs typeface="Sakkal Majalla" panose="02000000000000000000" pitchFamily="2" charset="-78"/>
            </a:endParaRPr>
          </a:p>
        </p:txBody>
      </p:sp>
      <p:pic>
        <p:nvPicPr>
          <p:cNvPr id="16" name="Picture 15">
            <a:extLst>
              <a:ext uri="{FF2B5EF4-FFF2-40B4-BE49-F238E27FC236}">
                <a16:creationId xmlns:a16="http://schemas.microsoft.com/office/drawing/2014/main" id="{44BADFC5-BDFB-4EC7-9738-AA94363199E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pic>
        <p:nvPicPr>
          <p:cNvPr id="18" name="صورة 17" descr="صورة تحتوي على نص&#10;&#10;تم إنشاء الوصف تلقائياً">
            <a:extLst>
              <a:ext uri="{FF2B5EF4-FFF2-40B4-BE49-F238E27FC236}">
                <a16:creationId xmlns:a16="http://schemas.microsoft.com/office/drawing/2014/main" id="{A2796007-5A94-4264-931C-5B25895A4013}"/>
              </a:ext>
            </a:extLst>
          </p:cNvPr>
          <p:cNvPicPr>
            <a:picLocks noChangeAspect="1"/>
          </p:cNvPicPr>
          <p:nvPr/>
        </p:nvPicPr>
        <p:blipFill>
          <a:blip r:embed="rId3"/>
          <a:stretch>
            <a:fillRect/>
          </a:stretch>
        </p:blipFill>
        <p:spPr>
          <a:xfrm>
            <a:off x="8170976" y="1720819"/>
            <a:ext cx="4017857" cy="3876539"/>
          </a:xfrm>
          <a:prstGeom prst="rect">
            <a:avLst/>
          </a:prstGeom>
        </p:spPr>
      </p:pic>
      <p:sp>
        <p:nvSpPr>
          <p:cNvPr id="2" name="مستطيل 6">
            <a:extLst>
              <a:ext uri="{FF2B5EF4-FFF2-40B4-BE49-F238E27FC236}">
                <a16:creationId xmlns:a16="http://schemas.microsoft.com/office/drawing/2014/main" id="{48D21C0A-002C-ED2F-AE59-AB3B16FCAACC}"/>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Tree>
    <p:extLst>
      <p:ext uri="{BB962C8B-B14F-4D97-AF65-F5344CB8AC3E}">
        <p14:creationId xmlns:p14="http://schemas.microsoft.com/office/powerpoint/2010/main" val="3226812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u="sng" dirty="0">
                <a:solidFill>
                  <a:schemeClr val="tx1"/>
                </a:solidFill>
                <a:hlinkClick r:id="rId2">
                  <a:extLst>
                    <a:ext uri="{A12FA001-AC4F-418D-AE19-62706E023703}">
                      <ahyp:hlinkClr xmlns:ahyp="http://schemas.microsoft.com/office/drawing/2018/hyperlinkcolor" val="tx"/>
                    </a:ext>
                  </a:extLst>
                </a:hlinkClick>
              </a:rPr>
              <a:t>Network mapping - Cybersecurity</a:t>
            </a:r>
          </a:p>
          <a:p>
            <a:endParaRPr lang="en-US" sz="2400" b="1"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10" name="Rectangle 9">
            <a:extLst>
              <a:ext uri="{FF2B5EF4-FFF2-40B4-BE49-F238E27FC236}">
                <a16:creationId xmlns:a16="http://schemas.microsoft.com/office/drawing/2014/main" id="{CBB4C97C-C4C1-45CA-9D1B-E75E36B65B6B}"/>
              </a:ext>
            </a:extLst>
          </p:cNvPr>
          <p:cNvSpPr/>
          <p:nvPr/>
        </p:nvSpPr>
        <p:spPr>
          <a:xfrm>
            <a:off x="1476386" y="1626353"/>
            <a:ext cx="8558143" cy="2585323"/>
          </a:xfrm>
          <a:prstGeom prst="rect">
            <a:avLst/>
          </a:prstGeom>
        </p:spPr>
        <p:txBody>
          <a:bodyPr wrap="square">
            <a:spAutoFit/>
          </a:bodyPr>
          <a:lstStyle/>
          <a:p>
            <a:r>
              <a:rPr lang="en-US" dirty="0"/>
              <a:t>A better approach involves sending a different kinds of packets to a system to try ask for any kind of answer to determine if system is alive or not. For example Nmap will send the following packets to the system to try cause a response:</a:t>
            </a:r>
          </a:p>
          <a:p>
            <a:endParaRPr lang="en-US" dirty="0"/>
          </a:p>
          <a:p>
            <a:r>
              <a:rPr lang="en-US" dirty="0"/>
              <a:t>ICMP Echo Request</a:t>
            </a:r>
          </a:p>
          <a:p>
            <a:r>
              <a:rPr lang="en-US" dirty="0"/>
              <a:t>TCP SYN packet to port 443</a:t>
            </a:r>
          </a:p>
          <a:p>
            <a:r>
              <a:rPr lang="en-US" dirty="0"/>
              <a:t>TCP ACK packet to port 80</a:t>
            </a:r>
          </a:p>
          <a:p>
            <a:r>
              <a:rPr lang="en-US" dirty="0"/>
              <a:t>ICMP Timestamp request</a:t>
            </a:r>
          </a:p>
          <a:p>
            <a:pPr algn="just"/>
            <a:endParaRPr lang="en-US" dirty="0"/>
          </a:p>
        </p:txBody>
      </p:sp>
    </p:spTree>
    <p:extLst>
      <p:ext uri="{BB962C8B-B14F-4D97-AF65-F5344CB8AC3E}">
        <p14:creationId xmlns:p14="http://schemas.microsoft.com/office/powerpoint/2010/main" val="4088927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u="sng" dirty="0">
                <a:solidFill>
                  <a:schemeClr val="tx1"/>
                </a:solidFill>
                <a:hlinkClick r:id="rId2">
                  <a:extLst>
                    <a:ext uri="{A12FA001-AC4F-418D-AE19-62706E023703}">
                      <ahyp:hlinkClr xmlns:ahyp="http://schemas.microsoft.com/office/drawing/2018/hyperlinkcolor" val="tx"/>
                    </a:ext>
                  </a:extLst>
                </a:hlinkClick>
              </a:rPr>
              <a:t>Network mapping - Cybersecurity</a:t>
            </a:r>
          </a:p>
          <a:p>
            <a:endParaRPr lang="en-US" sz="2400" b="1"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10" name="Rectangle 9">
            <a:extLst>
              <a:ext uri="{FF2B5EF4-FFF2-40B4-BE49-F238E27FC236}">
                <a16:creationId xmlns:a16="http://schemas.microsoft.com/office/drawing/2014/main" id="{CBB4C97C-C4C1-45CA-9D1B-E75E36B65B6B}"/>
              </a:ext>
            </a:extLst>
          </p:cNvPr>
          <p:cNvSpPr/>
          <p:nvPr/>
        </p:nvSpPr>
        <p:spPr>
          <a:xfrm>
            <a:off x="1575580" y="1619612"/>
            <a:ext cx="8558143" cy="3970318"/>
          </a:xfrm>
          <a:prstGeom prst="rect">
            <a:avLst/>
          </a:prstGeom>
        </p:spPr>
        <p:txBody>
          <a:bodyPr wrap="square">
            <a:spAutoFit/>
          </a:bodyPr>
          <a:lstStyle/>
          <a:p>
            <a:pPr algn="just"/>
            <a:r>
              <a:rPr lang="en-US" dirty="0"/>
              <a:t>Based on the TCP specifications, that is the rules of communications, a system should always engage in a three-way handshake before starting to communicate. Nmap seems to be intentionally breaking the rules with the packets above. Can you spot which packet is not behaving as systems would expect? </a:t>
            </a:r>
          </a:p>
          <a:p>
            <a:pPr algn="just"/>
            <a:r>
              <a:rPr lang="en-US" dirty="0"/>
              <a:t>Sending a TCP ACK packet to port 80 is not conforming to the rules of the TCP standard. Nmap does this specifically to try cause the target system to make a reply. In order to send packets which are not following the rules, Nmap must run with the highest level of privileges, e.g. root or local administrator. Most port scanners will be more accurate because of this.</a:t>
            </a:r>
          </a:p>
          <a:p>
            <a:pPr algn="just"/>
            <a:endParaRPr lang="en-US" dirty="0"/>
          </a:p>
          <a:p>
            <a:pPr algn="just"/>
            <a:r>
              <a:rPr lang="en-US" dirty="0"/>
              <a:t>Disabling the Network Mapping can be done with Nmap with the -</a:t>
            </a:r>
            <a:r>
              <a:rPr lang="en-US" dirty="0" err="1"/>
              <a:t>Pn</a:t>
            </a:r>
            <a:r>
              <a:rPr lang="en-US" dirty="0"/>
              <a:t> flag. Nmap will now consider all IP/systems to be up and go directly to port scanning.</a:t>
            </a:r>
          </a:p>
          <a:p>
            <a:pPr algn="just"/>
            <a:endParaRPr lang="en-US" dirty="0"/>
          </a:p>
        </p:txBody>
      </p:sp>
    </p:spTree>
    <p:extLst>
      <p:ext uri="{BB962C8B-B14F-4D97-AF65-F5344CB8AC3E}">
        <p14:creationId xmlns:p14="http://schemas.microsoft.com/office/powerpoint/2010/main" val="3534095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u="sng" dirty="0">
                <a:solidFill>
                  <a:schemeClr val="tx1"/>
                </a:solidFill>
                <a:hlinkClick r:id="rId2">
                  <a:extLst>
                    <a:ext uri="{A12FA001-AC4F-418D-AE19-62706E023703}">
                      <ahyp:hlinkClr xmlns:ahyp="http://schemas.microsoft.com/office/drawing/2018/hyperlinkcolor" val="tx"/>
                    </a:ext>
                  </a:extLst>
                </a:hlinkClick>
              </a:rPr>
              <a:t>Network mapping – Cybersecurity </a:t>
            </a:r>
          </a:p>
          <a:p>
            <a:endParaRPr lang="en-US" sz="2400" b="1"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10" name="Rectangle 9">
            <a:extLst>
              <a:ext uri="{FF2B5EF4-FFF2-40B4-BE49-F238E27FC236}">
                <a16:creationId xmlns:a16="http://schemas.microsoft.com/office/drawing/2014/main" id="{CBB4C97C-C4C1-45CA-9D1B-E75E36B65B6B}"/>
              </a:ext>
            </a:extLst>
          </p:cNvPr>
          <p:cNvSpPr/>
          <p:nvPr/>
        </p:nvSpPr>
        <p:spPr>
          <a:xfrm>
            <a:off x="1575580" y="1619612"/>
            <a:ext cx="8558143" cy="4832092"/>
          </a:xfrm>
          <a:prstGeom prst="rect">
            <a:avLst/>
          </a:prstGeom>
        </p:spPr>
        <p:txBody>
          <a:bodyPr wrap="square">
            <a:spAutoFit/>
          </a:bodyPr>
          <a:lstStyle/>
          <a:p>
            <a:r>
              <a:rPr lang="en-US" sz="2000" b="1" dirty="0"/>
              <a:t>Port Scanning </a:t>
            </a:r>
          </a:p>
          <a:p>
            <a:pPr algn="just"/>
            <a:r>
              <a:rPr lang="en-US" dirty="0"/>
              <a:t>Port Scanning is done to try determine which services we can connect to. Each listening service provides attack surface which could potentially be abused by attackers. As such it is important to learn which ports are open.</a:t>
            </a:r>
          </a:p>
          <a:p>
            <a:pPr algn="just"/>
            <a:endParaRPr lang="en-US" dirty="0"/>
          </a:p>
          <a:p>
            <a:pPr algn="just"/>
            <a:r>
              <a:rPr lang="en-US" dirty="0"/>
              <a:t>Attackers are interested in knowing which applications are listening on the network. These applications represent opportunities for attackers. There might be vulnerabilities enabling them to attack successfully the organization.</a:t>
            </a:r>
          </a:p>
          <a:p>
            <a:pPr algn="just"/>
            <a:endParaRPr lang="en-US" dirty="0"/>
          </a:p>
          <a:p>
            <a:pPr algn="just"/>
            <a:r>
              <a:rPr lang="en-US" dirty="0"/>
              <a:t>Port Scanning works by sending packets to an application and looking for any replies. This is exceptionally easy for TCP, as if a TCP service is available it will always reply with a SYN/ACK packet. For UDP however it is more difficult. In order to detect if the service is available or not, in most cases the attacker must send specific input which forces the application to reply. Most applications hosted in UDP will not reply unless the Clients sends exactly the input required to engage in communications.</a:t>
            </a:r>
          </a:p>
          <a:p>
            <a:pPr algn="just"/>
            <a:endParaRPr lang="en-US" dirty="0"/>
          </a:p>
        </p:txBody>
      </p:sp>
    </p:spTree>
    <p:extLst>
      <p:ext uri="{BB962C8B-B14F-4D97-AF65-F5344CB8AC3E}">
        <p14:creationId xmlns:p14="http://schemas.microsoft.com/office/powerpoint/2010/main" val="3840532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u="sng" dirty="0">
                <a:solidFill>
                  <a:schemeClr val="tx1"/>
                </a:solidFill>
                <a:hlinkClick r:id="rId2">
                  <a:extLst>
                    <a:ext uri="{A12FA001-AC4F-418D-AE19-62706E023703}">
                      <ahyp:hlinkClr xmlns:ahyp="http://schemas.microsoft.com/office/drawing/2018/hyperlinkcolor" val="tx"/>
                    </a:ext>
                  </a:extLst>
                </a:hlinkClick>
              </a:rPr>
              <a:t>Network mapping – Cybersecurity </a:t>
            </a:r>
          </a:p>
          <a:p>
            <a:endParaRPr lang="en-US" sz="2400" b="1"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10" name="Rectangle 9">
            <a:extLst>
              <a:ext uri="{FF2B5EF4-FFF2-40B4-BE49-F238E27FC236}">
                <a16:creationId xmlns:a16="http://schemas.microsoft.com/office/drawing/2014/main" id="{CBB4C97C-C4C1-45CA-9D1B-E75E36B65B6B}"/>
              </a:ext>
            </a:extLst>
          </p:cNvPr>
          <p:cNvSpPr/>
          <p:nvPr/>
        </p:nvSpPr>
        <p:spPr>
          <a:xfrm>
            <a:off x="1575580" y="1619612"/>
            <a:ext cx="8558143" cy="2308324"/>
          </a:xfrm>
          <a:prstGeom prst="rect">
            <a:avLst/>
          </a:prstGeom>
        </p:spPr>
        <p:txBody>
          <a:bodyPr wrap="square">
            <a:spAutoFit/>
          </a:bodyPr>
          <a:lstStyle/>
          <a:p>
            <a:r>
              <a:rPr lang="en-US" b="1" dirty="0"/>
              <a:t>TCP Port Scanning:</a:t>
            </a:r>
          </a:p>
          <a:p>
            <a:endParaRPr lang="en-US" b="1" dirty="0"/>
          </a:p>
          <a:p>
            <a:pPr algn="just"/>
            <a:r>
              <a:rPr lang="en-US" dirty="0"/>
              <a:t>TCP is an easy protocol to scan because the TCP standard dictates that systems should reply with a SYN/ACK when receiving a SYN. We can send a SYN packet to all 65536 ports and record all SYN/ACK's coming back and conclude the ports which are opened based on the reply of a SYN/ACK. When no reply is received, we can assume the port is closed or filtered by for example a Firewall.</a:t>
            </a:r>
          </a:p>
          <a:p>
            <a:pPr algn="just"/>
            <a:endParaRPr lang="en-US" dirty="0"/>
          </a:p>
        </p:txBody>
      </p:sp>
    </p:spTree>
    <p:extLst>
      <p:ext uri="{BB962C8B-B14F-4D97-AF65-F5344CB8AC3E}">
        <p14:creationId xmlns:p14="http://schemas.microsoft.com/office/powerpoint/2010/main" val="427736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u="sng" dirty="0">
                <a:solidFill>
                  <a:schemeClr val="tx1"/>
                </a:solidFill>
                <a:hlinkClick r:id="rId2">
                  <a:extLst>
                    <a:ext uri="{A12FA001-AC4F-418D-AE19-62706E023703}">
                      <ahyp:hlinkClr xmlns:ahyp="http://schemas.microsoft.com/office/drawing/2018/hyperlinkcolor" val="tx"/>
                    </a:ext>
                  </a:extLst>
                </a:hlinkClick>
              </a:rPr>
              <a:t>Network mapping – Cybersecurity </a:t>
            </a:r>
          </a:p>
          <a:p>
            <a:endParaRPr lang="en-US" sz="2400" b="1"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pic>
        <p:nvPicPr>
          <p:cNvPr id="4" name="Picture 3">
            <a:extLst>
              <a:ext uri="{FF2B5EF4-FFF2-40B4-BE49-F238E27FC236}">
                <a16:creationId xmlns:a16="http://schemas.microsoft.com/office/drawing/2014/main" id="{A4D5B4A7-D4A8-4AB6-ABFD-B4BCF0310615}"/>
              </a:ext>
            </a:extLst>
          </p:cNvPr>
          <p:cNvPicPr>
            <a:picLocks noChangeAspect="1"/>
          </p:cNvPicPr>
          <p:nvPr/>
        </p:nvPicPr>
        <p:blipFill>
          <a:blip r:embed="rId4"/>
          <a:stretch>
            <a:fillRect/>
          </a:stretch>
        </p:blipFill>
        <p:spPr>
          <a:xfrm>
            <a:off x="1295430" y="2345494"/>
            <a:ext cx="9601139" cy="3288579"/>
          </a:xfrm>
          <a:prstGeom prst="rect">
            <a:avLst/>
          </a:prstGeom>
        </p:spPr>
      </p:pic>
      <p:sp>
        <p:nvSpPr>
          <p:cNvPr id="6" name="Rectangle 5">
            <a:extLst>
              <a:ext uri="{FF2B5EF4-FFF2-40B4-BE49-F238E27FC236}">
                <a16:creationId xmlns:a16="http://schemas.microsoft.com/office/drawing/2014/main" id="{774B1BC2-0331-4A33-BA57-80919C1E8748}"/>
              </a:ext>
            </a:extLst>
          </p:cNvPr>
          <p:cNvSpPr/>
          <p:nvPr/>
        </p:nvSpPr>
        <p:spPr>
          <a:xfrm>
            <a:off x="1621761" y="1711944"/>
            <a:ext cx="8362747" cy="369332"/>
          </a:xfrm>
          <a:prstGeom prst="rect">
            <a:avLst/>
          </a:prstGeom>
        </p:spPr>
        <p:txBody>
          <a:bodyPr wrap="square">
            <a:spAutoFit/>
          </a:bodyPr>
          <a:lstStyle/>
          <a:p>
            <a:r>
              <a:rPr lang="en-US" dirty="0">
                <a:solidFill>
                  <a:srgbClr val="000000"/>
                </a:solidFill>
                <a:latin typeface="Verdana" panose="020B0604030504040204" pitchFamily="34" charset="0"/>
              </a:rPr>
              <a:t>With the SYN/ACK on port 445 we have identified the port is open</a:t>
            </a:r>
            <a:endParaRPr lang="en-US" dirty="0"/>
          </a:p>
        </p:txBody>
      </p:sp>
    </p:spTree>
    <p:extLst>
      <p:ext uri="{BB962C8B-B14F-4D97-AF65-F5344CB8AC3E}">
        <p14:creationId xmlns:p14="http://schemas.microsoft.com/office/powerpoint/2010/main" val="2661138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u="sng" dirty="0">
                <a:solidFill>
                  <a:schemeClr val="tx1"/>
                </a:solidFill>
                <a:hlinkClick r:id="rId2">
                  <a:extLst>
                    <a:ext uri="{A12FA001-AC4F-418D-AE19-62706E023703}">
                      <ahyp:hlinkClr xmlns:ahyp="http://schemas.microsoft.com/office/drawing/2018/hyperlinkcolor" val="tx"/>
                    </a:ext>
                  </a:extLst>
                </a:hlinkClick>
              </a:rPr>
              <a:t>Network mapping – Cybersecurity </a:t>
            </a:r>
          </a:p>
          <a:p>
            <a:endParaRPr lang="en-US" sz="2400" b="1"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7" name="Rectangle 6">
            <a:extLst>
              <a:ext uri="{FF2B5EF4-FFF2-40B4-BE49-F238E27FC236}">
                <a16:creationId xmlns:a16="http://schemas.microsoft.com/office/drawing/2014/main" id="{E2D48EB4-E9BC-44C3-94BB-D4C8501CF528}"/>
              </a:ext>
            </a:extLst>
          </p:cNvPr>
          <p:cNvSpPr/>
          <p:nvPr/>
        </p:nvSpPr>
        <p:spPr>
          <a:xfrm>
            <a:off x="988291" y="1720840"/>
            <a:ext cx="9753600" cy="2862322"/>
          </a:xfrm>
          <a:prstGeom prst="rect">
            <a:avLst/>
          </a:prstGeom>
        </p:spPr>
        <p:txBody>
          <a:bodyPr wrap="square">
            <a:spAutoFit/>
          </a:bodyPr>
          <a:lstStyle/>
          <a:p>
            <a:r>
              <a:rPr lang="en-US" b="1" dirty="0">
                <a:solidFill>
                  <a:srgbClr val="000000"/>
                </a:solidFill>
                <a:latin typeface="Segoe UI" panose="020B0502040204020203" pitchFamily="34" charset="0"/>
              </a:rPr>
              <a:t>UDP Port Scanning:</a:t>
            </a:r>
          </a:p>
          <a:p>
            <a:endParaRPr lang="en-US" b="1" dirty="0">
              <a:solidFill>
                <a:srgbClr val="000000"/>
              </a:solidFill>
              <a:latin typeface="Segoe UI" panose="020B0502040204020203" pitchFamily="34" charset="0"/>
            </a:endParaRPr>
          </a:p>
          <a:p>
            <a:pPr algn="just"/>
            <a:r>
              <a:rPr lang="en-US" dirty="0"/>
              <a:t>With UDP it is harder to determine if a port is up or not. For UDP ports the scanner can not rely on a SYN/ACK. In fact, the scanner must almost always rely on making the service listening cause some sort of reply.</a:t>
            </a:r>
          </a:p>
          <a:p>
            <a:pPr algn="just"/>
            <a:endParaRPr lang="en-US" dirty="0"/>
          </a:p>
          <a:p>
            <a:pPr algn="just"/>
            <a:r>
              <a:rPr lang="en-US" dirty="0"/>
              <a:t>With so many ports potentially open and different services only replying to the correct kind of data, it becomes time consuming and hard to scan all ports in a reasonable time.</a:t>
            </a:r>
          </a:p>
          <a:p>
            <a:pPr algn="just"/>
            <a:endParaRPr lang="en-US" dirty="0"/>
          </a:p>
          <a:p>
            <a:pPr algn="just"/>
            <a:r>
              <a:rPr lang="en-US" dirty="0"/>
              <a:t>Consider the following conversation where Eve tries to figure out if a UPD port is open</a:t>
            </a:r>
          </a:p>
        </p:txBody>
      </p:sp>
    </p:spTree>
    <p:extLst>
      <p:ext uri="{BB962C8B-B14F-4D97-AF65-F5344CB8AC3E}">
        <p14:creationId xmlns:p14="http://schemas.microsoft.com/office/powerpoint/2010/main" val="4215639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u="sng" dirty="0">
                <a:solidFill>
                  <a:schemeClr val="tx1"/>
                </a:solidFill>
                <a:hlinkClick r:id="rId2">
                  <a:extLst>
                    <a:ext uri="{A12FA001-AC4F-418D-AE19-62706E023703}">
                      <ahyp:hlinkClr xmlns:ahyp="http://schemas.microsoft.com/office/drawing/2018/hyperlinkcolor" val="tx"/>
                    </a:ext>
                  </a:extLst>
                </a:hlinkClick>
              </a:rPr>
              <a:t>Network mapping – Cybersecurity </a:t>
            </a:r>
          </a:p>
          <a:p>
            <a:endParaRPr lang="en-US" sz="2400" b="1"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7" name="Rectangle 6">
            <a:extLst>
              <a:ext uri="{FF2B5EF4-FFF2-40B4-BE49-F238E27FC236}">
                <a16:creationId xmlns:a16="http://schemas.microsoft.com/office/drawing/2014/main" id="{E2D48EB4-E9BC-44C3-94BB-D4C8501CF528}"/>
              </a:ext>
            </a:extLst>
          </p:cNvPr>
          <p:cNvSpPr/>
          <p:nvPr/>
        </p:nvSpPr>
        <p:spPr>
          <a:xfrm>
            <a:off x="988291" y="1720840"/>
            <a:ext cx="9753600" cy="1200329"/>
          </a:xfrm>
          <a:prstGeom prst="rect">
            <a:avLst/>
          </a:prstGeom>
        </p:spPr>
        <p:txBody>
          <a:bodyPr wrap="square">
            <a:spAutoFit/>
          </a:bodyPr>
          <a:lstStyle/>
          <a:p>
            <a:r>
              <a:rPr lang="en-US" dirty="0"/>
              <a:t>Eve need to talk the correct protocol, and make sure the packets reach their destination, e.g. no packet loss. Otherwise Eve might not discover the port is open.</a:t>
            </a:r>
          </a:p>
          <a:p>
            <a:r>
              <a:rPr lang="en-US" dirty="0"/>
              <a:t>Because of this UDP scanning can be very time consuming if we want to scan all ports.</a:t>
            </a:r>
          </a:p>
          <a:p>
            <a:endParaRPr lang="en-US" b="0" i="0" dirty="0">
              <a:solidFill>
                <a:srgbClr val="000000"/>
              </a:solidFill>
              <a:effectLst/>
              <a:latin typeface="Verdana" panose="020B0604030504040204" pitchFamily="34" charset="0"/>
            </a:endParaRPr>
          </a:p>
        </p:txBody>
      </p:sp>
      <p:pic>
        <p:nvPicPr>
          <p:cNvPr id="6" name="Picture 5">
            <a:extLst>
              <a:ext uri="{FF2B5EF4-FFF2-40B4-BE49-F238E27FC236}">
                <a16:creationId xmlns:a16="http://schemas.microsoft.com/office/drawing/2014/main" id="{D9D635E0-DDD3-444E-8B5A-551FA32AAD22}"/>
              </a:ext>
            </a:extLst>
          </p:cNvPr>
          <p:cNvPicPr>
            <a:picLocks noChangeAspect="1"/>
          </p:cNvPicPr>
          <p:nvPr/>
        </p:nvPicPr>
        <p:blipFill>
          <a:blip r:embed="rId4"/>
          <a:stretch>
            <a:fillRect/>
          </a:stretch>
        </p:blipFill>
        <p:spPr>
          <a:xfrm>
            <a:off x="1712931" y="2827324"/>
            <a:ext cx="9028960" cy="3160136"/>
          </a:xfrm>
          <a:prstGeom prst="rect">
            <a:avLst/>
          </a:prstGeom>
        </p:spPr>
      </p:pic>
    </p:spTree>
    <p:extLst>
      <p:ext uri="{BB962C8B-B14F-4D97-AF65-F5344CB8AC3E}">
        <p14:creationId xmlns:p14="http://schemas.microsoft.com/office/powerpoint/2010/main" val="2723606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u="sng" dirty="0">
                <a:solidFill>
                  <a:schemeClr val="tx1"/>
                </a:solidFill>
                <a:hlinkClick r:id="rId2">
                  <a:extLst>
                    <a:ext uri="{A12FA001-AC4F-418D-AE19-62706E023703}">
                      <ahyp:hlinkClr xmlns:ahyp="http://schemas.microsoft.com/office/drawing/2018/hyperlinkcolor" val="tx"/>
                    </a:ext>
                  </a:extLst>
                </a:hlinkClick>
              </a:rPr>
              <a:t>Network mapping – Cybersecurity </a:t>
            </a:r>
          </a:p>
          <a:p>
            <a:endParaRPr lang="en-US" sz="2400" b="1" dirty="0">
              <a:solidFill>
                <a:schemeClr val="tx1"/>
              </a:solidFill>
            </a:endParaRP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7" name="Rectangle 6">
            <a:extLst>
              <a:ext uri="{FF2B5EF4-FFF2-40B4-BE49-F238E27FC236}">
                <a16:creationId xmlns:a16="http://schemas.microsoft.com/office/drawing/2014/main" id="{E2D48EB4-E9BC-44C3-94BB-D4C8501CF528}"/>
              </a:ext>
            </a:extLst>
          </p:cNvPr>
          <p:cNvSpPr/>
          <p:nvPr/>
        </p:nvSpPr>
        <p:spPr>
          <a:xfrm>
            <a:off x="988291" y="1720840"/>
            <a:ext cx="4275431" cy="2585323"/>
          </a:xfrm>
          <a:prstGeom prst="rect">
            <a:avLst/>
          </a:prstGeom>
        </p:spPr>
        <p:txBody>
          <a:bodyPr wrap="square">
            <a:spAutoFit/>
          </a:bodyPr>
          <a:lstStyle/>
          <a:p>
            <a:r>
              <a:rPr lang="en-US" b="1" dirty="0" err="1"/>
              <a:t>Zenmap</a:t>
            </a:r>
            <a:r>
              <a:rPr lang="en-US" b="1" dirty="0"/>
              <a:t>: </a:t>
            </a:r>
          </a:p>
          <a:p>
            <a:endParaRPr lang="en-US" b="1" dirty="0"/>
          </a:p>
          <a:p>
            <a:pPr algn="just"/>
            <a:r>
              <a:rPr lang="en-US" dirty="0"/>
              <a:t>Nmap has a built-in GUI("Graphical User Interface") a long side with other tools too. The GUI can be useful to visualize networks and browse open ports across different hosts. The GUI looks like this:</a:t>
            </a:r>
          </a:p>
          <a:p>
            <a:endParaRPr lang="en-US" b="0" i="0" dirty="0">
              <a:solidFill>
                <a:srgbClr val="000000"/>
              </a:solidFill>
              <a:effectLst/>
              <a:latin typeface="Verdana" panose="020B0604030504040204" pitchFamily="34" charset="0"/>
            </a:endParaRPr>
          </a:p>
        </p:txBody>
      </p:sp>
      <p:pic>
        <p:nvPicPr>
          <p:cNvPr id="8" name="Picture 7">
            <a:extLst>
              <a:ext uri="{FF2B5EF4-FFF2-40B4-BE49-F238E27FC236}">
                <a16:creationId xmlns:a16="http://schemas.microsoft.com/office/drawing/2014/main" id="{894EF31B-B57D-4EFC-A11C-BDC850913166}"/>
              </a:ext>
            </a:extLst>
          </p:cNvPr>
          <p:cNvPicPr>
            <a:picLocks noChangeAspect="1"/>
          </p:cNvPicPr>
          <p:nvPr/>
        </p:nvPicPr>
        <p:blipFill>
          <a:blip r:embed="rId4"/>
          <a:stretch>
            <a:fillRect/>
          </a:stretch>
        </p:blipFill>
        <p:spPr>
          <a:xfrm>
            <a:off x="6325696" y="1581778"/>
            <a:ext cx="4275431" cy="4618521"/>
          </a:xfrm>
          <a:prstGeom prst="rect">
            <a:avLst/>
          </a:prstGeom>
        </p:spPr>
      </p:pic>
    </p:spTree>
    <p:extLst>
      <p:ext uri="{BB962C8B-B14F-4D97-AF65-F5344CB8AC3E}">
        <p14:creationId xmlns:p14="http://schemas.microsoft.com/office/powerpoint/2010/main" val="289915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رسم 3">
            <a:extLst>
              <a:ext uri="{FF2B5EF4-FFF2-40B4-BE49-F238E27FC236}">
                <a16:creationId xmlns:a16="http://schemas.microsoft.com/office/drawing/2014/main" id="{3BE6478E-F9EE-485D-A2E3-6D2AEC76A4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2839" y="1372286"/>
            <a:ext cx="3774341" cy="3774341"/>
          </a:xfrm>
          <a:prstGeom prst="rect">
            <a:avLst/>
          </a:prstGeom>
        </p:spPr>
      </p:pic>
      <p:sp>
        <p:nvSpPr>
          <p:cNvPr id="5" name="مربع نص 4">
            <a:extLst>
              <a:ext uri="{FF2B5EF4-FFF2-40B4-BE49-F238E27FC236}">
                <a16:creationId xmlns:a16="http://schemas.microsoft.com/office/drawing/2014/main" id="{42749C3E-1E25-49E7-AB3C-5FE2400D2B39}"/>
              </a:ext>
            </a:extLst>
          </p:cNvPr>
          <p:cNvSpPr txBox="1"/>
          <p:nvPr/>
        </p:nvSpPr>
        <p:spPr>
          <a:xfrm>
            <a:off x="4827180" y="2644170"/>
            <a:ext cx="6311981" cy="1569660"/>
          </a:xfrm>
          <a:prstGeom prst="rect">
            <a:avLst/>
          </a:prstGeom>
          <a:solidFill>
            <a:schemeClr val="bg1"/>
          </a:solidFill>
        </p:spPr>
        <p:txBody>
          <a:bodyPr wrap="square" rtlCol="1">
            <a:spAutoFit/>
          </a:bodyPr>
          <a:lstStyle/>
          <a:p>
            <a:r>
              <a:rPr lang="en-US" sz="3200" dirty="0"/>
              <a:t>Discuss the Network mapping techniques and cybersecurity.</a:t>
            </a:r>
          </a:p>
          <a:p>
            <a:pPr rtl="1"/>
            <a:endParaRPr lang="ar-SA" sz="3200" b="1" dirty="0">
              <a:latin typeface="Sakkal Majalla" panose="02000000000000000000" pitchFamily="2" charset="-78"/>
              <a:cs typeface="Sakkal Majalla" panose="02000000000000000000" pitchFamily="2" charset="-78"/>
            </a:endParaRPr>
          </a:p>
        </p:txBody>
      </p:sp>
      <p:pic>
        <p:nvPicPr>
          <p:cNvPr id="6" name="Picture 15">
            <a:extLst>
              <a:ext uri="{FF2B5EF4-FFF2-40B4-BE49-F238E27FC236}">
                <a16:creationId xmlns:a16="http://schemas.microsoft.com/office/drawing/2014/main" id="{B699706C-6C8D-490A-AB1F-BE4809D9DB7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مستطيل 6">
            <a:extLst>
              <a:ext uri="{FF2B5EF4-FFF2-40B4-BE49-F238E27FC236}">
                <a16:creationId xmlns:a16="http://schemas.microsoft.com/office/drawing/2014/main" id="{CF2D8EFA-2737-A890-6998-9594DB8320D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Tree>
    <p:extLst>
      <p:ext uri="{BB962C8B-B14F-4D97-AF65-F5344CB8AC3E}">
        <p14:creationId xmlns:p14="http://schemas.microsoft.com/office/powerpoint/2010/main" val="378403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BC667C2-5917-478C-B32D-4431786A6649}"/>
              </a:ext>
            </a:extLst>
          </p:cNvPr>
          <p:cNvSpPr>
            <a:spLocks noGrp="1"/>
          </p:cNvSpPr>
          <p:nvPr>
            <p:ph type="ctrTitle"/>
          </p:nvPr>
        </p:nvSpPr>
        <p:spPr>
          <a:xfrm>
            <a:off x="1756042" y="2189272"/>
            <a:ext cx="8679915" cy="1748729"/>
          </a:xfrm>
        </p:spPr>
        <p:txBody>
          <a:bodyPr>
            <a:normAutofit/>
          </a:bodyPr>
          <a:lstStyle/>
          <a:p>
            <a:r>
              <a:rPr lang="en-GB" b="1" kern="0" dirty="0">
                <a:solidFill>
                  <a:schemeClr val="tx1"/>
                </a:solidFill>
                <a:latin typeface="Sakkal Majalla" panose="02000000000000000000" pitchFamily="2" charset="-78"/>
                <a:cs typeface="Sakkal Majalla" panose="02000000000000000000" pitchFamily="2" charset="-78"/>
              </a:rPr>
              <a:t>End of Lecture</a:t>
            </a:r>
            <a:endParaRPr lang="ar-SA" dirty="0">
              <a:solidFill>
                <a:schemeClr val="tx1"/>
              </a:solidFill>
            </a:endParaRPr>
          </a:p>
        </p:txBody>
      </p:sp>
      <p:pic>
        <p:nvPicPr>
          <p:cNvPr id="4" name="Picture 15">
            <a:extLst>
              <a:ext uri="{FF2B5EF4-FFF2-40B4-BE49-F238E27FC236}">
                <a16:creationId xmlns:a16="http://schemas.microsoft.com/office/drawing/2014/main" id="{AF838472-B53A-49C3-8F80-A3519617703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3" name="مستطيل 6">
            <a:extLst>
              <a:ext uri="{FF2B5EF4-FFF2-40B4-BE49-F238E27FC236}">
                <a16:creationId xmlns:a16="http://schemas.microsoft.com/office/drawing/2014/main" id="{3C9EF779-F594-7579-AFDF-F2000B38F995}"/>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Tree>
    <p:extLst>
      <p:ext uri="{BB962C8B-B14F-4D97-AF65-F5344CB8AC3E}">
        <p14:creationId xmlns:p14="http://schemas.microsoft.com/office/powerpoint/2010/main" val="32725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15DAF-1B90-440D-94C2-2B542EEE07BB}"/>
              </a:ext>
            </a:extLst>
          </p:cNvPr>
          <p:cNvSpPr>
            <a:spLocks noGrp="1"/>
          </p:cNvSpPr>
          <p:nvPr>
            <p:ph type="title" idx="4294967295"/>
          </p:nvPr>
        </p:nvSpPr>
        <p:spPr>
          <a:xfrm>
            <a:off x="0" y="2691873"/>
            <a:ext cx="3455987" cy="1006475"/>
          </a:xfrm>
        </p:spPr>
        <p:txBody>
          <a:bodyPr>
            <a:normAutofit/>
          </a:bodyPr>
          <a:lstStyle/>
          <a:p>
            <a:r>
              <a:rPr lang="en-US" b="1" dirty="0">
                <a:latin typeface="Sakkal Majalla" panose="02000000000000000000" pitchFamily="2" charset="-78"/>
                <a:ea typeface="+mn-ea"/>
                <a:cs typeface="Sakkal Majalla" panose="02000000000000000000" pitchFamily="2" charset="-78"/>
              </a:rPr>
              <a:t>Objectives </a:t>
            </a:r>
            <a:endParaRPr lang="en-GB" b="1" dirty="0">
              <a:latin typeface="Sakkal Majalla" panose="02000000000000000000" pitchFamily="2" charset="-78"/>
              <a:ea typeface="+mn-ea"/>
              <a:cs typeface="Sakkal Majalla" panose="02000000000000000000" pitchFamily="2" charset="-78"/>
            </a:endParaRPr>
          </a:p>
        </p:txBody>
      </p:sp>
      <p:pic>
        <p:nvPicPr>
          <p:cNvPr id="9" name="Picture 15">
            <a:extLst>
              <a:ext uri="{FF2B5EF4-FFF2-40B4-BE49-F238E27FC236}">
                <a16:creationId xmlns:a16="http://schemas.microsoft.com/office/drawing/2014/main" id="{7079E822-FE8A-45A5-AA7B-B751F83E5EE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grpSp>
        <p:nvGrpSpPr>
          <p:cNvPr id="5" name="مجموعة 4">
            <a:extLst>
              <a:ext uri="{FF2B5EF4-FFF2-40B4-BE49-F238E27FC236}">
                <a16:creationId xmlns:a16="http://schemas.microsoft.com/office/drawing/2014/main" id="{54AD5ED6-93AC-437F-B7A0-7401CE565E7D}"/>
              </a:ext>
            </a:extLst>
          </p:cNvPr>
          <p:cNvGrpSpPr/>
          <p:nvPr/>
        </p:nvGrpSpPr>
        <p:grpSpPr>
          <a:xfrm>
            <a:off x="3695494" y="683669"/>
            <a:ext cx="5771780" cy="1384995"/>
            <a:chOff x="4792288" y="1167116"/>
            <a:chExt cx="4153472" cy="1384995"/>
          </a:xfrm>
        </p:grpSpPr>
        <p:sp>
          <p:nvSpPr>
            <p:cNvPr id="15" name="TextBox 14">
              <a:extLst>
                <a:ext uri="{FF2B5EF4-FFF2-40B4-BE49-F238E27FC236}">
                  <a16:creationId xmlns:a16="http://schemas.microsoft.com/office/drawing/2014/main" id="{AF071597-2381-4BC2-A334-18A3685CC153}"/>
                </a:ext>
              </a:extLst>
            </p:cNvPr>
            <p:cNvSpPr txBox="1"/>
            <p:nvPr/>
          </p:nvSpPr>
          <p:spPr>
            <a:xfrm>
              <a:off x="5122505" y="1167116"/>
              <a:ext cx="3823255" cy="1384995"/>
            </a:xfrm>
            <a:prstGeom prst="rect">
              <a:avLst/>
            </a:prstGeom>
            <a:solidFill>
              <a:schemeClr val="bg1"/>
            </a:solidFill>
          </p:spPr>
          <p:txBody>
            <a:bodyPr wrap="square" rtlCol="0">
              <a:spAutoFit/>
            </a:bodyPr>
            <a:lstStyle/>
            <a:p>
              <a:r>
                <a:rPr lang="en-US" sz="2800" dirty="0">
                  <a:latin typeface="Calibri" pitchFamily="34" charset="0"/>
                </a:rPr>
                <a:t>Discuss the network mapping techniques. </a:t>
              </a:r>
              <a:r>
                <a:rPr lang="ar-DZ" sz="2800" dirty="0">
                  <a:latin typeface="Calibri" pitchFamily="34" charset="0"/>
                </a:rPr>
                <a:t>ناقش تقنيات تعيين الشبكة.</a:t>
              </a:r>
            </a:p>
            <a:p>
              <a:pPr rtl="1"/>
              <a:endParaRPr lang="en-US" altLang="ar-EG" sz="2800" dirty="0">
                <a:latin typeface="Calibri" pitchFamily="34" charset="0"/>
              </a:endParaRPr>
            </a:p>
          </p:txBody>
        </p:sp>
        <p:sp>
          <p:nvSpPr>
            <p:cNvPr id="3" name="شكل بيضاوي 2">
              <a:extLst>
                <a:ext uri="{FF2B5EF4-FFF2-40B4-BE49-F238E27FC236}">
                  <a16:creationId xmlns:a16="http://schemas.microsoft.com/office/drawing/2014/main" id="{026AB8FF-6667-4014-9BFF-D7080653658C}"/>
                </a:ext>
              </a:extLst>
            </p:cNvPr>
            <p:cNvSpPr/>
            <p:nvPr/>
          </p:nvSpPr>
          <p:spPr>
            <a:xfrm>
              <a:off x="4792288" y="1262010"/>
              <a:ext cx="306082" cy="3060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1" name="مجموعة 4">
            <a:extLst>
              <a:ext uri="{FF2B5EF4-FFF2-40B4-BE49-F238E27FC236}">
                <a16:creationId xmlns:a16="http://schemas.microsoft.com/office/drawing/2014/main" id="{35A34580-B1C7-41E2-A4A6-92700B09CD12}"/>
              </a:ext>
            </a:extLst>
          </p:cNvPr>
          <p:cNvGrpSpPr/>
          <p:nvPr/>
        </p:nvGrpSpPr>
        <p:grpSpPr>
          <a:xfrm>
            <a:off x="4190418" y="2071296"/>
            <a:ext cx="5078038" cy="2677656"/>
            <a:chOff x="4792288" y="1167116"/>
            <a:chExt cx="3915777" cy="2677656"/>
          </a:xfrm>
        </p:grpSpPr>
        <p:sp>
          <p:nvSpPr>
            <p:cNvPr id="42" name="TextBox 41">
              <a:extLst>
                <a:ext uri="{FF2B5EF4-FFF2-40B4-BE49-F238E27FC236}">
                  <a16:creationId xmlns:a16="http://schemas.microsoft.com/office/drawing/2014/main" id="{097BA69D-5798-49A8-8DC0-3E7317439102}"/>
                </a:ext>
              </a:extLst>
            </p:cNvPr>
            <p:cNvSpPr txBox="1"/>
            <p:nvPr/>
          </p:nvSpPr>
          <p:spPr>
            <a:xfrm>
              <a:off x="5122505" y="1167116"/>
              <a:ext cx="3585560" cy="2677656"/>
            </a:xfrm>
            <a:prstGeom prst="rect">
              <a:avLst/>
            </a:prstGeom>
            <a:solidFill>
              <a:schemeClr val="bg1"/>
            </a:solidFill>
          </p:spPr>
          <p:txBody>
            <a:bodyPr wrap="square" rtlCol="0">
              <a:spAutoFit/>
            </a:bodyPr>
            <a:lstStyle/>
            <a:p>
              <a:r>
                <a:rPr lang="en-US" sz="2800" dirty="0">
                  <a:latin typeface="Calibri" pitchFamily="34" charset="0"/>
                </a:rPr>
                <a:t>Describe how does network mapping work. (</a:t>
              </a:r>
              <a:r>
                <a:rPr lang="ar-DZ" sz="2800" dirty="0">
                  <a:latin typeface="Calibri" pitchFamily="34" charset="0"/>
                </a:rPr>
                <a:t>صف كيف تعمل عملية تعيين الشبكة.</a:t>
              </a:r>
            </a:p>
            <a:p>
              <a:r>
                <a:rPr lang="en-US" sz="2800" dirty="0">
                  <a:latin typeface="Calibri" pitchFamily="34" charset="0"/>
                </a:rPr>
                <a:t>)</a:t>
              </a:r>
            </a:p>
            <a:p>
              <a:pPr rtl="1"/>
              <a:endParaRPr lang="en-US" sz="2800" dirty="0">
                <a:latin typeface="Calibri" pitchFamily="34" charset="0"/>
              </a:endParaRPr>
            </a:p>
            <a:p>
              <a:pPr rtl="1"/>
              <a:endParaRPr lang="ar-EG" altLang="ar-EG" sz="2800" b="1" dirty="0">
                <a:latin typeface="Sakkal Majalla" panose="02000000000000000000" pitchFamily="2" charset="-78"/>
                <a:cs typeface="Sakkal Majalla" panose="02000000000000000000" pitchFamily="2" charset="-78"/>
              </a:endParaRPr>
            </a:p>
          </p:txBody>
        </p:sp>
        <p:sp>
          <p:nvSpPr>
            <p:cNvPr id="43" name="شكل بيضاوي 2">
              <a:extLst>
                <a:ext uri="{FF2B5EF4-FFF2-40B4-BE49-F238E27FC236}">
                  <a16:creationId xmlns:a16="http://schemas.microsoft.com/office/drawing/2014/main" id="{5AD10ABC-3A6F-4C3A-838C-A99A4387EA8A}"/>
                </a:ext>
              </a:extLst>
            </p:cNvPr>
            <p:cNvSpPr/>
            <p:nvPr/>
          </p:nvSpPr>
          <p:spPr>
            <a:xfrm>
              <a:off x="4792288" y="1262010"/>
              <a:ext cx="306082" cy="3060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46" name="شكل بيضاوي 2">
            <a:extLst>
              <a:ext uri="{FF2B5EF4-FFF2-40B4-BE49-F238E27FC236}">
                <a16:creationId xmlns:a16="http://schemas.microsoft.com/office/drawing/2014/main" id="{E34A98E5-07DA-44D5-90B0-EA49EF8B6CAA}"/>
              </a:ext>
            </a:extLst>
          </p:cNvPr>
          <p:cNvSpPr/>
          <p:nvPr/>
        </p:nvSpPr>
        <p:spPr>
          <a:xfrm>
            <a:off x="4182070" y="3493296"/>
            <a:ext cx="386573" cy="306082"/>
          </a:xfrm>
          <a:prstGeom prst="ellipse">
            <a:avLst/>
          </a:prstGeom>
          <a:solidFill>
            <a:srgbClr val="C6D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6">
            <a:extLst>
              <a:ext uri="{FF2B5EF4-FFF2-40B4-BE49-F238E27FC236}">
                <a16:creationId xmlns:a16="http://schemas.microsoft.com/office/drawing/2014/main" id="{A74E0E11-701B-8E70-3438-E7271593ED3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17" name="TextBox 16">
            <a:extLst>
              <a:ext uri="{FF2B5EF4-FFF2-40B4-BE49-F238E27FC236}">
                <a16:creationId xmlns:a16="http://schemas.microsoft.com/office/drawing/2014/main" id="{4F3844C9-820C-45D5-8308-96F50684644B}"/>
              </a:ext>
            </a:extLst>
          </p:cNvPr>
          <p:cNvSpPr txBox="1"/>
          <p:nvPr/>
        </p:nvSpPr>
        <p:spPr>
          <a:xfrm>
            <a:off x="4587350" y="4033761"/>
            <a:ext cx="5147777" cy="3970318"/>
          </a:xfrm>
          <a:prstGeom prst="rect">
            <a:avLst/>
          </a:prstGeom>
          <a:solidFill>
            <a:schemeClr val="bg1"/>
          </a:solidFill>
        </p:spPr>
        <p:txBody>
          <a:bodyPr wrap="square" rtlCol="0">
            <a:spAutoFit/>
          </a:bodyPr>
          <a:lstStyle/>
          <a:p>
            <a:r>
              <a:rPr lang="en-US" sz="2800" dirty="0">
                <a:latin typeface="Calibri" pitchFamily="34" charset="0"/>
              </a:rPr>
              <a:t>Discuss the basic network mapping cybersecurity issues.  </a:t>
            </a:r>
          </a:p>
          <a:p>
            <a:endParaRPr lang="en-US" sz="2800" dirty="0">
              <a:latin typeface="Calibri" pitchFamily="34" charset="0"/>
            </a:endParaRPr>
          </a:p>
          <a:p>
            <a:r>
              <a:rPr lang="en-US" sz="2800" dirty="0">
                <a:latin typeface="Calibri" pitchFamily="34" charset="0"/>
              </a:rPr>
              <a:t>(</a:t>
            </a:r>
            <a:r>
              <a:rPr lang="ar-DZ" sz="2800" dirty="0">
                <a:latin typeface="Calibri" pitchFamily="34" charset="0"/>
              </a:rPr>
              <a:t>ناقش مشاكل أمان تعيين الشبكة الأساسية.</a:t>
            </a:r>
          </a:p>
          <a:p>
            <a:r>
              <a:rPr lang="en-US" sz="2800" dirty="0">
                <a:latin typeface="Calibri" pitchFamily="34" charset="0"/>
              </a:rPr>
              <a:t>) </a:t>
            </a:r>
          </a:p>
          <a:p>
            <a:endParaRPr lang="en-US" sz="2800" dirty="0">
              <a:latin typeface="Calibri" pitchFamily="34" charset="0"/>
            </a:endParaRPr>
          </a:p>
          <a:p>
            <a:pPr rtl="1"/>
            <a:endParaRPr lang="en-US" sz="2800" dirty="0">
              <a:latin typeface="Calibri" pitchFamily="34" charset="0"/>
            </a:endParaRPr>
          </a:p>
          <a:p>
            <a:pPr rtl="1"/>
            <a:endParaRPr lang="ar-SA" sz="2800" dirty="0">
              <a:latin typeface="Calibri" pitchFamily="34" charset="0"/>
            </a:endParaRPr>
          </a:p>
          <a:p>
            <a:pPr rtl="1"/>
            <a:endParaRPr lang="en-US" altLang="ar-EG" sz="2800" dirty="0">
              <a:latin typeface="Calibri" pitchFamily="34" charset="0"/>
            </a:endParaRPr>
          </a:p>
        </p:txBody>
      </p:sp>
      <p:sp>
        <p:nvSpPr>
          <p:cNvPr id="14" name="TextBox 13">
            <a:extLst>
              <a:ext uri="{FF2B5EF4-FFF2-40B4-BE49-F238E27FC236}">
                <a16:creationId xmlns:a16="http://schemas.microsoft.com/office/drawing/2014/main" id="{8E553998-85DE-4DD6-83D5-9EB471E67FEA}"/>
              </a:ext>
            </a:extLst>
          </p:cNvPr>
          <p:cNvSpPr txBox="1"/>
          <p:nvPr/>
        </p:nvSpPr>
        <p:spPr>
          <a:xfrm>
            <a:off x="5884433" y="6394626"/>
            <a:ext cx="5147777" cy="1815882"/>
          </a:xfrm>
          <a:prstGeom prst="rect">
            <a:avLst/>
          </a:prstGeom>
          <a:solidFill>
            <a:schemeClr val="bg1"/>
          </a:solidFill>
        </p:spPr>
        <p:txBody>
          <a:bodyPr wrap="square" rtlCol="0">
            <a:spAutoFit/>
          </a:bodyPr>
          <a:lstStyle/>
          <a:p>
            <a:endParaRPr lang="en-US" sz="2800" dirty="0">
              <a:latin typeface="Calibri" pitchFamily="34" charset="0"/>
            </a:endParaRPr>
          </a:p>
          <a:p>
            <a:pPr rtl="1"/>
            <a:endParaRPr lang="en-US" sz="2800" dirty="0">
              <a:latin typeface="Calibri" pitchFamily="34" charset="0"/>
            </a:endParaRPr>
          </a:p>
          <a:p>
            <a:pPr rtl="1"/>
            <a:endParaRPr lang="ar-SA" sz="2800" dirty="0">
              <a:latin typeface="Calibri" pitchFamily="34" charset="0"/>
            </a:endParaRPr>
          </a:p>
          <a:p>
            <a:pPr rtl="1"/>
            <a:endParaRPr lang="en-US" altLang="ar-EG" sz="2800" dirty="0">
              <a:latin typeface="Calibri" pitchFamily="34" charset="0"/>
            </a:endParaRPr>
          </a:p>
        </p:txBody>
      </p:sp>
    </p:spTree>
    <p:extLst>
      <p:ext uri="{BB962C8B-B14F-4D97-AF65-F5344CB8AC3E}">
        <p14:creationId xmlns:p14="http://schemas.microsoft.com/office/powerpoint/2010/main" val="1442934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430508" y="702450"/>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Network Mapping</a:t>
            </a: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24445" y="1957248"/>
            <a:ext cx="9877665" cy="4247317"/>
          </a:xfrm>
          <a:prstGeom prst="rect">
            <a:avLst/>
          </a:prstGeom>
        </p:spPr>
        <p:txBody>
          <a:bodyPr wrap="square">
            <a:spAutoFit/>
          </a:bodyPr>
          <a:lstStyle/>
          <a:p>
            <a:pPr algn="just"/>
            <a:r>
              <a:rPr lang="en-US" dirty="0"/>
              <a:t>The process of visualizing (visual representation of devices in the network) the connections between systems and different computers in a network, to understand how a physical and virtual network connects, through a range of tools, including flowcharts, network diagrams, topology discovery, and device inventories.</a:t>
            </a:r>
          </a:p>
          <a:p>
            <a:pPr algn="just"/>
            <a:endParaRPr lang="en-US" dirty="0"/>
          </a:p>
          <a:p>
            <a:pPr algn="just"/>
            <a:r>
              <a:rPr lang="ar-DZ" dirty="0"/>
              <a:t>عملية تصور الاتصالات بين الأنظمة وأجهزة الكمبيوتر المختلفة في الشبكة، لفهم كيفية اتصال الشبكة الفعلية والافتراضية، من خلال مجموعة من الأدوات، بما في ذلك الرسوم التخطيطية للتدفق، والرسوم البيانية للشبكة، واكتشاف الطوبولوجيا، وجرد الأجهزة.</a:t>
            </a:r>
            <a:endParaRPr lang="en-US" dirty="0"/>
          </a:p>
          <a:p>
            <a:pPr algn="just"/>
            <a:endParaRPr lang="en-US" dirty="0"/>
          </a:p>
          <a:p>
            <a:pPr algn="just"/>
            <a:r>
              <a:rPr lang="en-US" dirty="0"/>
              <a:t>Network maps are one of the most fundamental tools in a network admin's toolkit. The network's physical architecture and associated data provide a lot of </a:t>
            </a:r>
            <a:r>
              <a:rPr lang="en-US" u="sng" dirty="0">
                <a:solidFill>
                  <a:srgbClr val="FF0000"/>
                </a:solidFill>
              </a:rPr>
              <a:t>information that would be impossible to access through other means</a:t>
            </a:r>
            <a:r>
              <a:rPr lang="en-US" dirty="0"/>
              <a:t>. These maps are used to locate network bottlenecks.</a:t>
            </a:r>
          </a:p>
          <a:p>
            <a:pPr algn="just"/>
            <a:r>
              <a:rPr lang="ar-DZ" dirty="0"/>
              <a:t>خرائط الشبكة هي أحد أدوات إدارة الشبكة الأساسية في مجموعة أدوات المسؤولين عن الشبكة. توفر هندستها الفيزيائية للشبكة والبيانات المرتبطة بها الكثير من المعلومات التي من الصعب الوصول إليها عبر وسائل أخرى. تُستخدم هذه الخرائط لتحديد نقاط التكدس في الشبكة.</a:t>
            </a:r>
            <a:endParaRPr lang="en-US"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Tree>
    <p:extLst>
      <p:ext uri="{BB962C8B-B14F-4D97-AF65-F5344CB8AC3E}">
        <p14:creationId xmlns:p14="http://schemas.microsoft.com/office/powerpoint/2010/main" val="122441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89126" y="693393"/>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Network mapping techniques</a:t>
            </a: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4" name="Rectangle 3">
            <a:extLst>
              <a:ext uri="{FF2B5EF4-FFF2-40B4-BE49-F238E27FC236}">
                <a16:creationId xmlns:a16="http://schemas.microsoft.com/office/drawing/2014/main" id="{9FA9CB0D-304A-4F67-8760-B8BA7651D75C}"/>
              </a:ext>
            </a:extLst>
          </p:cNvPr>
          <p:cNvSpPr/>
          <p:nvPr/>
        </p:nvSpPr>
        <p:spPr>
          <a:xfrm>
            <a:off x="1551708" y="1720840"/>
            <a:ext cx="9254837" cy="6186309"/>
          </a:xfrm>
          <a:prstGeom prst="rect">
            <a:avLst/>
          </a:prstGeom>
        </p:spPr>
        <p:txBody>
          <a:bodyPr wrap="square">
            <a:spAutoFit/>
          </a:bodyPr>
          <a:lstStyle/>
          <a:p>
            <a:pPr algn="just" fontAlgn="base"/>
            <a:r>
              <a:rPr lang="en-US" b="1" dirty="0">
                <a:solidFill>
                  <a:srgbClr val="444444"/>
                </a:solidFill>
                <a:latin typeface="ZohoPuvi"/>
              </a:rPr>
              <a:t>SNMP-based approaches</a:t>
            </a:r>
            <a:r>
              <a:rPr lang="en-US" dirty="0">
                <a:solidFill>
                  <a:srgbClr val="444444"/>
                </a:solidFill>
                <a:latin typeface="ZohoPuvi"/>
              </a:rPr>
              <a:t>, </a:t>
            </a:r>
            <a:r>
              <a:rPr lang="en-US" b="1" dirty="0">
                <a:solidFill>
                  <a:srgbClr val="444444"/>
                </a:solidFill>
                <a:latin typeface="ZohoPuvi"/>
              </a:rPr>
              <a:t>active probing</a:t>
            </a:r>
            <a:r>
              <a:rPr lang="en-US" dirty="0">
                <a:solidFill>
                  <a:srgbClr val="444444"/>
                </a:solidFill>
                <a:latin typeface="ZohoPuvi"/>
              </a:rPr>
              <a:t>, and </a:t>
            </a:r>
            <a:r>
              <a:rPr lang="en-US" b="1" dirty="0">
                <a:solidFill>
                  <a:srgbClr val="444444"/>
                </a:solidFill>
                <a:latin typeface="ZohoPuvi"/>
              </a:rPr>
              <a:t>route analytics </a:t>
            </a:r>
            <a:r>
              <a:rPr lang="en-US" dirty="0">
                <a:solidFill>
                  <a:srgbClr val="444444"/>
                </a:solidFill>
                <a:latin typeface="ZohoPuvi"/>
              </a:rPr>
              <a:t>are the three basic approaches for creating an automated network map.</a:t>
            </a:r>
          </a:p>
          <a:p>
            <a:pPr algn="just" fontAlgn="base"/>
            <a:r>
              <a:rPr lang="ar-DZ" dirty="0"/>
              <a:t>المقاربات القائمة على بروتوكول إدارة الشبكة البسيط (</a:t>
            </a:r>
            <a:r>
              <a:rPr lang="en-GB" dirty="0"/>
              <a:t>SNMP)، </a:t>
            </a:r>
            <a:r>
              <a:rPr lang="ar-DZ" dirty="0"/>
              <a:t>التحقق النشط، وتحليل المسارات هي الطرق الثلاث الأساسية لإنشاء خريطة الشبكة الآلية.</a:t>
            </a:r>
            <a:endParaRPr lang="ar-SA" dirty="0">
              <a:solidFill>
                <a:srgbClr val="444444"/>
              </a:solidFill>
              <a:latin typeface="ZohoPuvi"/>
            </a:endParaRPr>
          </a:p>
          <a:p>
            <a:pPr algn="just" fontAlgn="base"/>
            <a:endParaRPr lang="en-US" dirty="0">
              <a:solidFill>
                <a:srgbClr val="444444"/>
              </a:solidFill>
              <a:latin typeface="ZohoPuvi"/>
            </a:endParaRPr>
          </a:p>
          <a:p>
            <a:pPr algn="just" fontAlgn="base"/>
            <a:r>
              <a:rPr lang="en-US" b="1" dirty="0">
                <a:solidFill>
                  <a:srgbClr val="444444"/>
                </a:solidFill>
                <a:latin typeface="ZohoPuvi"/>
              </a:rPr>
              <a:t>SNMP-based maps:</a:t>
            </a:r>
            <a:r>
              <a:rPr lang="en-US" dirty="0">
                <a:solidFill>
                  <a:srgbClr val="444444"/>
                </a:solidFill>
                <a:latin typeface="ZohoPuvi"/>
              </a:rPr>
              <a:t> SNMP (</a:t>
            </a:r>
            <a:r>
              <a:rPr lang="en-US" b="1" dirty="0"/>
              <a:t>Simple Network Management Protocol</a:t>
            </a:r>
            <a:r>
              <a:rPr lang="en-US" dirty="0">
                <a:solidFill>
                  <a:srgbClr val="444444"/>
                </a:solidFill>
                <a:latin typeface="ZohoPuvi"/>
              </a:rPr>
              <a:t>) is a widely used industry standard protocol that is created to help locate faulty devices. The SNMP-based approach gets data from router and switch MIBs </a:t>
            </a:r>
            <a:r>
              <a:rPr lang="en-US" b="1" dirty="0">
                <a:solidFill>
                  <a:srgbClr val="444444"/>
                </a:solidFill>
                <a:latin typeface="ZohoPuvi"/>
              </a:rPr>
              <a:t>(</a:t>
            </a:r>
            <a:r>
              <a:rPr lang="en-US" dirty="0"/>
              <a:t>Management and Information Base </a:t>
            </a:r>
            <a:r>
              <a:rPr lang="en-US" b="1" dirty="0">
                <a:solidFill>
                  <a:srgbClr val="444444"/>
                </a:solidFill>
                <a:latin typeface="ZohoPuvi"/>
              </a:rPr>
              <a:t>)</a:t>
            </a:r>
            <a:r>
              <a:rPr lang="en-US" dirty="0">
                <a:solidFill>
                  <a:srgbClr val="444444"/>
                </a:solidFill>
                <a:latin typeface="ZohoPuvi"/>
              </a:rPr>
              <a:t> in order to construct the network map.</a:t>
            </a:r>
            <a:endParaRPr lang="ar-SA" dirty="0">
              <a:solidFill>
                <a:srgbClr val="444444"/>
              </a:solidFill>
              <a:latin typeface="ZohoPuvi"/>
            </a:endParaRPr>
          </a:p>
          <a:p>
            <a:pPr algn="just" fontAlgn="base"/>
            <a:endParaRPr lang="en-US" dirty="0">
              <a:solidFill>
                <a:srgbClr val="444444"/>
              </a:solidFill>
              <a:latin typeface="ZohoPuvi"/>
            </a:endParaRPr>
          </a:p>
          <a:p>
            <a:pPr algn="just" fontAlgn="base"/>
            <a:r>
              <a:rPr lang="ar-DZ" dirty="0"/>
              <a:t>خرائط قائمة على بروتوكول إدارة الشبكة البسيط (</a:t>
            </a:r>
            <a:r>
              <a:rPr lang="en-GB" dirty="0"/>
              <a:t>SNMP): </a:t>
            </a:r>
            <a:r>
              <a:rPr lang="ar-DZ" dirty="0"/>
              <a:t>يعد بروتوكول إدارة الشبكة البسيط (</a:t>
            </a:r>
            <a:r>
              <a:rPr lang="en-GB" dirty="0"/>
              <a:t>SNMP) </a:t>
            </a:r>
            <a:r>
              <a:rPr lang="ar-DZ" dirty="0"/>
              <a:t>من أبرز البروتوكولات الصناعية القياسية المستخدمة على نطاق واسع والتي تم إنشاؤها لمساعدة في تحديد الأجهزة المعطلة. تعتمد المقاربة القائمة على </a:t>
            </a:r>
            <a:r>
              <a:rPr lang="en-GB" dirty="0"/>
              <a:t>SNMP </a:t>
            </a:r>
            <a:r>
              <a:rPr lang="ar-DZ" dirty="0"/>
              <a:t>على الحصول على البيانات من </a:t>
            </a:r>
            <a:r>
              <a:rPr lang="en-GB" dirty="0"/>
              <a:t>MIBs (</a:t>
            </a:r>
            <a:r>
              <a:rPr lang="ar-DZ" dirty="0"/>
              <a:t>قاعدة إدارة ومعلومات الأجهزة) للموجهات والمفاتيح الذكية لبناء خريطة الشبكة.</a:t>
            </a:r>
            <a:endParaRPr lang="en-US" dirty="0">
              <a:solidFill>
                <a:srgbClr val="444444"/>
              </a:solidFill>
              <a:latin typeface="ZohoPuvi"/>
            </a:endParaRPr>
          </a:p>
          <a:p>
            <a:pPr algn="just" fontAlgn="base"/>
            <a:r>
              <a:rPr lang="en-US" b="1" dirty="0">
                <a:solidFill>
                  <a:srgbClr val="444444"/>
                </a:solidFill>
                <a:latin typeface="ZohoPuvi"/>
              </a:rPr>
              <a:t>Active probing: </a:t>
            </a:r>
            <a:r>
              <a:rPr lang="en-US" dirty="0">
                <a:solidFill>
                  <a:srgbClr val="444444"/>
                </a:solidFill>
                <a:latin typeface="ZohoPuvi"/>
              </a:rPr>
              <a:t>The active probing technique uses a sequence of traceroute-like probe packets, or special data packets or frames, to generate network maps. These packets or frames report IP router and switch forwarding paths to the destination address.</a:t>
            </a:r>
            <a:endParaRPr lang="ar-SA" dirty="0">
              <a:solidFill>
                <a:srgbClr val="444444"/>
              </a:solidFill>
              <a:latin typeface="ZohoPuvi"/>
            </a:endParaRPr>
          </a:p>
          <a:p>
            <a:pPr algn="just" fontAlgn="base"/>
            <a:endParaRPr lang="en-US" dirty="0">
              <a:solidFill>
                <a:srgbClr val="444444"/>
              </a:solidFill>
              <a:latin typeface="ZohoPuvi"/>
            </a:endParaRPr>
          </a:p>
          <a:p>
            <a:pPr algn="just" fontAlgn="base"/>
            <a:r>
              <a:rPr lang="en-US" b="1" dirty="0">
                <a:solidFill>
                  <a:srgbClr val="444444"/>
                </a:solidFill>
                <a:latin typeface="ZohoPuvi"/>
              </a:rPr>
              <a:t>Route analytics: </a:t>
            </a:r>
            <a:r>
              <a:rPr lang="en-US" dirty="0">
                <a:solidFill>
                  <a:srgbClr val="444444"/>
                </a:solidFill>
                <a:latin typeface="ZohoPuvi"/>
              </a:rPr>
              <a:t>The route analytics approach uses routing protocol data for creating a network map through passively listening to Layer 3 protocol exchanges between routers. This information is not only useful for </a:t>
            </a:r>
            <a:r>
              <a:rPr lang="en-US" dirty="0">
                <a:solidFill>
                  <a:srgbClr val="138CD6"/>
                </a:solidFill>
                <a:latin typeface="ZohoPuvi"/>
                <a:hlinkClick r:id="rId3"/>
              </a:rPr>
              <a:t>network mapping</a:t>
            </a:r>
            <a:r>
              <a:rPr lang="en-US" dirty="0">
                <a:solidFill>
                  <a:srgbClr val="444444"/>
                </a:solidFill>
                <a:latin typeface="ZohoPuvi"/>
              </a:rPr>
              <a:t>, but also for network discovery, real-time network monitoring, and routing diagnostics.</a:t>
            </a:r>
            <a:endParaRPr lang="en-US" b="0" i="0" dirty="0">
              <a:solidFill>
                <a:srgbClr val="444444"/>
              </a:solidFill>
              <a:effectLst/>
              <a:latin typeface="ZohoPuvi"/>
            </a:endParaRPr>
          </a:p>
        </p:txBody>
      </p:sp>
    </p:spTree>
    <p:extLst>
      <p:ext uri="{BB962C8B-B14F-4D97-AF65-F5344CB8AC3E}">
        <p14:creationId xmlns:p14="http://schemas.microsoft.com/office/powerpoint/2010/main" val="1137655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Network mapping techniques</a:t>
            </a: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4647426"/>
          </a:xfrm>
          <a:prstGeom prst="rect">
            <a:avLst/>
          </a:prstGeom>
        </p:spPr>
        <p:txBody>
          <a:bodyPr wrap="square">
            <a:spAutoFit/>
          </a:bodyPr>
          <a:lstStyle/>
          <a:p>
            <a:pPr algn="just"/>
            <a:r>
              <a:rPr lang="en-US" sz="1400" dirty="0"/>
              <a:t>Network mapping systems use an active probing method to gather network data by sending probe packets that hop from node to node, which return information to the mapping system with the IP address and other technical details. In large networks like the Internet and its smaller constituents, this probe may be limited to gathering publicly available, non-confidential and general node information.</a:t>
            </a:r>
          </a:p>
          <a:p>
            <a:pPr algn="just"/>
            <a:endParaRPr lang="en-US" sz="1400" dirty="0"/>
          </a:p>
          <a:p>
            <a:pPr algn="just"/>
            <a:r>
              <a:rPr lang="ar-DZ" sz="1400" dirty="0"/>
              <a:t>تستخدم أنظمة تعيين الشبكة طريقة الاستجواب النشط لجمع البيانات الشبكية عن طريق إرسال حزم استجواب تتنقل من عقدة إلى عقدة، حيث ترجع بمعلومات إلى نظام التعيين مع عنوان </a:t>
            </a:r>
            <a:r>
              <a:rPr lang="en-GB" sz="1400" dirty="0"/>
              <a:t>IP </a:t>
            </a:r>
            <a:r>
              <a:rPr lang="ar-DZ" sz="1400" dirty="0"/>
              <a:t>وتفاصيل تقنية أخرى. في الشبكات الكبيرة مثل الإنترنت ومكوناتها الأصغر، يمكن أن يكون هذا الاستجواب مقتصرًا على جمع معلومات العقد العامة وغير السرية المتاحة للجمهور.</a:t>
            </a:r>
            <a:endParaRPr lang="en-US" sz="1400" dirty="0"/>
          </a:p>
          <a:p>
            <a:pPr algn="just"/>
            <a:endParaRPr lang="en-US" sz="1400" dirty="0"/>
          </a:p>
          <a:p>
            <a:pPr algn="just"/>
            <a:r>
              <a:rPr lang="en-US" sz="1400" dirty="0"/>
              <a:t>Network mapping allows network administrators (NA) to visualize and break down complex networks into smaller portions, allowing the NA to analyze and view the network, check for connection errors and pull up details that facilitate an issue’s root cause analysis. By using a mapping system’s active monitoring module, administrators can track network changes in real time. This is useful for network providers and Internet service providers (ISP), as well as anyone that operates a large, complex network.</a:t>
            </a:r>
          </a:p>
          <a:p>
            <a:pPr algn="just"/>
            <a:endParaRPr lang="en-US" sz="1400" dirty="0"/>
          </a:p>
          <a:p>
            <a:pPr algn="just"/>
            <a:r>
              <a:rPr lang="ar-DZ" dirty="0"/>
              <a:t>تسمح عملية تعيين الشبكة لمسؤولي الشبكات بتصور الشبكات المعقدة وتقسيمها إلى أجزاء أصغر، مما يتيح لهم تحليل الشبكة وعرضها، والتحقق من أخطاء الاتصال واسترجاع التفاصيل التي تسهل عملية تحليل سبب العطل. عن طريق استخدام وحدة المراقبة النشطة في نظام التعيين، يمكن للمسؤولين تتبع تغييرات الشبكة في الوقت الحقيقي. هذا مفيد لمزودي الخدمات الشبكية ومقدمي خدمات الإنترنت، بالإضافة إلى أي شخص يدير شبكة كبيرة ومعقدة.</a:t>
            </a:r>
            <a:endParaRPr lang="en-US" sz="1400" dirty="0"/>
          </a:p>
          <a:p>
            <a:pPr algn="just"/>
            <a:endParaRPr lang="en-US" sz="1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Tree>
    <p:extLst>
      <p:ext uri="{BB962C8B-B14F-4D97-AF65-F5344CB8AC3E}">
        <p14:creationId xmlns:p14="http://schemas.microsoft.com/office/powerpoint/2010/main" val="113060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Network mapping techniques</a:t>
            </a: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5262979"/>
          </a:xfrm>
          <a:prstGeom prst="rect">
            <a:avLst/>
          </a:prstGeom>
        </p:spPr>
        <p:txBody>
          <a:bodyPr wrap="square">
            <a:spAutoFit/>
          </a:bodyPr>
          <a:lstStyle/>
          <a:p>
            <a:pPr algn="just"/>
            <a:r>
              <a:rPr lang="en-US" sz="1600" dirty="0"/>
              <a:t>Network mapping systems use an active probing method to gather network data by sending probe packets that hop from node to node, which return information to the mapping system with the IP address and other technical details. In large networks like the Internet and its smaller constituents, this probe may be limited to gathering publicly available, non-confidential and general node information.</a:t>
            </a:r>
          </a:p>
          <a:p>
            <a:pPr algn="just"/>
            <a:endParaRPr lang="en-US" sz="1600" dirty="0"/>
          </a:p>
          <a:p>
            <a:pPr algn="just"/>
            <a:r>
              <a:rPr lang="ar-DZ" sz="1600" dirty="0"/>
              <a:t>تستخدم أنظمة تعيين الشبكة طريقة الاستجواب النشط لجمع البيانات الشبكية عن طريق إرسال حزم استجواب تتنقل من عقدة إلى عقدة، حيث ترجع بمعلومات إلى نظام التعيين مع عنوان </a:t>
            </a:r>
            <a:r>
              <a:rPr lang="en-GB" sz="1600" dirty="0"/>
              <a:t>IP </a:t>
            </a:r>
            <a:r>
              <a:rPr lang="ar-DZ" sz="1600" dirty="0"/>
              <a:t>وتفاصيل تقنية أخرى. في الشبكات الكبيرة مثل الإنترنت ومكوناتها الأصغر، قد يتم تقييد هذا الاستجواب لجمع معلومات العقد العامة وغير السرية المتاحة للجمهور.</a:t>
            </a:r>
            <a:endParaRPr lang="en-US" sz="1600" dirty="0"/>
          </a:p>
          <a:p>
            <a:pPr algn="just"/>
            <a:endParaRPr lang="en-US" sz="1600" dirty="0"/>
          </a:p>
          <a:p>
            <a:pPr algn="just"/>
            <a:r>
              <a:rPr lang="en-US" sz="1600" dirty="0"/>
              <a:t>Network mapping allows network administrators (NA) to visualize and break down complex networks into smaller portions, allowing the NA to analyze and view the network, check for connection errors and pull up details that facilitate an issue’s root cause analysis. By using a mapping system’s active monitoring module, administrators can track network changes in real time. This is useful for network providers and Internet service providers (ISP), as well as anyone that operates a large, complex network.</a:t>
            </a:r>
          </a:p>
          <a:p>
            <a:pPr algn="just"/>
            <a:endParaRPr lang="en-US" sz="1600" dirty="0"/>
          </a:p>
          <a:p>
            <a:pPr algn="just"/>
            <a:r>
              <a:rPr lang="ar-DZ" sz="1600" dirty="0"/>
              <a:t>تسمح عملية تعيين الشبكة لمسؤولي الشبكات بتصور الشبكات المعقدة وتقسيمها إلى أجزاء أصغر، مما يتيح لهم تحليل الشبكة وعرضها، والتحقق من أخطاء الاتصال واسترجاع التفاصيل التي تسهل عملية تحليل سبب العطل. بواسطة استخدام وحدة المراقبة النشطة في نظام التعيين، يمكن للمسؤولين تتبع تغييرات الشبكة في الوقت الحقيقي. هذا مفيد لمزودي خدمات الشبكة ومزودي خدمات الإنترنت، بالإضافة إلى أي شخص يدير شبكة كبيرة ومعقدة.</a:t>
            </a:r>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Tree>
    <p:extLst>
      <p:ext uri="{BB962C8B-B14F-4D97-AF65-F5344CB8AC3E}">
        <p14:creationId xmlns:p14="http://schemas.microsoft.com/office/powerpoint/2010/main" val="238961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Network mapping techniques</a:t>
            </a: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pic>
        <p:nvPicPr>
          <p:cNvPr id="1026" name="Picture 2" descr="Network Map">
            <a:extLst>
              <a:ext uri="{FF2B5EF4-FFF2-40B4-BE49-F238E27FC236}">
                <a16:creationId xmlns:a16="http://schemas.microsoft.com/office/drawing/2014/main" id="{6C8FFF8E-35BD-46B8-ADCF-E962248B8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090" y="1429142"/>
            <a:ext cx="5929745" cy="447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978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E76C6E5-C3DA-42D7-B1D4-766024C4B98E}"/>
              </a:ext>
            </a:extLst>
          </p:cNvPr>
          <p:cNvSpPr/>
          <p:nvPr/>
        </p:nvSpPr>
        <p:spPr>
          <a:xfrm>
            <a:off x="1621762" y="657701"/>
            <a:ext cx="8558143" cy="77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400" dirty="0">
                <a:solidFill>
                  <a:schemeClr val="tx1"/>
                </a:solidFill>
              </a:rPr>
              <a:t>Network mapping techniques</a:t>
            </a:r>
          </a:p>
        </p:txBody>
      </p:sp>
      <p:pic>
        <p:nvPicPr>
          <p:cNvPr id="12" name="Picture 15">
            <a:extLst>
              <a:ext uri="{FF2B5EF4-FFF2-40B4-BE49-F238E27FC236}">
                <a16:creationId xmlns:a16="http://schemas.microsoft.com/office/drawing/2014/main" id="{EDF95CB9-E652-455B-A74D-E1830FCA805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905" y="272581"/>
            <a:ext cx="1704611" cy="717950"/>
          </a:xfrm>
          <a:prstGeom prst="rect">
            <a:avLst/>
          </a:prstGeom>
        </p:spPr>
      </p:pic>
      <p:sp>
        <p:nvSpPr>
          <p:cNvPr id="2" name="Rectangle 1">
            <a:extLst>
              <a:ext uri="{FF2B5EF4-FFF2-40B4-BE49-F238E27FC236}">
                <a16:creationId xmlns:a16="http://schemas.microsoft.com/office/drawing/2014/main" id="{BF65B8F6-5DBA-4B27-A9AA-F0A83AC3A0CA}"/>
              </a:ext>
            </a:extLst>
          </p:cNvPr>
          <p:cNvSpPr/>
          <p:nvPr/>
        </p:nvSpPr>
        <p:spPr>
          <a:xfrm>
            <a:off x="1231452" y="1619612"/>
            <a:ext cx="9510439" cy="830997"/>
          </a:xfrm>
          <a:prstGeom prst="rect">
            <a:avLst/>
          </a:prstGeom>
        </p:spPr>
        <p:txBody>
          <a:bodyPr wrap="square">
            <a:spAutoFit/>
          </a:bodyPr>
          <a:lstStyle/>
          <a:p>
            <a:pPr algn="just"/>
            <a:endParaRPr lang="en-US" sz="2400" dirty="0"/>
          </a:p>
          <a:p>
            <a:pPr algn="just"/>
            <a:endParaRPr lang="en-US" sz="2400" dirty="0"/>
          </a:p>
        </p:txBody>
      </p:sp>
      <p:sp>
        <p:nvSpPr>
          <p:cNvPr id="3" name="مستطيل 6">
            <a:extLst>
              <a:ext uri="{FF2B5EF4-FFF2-40B4-BE49-F238E27FC236}">
                <a16:creationId xmlns:a16="http://schemas.microsoft.com/office/drawing/2014/main" id="{861C328E-6A4D-E6A0-D6C0-0C93404A582E}"/>
              </a:ext>
              <a:ext uri="{C183D7F6-B498-43B3-948B-1728B52AA6E4}">
                <adec:decorative xmlns:adec="http://schemas.microsoft.com/office/drawing/2017/decorative" val="1"/>
              </a:ext>
            </a:extLst>
          </p:cNvPr>
          <p:cNvSpPr/>
          <p:nvPr/>
        </p:nvSpPr>
        <p:spPr>
          <a:xfrm>
            <a:off x="2" y="6327647"/>
            <a:ext cx="12192000" cy="338328"/>
          </a:xfrm>
          <a:prstGeom prst="rect">
            <a:avLst/>
          </a:prstGeom>
          <a:solidFill>
            <a:srgbClr val="DFE3E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rtl="0"/>
            <a:r>
              <a:rPr lang="en-GB"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King Saud University – Applied Studies and Community Service –</a:t>
            </a:r>
            <a:r>
              <a:rPr lang="en-US"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rPr>
              <a:t>1211 CYS</a:t>
            </a:r>
            <a:endParaRPr lang="ar-SA" sz="1400" spc="50" dirty="0">
              <a:ln w="13500">
                <a:solidFill>
                  <a:schemeClr val="accent1">
                    <a:shade val="2500"/>
                    <a:alpha val="6500"/>
                  </a:schemeClr>
                </a:solidFill>
                <a:prstDash val="solid"/>
              </a:ln>
              <a:solidFill>
                <a:schemeClr val="bg2">
                  <a:lumMod val="50000"/>
                  <a:alpha val="95000"/>
                </a:schemeClr>
              </a:solidFill>
              <a:effectLst>
                <a:innerShdw blurRad="50900" dist="38500" dir="13500000">
                  <a:srgbClr val="000000">
                    <a:alpha val="60000"/>
                  </a:srgbClr>
                </a:innerShdw>
              </a:effectLst>
              <a:latin typeface="Sakkal Majalla" pitchFamily="2" charset="-78"/>
              <a:ea typeface="GE Thameen" pitchFamily="18" charset="-78"/>
              <a:cs typeface="Sakkal Majalla" pitchFamily="2" charset="-78"/>
            </a:endParaRPr>
          </a:p>
        </p:txBody>
      </p:sp>
      <p:sp>
        <p:nvSpPr>
          <p:cNvPr id="7" name="Rectangle 6">
            <a:extLst>
              <a:ext uri="{FF2B5EF4-FFF2-40B4-BE49-F238E27FC236}">
                <a16:creationId xmlns:a16="http://schemas.microsoft.com/office/drawing/2014/main" id="{18B76D99-8AF1-48D9-BB72-6FAD825A7711}"/>
              </a:ext>
            </a:extLst>
          </p:cNvPr>
          <p:cNvSpPr/>
          <p:nvPr/>
        </p:nvSpPr>
        <p:spPr>
          <a:xfrm>
            <a:off x="1621761" y="1814261"/>
            <a:ext cx="8558143" cy="3139321"/>
          </a:xfrm>
          <a:prstGeom prst="rect">
            <a:avLst/>
          </a:prstGeom>
        </p:spPr>
        <p:txBody>
          <a:bodyPr wrap="square">
            <a:spAutoFit/>
          </a:bodyPr>
          <a:lstStyle/>
          <a:p>
            <a:pPr algn="just"/>
            <a:r>
              <a:rPr lang="en-US" dirty="0">
                <a:solidFill>
                  <a:srgbClr val="080809"/>
                </a:solidFill>
                <a:latin typeface="PT Serif"/>
              </a:rPr>
              <a:t>With network mapping tools, enterprises can easily manage such vast networks and resolve downtime issues. This is because network mapping enables granular visibility into company networks and generates actionable insights to help IT teams detect problems in real-time. Network mapping allows automatic visualization of the connections between different endpoints, servers, networking equipment, and how they function together.</a:t>
            </a:r>
          </a:p>
          <a:p>
            <a:pPr algn="just"/>
            <a:endParaRPr lang="en-US" dirty="0">
              <a:solidFill>
                <a:srgbClr val="080809"/>
              </a:solidFill>
              <a:latin typeface="PT Serif"/>
            </a:endParaRPr>
          </a:p>
          <a:p>
            <a:pPr algn="just"/>
            <a:r>
              <a:rPr lang="ar-DZ" dirty="0"/>
              <a:t>مع أدوات تعيين الشبكة، يمكن للشركات إدارة شبكاتها الواسعة بسهولة وحل مشكلات التوقف. وذلك لأن تعيين الشبكة يمكنه توفير رؤية دقيقة في شبكات الشركة وتوليد تحليلات قابلة للتنفيذ لمساعدة فرق تكنولوجيا المعلومات على اكتشاف المشاكل في الوقت الفعلي. تعيين الشبكة يتيح تصورًا آليًا للاتصالات بين نقاط النهاية المختلفة والخوادم ومعدات الشبكات، وكيفية عملها معًا.</a:t>
            </a:r>
            <a:endParaRPr lang="en-US" dirty="0"/>
          </a:p>
        </p:txBody>
      </p:sp>
    </p:spTree>
    <p:extLst>
      <p:ext uri="{BB962C8B-B14F-4D97-AF65-F5344CB8AC3E}">
        <p14:creationId xmlns:p14="http://schemas.microsoft.com/office/powerpoint/2010/main" val="2717117433"/>
      </p:ext>
    </p:extLst>
  </p:cSld>
  <p:clrMapOvr>
    <a:masterClrMapping/>
  </p:clrMapOvr>
</p:sld>
</file>

<file path=ppt/theme/theme1.xml><?xml version="1.0" encoding="utf-8"?>
<a:theme xmlns:a="http://schemas.openxmlformats.org/drawingml/2006/main" name="أطلس">
  <a:themeElements>
    <a:clrScheme name="مخصص 10">
      <a:dk1>
        <a:sysClr val="windowText" lastClr="000000"/>
      </a:dk1>
      <a:lt1>
        <a:sysClr val="window" lastClr="FFFFFF"/>
      </a:lt1>
      <a:dk2>
        <a:srgbClr val="4E3B30"/>
      </a:dk2>
      <a:lt2>
        <a:srgbClr val="FBEEC9"/>
      </a:lt2>
      <a:accent1>
        <a:srgbClr val="E7D5C4"/>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TM16401371[[fn=أطلس]]</Template>
  <TotalTime>1213</TotalTime>
  <Words>3474</Words>
  <Application>Microsoft Office PowerPoint</Application>
  <PresentationFormat>Widescreen</PresentationFormat>
  <Paragraphs>177</Paragraphs>
  <Slides>29</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Arial</vt:lpstr>
      <vt:lpstr>Calibri</vt:lpstr>
      <vt:lpstr>Calibri Light</vt:lpstr>
      <vt:lpstr>Droid Sans Mono</vt:lpstr>
      <vt:lpstr>GE Thameen</vt:lpstr>
      <vt:lpstr>guardian-text-oreilly</vt:lpstr>
      <vt:lpstr>PT Serif</vt:lpstr>
      <vt:lpstr>Rockwell</vt:lpstr>
      <vt:lpstr>Sakkal Majalla</vt:lpstr>
      <vt:lpstr>Segoe UI</vt:lpstr>
      <vt:lpstr>Times New Roman</vt:lpstr>
      <vt:lpstr>Verdana</vt:lpstr>
      <vt:lpstr>Wingdings</vt:lpstr>
      <vt:lpstr>ZohoPuvi</vt:lpstr>
      <vt:lpstr>أطلس</vt:lpstr>
      <vt:lpstr>1211 CYS IT Systems Components   4#Lecture   Network Mapping تعيين الشبكة – Part 2 </vt:lpstr>
      <vt:lpstr>PowerPoint Presentation</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Lecture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سبر 1111</dc:title>
  <dc:creator>Moneerah Nasser Alghonaim</dc:creator>
  <cp:lastModifiedBy>Mohammed Zakariah</cp:lastModifiedBy>
  <cp:revision>423</cp:revision>
  <dcterms:created xsi:type="dcterms:W3CDTF">2021-05-23T05:55:00Z</dcterms:created>
  <dcterms:modified xsi:type="dcterms:W3CDTF">2024-02-18T05:53:51Z</dcterms:modified>
</cp:coreProperties>
</file>